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20B7-5CB0-42BC-BF10-D5B9AE37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ADB5-183B-4809-9AEE-BBD28F26E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3415-7434-4E02-82BA-8F7F1ECB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0FF8-FE61-4413-BA15-39FC9A5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BF32-BA97-40C2-9504-EDE513B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C278-91DE-4866-BE19-671A1C2D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FF2BC-26D7-4AEC-960E-CEADA101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B52C-FAF4-423A-8362-DFF2F3EF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40A9-DE9B-47DC-9BBC-16D0B668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A8E3-1C47-4000-8856-0D521518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6ECE5-8713-48E3-9A70-994AFC8F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C595-D8B2-47D5-88D6-F88F110E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EE4A-3798-4715-9C1A-3F3D5DF2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2B4E-99B9-4A32-8F23-EE9EC156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42BC-0966-4CCA-B308-8234F516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6494-19C2-42D5-98AA-7741E280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2C10-C45F-4B6B-BFF9-C9ED9901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CEC6-3CAA-4E21-84F2-4734622A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4C5E-6D17-484D-AA7D-305E568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014A-4F89-426A-B2FD-D0E28A20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25A1-5D17-4BB3-BAEC-D456F52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89F8-E5AB-437D-AF3C-E08F8596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3F0E-B65B-4B61-B2E6-5BC66B8B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050-D13B-499C-92EC-FD68DF61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28F3-51D2-4172-9D38-CF7A1CFC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0015-8B60-464A-B41A-4897D0B9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39FF-42A3-460B-88ED-9B9A3C929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004F9-E6CE-4B52-88D1-FD05EC36B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84FC-3B44-46B0-9AAA-95EC050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9506-7F9D-4571-A553-AA6D8D1E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D1E5-3A1C-47C7-BD39-B4D46666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9788-53B2-4866-A92C-90DF3F5A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4EA5-83A1-4130-903F-9072EB5D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FC77-7586-4CA4-BC9B-0A118CA6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5AEA3-508B-4A30-B820-53C129AB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8154-EC84-449C-AC1E-C08798165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793FA-1C0A-439E-9988-C7DA6C1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8AC66-5B22-4E18-BD6E-4E34684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7FB-B259-47B8-8632-FC7AD028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0E6-9777-4EF3-9CD8-7C06D1F3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74F9-77A2-4CCE-9EF5-D9E1615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1E2A-51A0-4BFA-BC9C-1BE4CF66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52EDD-C958-45E3-8015-631336C1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CAAEA-CAE2-4D43-A4A3-D769EC1D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DABE6-3532-48DD-AA38-3F0C3A4D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717C4-C520-4AFB-B977-2E5D733E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EE1-C238-4F6F-BC62-4CD57047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8932-6A32-41F9-9DE5-CF208048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0A89-2ED6-4A41-AAF8-ACCD673B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DE79-082B-4567-85B5-29C5FEEB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DC8D2-AFBC-44C4-916C-0BE80E8E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0DAC-4980-4D09-8CE8-62EA7B8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7268-C8B8-4FD8-A992-50EA5AC8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34306-53F3-4805-9827-F6DEE43A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1C1A1-D3E9-4F0F-8471-F81618C8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2AB47-F968-4365-8826-0D5486D7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25AC-6F2C-4E6A-8379-26FC7854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3EDE9-74D4-40D5-ADD1-008CB781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89059-DC41-4A29-81AE-2040A510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7AC3-56E9-4777-9147-06EAB0FA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8741-F800-4BE4-AB18-F8EAA76CB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EE04-50E3-45AE-8C9F-6B098DCAB81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CFFF-323E-4A8A-BFE2-F4C8C0F4D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C26A-5440-4BE8-AE5B-52077DE7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182-0B90-49CB-8D6D-9D9638AC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0CF44-725C-4C71-BB77-4F94EC98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USED CARS SALES AND PREDICTION OF SALLING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10A8-6A2C-4628-8DCD-904368CE0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	</a:t>
            </a:r>
            <a:r>
              <a:rPr lang="en-US" sz="3600" dirty="0"/>
              <a:t>Batch H-3</a:t>
            </a:r>
          </a:p>
          <a:p>
            <a:pPr algn="l"/>
            <a:r>
              <a:rPr lang="en-US" sz="2000" dirty="0"/>
              <a:t>	</a:t>
            </a:r>
          </a:p>
          <a:p>
            <a:pPr algn="l"/>
            <a:r>
              <a:rPr lang="en-US" sz="2000" dirty="0"/>
              <a:t>	Sarana Poornachand 	DELBC8011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Ronanki</a:t>
            </a:r>
            <a:r>
              <a:rPr lang="en-US" sz="2000" dirty="0"/>
              <a:t> Sai </a:t>
            </a:r>
            <a:r>
              <a:rPr lang="en-US" sz="2000" dirty="0" err="1"/>
              <a:t>Charan</a:t>
            </a:r>
            <a:r>
              <a:rPr lang="en-US" sz="2000" dirty="0"/>
              <a:t>	DELBC8012</a:t>
            </a:r>
          </a:p>
          <a:p>
            <a:pPr algn="l"/>
            <a:r>
              <a:rPr lang="en-US" sz="2000" dirty="0"/>
              <a:t>	Radhika Menon		DELBC8013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Sharmili</a:t>
            </a:r>
            <a:r>
              <a:rPr lang="en-US" sz="2000" dirty="0"/>
              <a:t> </a:t>
            </a:r>
            <a:r>
              <a:rPr lang="en-US" sz="2000" dirty="0" err="1"/>
              <a:t>Tangellapalli</a:t>
            </a:r>
            <a:r>
              <a:rPr lang="en-US" sz="2000" dirty="0"/>
              <a:t>	DELBC8014</a:t>
            </a:r>
          </a:p>
          <a:p>
            <a:pPr algn="l"/>
            <a:r>
              <a:rPr lang="en-US" sz="2000" dirty="0"/>
              <a:t>	Vishnu Vardhan </a:t>
            </a:r>
            <a:r>
              <a:rPr lang="en-US" sz="2000" dirty="0" err="1"/>
              <a:t>Chinnam</a:t>
            </a:r>
            <a:r>
              <a:rPr lang="en-US" sz="2000" dirty="0"/>
              <a:t>	DELBC8015</a:t>
            </a:r>
          </a:p>
          <a:p>
            <a:pPr algn="l"/>
            <a:r>
              <a:rPr lang="en-US" sz="2000" dirty="0"/>
              <a:t>	</a:t>
            </a:r>
          </a:p>
          <a:p>
            <a:pPr algn="l"/>
            <a:r>
              <a:rPr lang="en-US" sz="2000" dirty="0"/>
              <a:t>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65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6EED-DFAF-4500-9ECE-1B45E8E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61D77A-A777-4C6A-8569-0A3308D28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2" y="1825625"/>
            <a:ext cx="6143915" cy="4351338"/>
          </a:xfrm>
        </p:spPr>
      </p:pic>
    </p:spTree>
    <p:extLst>
      <p:ext uri="{BB962C8B-B14F-4D97-AF65-F5344CB8AC3E}">
        <p14:creationId xmlns:p14="http://schemas.microsoft.com/office/powerpoint/2010/main" val="302588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AAF7-FED6-4688-9E38-27342491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AND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FDF9-2E75-435A-8980-67315BCB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34"/>
            <a:ext cx="10515600" cy="52398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-&gt;Mean, Median values were calculated for the numerical values like selling_ price, km_ driven, seats etc..,</a:t>
            </a:r>
          </a:p>
          <a:p>
            <a:pPr marL="0" indent="0" algn="just">
              <a:buNone/>
            </a:pPr>
            <a:r>
              <a:rPr lang="en-US" sz="3600" dirty="0"/>
              <a:t>-&gt;This descriptive values will help us in Feature Engineering and in </a:t>
            </a:r>
            <a:r>
              <a:rPr lang="en-US" sz="3600" dirty="0" err="1"/>
              <a:t>Exploratary</a:t>
            </a:r>
            <a:r>
              <a:rPr lang="en-US" sz="3600" dirty="0"/>
              <a:t> Data Analysis.</a:t>
            </a:r>
          </a:p>
          <a:p>
            <a:pPr marL="0" indent="0" algn="just">
              <a:buNone/>
            </a:pPr>
            <a:r>
              <a:rPr lang="en-US" sz="3600" dirty="0"/>
              <a:t>-&gt;Along with Mean, Median </a:t>
            </a:r>
            <a:r>
              <a:rPr lang="en-US" sz="3600" dirty="0" err="1"/>
              <a:t>Varience</a:t>
            </a:r>
            <a:r>
              <a:rPr lang="en-US" sz="3600" dirty="0"/>
              <a:t> and Standard Deviation is calculated which were kept on following slide.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33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A6E2086-95DF-4BA9-AF9B-5BBEE2273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23" y="165100"/>
            <a:ext cx="8061153" cy="6584950"/>
          </a:xfrm>
        </p:spPr>
      </p:pic>
    </p:spTree>
    <p:extLst>
      <p:ext uri="{BB962C8B-B14F-4D97-AF65-F5344CB8AC3E}">
        <p14:creationId xmlns:p14="http://schemas.microsoft.com/office/powerpoint/2010/main" val="391577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6F57-F5CB-42D8-88B8-FA8105A7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3107933"/>
          </a:xfrm>
        </p:spPr>
        <p:txBody>
          <a:bodyPr>
            <a:normAutofit/>
          </a:bodyPr>
          <a:lstStyle/>
          <a:p>
            <a:r>
              <a:rPr lang="en-US" b="1" dirty="0"/>
              <a:t>   HYPOTHESIS TESTING: One Sample T Test</a:t>
            </a:r>
            <a:br>
              <a:rPr lang="en-US" dirty="0"/>
            </a:br>
            <a:r>
              <a:rPr lang="en-US" sz="2400" dirty="0"/>
              <a:t>-&gt; Hypothesis Testing is done using the selling_ price of car as it is the dependent Variable or feature.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E4E67-6689-403B-BA57-703B9702A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513" y="3429000"/>
            <a:ext cx="9503562" cy="8863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tt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est_1samp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tstat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ttest_1samp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3950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mean_selling_price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6B224B-9316-4B0A-98ED-1D447FA5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49" y="4879086"/>
            <a:ext cx="92672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0.6200425011685295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As the p value is greater than 0.05 the null hypothesis is failed to be rejected and the mean value of sample is same as population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2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C7A2-E333-4A65-B990-B8D56E36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: Two Sample T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E7A9C-DE91-4E42-BDC2-BA5B6861B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918" y="2293786"/>
            <a:ext cx="9750175" cy="7848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ttest_ind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tstat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ttest_ind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car_dataset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selling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3950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car_dataset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3950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 </a:t>
            </a:r>
            <a:endParaRPr lang="en-US" altLang="en-US" sz="12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"p-value"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CEFA7F-9502-4053-B3D1-838C9C8C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18" y="3861936"/>
            <a:ext cx="110138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p-value 0.47449264084160103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As p-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is greater than 0.05 we fail to reject the null hypothesis and samples are related with each other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8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63D-39E7-4989-85D8-E81E49DA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: One way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55F2C-A38D-4D7B-96CB-0E46A8DB6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567" y="1924504"/>
            <a:ext cx="9988411" cy="8863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selling_price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 C(City)’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aov_table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anova_lm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aov_table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087FD6-4547-4982-BE57-FF8D4309C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02691"/>
              </p:ext>
            </p:extLst>
          </p:nvPr>
        </p:nvGraphicFramePr>
        <p:xfrm>
          <a:off x="838200" y="3676172"/>
          <a:ext cx="10515600" cy="7314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7447384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9172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31416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52526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7207826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sum_sq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df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PR(&gt;F)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414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C(City)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1.467652e+15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1309.0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1.964365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8.171808e-65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2476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A5D714C-7E6B-4146-943D-3852D79D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76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B7372-E518-4922-8CFB-D5A525D1FC98}"/>
              </a:ext>
            </a:extLst>
          </p:cNvPr>
          <p:cNvSpPr txBox="1"/>
          <p:nvPr/>
        </p:nvSpPr>
        <p:spPr>
          <a:xfrm>
            <a:off x="838200" y="4672718"/>
            <a:ext cx="10761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p value(PR) less than 0.05 the null hypothesis is rejected and there is significant difference between different city selling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1A5-F3FD-427F-AE77-830CBDCB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 SQUARE TEST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DB6BD8-6C61-4E26-95F3-9CF5C8A99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7655"/>
            <a:ext cx="10515599" cy="3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7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8F78-E66F-46AC-AC81-852BADB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E5E-A1FD-4979-B92B-586AE308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		</a:t>
            </a:r>
          </a:p>
          <a:p>
            <a:pPr marL="0" indent="0">
              <a:buNone/>
            </a:pPr>
            <a:r>
              <a:rPr lang="en-US" sz="6600" dirty="0"/>
              <a:t>			</a:t>
            </a:r>
            <a:r>
              <a:rPr lang="en-US" sz="960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477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E990-6967-46C6-A641-6DEFA48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6FA-39E4-4EA2-9FEA-0723D049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Automotive Industry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About:</a:t>
            </a:r>
            <a:endParaRPr lang="en-US" sz="24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about an automobile company XYZ from USA which aspires to enter the US used car market by setting up their company locally to give competition to their counterparts.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part of the project we need to do analysis about various features that are involved in increasing the sales of the cars and also which involve in building a Machine Learning model that involve in predicting selling price of used cars.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5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59F72-036F-484E-AC72-CA2C5CC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Significant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62B69-08DF-4AE7-BB38-016B91698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610775"/>
              </p:ext>
            </p:extLst>
          </p:nvPr>
        </p:nvGraphicFramePr>
        <p:xfrm>
          <a:off x="788988" y="3024057"/>
          <a:ext cx="10464643" cy="2832366"/>
        </p:xfrm>
        <a:graphic>
          <a:graphicData uri="http://schemas.openxmlformats.org/drawingml/2006/table">
            <a:tbl>
              <a:tblPr/>
              <a:tblGrid>
                <a:gridCol w="1928438">
                  <a:extLst>
                    <a:ext uri="{9D8B030D-6E8A-4147-A177-3AD203B41FA5}">
                      <a16:colId xmlns:a16="http://schemas.microsoft.com/office/drawing/2014/main" val="1442615536"/>
                    </a:ext>
                  </a:extLst>
                </a:gridCol>
                <a:gridCol w="1581270">
                  <a:extLst>
                    <a:ext uri="{9D8B030D-6E8A-4147-A177-3AD203B41FA5}">
                      <a16:colId xmlns:a16="http://schemas.microsoft.com/office/drawing/2014/main" val="3204684432"/>
                    </a:ext>
                  </a:extLst>
                </a:gridCol>
                <a:gridCol w="1581270">
                  <a:extLst>
                    <a:ext uri="{9D8B030D-6E8A-4147-A177-3AD203B41FA5}">
                      <a16:colId xmlns:a16="http://schemas.microsoft.com/office/drawing/2014/main" val="2301431721"/>
                    </a:ext>
                  </a:extLst>
                </a:gridCol>
                <a:gridCol w="2061949">
                  <a:extLst>
                    <a:ext uri="{9D8B030D-6E8A-4147-A177-3AD203B41FA5}">
                      <a16:colId xmlns:a16="http://schemas.microsoft.com/office/drawing/2014/main" val="3040798544"/>
                    </a:ext>
                  </a:extLst>
                </a:gridCol>
                <a:gridCol w="1730446">
                  <a:extLst>
                    <a:ext uri="{9D8B030D-6E8A-4147-A177-3AD203B41FA5}">
                      <a16:colId xmlns:a16="http://schemas.microsoft.com/office/drawing/2014/main" val="3093072913"/>
                    </a:ext>
                  </a:extLst>
                </a:gridCol>
                <a:gridCol w="1581270">
                  <a:extLst>
                    <a:ext uri="{9D8B030D-6E8A-4147-A177-3AD203B41FA5}">
                      <a16:colId xmlns:a16="http://schemas.microsoft.com/office/drawing/2014/main" val="3108224162"/>
                    </a:ext>
                  </a:extLst>
                </a:gridCol>
              </a:tblGrid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 err="1">
                          <a:effectLst/>
                          <a:latin typeface="Arial" panose="020B0604020202020204" pitchFamily="34" charset="0"/>
                        </a:rPr>
                        <a:t>Sales_ID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selling_price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km_driven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seats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236478"/>
                  </a:ext>
                </a:extLst>
              </a:tr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 err="1">
                          <a:effectLst/>
                          <a:latin typeface="Arial" panose="020B0604020202020204" pitchFamily="34" charset="0"/>
                        </a:rPr>
                        <a:t>Sales_ID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-0.001304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-0.012125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0.009556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-0.014154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53766"/>
                  </a:ext>
                </a:extLst>
              </a:tr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-0.001304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0.412302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-0.428548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-0.007923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367952"/>
                  </a:ext>
                </a:extLst>
              </a:tr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selling_price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-0.012125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0.412302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-0.222158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0.041617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273226"/>
                  </a:ext>
                </a:extLst>
              </a:tr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Arial" panose="020B0604020202020204" pitchFamily="34" charset="0"/>
                        </a:rPr>
                        <a:t>km_driven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0.009556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-0.428548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-0.222158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0.227259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32422"/>
                  </a:ext>
                </a:extLst>
              </a:tr>
              <a:tr h="472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>
                          <a:effectLst/>
                          <a:latin typeface="Arial" panose="020B0604020202020204" pitchFamily="34" charset="0"/>
                        </a:rPr>
                        <a:t>seats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-0.014154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-0.007923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Arial" panose="020B0604020202020204" pitchFamily="34" charset="0"/>
                        </a:rPr>
                        <a:t>0.041617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0.227259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33150" marR="33150" marT="33150" marB="33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531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24BD6E1-1723-414D-A7DB-4330FE2D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3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446A4-3B8B-48ED-93C8-9FC3657A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 of Fuel Which Impact In Sales of Cars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C20E41-6D36-4571-A4BB-7641D62D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59468"/>
              </p:ext>
            </p:extLst>
          </p:nvPr>
        </p:nvGraphicFramePr>
        <p:xfrm>
          <a:off x="1422492" y="2751761"/>
          <a:ext cx="9507780" cy="3210852"/>
        </p:xfrm>
        <a:graphic>
          <a:graphicData uri="http://schemas.openxmlformats.org/drawingml/2006/table">
            <a:tbl>
              <a:tblPr/>
              <a:tblGrid>
                <a:gridCol w="1942894">
                  <a:extLst>
                    <a:ext uri="{9D8B030D-6E8A-4147-A177-3AD203B41FA5}">
                      <a16:colId xmlns:a16="http://schemas.microsoft.com/office/drawing/2014/main" val="2737249139"/>
                    </a:ext>
                  </a:extLst>
                </a:gridCol>
                <a:gridCol w="1022181">
                  <a:extLst>
                    <a:ext uri="{9D8B030D-6E8A-4147-A177-3AD203B41FA5}">
                      <a16:colId xmlns:a16="http://schemas.microsoft.com/office/drawing/2014/main" val="3758881480"/>
                    </a:ext>
                  </a:extLst>
                </a:gridCol>
                <a:gridCol w="2619337">
                  <a:extLst>
                    <a:ext uri="{9D8B030D-6E8A-4147-A177-3AD203B41FA5}">
                      <a16:colId xmlns:a16="http://schemas.microsoft.com/office/drawing/2014/main" val="1477784700"/>
                    </a:ext>
                  </a:extLst>
                </a:gridCol>
                <a:gridCol w="2431436">
                  <a:extLst>
                    <a:ext uri="{9D8B030D-6E8A-4147-A177-3AD203B41FA5}">
                      <a16:colId xmlns:a16="http://schemas.microsoft.com/office/drawing/2014/main" val="4137095716"/>
                    </a:ext>
                  </a:extLst>
                </a:gridCol>
                <a:gridCol w="1491932">
                  <a:extLst>
                    <a:ext uri="{9D8B030D-6E8A-4147-A177-3AD203B41FA5}">
                      <a16:colId xmlns:a16="http://schemas.microsoft.com/office/drawing/2014/main" val="2041634792"/>
                    </a:ext>
                  </a:extLst>
                </a:gridCol>
              </a:tblGrid>
              <a:tr h="535142">
                <a:tc>
                  <a:txBody>
                    <a:bodyPr/>
                    <a:lstStyle/>
                    <a:p>
                      <a:pPr algn="ctr" fontAlgn="ctr"/>
                      <a:endParaRPr lang="en-US" sz="2700" b="1" dirty="0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sale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selling_price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km_driven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percent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45380"/>
                  </a:ext>
                </a:extLst>
              </a:tr>
              <a:tr h="53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 dirty="0" err="1">
                          <a:effectLst/>
                        </a:rPr>
                        <a:t>Fuel_Type</a:t>
                      </a:r>
                      <a:endParaRPr lang="en-US" sz="2700" b="1" dirty="0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700" b="1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700" b="1" dirty="0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700" b="1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700" b="1">
                        <a:effectLst/>
                      </a:endParaRP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95089"/>
                  </a:ext>
                </a:extLst>
              </a:tr>
              <a:tr h="53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Diesel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1052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dirty="0">
                          <a:effectLst/>
                        </a:rPr>
                        <a:t>836903.476236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83923.622624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52.60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553659"/>
                  </a:ext>
                </a:extLst>
              </a:tr>
              <a:tr h="53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Petrol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935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501153.604278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51532.865241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46.75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2738"/>
                  </a:ext>
                </a:extLst>
              </a:tr>
              <a:tr h="53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CNG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7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362142.714286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52142.857143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0.35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456413"/>
                  </a:ext>
                </a:extLst>
              </a:tr>
              <a:tr h="53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>
                          <a:effectLst/>
                        </a:rPr>
                        <a:t>LPG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6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201166.666667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>
                          <a:effectLst/>
                        </a:rPr>
                        <a:t>96500.000000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dirty="0">
                          <a:effectLst/>
                        </a:rPr>
                        <a:t>0.30</a:t>
                      </a:r>
                    </a:p>
                  </a:txBody>
                  <a:tcPr marL="37580" marR="37580" marT="37580" marB="37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2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6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91530-1145-48F0-B855-9A9F6D84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Mileage where most people were Interested to Buy a Car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BB3A1-391C-47BF-B51C-4FDD672A4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87139"/>
              </p:ext>
            </p:extLst>
          </p:nvPr>
        </p:nvGraphicFramePr>
        <p:xfrm>
          <a:off x="4207933" y="1079267"/>
          <a:ext cx="7347539" cy="47004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7502">
                  <a:extLst>
                    <a:ext uri="{9D8B030D-6E8A-4147-A177-3AD203B41FA5}">
                      <a16:colId xmlns:a16="http://schemas.microsoft.com/office/drawing/2014/main" val="622767417"/>
                    </a:ext>
                  </a:extLst>
                </a:gridCol>
                <a:gridCol w="767561">
                  <a:extLst>
                    <a:ext uri="{9D8B030D-6E8A-4147-A177-3AD203B41FA5}">
                      <a16:colId xmlns:a16="http://schemas.microsoft.com/office/drawing/2014/main" val="1802498053"/>
                    </a:ext>
                  </a:extLst>
                </a:gridCol>
                <a:gridCol w="1993182">
                  <a:extLst>
                    <a:ext uri="{9D8B030D-6E8A-4147-A177-3AD203B41FA5}">
                      <a16:colId xmlns:a16="http://schemas.microsoft.com/office/drawing/2014/main" val="410217726"/>
                    </a:ext>
                  </a:extLst>
                </a:gridCol>
                <a:gridCol w="1857002">
                  <a:extLst>
                    <a:ext uri="{9D8B030D-6E8A-4147-A177-3AD203B41FA5}">
                      <a16:colId xmlns:a16="http://schemas.microsoft.com/office/drawing/2014/main" val="1804361097"/>
                    </a:ext>
                  </a:extLst>
                </a:gridCol>
                <a:gridCol w="1182292">
                  <a:extLst>
                    <a:ext uri="{9D8B030D-6E8A-4147-A177-3AD203B41FA5}">
                      <a16:colId xmlns:a16="http://schemas.microsoft.com/office/drawing/2014/main" val="4147445189"/>
                    </a:ext>
                  </a:extLst>
                </a:gridCol>
              </a:tblGrid>
              <a:tr h="671492">
                <a:tc>
                  <a:txBody>
                    <a:bodyPr/>
                    <a:lstStyle/>
                    <a:p>
                      <a:pPr algn="ctr" fontAlgn="ctr"/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sale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selling_price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km_driven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percent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34452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mileage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158541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18.9 kmpl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315999.941176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68151.549020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2.55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722088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19.7 kmpl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126295.454545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80886.727273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2.20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50257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18.6 kmpl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520902.439024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34756.487805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2.05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903061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21.1 kmpl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240500.000000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60344.117647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1.70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67480"/>
                  </a:ext>
                </a:extLst>
              </a:tr>
              <a:tr h="67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15.96 kmpl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509909.030303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97332.575758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1.65</a:t>
                      </a:r>
                    </a:p>
                  </a:txBody>
                  <a:tcPr marL="0" marR="89136" marT="35654" marB="2674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08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5DA9A-B0DB-4CF4-A09D-047514B9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where Most Number of Used Cars were Sold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9C8BE-DCD2-4E25-A73E-2761D820A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27096"/>
              </p:ext>
            </p:extLst>
          </p:nvPr>
        </p:nvGraphicFramePr>
        <p:xfrm>
          <a:off x="4038600" y="1313274"/>
          <a:ext cx="7188201" cy="4228070"/>
        </p:xfrm>
        <a:graphic>
          <a:graphicData uri="http://schemas.openxmlformats.org/drawingml/2006/table">
            <a:tbl>
              <a:tblPr>
                <a:noFill/>
                <a:tableStyleId>{8EC20E35-A176-4012-BC5E-935CFFF8708E}</a:tableStyleId>
              </a:tblPr>
              <a:tblGrid>
                <a:gridCol w="2085191">
                  <a:extLst>
                    <a:ext uri="{9D8B030D-6E8A-4147-A177-3AD203B41FA5}">
                      <a16:colId xmlns:a16="http://schemas.microsoft.com/office/drawing/2014/main" val="2370917988"/>
                    </a:ext>
                  </a:extLst>
                </a:gridCol>
                <a:gridCol w="690424">
                  <a:extLst>
                    <a:ext uri="{9D8B030D-6E8A-4147-A177-3AD203B41FA5}">
                      <a16:colId xmlns:a16="http://schemas.microsoft.com/office/drawing/2014/main" val="2024802921"/>
                    </a:ext>
                  </a:extLst>
                </a:gridCol>
                <a:gridCol w="1678732">
                  <a:extLst>
                    <a:ext uri="{9D8B030D-6E8A-4147-A177-3AD203B41FA5}">
                      <a16:colId xmlns:a16="http://schemas.microsoft.com/office/drawing/2014/main" val="3378877743"/>
                    </a:ext>
                  </a:extLst>
                </a:gridCol>
                <a:gridCol w="1670379">
                  <a:extLst>
                    <a:ext uri="{9D8B030D-6E8A-4147-A177-3AD203B41FA5}">
                      <a16:colId xmlns:a16="http://schemas.microsoft.com/office/drawing/2014/main" val="759377093"/>
                    </a:ext>
                  </a:extLst>
                </a:gridCol>
                <a:gridCol w="1063475">
                  <a:extLst>
                    <a:ext uri="{9D8B030D-6E8A-4147-A177-3AD203B41FA5}">
                      <a16:colId xmlns:a16="http://schemas.microsoft.com/office/drawing/2014/main" val="2514494374"/>
                    </a:ext>
                  </a:extLst>
                </a:gridCol>
              </a:tblGrid>
              <a:tr h="604010">
                <a:tc>
                  <a:txBody>
                    <a:bodyPr/>
                    <a:lstStyle/>
                    <a:p>
                      <a:pPr algn="l" fontAlgn="ctr"/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sale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selling_price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km_driven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percent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290337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State or Province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287072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293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6.958071e+05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69979.000000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14.65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678015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6.286788e+05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70237.062044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13.70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94281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Illinois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5.778243e+05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83738.520270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7.40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216165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Texas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138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6.576449e+05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73880.847826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6.90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19579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6.410083e+05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67080.391667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</a:p>
                  </a:txBody>
                  <a:tcPr marL="0" marR="80178" marT="32071" marB="240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35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3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803F-FBBD-4DCB-B954-CC9E56AF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City With Most Number of Sales of used Cars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9C92D-1B0B-4F04-B098-ED5AF59DD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669024"/>
              </p:ext>
            </p:extLst>
          </p:nvPr>
        </p:nvGraphicFramePr>
        <p:xfrm>
          <a:off x="1510505" y="2962275"/>
          <a:ext cx="9620255" cy="2819404"/>
        </p:xfrm>
        <a:graphic>
          <a:graphicData uri="http://schemas.openxmlformats.org/drawingml/2006/table">
            <a:tbl>
              <a:tblPr/>
              <a:tblGrid>
                <a:gridCol w="2341958">
                  <a:extLst>
                    <a:ext uri="{9D8B030D-6E8A-4147-A177-3AD203B41FA5}">
                      <a16:colId xmlns:a16="http://schemas.microsoft.com/office/drawing/2014/main" val="356069526"/>
                    </a:ext>
                  </a:extLst>
                </a:gridCol>
                <a:gridCol w="981645">
                  <a:extLst>
                    <a:ext uri="{9D8B030D-6E8A-4147-A177-3AD203B41FA5}">
                      <a16:colId xmlns:a16="http://schemas.microsoft.com/office/drawing/2014/main" val="2502847938"/>
                    </a:ext>
                  </a:extLst>
                </a:gridCol>
                <a:gridCol w="2341958">
                  <a:extLst>
                    <a:ext uri="{9D8B030D-6E8A-4147-A177-3AD203B41FA5}">
                      <a16:colId xmlns:a16="http://schemas.microsoft.com/office/drawing/2014/main" val="840948029"/>
                    </a:ext>
                  </a:extLst>
                </a:gridCol>
                <a:gridCol w="2341958">
                  <a:extLst>
                    <a:ext uri="{9D8B030D-6E8A-4147-A177-3AD203B41FA5}">
                      <a16:colId xmlns:a16="http://schemas.microsoft.com/office/drawing/2014/main" val="3458582246"/>
                    </a:ext>
                  </a:extLst>
                </a:gridCol>
                <a:gridCol w="1612736">
                  <a:extLst>
                    <a:ext uri="{9D8B030D-6E8A-4147-A177-3AD203B41FA5}">
                      <a16:colId xmlns:a16="http://schemas.microsoft.com/office/drawing/2014/main" val="2249774794"/>
                    </a:ext>
                  </a:extLst>
                </a:gridCol>
              </a:tblGrid>
              <a:tr h="402772"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sale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selling_price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km_driven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percent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01223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City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36436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New York City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196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688987.224490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68372.102041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9.80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1529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Los Angeles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191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654246.026178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68726.460733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9.55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10918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Seattle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86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627348.802326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66981.011628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4.30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849945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Chicago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83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618168.590361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72614.216867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4.15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563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Boston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69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696695.608696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64191.811594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3.45</a:t>
                      </a:r>
                    </a:p>
                  </a:txBody>
                  <a:tcPr marL="28285" marR="28285" marT="28285" marB="282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5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7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E686-D098-41A5-B8CC-312F861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Cars that were Selling most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98B9A3-0E87-47AD-B18F-D27E2BF9C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869474"/>
              </p:ext>
            </p:extLst>
          </p:nvPr>
        </p:nvGraphicFramePr>
        <p:xfrm>
          <a:off x="4207933" y="861233"/>
          <a:ext cx="7347539" cy="5136512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979454">
                  <a:extLst>
                    <a:ext uri="{9D8B030D-6E8A-4147-A177-3AD203B41FA5}">
                      <a16:colId xmlns:a16="http://schemas.microsoft.com/office/drawing/2014/main" val="1511336956"/>
                    </a:ext>
                  </a:extLst>
                </a:gridCol>
                <a:gridCol w="692099">
                  <a:extLst>
                    <a:ext uri="{9D8B030D-6E8A-4147-A177-3AD203B41FA5}">
                      <a16:colId xmlns:a16="http://schemas.microsoft.com/office/drawing/2014/main" val="639855529"/>
                    </a:ext>
                  </a:extLst>
                </a:gridCol>
                <a:gridCol w="1791155">
                  <a:extLst>
                    <a:ext uri="{9D8B030D-6E8A-4147-A177-3AD203B41FA5}">
                      <a16:colId xmlns:a16="http://schemas.microsoft.com/office/drawing/2014/main" val="388110741"/>
                    </a:ext>
                  </a:extLst>
                </a:gridCol>
                <a:gridCol w="1783469">
                  <a:extLst>
                    <a:ext uri="{9D8B030D-6E8A-4147-A177-3AD203B41FA5}">
                      <a16:colId xmlns:a16="http://schemas.microsoft.com/office/drawing/2014/main" val="3879337347"/>
                    </a:ext>
                  </a:extLst>
                </a:gridCol>
                <a:gridCol w="1101362">
                  <a:extLst>
                    <a:ext uri="{9D8B030D-6E8A-4147-A177-3AD203B41FA5}">
                      <a16:colId xmlns:a16="http://schemas.microsoft.com/office/drawing/2014/main" val="2506973988"/>
                    </a:ext>
                  </a:extLst>
                </a:gridCol>
              </a:tblGrid>
              <a:tr h="480818">
                <a:tc>
                  <a:txBody>
                    <a:bodyPr/>
                    <a:lstStyle/>
                    <a:p>
                      <a:pPr algn="l" fontAlgn="ctr"/>
                      <a:endParaRPr lang="en-US" sz="1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sale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selling_price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km_driven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16222"/>
                  </a:ext>
                </a:extLst>
              </a:tr>
              <a:tr h="480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75942"/>
                  </a:ext>
                </a:extLst>
              </a:tr>
              <a:tr h="775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Maruti Swift Dzire VDI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5.805952e+05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74238.095238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2.10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15375"/>
                  </a:ext>
                </a:extLst>
              </a:tr>
              <a:tr h="775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Maruti Alto 800 LXI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2.477142e+05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38351.476190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1.05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20061"/>
                  </a:ext>
                </a:extLst>
              </a:tr>
              <a:tr h="1071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BMW X4 M Sport X xDrive20d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5.468421e+06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7973.684211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63562"/>
                  </a:ext>
                </a:extLst>
              </a:tr>
              <a:tr h="775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Maruti Wagon R VXI BS IV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3.493749e+05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38361.812500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9707"/>
                  </a:ext>
                </a:extLst>
              </a:tr>
              <a:tr h="775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/>
                        </a:rPr>
                        <a:t>Maruti Wagon R LXI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1.649333e+05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81249.600000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cap="none" spc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</a:p>
                  </a:txBody>
                  <a:tcPr marL="30743" marR="30743" marT="30743" marB="110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8701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5D6D3C4-B557-46BF-8D36-8C71328C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3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EB9B-3292-4DEF-9692-0A01C4EC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4200"/>
              <a:t>Kind of Owner for a Car which have High Percent of Sales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EDBC9-A148-426F-8F90-CD4F7B55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658106"/>
              </p:ext>
            </p:extLst>
          </p:nvPr>
        </p:nvGraphicFramePr>
        <p:xfrm>
          <a:off x="1284626" y="3083323"/>
          <a:ext cx="9848092" cy="2740136"/>
        </p:xfrm>
        <a:graphic>
          <a:graphicData uri="http://schemas.openxmlformats.org/drawingml/2006/table">
            <a:tbl>
              <a:tblPr/>
              <a:tblGrid>
                <a:gridCol w="2357470">
                  <a:extLst>
                    <a:ext uri="{9D8B030D-6E8A-4147-A177-3AD203B41FA5}">
                      <a16:colId xmlns:a16="http://schemas.microsoft.com/office/drawing/2014/main" val="4150994855"/>
                    </a:ext>
                  </a:extLst>
                </a:gridCol>
                <a:gridCol w="1152264">
                  <a:extLst>
                    <a:ext uri="{9D8B030D-6E8A-4147-A177-3AD203B41FA5}">
                      <a16:colId xmlns:a16="http://schemas.microsoft.com/office/drawing/2014/main" val="203219276"/>
                    </a:ext>
                  </a:extLst>
                </a:gridCol>
                <a:gridCol w="2357470">
                  <a:extLst>
                    <a:ext uri="{9D8B030D-6E8A-4147-A177-3AD203B41FA5}">
                      <a16:colId xmlns:a16="http://schemas.microsoft.com/office/drawing/2014/main" val="2267567478"/>
                    </a:ext>
                  </a:extLst>
                </a:gridCol>
                <a:gridCol w="2357470">
                  <a:extLst>
                    <a:ext uri="{9D8B030D-6E8A-4147-A177-3AD203B41FA5}">
                      <a16:colId xmlns:a16="http://schemas.microsoft.com/office/drawing/2014/main" val="770062178"/>
                    </a:ext>
                  </a:extLst>
                </a:gridCol>
                <a:gridCol w="1623418">
                  <a:extLst>
                    <a:ext uri="{9D8B030D-6E8A-4147-A177-3AD203B41FA5}">
                      <a16:colId xmlns:a16="http://schemas.microsoft.com/office/drawing/2014/main" val="2201584449"/>
                    </a:ext>
                  </a:extLst>
                </a:gridCol>
              </a:tblGrid>
              <a:tr h="405440"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sale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km_driven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selling_price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percent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05424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owner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>
                        <a:effectLst/>
                      </a:endParaRP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73477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First Owner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1326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57276.268477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837219.423077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66.30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32918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Second Owner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490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86976.832653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390865.563265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24.50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45999"/>
                  </a:ext>
                </a:extLst>
              </a:tr>
              <a:tr h="405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Third Owner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135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103632.592593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306403.688889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6.75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49453"/>
                  </a:ext>
                </a:extLst>
              </a:tr>
              <a:tr h="71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Fourth &amp; Above Owner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49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99132.653061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197989.734694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2.45</a:t>
                      </a:r>
                    </a:p>
                  </a:txBody>
                  <a:tcPr marL="28472" marR="28472" marT="28472" marB="284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487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C0257D4-6A49-44ED-AE7D-1B930B5D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838</Words>
  <Application>Microsoft Office PowerPoint</Application>
  <PresentationFormat>Widescreen</PresentationFormat>
  <Paragraphs>268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Times New Roman</vt:lpstr>
      <vt:lpstr>Wingdings</vt:lpstr>
      <vt:lpstr>Office Theme</vt:lpstr>
      <vt:lpstr>ANALYSIS OF USED CARS SALES AND PREDICTION OF SALLING PRICE</vt:lpstr>
      <vt:lpstr>About The Project</vt:lpstr>
      <vt:lpstr>Significant Features</vt:lpstr>
      <vt:lpstr>Type of Fuel Which Impact In Sales of Cars</vt:lpstr>
      <vt:lpstr>Average Mileage where most people were Interested to Buy a Car</vt:lpstr>
      <vt:lpstr>State where Most Number of Used Cars were Sold</vt:lpstr>
      <vt:lpstr>City With Most Number of Sales of used Cars</vt:lpstr>
      <vt:lpstr>Type of Cars that were Selling most</vt:lpstr>
      <vt:lpstr>Kind of Owner for a Car which have High Percent of Sales</vt:lpstr>
      <vt:lpstr>    ER Diagram</vt:lpstr>
      <vt:lpstr>MEAN AND MEDIAN</vt:lpstr>
      <vt:lpstr>PowerPoint Presentation</vt:lpstr>
      <vt:lpstr>   HYPOTHESIS TESTING: One Sample T Test -&gt; Hypothesis Testing is done using the selling_ price of car as it is the dependent Variable or feature.</vt:lpstr>
      <vt:lpstr>HYPOTHESIS TESTING : Two Sample T Test</vt:lpstr>
      <vt:lpstr>HYPOTHESIS TESTING : One way Anova</vt:lpstr>
      <vt:lpstr>CHI SQUARE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USED CARS SELLING PRICE AND SALES</dc:title>
  <dc:creator>Sarana, Poornachand</dc:creator>
  <cp:lastModifiedBy>Sarana, Poornachand</cp:lastModifiedBy>
  <cp:revision>17</cp:revision>
  <dcterms:created xsi:type="dcterms:W3CDTF">2021-10-18T03:33:17Z</dcterms:created>
  <dcterms:modified xsi:type="dcterms:W3CDTF">2021-10-19T02:16:25Z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2021-10-18T03:33:18Z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2228aaae-37b3-46e9-87f0-e680caaca941</vt:lpwstr>
  </property>
  <property fmtid="{D5CDD505-2E9C-101B-9397-08002B2CF9AE}" pid="8" name="MSIP_Label_ea60d57e-af5b-4752-ac57-3e4f28ca11dc_ContentBits">
    <vt:lpwstr>0</vt:lpwstr>
  </property>
</Properties>
</file>