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63" r:id="rId3"/>
    <p:sldId id="266" r:id="rId4"/>
    <p:sldId id="267" r:id="rId5"/>
    <p:sldId id="268" r:id="rId6"/>
    <p:sldId id="269" r:id="rId7"/>
    <p:sldId id="270" r:id="rId8"/>
    <p:sldId id="271" r:id="rId9"/>
    <p:sldId id="272" r:id="rId10"/>
    <p:sldId id="273" r:id="rId11"/>
    <p:sldId id="274" r:id="rId12"/>
    <p:sldId id="256" r:id="rId13"/>
    <p:sldId id="275" r:id="rId14"/>
    <p:sldId id="282" r:id="rId15"/>
    <p:sldId id="278" r:id="rId16"/>
    <p:sldId id="279" r:id="rId17"/>
    <p:sldId id="276" r:id="rId18"/>
    <p:sldId id="281" r:id="rId19"/>
    <p:sldId id="277" r:id="rId20"/>
    <p:sldId id="280" r:id="rId21"/>
    <p:sldId id="286" r:id="rId22"/>
    <p:sldId id="283" r:id="rId23"/>
    <p:sldId id="284" r:id="rId24"/>
    <p:sldId id="28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0D1F3A-C283-138C-09B1-60B84E807BFA}" v="331" dt="2024-02-26T05:33:52.667"/>
    <p1510:client id="{430B73D5-EA8C-01F4-A82E-AB04F7F99BEA}" v="1164" dt="2024-02-25T11:22:12.864"/>
    <p1510:client id="{6853A9BD-64B6-7F46-14A6-DEE5DA3B6BEF}" v="156" dt="2024-02-26T10:42:29.129"/>
    <p1510:client id="{A0B1B565-574D-4369-AD47-83F435B6F438}" v="249" dt="2024-02-24T11:49:03.837"/>
    <p1510:client id="{C14A248B-6361-4C35-866E-FCB7E197A740}" v="162" dt="2024-02-24T11:47:08.6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5/9/2024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5/9/2024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4.xml"/><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6.xml"/><Relationship Id="rId4" Type="http://schemas.openxmlformats.org/officeDocument/2006/relationships/image" Target="../media/image26.jpg"/></Relationships>
</file>

<file path=ppt/slides/_rels/slide2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67497269-3EC1-657F-7F38-0C23873F5593}"/>
              </a:ext>
            </a:extLst>
          </p:cNvPr>
          <p:cNvSpPr>
            <a:spLocks noGrp="1"/>
          </p:cNvSpPr>
          <p:nvPr>
            <p:ph type="ctrTitle"/>
          </p:nvPr>
        </p:nvSpPr>
        <p:spPr>
          <a:xfrm>
            <a:off x="486876" y="2032000"/>
            <a:ext cx="4513792" cy="2819398"/>
          </a:xfrm>
        </p:spPr>
        <p:txBody>
          <a:bodyPr>
            <a:normAutofit/>
          </a:bodyPr>
          <a:lstStyle/>
          <a:p>
            <a:r>
              <a:rPr lang="en-US" dirty="0">
                <a:solidFill>
                  <a:srgbClr val="FFFFFF"/>
                </a:solidFill>
                <a:cs typeface="Calibri Light"/>
              </a:rPr>
              <a:t>Review of </a:t>
            </a:r>
            <a:r>
              <a:rPr lang="en-US" dirty="0" err="1">
                <a:solidFill>
                  <a:srgbClr val="FFFFFF"/>
                </a:solidFill>
                <a:cs typeface="Calibri Light"/>
              </a:rPr>
              <a:t>Tomocam</a:t>
            </a:r>
            <a:endParaRPr lang="en-US" dirty="0">
              <a:solidFill>
                <a:srgbClr val="FFFFFF"/>
              </a:solidFill>
            </a:endParaRPr>
          </a:p>
        </p:txBody>
      </p:sp>
      <p:sp>
        <p:nvSpPr>
          <p:cNvPr id="3" name="Subtitle 2">
            <a:extLst>
              <a:ext uri="{FF2B5EF4-FFF2-40B4-BE49-F238E27FC236}">
                <a16:creationId xmlns:a16="http://schemas.microsoft.com/office/drawing/2014/main" id="{2F075A48-F6C6-DC86-C1D6-6B33ECA588BB}"/>
              </a:ext>
            </a:extLst>
          </p:cNvPr>
          <p:cNvSpPr>
            <a:spLocks noGrp="1"/>
          </p:cNvSpPr>
          <p:nvPr>
            <p:ph type="subTitle" idx="1"/>
          </p:nvPr>
        </p:nvSpPr>
        <p:spPr>
          <a:xfrm>
            <a:off x="486876" y="4851399"/>
            <a:ext cx="4513792" cy="914401"/>
          </a:xfrm>
        </p:spPr>
        <p:txBody>
          <a:bodyPr>
            <a:normAutofit/>
          </a:bodyPr>
          <a:lstStyle/>
          <a:p>
            <a:r>
              <a:rPr lang="en-US" dirty="0">
                <a:solidFill>
                  <a:srgbClr val="FFFFFF"/>
                </a:solidFill>
                <a:cs typeface="Calibri"/>
              </a:rPr>
              <a:t>Reconstruction via </a:t>
            </a:r>
            <a:r>
              <a:rPr lang="en-US" dirty="0" err="1">
                <a:solidFill>
                  <a:srgbClr val="FFFFFF"/>
                </a:solidFill>
                <a:cs typeface="Calibri"/>
              </a:rPr>
              <a:t>gpu</a:t>
            </a:r>
            <a:r>
              <a:rPr lang="en-US" dirty="0">
                <a:solidFill>
                  <a:srgbClr val="FFFFFF"/>
                </a:solidFill>
                <a:cs typeface="Calibri"/>
              </a:rPr>
              <a:t> ACCELERATION and </a:t>
            </a:r>
            <a:r>
              <a:rPr lang="en-US" dirty="0" err="1">
                <a:solidFill>
                  <a:srgbClr val="FFFFFF"/>
                </a:solidFill>
                <a:cs typeface="Calibri"/>
              </a:rPr>
              <a:t>nufft</a:t>
            </a:r>
            <a:r>
              <a:rPr lang="en-US" dirty="0">
                <a:solidFill>
                  <a:srgbClr val="FFFFFF"/>
                </a:solidFill>
                <a:cs typeface="Calibri"/>
              </a:rPr>
              <a:t> </a:t>
            </a:r>
            <a:endParaRPr lang="en-US" dirty="0">
              <a:solidFill>
                <a:srgbClr val="FFFFFF"/>
              </a:solidFill>
            </a:endParaRPr>
          </a:p>
        </p:txBody>
      </p:sp>
      <p:sp useBgFill="1">
        <p:nvSpPr>
          <p:cNvPr id="13"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5"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 name="Straight Connector 17">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CB2A7DB4-6D4D-92CE-171A-A5303A442052}"/>
              </a:ext>
            </a:extLst>
          </p:cNvPr>
          <p:cNvPicPr>
            <a:picLocks noChangeAspect="1"/>
          </p:cNvPicPr>
          <p:nvPr/>
        </p:nvPicPr>
        <p:blipFill>
          <a:blip r:embed="rId3"/>
          <a:stretch>
            <a:fillRect/>
          </a:stretch>
        </p:blipFill>
        <p:spPr>
          <a:xfrm>
            <a:off x="6664679" y="3123525"/>
            <a:ext cx="5124328" cy="1831947"/>
          </a:xfrm>
          <a:prstGeom prst="rect">
            <a:avLst/>
          </a:prstGeom>
        </p:spPr>
      </p:pic>
      <p:sp>
        <p:nvSpPr>
          <p:cNvPr id="5" name="Subtitle 2">
            <a:extLst>
              <a:ext uri="{FF2B5EF4-FFF2-40B4-BE49-F238E27FC236}">
                <a16:creationId xmlns:a16="http://schemas.microsoft.com/office/drawing/2014/main" id="{A8EB4427-A545-9A14-C2DD-CC8B7F30A178}"/>
              </a:ext>
            </a:extLst>
          </p:cNvPr>
          <p:cNvSpPr txBox="1">
            <a:spLocks/>
          </p:cNvSpPr>
          <p:nvPr/>
        </p:nvSpPr>
        <p:spPr>
          <a:xfrm>
            <a:off x="452213" y="5853806"/>
            <a:ext cx="4513792" cy="914401"/>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r>
              <a:rPr lang="en-US" dirty="0">
                <a:solidFill>
                  <a:srgbClr val="FFFF00"/>
                </a:solidFill>
                <a:cs typeface="Calibri"/>
              </a:rPr>
              <a:t>Ee21b056 k Pranav Reddy</a:t>
            </a:r>
          </a:p>
          <a:p>
            <a:r>
              <a:rPr lang="en-US" dirty="0">
                <a:solidFill>
                  <a:srgbClr val="FFFF00"/>
                </a:solidFill>
                <a:cs typeface="Calibri"/>
              </a:rPr>
              <a:t>EE21B040 Poornachandra Giridhar</a:t>
            </a:r>
          </a:p>
        </p:txBody>
      </p:sp>
    </p:spTree>
    <p:extLst>
      <p:ext uri="{BB962C8B-B14F-4D97-AF65-F5344CB8AC3E}">
        <p14:creationId xmlns:p14="http://schemas.microsoft.com/office/powerpoint/2010/main" val="23670564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216E-FBEC-198E-9274-CE9B24971614}"/>
              </a:ext>
            </a:extLst>
          </p:cNvPr>
          <p:cNvSpPr>
            <a:spLocks noGrp="1"/>
          </p:cNvSpPr>
          <p:nvPr>
            <p:ph type="title"/>
          </p:nvPr>
        </p:nvSpPr>
        <p:spPr>
          <a:xfrm>
            <a:off x="6400800" y="609600"/>
            <a:ext cx="5147730" cy="1641987"/>
          </a:xfrm>
        </p:spPr>
        <p:txBody>
          <a:bodyPr>
            <a:normAutofit/>
          </a:bodyPr>
          <a:lstStyle/>
          <a:p>
            <a:r>
              <a:rPr lang="en-US" dirty="0">
                <a:cs typeface="Calibri Light"/>
              </a:rPr>
              <a:t>Role of kernel in the </a:t>
            </a:r>
            <a:r>
              <a:rPr lang="en-US" dirty="0" err="1">
                <a:cs typeface="Calibri Light"/>
              </a:rPr>
              <a:t>nufft</a:t>
            </a:r>
            <a:r>
              <a:rPr lang="en-US" dirty="0">
                <a:cs typeface="Calibri Light"/>
              </a:rPr>
              <a:t> process</a:t>
            </a:r>
            <a:endParaRPr lang="en-US" dirty="0"/>
          </a:p>
        </p:txBody>
      </p:sp>
      <p:sp>
        <p:nvSpPr>
          <p:cNvPr id="3" name="Content Placeholder 2">
            <a:extLst>
              <a:ext uri="{FF2B5EF4-FFF2-40B4-BE49-F238E27FC236}">
                <a16:creationId xmlns:a16="http://schemas.microsoft.com/office/drawing/2014/main" id="{0E8E10C6-B211-5677-A196-555F12B7FCDD}"/>
              </a:ext>
            </a:extLst>
          </p:cNvPr>
          <p:cNvSpPr>
            <a:spLocks noGrp="1"/>
          </p:cNvSpPr>
          <p:nvPr>
            <p:ph idx="1"/>
          </p:nvPr>
        </p:nvSpPr>
        <p:spPr>
          <a:xfrm>
            <a:off x="6400800" y="2251587"/>
            <a:ext cx="5147730" cy="3637935"/>
          </a:xfrm>
        </p:spPr>
        <p:txBody>
          <a:bodyPr vert="horz" lIns="91440" tIns="45720" rIns="91440" bIns="45720" rtlCol="0" anchor="ctr">
            <a:noAutofit/>
          </a:bodyPr>
          <a:lstStyle/>
          <a:p>
            <a:pPr>
              <a:lnSpc>
                <a:spcPct val="90000"/>
              </a:lnSpc>
            </a:pPr>
            <a:r>
              <a:rPr lang="en-US" sz="1400">
                <a:ea typeface="+mn-lt"/>
                <a:cs typeface="+mn-lt"/>
              </a:rPr>
              <a:t>The use of a kernel in the NUFFT process serves a crucial role in accurately handling non-uniformly sampled data and mitigating the challenges associated with direct computation of the inverse Radon transform</a:t>
            </a:r>
          </a:p>
          <a:p>
            <a:pPr>
              <a:lnSpc>
                <a:spcPct val="90000"/>
              </a:lnSpc>
              <a:buClr>
                <a:srgbClr val="FFFFFF"/>
              </a:buClr>
            </a:pPr>
            <a:r>
              <a:rPr lang="en-US" sz="1400">
                <a:ea typeface="+mn-lt"/>
                <a:cs typeface="+mn-lt"/>
              </a:rPr>
              <a:t>The kernel is introduced to address the non-uniformity of the sampled data. It acts as a weighting function that adjusts the contribution of each data point based on its position.</a:t>
            </a:r>
            <a:endParaRPr lang="en-US" sz="1400">
              <a:cs typeface="Calibri"/>
            </a:endParaRPr>
          </a:p>
          <a:p>
            <a:pPr>
              <a:lnSpc>
                <a:spcPct val="90000"/>
              </a:lnSpc>
              <a:buClr>
                <a:srgbClr val="FFFFFF"/>
              </a:buClr>
            </a:pPr>
            <a:r>
              <a:rPr lang="en-US" sz="1400">
                <a:ea typeface="+mn-lt"/>
                <a:cs typeface="+mn-lt"/>
              </a:rPr>
              <a:t>Think of the kernel as a smoothing function that spreads the influence of each data point to its neighboring points. This is especially important when the data points are irregularly distributed.</a:t>
            </a:r>
            <a:endParaRPr lang="en-US" sz="1400">
              <a:cs typeface="Calibri"/>
            </a:endParaRPr>
          </a:p>
          <a:p>
            <a:pPr>
              <a:lnSpc>
                <a:spcPct val="90000"/>
              </a:lnSpc>
              <a:buClr>
                <a:srgbClr val="FFFFFF"/>
              </a:buClr>
            </a:pPr>
            <a:r>
              <a:rPr lang="en-US" sz="1400">
                <a:ea typeface="+mn-lt"/>
                <a:cs typeface="+mn-lt"/>
              </a:rPr>
              <a:t>The compact support ensures that the influence of each data point is limited to a local region. This helps in controlling the computational complexity and improving efficiency</a:t>
            </a:r>
          </a:p>
          <a:p>
            <a:pPr>
              <a:lnSpc>
                <a:spcPct val="90000"/>
              </a:lnSpc>
              <a:buClr>
                <a:srgbClr val="FFFFFF"/>
              </a:buClr>
            </a:pPr>
            <a:r>
              <a:rPr lang="en-US" sz="1400">
                <a:ea typeface="+mn-lt"/>
                <a:cs typeface="+mn-lt"/>
              </a:rPr>
              <a:t>A wider kernel allows for a more accurate representation but may increase computational cost.</a:t>
            </a:r>
            <a:endParaRPr lang="en-US" sz="1400">
              <a:cs typeface="Calibri"/>
            </a:endParaRPr>
          </a:p>
        </p:txBody>
      </p:sp>
      <p:pic>
        <p:nvPicPr>
          <p:cNvPr id="4" name="Picture 3">
            <a:extLst>
              <a:ext uri="{FF2B5EF4-FFF2-40B4-BE49-F238E27FC236}">
                <a16:creationId xmlns:a16="http://schemas.microsoft.com/office/drawing/2014/main" id="{B6707477-F2AC-99E4-BD71-5F5666311507}"/>
              </a:ext>
            </a:extLst>
          </p:cNvPr>
          <p:cNvPicPr>
            <a:picLocks noChangeAspect="1"/>
          </p:cNvPicPr>
          <p:nvPr/>
        </p:nvPicPr>
        <p:blipFill>
          <a:blip r:embed="rId3"/>
          <a:stretch>
            <a:fillRect/>
          </a:stretch>
        </p:blipFill>
        <p:spPr>
          <a:xfrm>
            <a:off x="648930" y="1939429"/>
            <a:ext cx="5447070" cy="298227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84971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536C-61D5-23AF-EB40-13714B3A2C1D}"/>
              </a:ext>
            </a:extLst>
          </p:cNvPr>
          <p:cNvSpPr>
            <a:spLocks noGrp="1"/>
          </p:cNvSpPr>
          <p:nvPr>
            <p:ph type="title"/>
          </p:nvPr>
        </p:nvSpPr>
        <p:spPr>
          <a:xfrm>
            <a:off x="685801" y="193964"/>
            <a:ext cx="10131425" cy="1456267"/>
          </a:xfrm>
        </p:spPr>
        <p:txBody>
          <a:bodyPr/>
          <a:lstStyle/>
          <a:p>
            <a:r>
              <a:rPr lang="en-US">
                <a:cs typeface="Calibri Light"/>
              </a:rPr>
              <a:t>How </a:t>
            </a:r>
            <a:r>
              <a:rPr lang="en-US" err="1">
                <a:cs typeface="Calibri Light"/>
              </a:rPr>
              <a:t>fft</a:t>
            </a:r>
            <a:r>
              <a:rPr lang="en-US">
                <a:cs typeface="Calibri Light"/>
              </a:rPr>
              <a:t> speeds up </a:t>
            </a:r>
            <a:r>
              <a:rPr lang="en-US" err="1">
                <a:cs typeface="Calibri Light"/>
              </a:rPr>
              <a:t>mbir</a:t>
            </a:r>
            <a:r>
              <a:rPr lang="en-US">
                <a:cs typeface="Calibri Light"/>
              </a:rPr>
              <a:t> ?</a:t>
            </a:r>
            <a:endParaRPr lang="en-US" err="1"/>
          </a:p>
        </p:txBody>
      </p:sp>
      <p:sp>
        <p:nvSpPr>
          <p:cNvPr id="3" name="Content Placeholder 2">
            <a:extLst>
              <a:ext uri="{FF2B5EF4-FFF2-40B4-BE49-F238E27FC236}">
                <a16:creationId xmlns:a16="http://schemas.microsoft.com/office/drawing/2014/main" id="{E9F9F6C0-0DA9-8360-6E89-7B0D97334CA8}"/>
              </a:ext>
            </a:extLst>
          </p:cNvPr>
          <p:cNvSpPr>
            <a:spLocks noGrp="1"/>
          </p:cNvSpPr>
          <p:nvPr>
            <p:ph idx="1"/>
          </p:nvPr>
        </p:nvSpPr>
        <p:spPr>
          <a:xfrm>
            <a:off x="685801" y="562649"/>
            <a:ext cx="10131425" cy="3649133"/>
          </a:xfrm>
        </p:spPr>
        <p:txBody>
          <a:bodyPr/>
          <a:lstStyle/>
          <a:p>
            <a:r>
              <a:rPr lang="en-US">
                <a:ea typeface="+mn-lt"/>
                <a:cs typeface="+mn-lt"/>
              </a:rPr>
              <a:t>The FFT operation is highly parallelizable, making it well-suited for modern computing architectures, including GPUs. This parallelization capability allows multiple FFT computations to be performed simultaneously, further enhancing computational efficiency</a:t>
            </a:r>
          </a:p>
          <a:p>
            <a:pPr>
              <a:buClr>
                <a:srgbClr val="FFFFFF"/>
              </a:buClr>
            </a:pPr>
            <a:r>
              <a:rPr lang="en-US">
                <a:ea typeface="+mn-lt"/>
                <a:cs typeface="+mn-lt"/>
              </a:rPr>
              <a:t>The reformulation of MBIR operators in terms of Fourier coefficients and the use of FFT result in a reduction in the overall computational complexity, making it more feasible to perform iterative reconstructions on large and complex datasets.</a:t>
            </a:r>
            <a:endParaRPr lang="en-US">
              <a:cs typeface="Calibri"/>
            </a:endParaRPr>
          </a:p>
        </p:txBody>
      </p:sp>
      <p:pic>
        <p:nvPicPr>
          <p:cNvPr id="4" name="Picture 3" descr="File:FFTprocessing2.jpg">
            <a:extLst>
              <a:ext uri="{FF2B5EF4-FFF2-40B4-BE49-F238E27FC236}">
                <a16:creationId xmlns:a16="http://schemas.microsoft.com/office/drawing/2014/main" id="{605109D7-AE88-77CD-9C0F-030F67B02E75}"/>
              </a:ext>
            </a:extLst>
          </p:cNvPr>
          <p:cNvPicPr>
            <a:picLocks noChangeAspect="1"/>
          </p:cNvPicPr>
          <p:nvPr/>
        </p:nvPicPr>
        <p:blipFill>
          <a:blip r:embed="rId2"/>
          <a:stretch>
            <a:fillRect/>
          </a:stretch>
        </p:blipFill>
        <p:spPr>
          <a:xfrm>
            <a:off x="1690254" y="3646948"/>
            <a:ext cx="8132618" cy="2958465"/>
          </a:xfrm>
          <a:prstGeom prst="rect">
            <a:avLst/>
          </a:prstGeom>
        </p:spPr>
      </p:pic>
    </p:spTree>
    <p:extLst>
      <p:ext uri="{BB962C8B-B14F-4D97-AF65-F5344CB8AC3E}">
        <p14:creationId xmlns:p14="http://schemas.microsoft.com/office/powerpoint/2010/main" val="230502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1E9E-5A7D-98BD-979B-86DA8C4A1BCE}"/>
              </a:ext>
            </a:extLst>
          </p:cNvPr>
          <p:cNvSpPr>
            <a:spLocks noGrp="1"/>
          </p:cNvSpPr>
          <p:nvPr>
            <p:ph type="ctrTitle"/>
          </p:nvPr>
        </p:nvSpPr>
        <p:spPr>
          <a:xfrm>
            <a:off x="373080" y="1191889"/>
            <a:ext cx="5265994" cy="3746634"/>
          </a:xfrm>
        </p:spPr>
        <p:txBody>
          <a:bodyPr>
            <a:normAutofit fontScale="90000"/>
          </a:bodyPr>
          <a:lstStyle/>
          <a:p>
            <a:pPr algn="ctr"/>
            <a:r>
              <a:rPr lang="en-US" b="1" u="sng" dirty="0">
                <a:cs typeface="Calibri Light"/>
              </a:rPr>
              <a:t>Problem Statement</a:t>
            </a:r>
            <a:br>
              <a:rPr lang="en-US" dirty="0">
                <a:cs typeface="Calibri Light"/>
              </a:rPr>
            </a:br>
            <a:br>
              <a:rPr lang="en-US" dirty="0">
                <a:cs typeface="Calibri Light"/>
              </a:rPr>
            </a:br>
            <a:r>
              <a:rPr lang="en-US" sz="3300" dirty="0">
                <a:cs typeface="Calibri Light"/>
              </a:rPr>
              <a:t>Detection of brain injuries using Fourier transform of sinograms</a:t>
            </a:r>
            <a:endParaRPr lang="en-US" sz="3300" dirty="0"/>
          </a:p>
        </p:txBody>
      </p:sp>
      <p:pic>
        <p:nvPicPr>
          <p:cNvPr id="4" name="Graphic 3" descr="Graph paper with calculator, ruler, highlighter, and pencils">
            <a:extLst>
              <a:ext uri="{FF2B5EF4-FFF2-40B4-BE49-F238E27FC236}">
                <a16:creationId xmlns:a16="http://schemas.microsoft.com/office/drawing/2014/main" id="{06FF6CD7-2828-05EE-B79A-E2601C6107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76606" y="690853"/>
            <a:ext cx="5471927" cy="547192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Subtitle 2">
            <a:extLst>
              <a:ext uri="{FF2B5EF4-FFF2-40B4-BE49-F238E27FC236}">
                <a16:creationId xmlns:a16="http://schemas.microsoft.com/office/drawing/2014/main" id="{7021E0B3-F130-DA05-FDF5-A94032DE5E74}"/>
              </a:ext>
            </a:extLst>
          </p:cNvPr>
          <p:cNvSpPr txBox="1">
            <a:spLocks/>
          </p:cNvSpPr>
          <p:nvPr/>
        </p:nvSpPr>
        <p:spPr>
          <a:xfrm>
            <a:off x="1043184" y="5598167"/>
            <a:ext cx="3925787" cy="914401"/>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r>
              <a:rPr lang="en-US" dirty="0">
                <a:solidFill>
                  <a:srgbClr val="FFFF00"/>
                </a:solidFill>
                <a:cs typeface="Calibri"/>
              </a:rPr>
              <a:t>EE21B040 Poornachandra Giridhar</a:t>
            </a:r>
          </a:p>
          <a:p>
            <a:pPr algn="ctr"/>
            <a:r>
              <a:rPr lang="en-US" dirty="0">
                <a:solidFill>
                  <a:srgbClr val="FFFF00"/>
                </a:solidFill>
                <a:cs typeface="Calibri"/>
              </a:rPr>
              <a:t>Ee21b056 k Pranav Reddy</a:t>
            </a:r>
            <a:endParaRPr lang="en-US" dirty="0">
              <a:solidFill>
                <a:srgbClr val="FFFF00"/>
              </a:solidFill>
            </a:endParaRPr>
          </a:p>
        </p:txBody>
      </p:sp>
    </p:spTree>
    <p:extLst>
      <p:ext uri="{BB962C8B-B14F-4D97-AF65-F5344CB8AC3E}">
        <p14:creationId xmlns:p14="http://schemas.microsoft.com/office/powerpoint/2010/main" val="3759651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5BEB-4652-769E-EA53-BA217257CEB5}"/>
              </a:ext>
            </a:extLst>
          </p:cNvPr>
          <p:cNvSpPr>
            <a:spLocks noGrp="1"/>
          </p:cNvSpPr>
          <p:nvPr>
            <p:ph type="title"/>
          </p:nvPr>
        </p:nvSpPr>
        <p:spPr>
          <a:xfrm>
            <a:off x="685799" y="0"/>
            <a:ext cx="10131425" cy="1456267"/>
          </a:xfrm>
        </p:spPr>
        <p:txBody>
          <a:bodyPr/>
          <a:lstStyle/>
          <a:p>
            <a:r>
              <a:rPr lang="en-IN" dirty="0"/>
              <a:t>Dataset provided and Our Approach</a:t>
            </a:r>
          </a:p>
        </p:txBody>
      </p:sp>
      <p:sp>
        <p:nvSpPr>
          <p:cNvPr id="3" name="Content Placeholder 2">
            <a:extLst>
              <a:ext uri="{FF2B5EF4-FFF2-40B4-BE49-F238E27FC236}">
                <a16:creationId xmlns:a16="http://schemas.microsoft.com/office/drawing/2014/main" id="{9CC9723E-EDAA-9307-0B87-55585F4344CD}"/>
              </a:ext>
            </a:extLst>
          </p:cNvPr>
          <p:cNvSpPr>
            <a:spLocks noGrp="1"/>
          </p:cNvSpPr>
          <p:nvPr>
            <p:ph idx="1"/>
          </p:nvPr>
        </p:nvSpPr>
        <p:spPr>
          <a:xfrm>
            <a:off x="685800" y="391925"/>
            <a:ext cx="10131425" cy="3649133"/>
          </a:xfrm>
        </p:spPr>
        <p:txBody>
          <a:bodyPr/>
          <a:lstStyle/>
          <a:p>
            <a:r>
              <a:rPr lang="en-IN" dirty="0"/>
              <a:t>The data set we got were sinograms of thousands of healthy and unhealthy patients.</a:t>
            </a:r>
          </a:p>
          <a:p>
            <a:r>
              <a:rPr lang="en-IN" dirty="0"/>
              <a:t>Each sample was of the shape 360*362*3, where 360 denoted the angle, 362 was the length of the projection array and 3 was the channel that gave the information regarding the intensity of the radio waves absorbed by different parts of the brain.</a:t>
            </a:r>
          </a:p>
          <a:p>
            <a:r>
              <a:rPr lang="en-IN" dirty="0"/>
              <a:t>Since we already had the sinogram which is nothing but the radon transform of the scan of the brain, we just implemented the </a:t>
            </a:r>
            <a:r>
              <a:rPr lang="en-IN" b="1" dirty="0"/>
              <a:t>Fourier slice theorem </a:t>
            </a:r>
            <a:r>
              <a:rPr lang="en-IN" dirty="0"/>
              <a:t>to get the 2D Fourier transform of the image.</a:t>
            </a:r>
            <a:endParaRPr lang="en-IN" b="1" dirty="0"/>
          </a:p>
        </p:txBody>
      </p:sp>
      <p:pic>
        <p:nvPicPr>
          <p:cNvPr id="1026" name="Picture 2" descr="7: Fourier slice theorem. The 1D Fourier transform of the projection... |  Download Scientific Diagram">
            <a:extLst>
              <a:ext uri="{FF2B5EF4-FFF2-40B4-BE49-F238E27FC236}">
                <a16:creationId xmlns:a16="http://schemas.microsoft.com/office/drawing/2014/main" id="{9FBCCCA6-C95B-C42C-99BB-2960960C8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379" y="3291348"/>
            <a:ext cx="6894479"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77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8E9E-879B-5D72-0281-EA5E2E0001F0}"/>
              </a:ext>
            </a:extLst>
          </p:cNvPr>
          <p:cNvSpPr>
            <a:spLocks noGrp="1"/>
          </p:cNvSpPr>
          <p:nvPr>
            <p:ph type="title"/>
          </p:nvPr>
        </p:nvSpPr>
        <p:spPr/>
        <p:txBody>
          <a:bodyPr/>
          <a:lstStyle/>
          <a:p>
            <a:r>
              <a:rPr lang="en-IN" dirty="0"/>
              <a:t>Glimpse of the text file</a:t>
            </a:r>
          </a:p>
        </p:txBody>
      </p:sp>
      <p:pic>
        <p:nvPicPr>
          <p:cNvPr id="4" name="Picture 3">
            <a:extLst>
              <a:ext uri="{FF2B5EF4-FFF2-40B4-BE49-F238E27FC236}">
                <a16:creationId xmlns:a16="http://schemas.microsoft.com/office/drawing/2014/main" id="{682C9B55-D5CF-3768-4094-FA1DA975034C}"/>
              </a:ext>
            </a:extLst>
          </p:cNvPr>
          <p:cNvPicPr>
            <a:picLocks noChangeAspect="1"/>
          </p:cNvPicPr>
          <p:nvPr/>
        </p:nvPicPr>
        <p:blipFill>
          <a:blip r:embed="rId2"/>
          <a:stretch>
            <a:fillRect/>
          </a:stretch>
        </p:blipFill>
        <p:spPr>
          <a:xfrm>
            <a:off x="252412" y="2065867"/>
            <a:ext cx="11687175" cy="3248025"/>
          </a:xfrm>
          <a:prstGeom prst="rect">
            <a:avLst/>
          </a:prstGeom>
        </p:spPr>
      </p:pic>
    </p:spTree>
    <p:extLst>
      <p:ext uri="{BB962C8B-B14F-4D97-AF65-F5344CB8AC3E}">
        <p14:creationId xmlns:p14="http://schemas.microsoft.com/office/powerpoint/2010/main" val="285394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76DA6-EB84-C6CA-C430-614BA736C23F}"/>
              </a:ext>
            </a:extLst>
          </p:cNvPr>
          <p:cNvSpPr>
            <a:spLocks noGrp="1"/>
          </p:cNvSpPr>
          <p:nvPr>
            <p:ph type="title"/>
          </p:nvPr>
        </p:nvSpPr>
        <p:spPr>
          <a:xfrm>
            <a:off x="686209" y="-314632"/>
            <a:ext cx="10131425" cy="1456267"/>
          </a:xfrm>
        </p:spPr>
        <p:txBody>
          <a:bodyPr/>
          <a:lstStyle/>
          <a:p>
            <a:r>
              <a:rPr lang="en-IN" dirty="0"/>
              <a:t>Some images from the implementation </a:t>
            </a:r>
          </a:p>
        </p:txBody>
      </p:sp>
      <p:pic>
        <p:nvPicPr>
          <p:cNvPr id="4" name="Picture 3">
            <a:extLst>
              <a:ext uri="{FF2B5EF4-FFF2-40B4-BE49-F238E27FC236}">
                <a16:creationId xmlns:a16="http://schemas.microsoft.com/office/drawing/2014/main" id="{5C551DAB-B439-5F1F-205F-2E9C5CFE845E}"/>
              </a:ext>
            </a:extLst>
          </p:cNvPr>
          <p:cNvPicPr>
            <a:picLocks noChangeAspect="1"/>
          </p:cNvPicPr>
          <p:nvPr/>
        </p:nvPicPr>
        <p:blipFill>
          <a:blip r:embed="rId2"/>
          <a:stretch>
            <a:fillRect/>
          </a:stretch>
        </p:blipFill>
        <p:spPr>
          <a:xfrm>
            <a:off x="214159" y="918865"/>
            <a:ext cx="8168999" cy="2612462"/>
          </a:xfrm>
          <a:prstGeom prst="rect">
            <a:avLst/>
          </a:prstGeom>
        </p:spPr>
      </p:pic>
      <p:pic>
        <p:nvPicPr>
          <p:cNvPr id="6" name="Picture 5">
            <a:extLst>
              <a:ext uri="{FF2B5EF4-FFF2-40B4-BE49-F238E27FC236}">
                <a16:creationId xmlns:a16="http://schemas.microsoft.com/office/drawing/2014/main" id="{64567E92-266C-DCAE-5F2C-BE270B4419F7}"/>
              </a:ext>
            </a:extLst>
          </p:cNvPr>
          <p:cNvPicPr>
            <a:picLocks noChangeAspect="1"/>
          </p:cNvPicPr>
          <p:nvPr/>
        </p:nvPicPr>
        <p:blipFill>
          <a:blip r:embed="rId3"/>
          <a:stretch>
            <a:fillRect/>
          </a:stretch>
        </p:blipFill>
        <p:spPr>
          <a:xfrm>
            <a:off x="8701549" y="3531327"/>
            <a:ext cx="3187802" cy="3116962"/>
          </a:xfrm>
          <a:prstGeom prst="rect">
            <a:avLst/>
          </a:prstGeom>
        </p:spPr>
      </p:pic>
      <p:sp>
        <p:nvSpPr>
          <p:cNvPr id="7" name="TextBox 6">
            <a:extLst>
              <a:ext uri="{FF2B5EF4-FFF2-40B4-BE49-F238E27FC236}">
                <a16:creationId xmlns:a16="http://schemas.microsoft.com/office/drawing/2014/main" id="{A7B77CB1-224A-17CF-446B-75FDF15C05BC}"/>
              </a:ext>
            </a:extLst>
          </p:cNvPr>
          <p:cNvSpPr txBox="1"/>
          <p:nvPr/>
        </p:nvSpPr>
        <p:spPr>
          <a:xfrm>
            <a:off x="1769806" y="4489643"/>
            <a:ext cx="584036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Figure 1: The original scan of the brain and its Fourier Transform’s Magnitude and Phase.</a:t>
            </a:r>
          </a:p>
          <a:p>
            <a:endParaRPr lang="en-US" dirty="0">
              <a:cs typeface="Calibri"/>
            </a:endParaRPr>
          </a:p>
          <a:p>
            <a:r>
              <a:rPr lang="en-US" dirty="0">
                <a:cs typeface="Calibri"/>
              </a:rPr>
              <a:t>Figure 2: The sinogram of the Brain scan.</a:t>
            </a:r>
          </a:p>
        </p:txBody>
      </p:sp>
    </p:spTree>
    <p:extLst>
      <p:ext uri="{BB962C8B-B14F-4D97-AF65-F5344CB8AC3E}">
        <p14:creationId xmlns:p14="http://schemas.microsoft.com/office/powerpoint/2010/main" val="41868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25EB16-832A-EE89-DB0F-F1F5B8409CB8}"/>
              </a:ext>
            </a:extLst>
          </p:cNvPr>
          <p:cNvPicPr>
            <a:picLocks noChangeAspect="1"/>
          </p:cNvPicPr>
          <p:nvPr/>
        </p:nvPicPr>
        <p:blipFill>
          <a:blip r:embed="rId2"/>
          <a:stretch>
            <a:fillRect/>
          </a:stretch>
        </p:blipFill>
        <p:spPr>
          <a:xfrm>
            <a:off x="1251922" y="1126101"/>
            <a:ext cx="4162425" cy="3524250"/>
          </a:xfrm>
          <a:prstGeom prst="rect">
            <a:avLst/>
          </a:prstGeom>
        </p:spPr>
      </p:pic>
      <p:pic>
        <p:nvPicPr>
          <p:cNvPr id="6" name="Picture 5">
            <a:extLst>
              <a:ext uri="{FF2B5EF4-FFF2-40B4-BE49-F238E27FC236}">
                <a16:creationId xmlns:a16="http://schemas.microsoft.com/office/drawing/2014/main" id="{27E43927-8050-9CD2-623A-4C4EA9D1195A}"/>
              </a:ext>
            </a:extLst>
          </p:cNvPr>
          <p:cNvPicPr>
            <a:picLocks noChangeAspect="1"/>
          </p:cNvPicPr>
          <p:nvPr/>
        </p:nvPicPr>
        <p:blipFill>
          <a:blip r:embed="rId3"/>
          <a:stretch>
            <a:fillRect/>
          </a:stretch>
        </p:blipFill>
        <p:spPr>
          <a:xfrm>
            <a:off x="7018697" y="981549"/>
            <a:ext cx="3921381" cy="3813354"/>
          </a:xfrm>
          <a:prstGeom prst="rect">
            <a:avLst/>
          </a:prstGeom>
        </p:spPr>
      </p:pic>
      <p:sp>
        <p:nvSpPr>
          <p:cNvPr id="7" name="TextBox 6">
            <a:extLst>
              <a:ext uri="{FF2B5EF4-FFF2-40B4-BE49-F238E27FC236}">
                <a16:creationId xmlns:a16="http://schemas.microsoft.com/office/drawing/2014/main" id="{D9A1B61E-EA2B-4799-6994-0DC981F395B8}"/>
              </a:ext>
            </a:extLst>
          </p:cNvPr>
          <p:cNvSpPr txBox="1"/>
          <p:nvPr/>
        </p:nvSpPr>
        <p:spPr>
          <a:xfrm>
            <a:off x="3175819" y="5270234"/>
            <a:ext cx="584036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Figure 1: The Fourier Transform we get from using the Fourier Slice Theorem.</a:t>
            </a:r>
          </a:p>
          <a:p>
            <a:r>
              <a:rPr lang="en-US" dirty="0">
                <a:cs typeface="Calibri"/>
              </a:rPr>
              <a:t>Figure 2: Another Brain scan.</a:t>
            </a:r>
          </a:p>
        </p:txBody>
      </p:sp>
    </p:spTree>
    <p:extLst>
      <p:ext uri="{BB962C8B-B14F-4D97-AF65-F5344CB8AC3E}">
        <p14:creationId xmlns:p14="http://schemas.microsoft.com/office/powerpoint/2010/main" val="2546259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2AFD-7ADA-FC10-FAD8-115A65666204}"/>
              </a:ext>
            </a:extLst>
          </p:cNvPr>
          <p:cNvSpPr>
            <a:spLocks noGrp="1"/>
          </p:cNvSpPr>
          <p:nvPr>
            <p:ph type="title"/>
          </p:nvPr>
        </p:nvSpPr>
        <p:spPr/>
        <p:txBody>
          <a:bodyPr/>
          <a:lstStyle/>
          <a:p>
            <a:r>
              <a:rPr lang="en-IN" dirty="0"/>
              <a:t>Architectures we implemented</a:t>
            </a:r>
          </a:p>
        </p:txBody>
      </p:sp>
      <p:sp>
        <p:nvSpPr>
          <p:cNvPr id="3" name="Content Placeholder 2">
            <a:extLst>
              <a:ext uri="{FF2B5EF4-FFF2-40B4-BE49-F238E27FC236}">
                <a16:creationId xmlns:a16="http://schemas.microsoft.com/office/drawing/2014/main" id="{C27EFBA7-84BD-3EB7-482C-72E495FFCEE4}"/>
              </a:ext>
            </a:extLst>
          </p:cNvPr>
          <p:cNvSpPr>
            <a:spLocks noGrp="1"/>
          </p:cNvSpPr>
          <p:nvPr>
            <p:ph idx="1"/>
          </p:nvPr>
        </p:nvSpPr>
        <p:spPr/>
        <p:txBody>
          <a:bodyPr/>
          <a:lstStyle/>
          <a:p>
            <a:r>
              <a:rPr lang="en-IN" dirty="0"/>
              <a:t>We made a data loader that takes the sinograms from a folder according to the Training text file, validation text and a testing text file which had both the sinogram </a:t>
            </a:r>
            <a:r>
              <a:rPr lang="en-IN" dirty="0" err="1"/>
              <a:t>npy</a:t>
            </a:r>
            <a:r>
              <a:rPr lang="en-IN" dirty="0"/>
              <a:t> file name and the ground truth i.e. whether the brain is injured or not.</a:t>
            </a:r>
          </a:p>
          <a:p>
            <a:r>
              <a:rPr lang="en-IN" dirty="0"/>
              <a:t>After finding the Fourier transform at every angle, we only stored the magnitude of it in the training array.</a:t>
            </a:r>
          </a:p>
          <a:p>
            <a:r>
              <a:rPr lang="en-IN" dirty="0"/>
              <a:t>We implemented three different types of architectures. Two of these are based on Convolution Neural Networks, and the other is based on Efficient Net.</a:t>
            </a:r>
          </a:p>
          <a:p>
            <a:r>
              <a:rPr lang="en-IN" dirty="0"/>
              <a:t>The architectures based on </a:t>
            </a:r>
            <a:r>
              <a:rPr lang="en-IN" dirty="0">
                <a:solidFill>
                  <a:srgbClr val="FFFF00"/>
                </a:solidFill>
              </a:rPr>
              <a:t>CNN gave better results than the Efficient Net</a:t>
            </a:r>
            <a:r>
              <a:rPr lang="en-IN" dirty="0"/>
              <a:t>.</a:t>
            </a:r>
          </a:p>
          <a:p>
            <a:r>
              <a:rPr lang="en-IN" dirty="0"/>
              <a:t>We also trained the model with different learning rate values and training dataset sizes, to get better outcomes.</a:t>
            </a:r>
          </a:p>
        </p:txBody>
      </p:sp>
    </p:spTree>
    <p:extLst>
      <p:ext uri="{BB962C8B-B14F-4D97-AF65-F5344CB8AC3E}">
        <p14:creationId xmlns:p14="http://schemas.microsoft.com/office/powerpoint/2010/main" val="3434646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4AA0C4-8A9B-B293-77EB-13388B27B6C9}"/>
              </a:ext>
            </a:extLst>
          </p:cNvPr>
          <p:cNvPicPr>
            <a:picLocks noChangeAspect="1"/>
          </p:cNvPicPr>
          <p:nvPr/>
        </p:nvPicPr>
        <p:blipFill>
          <a:blip r:embed="rId2"/>
          <a:stretch>
            <a:fillRect/>
          </a:stretch>
        </p:blipFill>
        <p:spPr>
          <a:xfrm>
            <a:off x="273460" y="287593"/>
            <a:ext cx="6381922" cy="6282813"/>
          </a:xfrm>
          <a:prstGeom prst="rect">
            <a:avLst/>
          </a:prstGeom>
        </p:spPr>
      </p:pic>
      <p:sp>
        <p:nvSpPr>
          <p:cNvPr id="7" name="TextBox 6">
            <a:extLst>
              <a:ext uri="{FF2B5EF4-FFF2-40B4-BE49-F238E27FC236}">
                <a16:creationId xmlns:a16="http://schemas.microsoft.com/office/drawing/2014/main" id="{E731A952-F721-6362-7888-B916BE0EB2C6}"/>
              </a:ext>
            </a:extLst>
          </p:cNvPr>
          <p:cNvSpPr txBox="1"/>
          <p:nvPr/>
        </p:nvSpPr>
        <p:spPr>
          <a:xfrm>
            <a:off x="6786101" y="2413337"/>
            <a:ext cx="532724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Since our Ground Truth and </a:t>
            </a:r>
            <a:r>
              <a:rPr lang="en-US" dirty="0" err="1">
                <a:cs typeface="Calibri"/>
              </a:rPr>
              <a:t>and</a:t>
            </a:r>
            <a:r>
              <a:rPr lang="en-US" dirty="0">
                <a:cs typeface="Calibri"/>
              </a:rPr>
              <a:t> </a:t>
            </a:r>
            <a:r>
              <a:rPr lang="en-US" dirty="0" err="1">
                <a:cs typeface="Calibri"/>
              </a:rPr>
              <a:t>npy</a:t>
            </a:r>
            <a:r>
              <a:rPr lang="en-US" dirty="0">
                <a:cs typeface="Calibri"/>
              </a:rPr>
              <a:t> files were there in different folders, We had to come up with our own Custom Dataset.</a:t>
            </a:r>
          </a:p>
          <a:p>
            <a:endParaRPr lang="en-US" dirty="0">
              <a:cs typeface="Calibri"/>
            </a:endParaRPr>
          </a:p>
          <a:p>
            <a:r>
              <a:rPr lang="en-US" dirty="0">
                <a:cs typeface="Calibri"/>
              </a:rPr>
              <a:t>Also since only sinograms were available, we had to use the Fourier slice theorem and then take the magnitude of the Fourier arrays</a:t>
            </a:r>
          </a:p>
        </p:txBody>
      </p:sp>
      <p:sp>
        <p:nvSpPr>
          <p:cNvPr id="8" name="Oval 7">
            <a:extLst>
              <a:ext uri="{FF2B5EF4-FFF2-40B4-BE49-F238E27FC236}">
                <a16:creationId xmlns:a16="http://schemas.microsoft.com/office/drawing/2014/main" id="{6F319AD1-61CC-F102-F9D7-CF05586349DF}"/>
              </a:ext>
            </a:extLst>
          </p:cNvPr>
          <p:cNvSpPr/>
          <p:nvPr/>
        </p:nvSpPr>
        <p:spPr>
          <a:xfrm>
            <a:off x="3408894" y="4522838"/>
            <a:ext cx="2982074" cy="521110"/>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10093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7D75-1739-A06D-1F63-5AB53AC58437}"/>
              </a:ext>
            </a:extLst>
          </p:cNvPr>
          <p:cNvSpPr>
            <a:spLocks noGrp="1"/>
          </p:cNvSpPr>
          <p:nvPr>
            <p:ph type="title"/>
          </p:nvPr>
        </p:nvSpPr>
        <p:spPr>
          <a:xfrm>
            <a:off x="756181" y="78658"/>
            <a:ext cx="10131425" cy="1456267"/>
          </a:xfrm>
        </p:spPr>
        <p:txBody>
          <a:bodyPr/>
          <a:lstStyle/>
          <a:p>
            <a:r>
              <a:rPr lang="en-IN" u="sng" dirty="0"/>
              <a:t>Architecture – 1  </a:t>
            </a:r>
            <a:r>
              <a:rPr lang="en-IN" b="1" u="sng" dirty="0"/>
              <a:t>(CNN Based)</a:t>
            </a:r>
          </a:p>
        </p:txBody>
      </p:sp>
      <p:pic>
        <p:nvPicPr>
          <p:cNvPr id="6" name="Content Placeholder 5">
            <a:extLst>
              <a:ext uri="{FF2B5EF4-FFF2-40B4-BE49-F238E27FC236}">
                <a16:creationId xmlns:a16="http://schemas.microsoft.com/office/drawing/2014/main" id="{EF3E6F03-F590-620A-96CC-B4BD6B56EA37}"/>
              </a:ext>
            </a:extLst>
          </p:cNvPr>
          <p:cNvPicPr>
            <a:picLocks noGrp="1" noChangeAspect="1"/>
          </p:cNvPicPr>
          <p:nvPr>
            <p:ph sz="half" idx="1"/>
          </p:nvPr>
        </p:nvPicPr>
        <p:blipFill>
          <a:blip r:embed="rId2"/>
          <a:stretch>
            <a:fillRect/>
          </a:stretch>
        </p:blipFill>
        <p:spPr>
          <a:xfrm>
            <a:off x="354851" y="1534924"/>
            <a:ext cx="6163936" cy="4912616"/>
          </a:xfrm>
        </p:spPr>
      </p:pic>
      <p:pic>
        <p:nvPicPr>
          <p:cNvPr id="8" name="Content Placeholder 7">
            <a:extLst>
              <a:ext uri="{FF2B5EF4-FFF2-40B4-BE49-F238E27FC236}">
                <a16:creationId xmlns:a16="http://schemas.microsoft.com/office/drawing/2014/main" id="{66D9BAF5-9607-43FC-E8B1-D16E8DEDAD20}"/>
              </a:ext>
            </a:extLst>
          </p:cNvPr>
          <p:cNvPicPr>
            <a:picLocks noGrp="1" noChangeAspect="1"/>
          </p:cNvPicPr>
          <p:nvPr>
            <p:ph sz="half" idx="2"/>
          </p:nvPr>
        </p:nvPicPr>
        <p:blipFill rotWithShape="1">
          <a:blip r:embed="rId3"/>
          <a:srcRect r="32705"/>
          <a:stretch/>
        </p:blipFill>
        <p:spPr>
          <a:xfrm>
            <a:off x="6705445" y="1936387"/>
            <a:ext cx="5131704" cy="3225547"/>
          </a:xfrm>
        </p:spPr>
      </p:pic>
      <p:pic>
        <p:nvPicPr>
          <p:cNvPr id="10" name="Picture 9">
            <a:extLst>
              <a:ext uri="{FF2B5EF4-FFF2-40B4-BE49-F238E27FC236}">
                <a16:creationId xmlns:a16="http://schemas.microsoft.com/office/drawing/2014/main" id="{18386CEC-284F-C681-89B9-75F5C273BBE1}"/>
              </a:ext>
            </a:extLst>
          </p:cNvPr>
          <p:cNvPicPr>
            <a:picLocks noChangeAspect="1"/>
          </p:cNvPicPr>
          <p:nvPr/>
        </p:nvPicPr>
        <p:blipFill>
          <a:blip r:embed="rId4"/>
          <a:stretch>
            <a:fillRect/>
          </a:stretch>
        </p:blipFill>
        <p:spPr>
          <a:xfrm>
            <a:off x="7413922" y="5563396"/>
            <a:ext cx="3714750" cy="400050"/>
          </a:xfrm>
          <a:prstGeom prst="rect">
            <a:avLst/>
          </a:prstGeom>
        </p:spPr>
      </p:pic>
    </p:spTree>
    <p:extLst>
      <p:ext uri="{BB962C8B-B14F-4D97-AF65-F5344CB8AC3E}">
        <p14:creationId xmlns:p14="http://schemas.microsoft.com/office/powerpoint/2010/main" val="3941688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7EC8-6924-CAF8-4D0F-A7FF7C450FC9}"/>
              </a:ext>
            </a:extLst>
          </p:cNvPr>
          <p:cNvSpPr>
            <a:spLocks noGrp="1"/>
          </p:cNvSpPr>
          <p:nvPr>
            <p:ph type="title"/>
          </p:nvPr>
        </p:nvSpPr>
        <p:spPr/>
        <p:txBody>
          <a:bodyPr/>
          <a:lstStyle/>
          <a:p>
            <a:r>
              <a:rPr lang="en-US">
                <a:cs typeface="Calibri Light"/>
              </a:rPr>
              <a:t>Tomography</a:t>
            </a:r>
            <a:endParaRPr lang="en-US"/>
          </a:p>
        </p:txBody>
      </p:sp>
      <p:sp>
        <p:nvSpPr>
          <p:cNvPr id="3" name="Content Placeholder 2">
            <a:extLst>
              <a:ext uri="{FF2B5EF4-FFF2-40B4-BE49-F238E27FC236}">
                <a16:creationId xmlns:a16="http://schemas.microsoft.com/office/drawing/2014/main" id="{B58F63CA-60C9-1CE3-C36B-41BFBEB98964}"/>
              </a:ext>
            </a:extLst>
          </p:cNvPr>
          <p:cNvSpPr>
            <a:spLocks noGrp="1"/>
          </p:cNvSpPr>
          <p:nvPr>
            <p:ph idx="1"/>
          </p:nvPr>
        </p:nvSpPr>
        <p:spPr/>
        <p:txBody>
          <a:bodyPr>
            <a:normAutofit/>
          </a:bodyPr>
          <a:lstStyle/>
          <a:p>
            <a:pPr marL="0" indent="0">
              <a:buNone/>
            </a:pPr>
            <a:r>
              <a:rPr lang="en-US">
                <a:solidFill>
                  <a:srgbClr val="ECECEC"/>
                </a:solidFill>
                <a:ea typeface="+mn-lt"/>
                <a:cs typeface="+mn-lt"/>
              </a:rPr>
              <a:t>Tomography is a technique for imaging the internal structures of objects without physically dissecting them. It involves capturing a series of 2D images (slices) from different angles around the object and using these slices to reconstruct a 3D representation of the internal structure.</a:t>
            </a:r>
          </a:p>
          <a:p>
            <a:pPr marL="0" indent="0">
              <a:buNone/>
            </a:pPr>
            <a:r>
              <a:rPr lang="en-US">
                <a:solidFill>
                  <a:srgbClr val="ECECEC"/>
                </a:solidFill>
                <a:ea typeface="+mn-lt"/>
                <a:cs typeface="+mn-lt"/>
              </a:rPr>
              <a:t>Its importance lies in its ability to provide detailed cross-sectional images of the body, allowing healthcare professionals to visualize internal structures and identify various medical conditions. It is the most frequently used imaging modality for diagnosis due to its wide availability, short ac- question time, and ability to distinguish bones and various tissues within the body efficiently</a:t>
            </a:r>
            <a:endParaRPr lang="en-US"/>
          </a:p>
          <a:p>
            <a:pPr marL="0" indent="0">
              <a:buNone/>
            </a:pPr>
            <a:endParaRPr lang="en-US">
              <a:solidFill>
                <a:srgbClr val="ECECEC"/>
              </a:solidFill>
              <a:cs typeface="Calibri" panose="020F0502020204030204"/>
            </a:endParaRPr>
          </a:p>
          <a:p>
            <a:pPr marL="0" indent="0">
              <a:buNone/>
            </a:pPr>
            <a:endParaRPr lang="en-US">
              <a:solidFill>
                <a:srgbClr val="ECECEC"/>
              </a:solidFill>
              <a:cs typeface="Calibri" panose="020F0502020204030204"/>
            </a:endParaRPr>
          </a:p>
          <a:p>
            <a:pPr marL="0" indent="0">
              <a:buNone/>
            </a:pPr>
            <a:endParaRPr lang="en-US">
              <a:solidFill>
                <a:srgbClr val="ECECEC"/>
              </a:solidFill>
              <a:cs typeface="Calibri" panose="020F0502020204030204"/>
            </a:endParaRPr>
          </a:p>
        </p:txBody>
      </p:sp>
    </p:spTree>
    <p:extLst>
      <p:ext uri="{BB962C8B-B14F-4D97-AF65-F5344CB8AC3E}">
        <p14:creationId xmlns:p14="http://schemas.microsoft.com/office/powerpoint/2010/main" val="369110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C23C-106E-713D-5453-98677568FD4F}"/>
              </a:ext>
            </a:extLst>
          </p:cNvPr>
          <p:cNvSpPr>
            <a:spLocks noGrp="1"/>
          </p:cNvSpPr>
          <p:nvPr>
            <p:ph type="title"/>
          </p:nvPr>
        </p:nvSpPr>
        <p:spPr>
          <a:xfrm>
            <a:off x="734962" y="0"/>
            <a:ext cx="10131425" cy="1456267"/>
          </a:xfrm>
        </p:spPr>
        <p:txBody>
          <a:bodyPr/>
          <a:lstStyle/>
          <a:p>
            <a:r>
              <a:rPr lang="en-IN" u="sng" dirty="0"/>
              <a:t>Architecture – 2  </a:t>
            </a:r>
            <a:r>
              <a:rPr lang="en-IN" b="1" u="sng" dirty="0"/>
              <a:t>(CNN Based)</a:t>
            </a:r>
            <a:endParaRPr lang="en-IN" dirty="0"/>
          </a:p>
        </p:txBody>
      </p:sp>
      <p:pic>
        <p:nvPicPr>
          <p:cNvPr id="4" name="Picture 3">
            <a:extLst>
              <a:ext uri="{FF2B5EF4-FFF2-40B4-BE49-F238E27FC236}">
                <a16:creationId xmlns:a16="http://schemas.microsoft.com/office/drawing/2014/main" id="{9293D998-1F4D-A8CB-8FC7-76272CA9F727}"/>
              </a:ext>
            </a:extLst>
          </p:cNvPr>
          <p:cNvPicPr>
            <a:picLocks noChangeAspect="1"/>
          </p:cNvPicPr>
          <p:nvPr/>
        </p:nvPicPr>
        <p:blipFill>
          <a:blip r:embed="rId2"/>
          <a:stretch>
            <a:fillRect/>
          </a:stretch>
        </p:blipFill>
        <p:spPr>
          <a:xfrm>
            <a:off x="326461" y="1857375"/>
            <a:ext cx="5769539" cy="4051812"/>
          </a:xfrm>
          <a:prstGeom prst="rect">
            <a:avLst/>
          </a:prstGeom>
        </p:spPr>
      </p:pic>
      <p:pic>
        <p:nvPicPr>
          <p:cNvPr id="6" name="Picture 5">
            <a:extLst>
              <a:ext uri="{FF2B5EF4-FFF2-40B4-BE49-F238E27FC236}">
                <a16:creationId xmlns:a16="http://schemas.microsoft.com/office/drawing/2014/main" id="{98438F45-4EF6-7D92-A6ED-31A555127007}"/>
              </a:ext>
            </a:extLst>
          </p:cNvPr>
          <p:cNvPicPr>
            <a:picLocks noChangeAspect="1"/>
          </p:cNvPicPr>
          <p:nvPr/>
        </p:nvPicPr>
        <p:blipFill>
          <a:blip r:embed="rId3"/>
          <a:stretch>
            <a:fillRect/>
          </a:stretch>
        </p:blipFill>
        <p:spPr>
          <a:xfrm>
            <a:off x="6285907" y="2410977"/>
            <a:ext cx="5579632" cy="2036046"/>
          </a:xfrm>
          <a:prstGeom prst="rect">
            <a:avLst/>
          </a:prstGeom>
        </p:spPr>
      </p:pic>
      <p:pic>
        <p:nvPicPr>
          <p:cNvPr id="8" name="Picture 7">
            <a:extLst>
              <a:ext uri="{FF2B5EF4-FFF2-40B4-BE49-F238E27FC236}">
                <a16:creationId xmlns:a16="http://schemas.microsoft.com/office/drawing/2014/main" id="{7BCFB399-0304-1287-3587-393A78C0BEC7}"/>
              </a:ext>
            </a:extLst>
          </p:cNvPr>
          <p:cNvPicPr>
            <a:picLocks noChangeAspect="1"/>
          </p:cNvPicPr>
          <p:nvPr/>
        </p:nvPicPr>
        <p:blipFill>
          <a:blip r:embed="rId4"/>
          <a:stretch>
            <a:fillRect/>
          </a:stretch>
        </p:blipFill>
        <p:spPr>
          <a:xfrm>
            <a:off x="7813660" y="4855445"/>
            <a:ext cx="2524125" cy="352425"/>
          </a:xfrm>
          <a:prstGeom prst="rect">
            <a:avLst/>
          </a:prstGeom>
        </p:spPr>
      </p:pic>
    </p:spTree>
    <p:extLst>
      <p:ext uri="{BB962C8B-B14F-4D97-AF65-F5344CB8AC3E}">
        <p14:creationId xmlns:p14="http://schemas.microsoft.com/office/powerpoint/2010/main" val="3139597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7CA7C-CD0E-CBB6-2E21-654D51B0F8EB}"/>
              </a:ext>
            </a:extLst>
          </p:cNvPr>
          <p:cNvSpPr>
            <a:spLocks noGrp="1"/>
          </p:cNvSpPr>
          <p:nvPr>
            <p:ph type="title"/>
          </p:nvPr>
        </p:nvSpPr>
        <p:spPr/>
        <p:txBody>
          <a:bodyPr/>
          <a:lstStyle/>
          <a:p>
            <a:r>
              <a:rPr lang="en-IN" dirty="0"/>
              <a:t>Plots and observations</a:t>
            </a:r>
          </a:p>
        </p:txBody>
      </p:sp>
      <p:pic>
        <p:nvPicPr>
          <p:cNvPr id="5" name="Content Placeholder 4">
            <a:extLst>
              <a:ext uri="{FF2B5EF4-FFF2-40B4-BE49-F238E27FC236}">
                <a16:creationId xmlns:a16="http://schemas.microsoft.com/office/drawing/2014/main" id="{66251C04-F31B-910F-E21C-31AA64139CBE}"/>
              </a:ext>
            </a:extLst>
          </p:cNvPr>
          <p:cNvPicPr>
            <a:picLocks noGrp="1" noChangeAspect="1"/>
          </p:cNvPicPr>
          <p:nvPr>
            <p:ph idx="1"/>
          </p:nvPr>
        </p:nvPicPr>
        <p:blipFill>
          <a:blip r:embed="rId2"/>
          <a:stretch>
            <a:fillRect/>
          </a:stretch>
        </p:blipFill>
        <p:spPr>
          <a:xfrm>
            <a:off x="2068333" y="2141538"/>
            <a:ext cx="7366358" cy="3649662"/>
          </a:xfrm>
        </p:spPr>
      </p:pic>
    </p:spTree>
    <p:extLst>
      <p:ext uri="{BB962C8B-B14F-4D97-AF65-F5344CB8AC3E}">
        <p14:creationId xmlns:p14="http://schemas.microsoft.com/office/powerpoint/2010/main" val="2699682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72402-8E24-F857-7E78-BE3CE4703031}"/>
              </a:ext>
            </a:extLst>
          </p:cNvPr>
          <p:cNvSpPr>
            <a:spLocks noGrp="1"/>
          </p:cNvSpPr>
          <p:nvPr>
            <p:ph type="title"/>
          </p:nvPr>
        </p:nvSpPr>
        <p:spPr/>
        <p:txBody>
          <a:bodyPr/>
          <a:lstStyle/>
          <a:p>
            <a:r>
              <a:rPr lang="en-IN" dirty="0"/>
              <a:t>Future research prospects</a:t>
            </a:r>
          </a:p>
        </p:txBody>
      </p:sp>
      <p:sp>
        <p:nvSpPr>
          <p:cNvPr id="3" name="Content Placeholder 2">
            <a:extLst>
              <a:ext uri="{FF2B5EF4-FFF2-40B4-BE49-F238E27FC236}">
                <a16:creationId xmlns:a16="http://schemas.microsoft.com/office/drawing/2014/main" id="{5E410E58-67BD-6221-6F0D-D28F4B54C171}"/>
              </a:ext>
            </a:extLst>
          </p:cNvPr>
          <p:cNvSpPr>
            <a:spLocks noGrp="1"/>
          </p:cNvSpPr>
          <p:nvPr>
            <p:ph idx="1"/>
          </p:nvPr>
        </p:nvSpPr>
        <p:spPr/>
        <p:txBody>
          <a:bodyPr/>
          <a:lstStyle/>
          <a:p>
            <a:r>
              <a:rPr lang="en-US" dirty="0"/>
              <a:t>We have so far focused solely on the magnitude of the Fourier coefficients. Exploring the phase of the coefficients, or even combining </a:t>
            </a:r>
            <a:r>
              <a:rPr lang="en-US" b="1" dirty="0">
                <a:solidFill>
                  <a:srgbClr val="FFFF00"/>
                </a:solidFill>
              </a:rPr>
              <a:t>both magnitude and phase</a:t>
            </a:r>
            <a:r>
              <a:rPr lang="en-US" dirty="0">
                <a:solidFill>
                  <a:srgbClr val="FFFF00"/>
                </a:solidFill>
              </a:rPr>
              <a:t> </a:t>
            </a:r>
            <a:r>
              <a:rPr lang="en-US" dirty="0"/>
              <a:t>for prediction, presents intriguing possibilities. </a:t>
            </a:r>
          </a:p>
          <a:p>
            <a:r>
              <a:rPr lang="en-US" dirty="0"/>
              <a:t>In our preliminary work, we employed a simple convolutional neural network (CNN). However, considering the interdependence of slices, exploring the use of </a:t>
            </a:r>
            <a:r>
              <a:rPr lang="en-US" b="1" dirty="0">
                <a:solidFill>
                  <a:srgbClr val="FFFF00"/>
                </a:solidFill>
              </a:rPr>
              <a:t>Recurrent Neural Networks </a:t>
            </a:r>
            <a:r>
              <a:rPr lang="en-US" dirty="0"/>
              <a:t>(RNNs) could yield valuable insights. </a:t>
            </a:r>
          </a:p>
          <a:p>
            <a:r>
              <a:rPr lang="en-US" dirty="0"/>
              <a:t>Combining results from Fourier analysis with conventional approaches warrants investigation to ascertain whether enhanced performance and outcomes can be achieved. </a:t>
            </a:r>
          </a:p>
          <a:p>
            <a:r>
              <a:rPr lang="en-IN" dirty="0"/>
              <a:t>Increasing the complexity of the model will also help in resolving the overfitting problem.</a:t>
            </a:r>
          </a:p>
        </p:txBody>
      </p:sp>
    </p:spTree>
    <p:extLst>
      <p:ext uri="{BB962C8B-B14F-4D97-AF65-F5344CB8AC3E}">
        <p14:creationId xmlns:p14="http://schemas.microsoft.com/office/powerpoint/2010/main" val="1077389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41E6-BE8D-961B-1A44-EF000BEE2905}"/>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5C318F7D-7D9C-8506-82CE-89EAA37FA201}"/>
              </a:ext>
            </a:extLst>
          </p:cNvPr>
          <p:cNvSpPr>
            <a:spLocks noGrp="1"/>
          </p:cNvSpPr>
          <p:nvPr>
            <p:ph idx="1"/>
          </p:nvPr>
        </p:nvSpPr>
        <p:spPr>
          <a:xfrm>
            <a:off x="685801" y="1414480"/>
            <a:ext cx="10131425" cy="3649133"/>
          </a:xfrm>
        </p:spPr>
        <p:txBody>
          <a:bodyPr/>
          <a:lstStyle/>
          <a:p>
            <a:r>
              <a:rPr lang="en-US" dirty="0"/>
              <a:t>The results achieved, while not groundbreaking, are nonetheless promising and encouraging. They indicate that Fourier analysis of sinograms </a:t>
            </a:r>
            <a:r>
              <a:rPr lang="en-US" b="1" dirty="0">
                <a:solidFill>
                  <a:srgbClr val="FFFF00"/>
                </a:solidFill>
              </a:rPr>
              <a:t>holds the potential for detecting brain injuries</a:t>
            </a:r>
            <a:r>
              <a:rPr lang="en-US" dirty="0"/>
              <a:t>, offering the prospect of significantly reducing CT scan reconstruction time and expediting patient diagnosis, ultimately saving lives.</a:t>
            </a:r>
          </a:p>
          <a:p>
            <a:r>
              <a:rPr lang="en-US" dirty="0"/>
              <a:t>In conclusion, this area holds significant promise for further research and stands to offer substantial benefits to the field of medical imaging. </a:t>
            </a:r>
            <a:endParaRPr lang="en-IN" dirty="0"/>
          </a:p>
        </p:txBody>
      </p:sp>
    </p:spTree>
    <p:extLst>
      <p:ext uri="{BB962C8B-B14F-4D97-AF65-F5344CB8AC3E}">
        <p14:creationId xmlns:p14="http://schemas.microsoft.com/office/powerpoint/2010/main" val="2261439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D85983-D49B-9A2A-6522-36FDD9DD97F7}"/>
              </a:ext>
            </a:extLst>
          </p:cNvPr>
          <p:cNvSpPr/>
          <p:nvPr/>
        </p:nvSpPr>
        <p:spPr>
          <a:xfrm>
            <a:off x="4359180" y="2967335"/>
            <a:ext cx="3473644"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rgbClr val="FFFF00"/>
                </a:solidFill>
              </a:rPr>
              <a:t>THANKYOU</a:t>
            </a:r>
          </a:p>
        </p:txBody>
      </p:sp>
    </p:spTree>
    <p:extLst>
      <p:ext uri="{BB962C8B-B14F-4D97-AF65-F5344CB8AC3E}">
        <p14:creationId xmlns:p14="http://schemas.microsoft.com/office/powerpoint/2010/main" val="1926410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C4A0-02D8-0936-AA0A-67B68BCAA1E4}"/>
              </a:ext>
            </a:extLst>
          </p:cNvPr>
          <p:cNvSpPr>
            <a:spLocks noGrp="1"/>
          </p:cNvSpPr>
          <p:nvPr>
            <p:ph type="title"/>
          </p:nvPr>
        </p:nvSpPr>
        <p:spPr/>
        <p:txBody>
          <a:bodyPr/>
          <a:lstStyle/>
          <a:p>
            <a:r>
              <a:rPr lang="en-US">
                <a:cs typeface="Calibri Light"/>
              </a:rPr>
              <a:t>LIMITATIONS OF EXISTING METHODS</a:t>
            </a:r>
            <a:endParaRPr lang="en-US">
              <a:solidFill>
                <a:srgbClr val="000000"/>
              </a:solidFill>
              <a:cs typeface="Calibri Light"/>
            </a:endParaRPr>
          </a:p>
        </p:txBody>
      </p:sp>
      <p:sp>
        <p:nvSpPr>
          <p:cNvPr id="3" name="Content Placeholder 2">
            <a:extLst>
              <a:ext uri="{FF2B5EF4-FFF2-40B4-BE49-F238E27FC236}">
                <a16:creationId xmlns:a16="http://schemas.microsoft.com/office/drawing/2014/main" id="{7C9D494B-AF9B-CF56-1C9D-94A46B243449}"/>
              </a:ext>
            </a:extLst>
          </p:cNvPr>
          <p:cNvSpPr>
            <a:spLocks noGrp="1"/>
          </p:cNvSpPr>
          <p:nvPr>
            <p:ph idx="1"/>
          </p:nvPr>
        </p:nvSpPr>
        <p:spPr/>
        <p:txBody>
          <a:bodyPr>
            <a:normAutofit fontScale="92500" lnSpcReduction="10000"/>
          </a:bodyPr>
          <a:lstStyle/>
          <a:p>
            <a:r>
              <a:rPr lang="en-US">
                <a:ea typeface="+mn-lt"/>
                <a:cs typeface="+mn-lt"/>
              </a:rPr>
              <a:t>In dynamic or challenging experimental conditions, methods like filtered back projection (FBP) are commonly used for their simplicity and computational efficiency, they may indeed result in lower-quality reconstructions in situations where samples are evolving, susceptible to radiation damage, or when experimental geometry poses limitations. In such cases, more advanced and iterative reconstruction methods become essential for improving the quality and accuracy of the reconstructed images.</a:t>
            </a:r>
          </a:p>
          <a:p>
            <a:pPr>
              <a:buClr>
                <a:srgbClr val="FFFFFF"/>
              </a:buClr>
            </a:pPr>
            <a:r>
              <a:rPr lang="en-US">
                <a:ea typeface="+mn-lt"/>
                <a:cs typeface="+mn-lt"/>
              </a:rPr>
              <a:t>Direct approximation methods like FBP rely on a sufficient number of projections from various angles to reconstruct a high-quality image. In situations where the experimental geometry restricts the acquisition of sufficient views.</a:t>
            </a:r>
          </a:p>
          <a:p>
            <a:pPr>
              <a:buClr>
                <a:srgbClr val="FFFFFF"/>
              </a:buClr>
            </a:pPr>
            <a:r>
              <a:rPr lang="en-US">
                <a:ea typeface="+mn-lt"/>
                <a:cs typeface="+mn-lt"/>
              </a:rPr>
              <a:t>In cases where only a limited range of projection angles is available (limited-angle tomography), direct methods may struggle to produce accurate reconstructions</a:t>
            </a:r>
            <a:endParaRPr lang="en-US">
              <a:cs typeface="Calibri"/>
            </a:endParaRPr>
          </a:p>
          <a:p>
            <a:pPr marL="0" indent="0" algn="just">
              <a:buNone/>
            </a:pPr>
            <a:r>
              <a:rPr lang="en-US">
                <a:ea typeface="+mn-lt"/>
                <a:cs typeface="+mn-lt"/>
              </a:rPr>
              <a:t>In summary, while direct approximation methods like FBP are valuable for their simplicity and speed, their limitations become apparent in complex experimental scenarios.</a:t>
            </a:r>
            <a:endParaRPr lang="en-US">
              <a:cs typeface="Calibri"/>
            </a:endParaRPr>
          </a:p>
          <a:p>
            <a:pPr>
              <a:buClr>
                <a:srgbClr val="FFFFFF"/>
              </a:buClr>
            </a:pPr>
            <a:endParaRPr lang="en-US">
              <a:cs typeface="Calibri"/>
            </a:endParaRPr>
          </a:p>
        </p:txBody>
      </p:sp>
    </p:spTree>
    <p:extLst>
      <p:ext uri="{BB962C8B-B14F-4D97-AF65-F5344CB8AC3E}">
        <p14:creationId xmlns:p14="http://schemas.microsoft.com/office/powerpoint/2010/main" val="2984521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052B2-E4B1-7279-37A7-FB64B5429846}"/>
              </a:ext>
            </a:extLst>
          </p:cNvPr>
          <p:cNvSpPr>
            <a:spLocks noGrp="1"/>
          </p:cNvSpPr>
          <p:nvPr>
            <p:ph type="title"/>
          </p:nvPr>
        </p:nvSpPr>
        <p:spPr/>
        <p:txBody>
          <a:bodyPr/>
          <a:lstStyle/>
          <a:p>
            <a:r>
              <a:rPr lang="en-US">
                <a:cs typeface="Calibri Light"/>
              </a:rPr>
              <a:t>Limitations of existing methods</a:t>
            </a:r>
            <a:endParaRPr lang="en-US"/>
          </a:p>
        </p:txBody>
      </p:sp>
      <p:sp>
        <p:nvSpPr>
          <p:cNvPr id="3" name="Content Placeholder 2">
            <a:extLst>
              <a:ext uri="{FF2B5EF4-FFF2-40B4-BE49-F238E27FC236}">
                <a16:creationId xmlns:a16="http://schemas.microsoft.com/office/drawing/2014/main" id="{6F07270F-8547-8D66-D1AE-7B862AD97B8D}"/>
              </a:ext>
            </a:extLst>
          </p:cNvPr>
          <p:cNvSpPr>
            <a:spLocks noGrp="1"/>
          </p:cNvSpPr>
          <p:nvPr>
            <p:ph idx="1"/>
          </p:nvPr>
        </p:nvSpPr>
        <p:spPr/>
        <p:txBody>
          <a:bodyPr/>
          <a:lstStyle/>
          <a:p>
            <a:r>
              <a:rPr lang="en-US" b="1">
                <a:solidFill>
                  <a:srgbClr val="ECECEC"/>
                </a:solidFill>
                <a:ea typeface="+mn-lt"/>
                <a:cs typeface="+mn-lt"/>
              </a:rPr>
              <a:t>Model-Based Iterative Reconstruction (MBIR):</a:t>
            </a:r>
            <a:r>
              <a:rPr lang="en-US">
                <a:solidFill>
                  <a:srgbClr val="ECECEC"/>
                </a:solidFill>
                <a:ea typeface="+mn-lt"/>
                <a:cs typeface="+mn-lt"/>
              </a:rPr>
              <a:t> In medical imaging, particularly in computed tomography (CT) scans, MBIR refers to a reconstruction technique. It involves using mathematical models and iterative algorithms to reconstruct high-quality images from raw data obtained during imaging.</a:t>
            </a:r>
          </a:p>
          <a:p>
            <a:pPr>
              <a:buClr>
                <a:srgbClr val="FFFFFF"/>
              </a:buClr>
            </a:pPr>
            <a:r>
              <a:rPr lang="en-US">
                <a:solidFill>
                  <a:srgbClr val="ECECEC"/>
                </a:solidFill>
                <a:ea typeface="+mn-lt"/>
                <a:cs typeface="+mn-lt"/>
              </a:rPr>
              <a:t>However, current CPU-based implementations of MBIR typically require a large compute cluster to achieve turnaround times that are comparable with data collection times. This not only adds extra time to the experiment-to-analysis loop but also places an additional burden on material scientists, who must acquire a new set of expertise in using a compute cluster.</a:t>
            </a:r>
            <a:endParaRPr lang="en-US">
              <a:solidFill>
                <a:srgbClr val="ECECEC"/>
              </a:solidFill>
              <a:cs typeface="Calibri"/>
            </a:endParaRPr>
          </a:p>
        </p:txBody>
      </p:sp>
    </p:spTree>
    <p:extLst>
      <p:ext uri="{BB962C8B-B14F-4D97-AF65-F5344CB8AC3E}">
        <p14:creationId xmlns:p14="http://schemas.microsoft.com/office/powerpoint/2010/main" val="226504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6C0A0-1F62-1595-D936-186E4E6C474C}"/>
              </a:ext>
            </a:extLst>
          </p:cNvPr>
          <p:cNvSpPr>
            <a:spLocks noGrp="1"/>
          </p:cNvSpPr>
          <p:nvPr>
            <p:ph type="title"/>
          </p:nvPr>
        </p:nvSpPr>
        <p:spPr/>
        <p:txBody>
          <a:bodyPr/>
          <a:lstStyle/>
          <a:p>
            <a:r>
              <a:rPr lang="en-US" err="1">
                <a:cs typeface="Calibri Light"/>
              </a:rPr>
              <a:t>tomocam</a:t>
            </a:r>
          </a:p>
        </p:txBody>
      </p:sp>
      <p:sp>
        <p:nvSpPr>
          <p:cNvPr id="3" name="Content Placeholder 2">
            <a:extLst>
              <a:ext uri="{FF2B5EF4-FFF2-40B4-BE49-F238E27FC236}">
                <a16:creationId xmlns:a16="http://schemas.microsoft.com/office/drawing/2014/main" id="{1945BB31-1B79-8DD3-6EB3-5F06CB0A9A2C}"/>
              </a:ext>
            </a:extLst>
          </p:cNvPr>
          <p:cNvSpPr>
            <a:spLocks noGrp="1"/>
          </p:cNvSpPr>
          <p:nvPr>
            <p:ph idx="1"/>
          </p:nvPr>
        </p:nvSpPr>
        <p:spPr/>
        <p:txBody>
          <a:bodyPr/>
          <a:lstStyle/>
          <a:p>
            <a:r>
              <a:rPr lang="en-US" err="1">
                <a:ea typeface="+mn-lt"/>
                <a:cs typeface="+mn-lt"/>
              </a:rPr>
              <a:t>TomoCAM</a:t>
            </a:r>
            <a:r>
              <a:rPr lang="en-US">
                <a:ea typeface="+mn-lt"/>
                <a:cs typeface="+mn-lt"/>
              </a:rPr>
              <a:t> is  GPU accelerated implementation of MBIR that is based on the nonuniform fast Fourier transforms (NUFFT) approach .</a:t>
            </a:r>
          </a:p>
          <a:p>
            <a:pPr>
              <a:buClr>
                <a:srgbClr val="FFFFFF"/>
              </a:buClr>
            </a:pPr>
            <a:r>
              <a:rPr lang="en-US" err="1">
                <a:ea typeface="+mn-lt"/>
                <a:cs typeface="+mn-lt"/>
              </a:rPr>
              <a:t>TomoCAM</a:t>
            </a:r>
            <a:r>
              <a:rPr lang="en-US">
                <a:ea typeface="+mn-lt"/>
                <a:cs typeface="+mn-lt"/>
              </a:rPr>
              <a:t> overcomes these computational cost limitations by reformulating the fundamental operators in MBIR in terms of the sample's Fourier coefficients, which describe the fundamental frequencies of the sample's density, similar to the individual notes that make up a piece of music.</a:t>
            </a:r>
          </a:p>
          <a:p>
            <a:pPr>
              <a:buClr>
                <a:srgbClr val="FFFFFF"/>
              </a:buClr>
            </a:pPr>
            <a:r>
              <a:rPr lang="en-US">
                <a:ea typeface="+mn-lt"/>
                <a:cs typeface="+mn-lt"/>
              </a:rPr>
              <a:t>GPU (Graphics Processing Unit) based acceleration involves using the computational power of GPUs to perform specific tasks, in addition to their traditional role in rendering graphics. GPUs are highly parallel processors with many cores designed for handling large amounts of data simultaneously. This parallel processing capability makes GPUs well-suited for certain types of computations beyond graphics rendering, leading to significant acceleration in various applications</a:t>
            </a:r>
            <a:endParaRPr lang="en-US">
              <a:cs typeface="Calibri"/>
            </a:endParaRPr>
          </a:p>
          <a:p>
            <a:pPr>
              <a:buClr>
                <a:srgbClr val="FFFFFF"/>
              </a:buClr>
            </a:pPr>
            <a:endParaRPr lang="en-US">
              <a:cs typeface="Calibri"/>
            </a:endParaRPr>
          </a:p>
        </p:txBody>
      </p:sp>
    </p:spTree>
    <p:extLst>
      <p:ext uri="{BB962C8B-B14F-4D97-AF65-F5344CB8AC3E}">
        <p14:creationId xmlns:p14="http://schemas.microsoft.com/office/powerpoint/2010/main" val="846164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0CF1E-C0B0-A051-FA27-397CF3C3B9DB}"/>
              </a:ext>
            </a:extLst>
          </p:cNvPr>
          <p:cNvSpPr>
            <a:spLocks noGrp="1"/>
          </p:cNvSpPr>
          <p:nvPr>
            <p:ph type="title"/>
          </p:nvPr>
        </p:nvSpPr>
        <p:spPr>
          <a:xfrm>
            <a:off x="825909" y="808055"/>
            <a:ext cx="3979205" cy="1453363"/>
          </a:xfrm>
        </p:spPr>
        <p:txBody>
          <a:bodyPr>
            <a:normAutofit/>
          </a:bodyPr>
          <a:lstStyle/>
          <a:p>
            <a:r>
              <a:rPr lang="en-US">
                <a:cs typeface="Calibri Light"/>
              </a:rPr>
              <a:t>Radon transform</a:t>
            </a:r>
            <a:endParaRPr lang="en-US"/>
          </a:p>
        </p:txBody>
      </p:sp>
      <p:sp>
        <p:nvSpPr>
          <p:cNvPr id="10" name="Content Placeholder 7">
            <a:extLst>
              <a:ext uri="{FF2B5EF4-FFF2-40B4-BE49-F238E27FC236}">
                <a16:creationId xmlns:a16="http://schemas.microsoft.com/office/drawing/2014/main" id="{C853E627-7F04-C3F1-EA3C-89BE01C49A3B}"/>
              </a:ext>
            </a:extLst>
          </p:cNvPr>
          <p:cNvSpPr>
            <a:spLocks noGrp="1"/>
          </p:cNvSpPr>
          <p:nvPr>
            <p:ph idx="1"/>
          </p:nvPr>
        </p:nvSpPr>
        <p:spPr>
          <a:xfrm>
            <a:off x="802178" y="2261420"/>
            <a:ext cx="4002936" cy="3637935"/>
          </a:xfrm>
        </p:spPr>
        <p:txBody>
          <a:bodyPr>
            <a:normAutofit/>
          </a:bodyPr>
          <a:lstStyle/>
          <a:p>
            <a:r>
              <a:rPr lang="en-US">
                <a:solidFill>
                  <a:srgbClr val="BDC1C6"/>
                </a:solidFill>
                <a:latin typeface="Arial"/>
                <a:cs typeface="Arial"/>
              </a:rPr>
              <a:t>The Radon Transform is the integral transform that takes a function f(x,y) defined on the plane to a function Rf defined on the space of lines in the plane, whose value at a particular line is equal to the line integral of the function over that line.</a:t>
            </a:r>
          </a:p>
          <a:p>
            <a:pPr>
              <a:buClr>
                <a:srgbClr val="FFFFFF"/>
              </a:buClr>
            </a:pPr>
            <a:endParaRPr lang="en-US">
              <a:solidFill>
                <a:srgbClr val="BDC1C6"/>
              </a:solidFill>
              <a:latin typeface="Arial"/>
              <a:cs typeface="Arial"/>
            </a:endParaRPr>
          </a:p>
        </p:txBody>
      </p:sp>
      <p:pic>
        <p:nvPicPr>
          <p:cNvPr id="4" name="Content Placeholder 3" descr="The Inverse Radon Transformation - MATLAB &amp; Simulink">
            <a:extLst>
              <a:ext uri="{FF2B5EF4-FFF2-40B4-BE49-F238E27FC236}">
                <a16:creationId xmlns:a16="http://schemas.microsoft.com/office/drawing/2014/main" id="{37298D4C-7450-76C4-6CB3-A525D400475E}"/>
              </a:ext>
            </a:extLst>
          </p:cNvPr>
          <p:cNvPicPr>
            <a:picLocks noChangeAspect="1"/>
          </p:cNvPicPr>
          <p:nvPr/>
        </p:nvPicPr>
        <p:blipFill>
          <a:blip r:embed="rId3"/>
          <a:stretch>
            <a:fillRect/>
          </a:stretch>
        </p:blipFill>
        <p:spPr>
          <a:xfrm>
            <a:off x="6018571" y="796413"/>
            <a:ext cx="4637955"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4612FEEF-89EA-BA2A-5DA8-A713A10CBC2E}"/>
              </a:ext>
            </a:extLst>
          </p:cNvPr>
          <p:cNvPicPr>
            <a:picLocks noChangeAspect="1"/>
          </p:cNvPicPr>
          <p:nvPr/>
        </p:nvPicPr>
        <p:blipFill>
          <a:blip r:embed="rId4"/>
          <a:stretch>
            <a:fillRect/>
          </a:stretch>
        </p:blipFill>
        <p:spPr>
          <a:xfrm>
            <a:off x="338570" y="5308889"/>
            <a:ext cx="7524750" cy="590550"/>
          </a:xfrm>
          <a:prstGeom prst="rect">
            <a:avLst/>
          </a:prstGeom>
        </p:spPr>
      </p:pic>
    </p:spTree>
    <p:extLst>
      <p:ext uri="{BB962C8B-B14F-4D97-AF65-F5344CB8AC3E}">
        <p14:creationId xmlns:p14="http://schemas.microsoft.com/office/powerpoint/2010/main" val="2384884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737F8-8785-F0EA-DE89-68371EF458F5}"/>
              </a:ext>
            </a:extLst>
          </p:cNvPr>
          <p:cNvSpPr>
            <a:spLocks noGrp="1"/>
          </p:cNvSpPr>
          <p:nvPr>
            <p:ph type="title"/>
          </p:nvPr>
        </p:nvSpPr>
        <p:spPr/>
        <p:txBody>
          <a:bodyPr>
            <a:normAutofit/>
          </a:bodyPr>
          <a:lstStyle/>
          <a:p>
            <a:r>
              <a:rPr lang="en-US">
                <a:solidFill>
                  <a:srgbClr val="E8EAED"/>
                </a:solidFill>
                <a:ea typeface="+mj-lt"/>
                <a:cs typeface="+mj-lt"/>
              </a:rPr>
              <a:t>Fourier-slice theorem</a:t>
            </a:r>
            <a:endParaRPr lang="en-US"/>
          </a:p>
        </p:txBody>
      </p:sp>
      <p:sp>
        <p:nvSpPr>
          <p:cNvPr id="3" name="Content Placeholder 2">
            <a:extLst>
              <a:ext uri="{FF2B5EF4-FFF2-40B4-BE49-F238E27FC236}">
                <a16:creationId xmlns:a16="http://schemas.microsoft.com/office/drawing/2014/main" id="{D1C37FE6-7855-A80D-67D5-BA48DF03CB1D}"/>
              </a:ext>
            </a:extLst>
          </p:cNvPr>
          <p:cNvSpPr>
            <a:spLocks noGrp="1"/>
          </p:cNvSpPr>
          <p:nvPr>
            <p:ph idx="1"/>
          </p:nvPr>
        </p:nvSpPr>
        <p:spPr>
          <a:xfrm>
            <a:off x="685801" y="1477049"/>
            <a:ext cx="10131425" cy="3649133"/>
          </a:xfrm>
        </p:spPr>
        <p:txBody>
          <a:bodyPr/>
          <a:lstStyle/>
          <a:p>
            <a:r>
              <a:rPr lang="en-US">
                <a:solidFill>
                  <a:srgbClr val="E8EAED"/>
                </a:solidFill>
                <a:ea typeface="+mn-lt"/>
                <a:cs typeface="+mn-lt"/>
              </a:rPr>
              <a:t>The Fourier-slice theorem or the central slice theorem </a:t>
            </a:r>
            <a:r>
              <a:rPr lang="en-US">
                <a:solidFill>
                  <a:srgbClr val="E2EEFF"/>
                </a:solidFill>
                <a:ea typeface="+mn-lt"/>
                <a:cs typeface="+mn-lt"/>
              </a:rPr>
              <a:t>relates the 1D Fourier transform of a projection with the 2D Fourier transform of the region of the image from which the projection was obtained</a:t>
            </a:r>
            <a:r>
              <a:rPr lang="en-US">
                <a:solidFill>
                  <a:srgbClr val="E8EAED"/>
                </a:solidFill>
                <a:ea typeface="+mn-lt"/>
                <a:cs typeface="+mn-lt"/>
              </a:rPr>
              <a:t>.</a:t>
            </a:r>
          </a:p>
          <a:p>
            <a:pPr>
              <a:buClr>
                <a:srgbClr val="FFFFFF"/>
              </a:buClr>
            </a:pPr>
            <a:r>
              <a:rPr lang="en-US">
                <a:solidFill>
                  <a:srgbClr val="E8EAED"/>
                </a:solidFill>
                <a:ea typeface="+mn-lt"/>
                <a:cs typeface="+mn-lt"/>
              </a:rPr>
              <a:t>By the central slice theorem, the Fourier transform of Rf in direction n^ is equivalent to the slice of the Fourier transform of f along n^, i.e.</a:t>
            </a:r>
          </a:p>
          <a:p>
            <a:pPr marL="0" indent="0">
              <a:buClr>
                <a:srgbClr val="FFFFFF"/>
              </a:buClr>
              <a:buNone/>
            </a:pPr>
            <a:endParaRPr lang="en-US">
              <a:solidFill>
                <a:srgbClr val="E8EAED"/>
              </a:solidFill>
              <a:cs typeface="Calibri"/>
            </a:endParaRPr>
          </a:p>
        </p:txBody>
      </p:sp>
      <p:pic>
        <p:nvPicPr>
          <p:cNvPr id="4" name="Picture 3">
            <a:extLst>
              <a:ext uri="{FF2B5EF4-FFF2-40B4-BE49-F238E27FC236}">
                <a16:creationId xmlns:a16="http://schemas.microsoft.com/office/drawing/2014/main" id="{E553D286-1119-53A0-6FAC-03DC68F0AD18}"/>
              </a:ext>
            </a:extLst>
          </p:cNvPr>
          <p:cNvPicPr>
            <a:picLocks noChangeAspect="1"/>
          </p:cNvPicPr>
          <p:nvPr/>
        </p:nvPicPr>
        <p:blipFill>
          <a:blip r:embed="rId2"/>
          <a:stretch>
            <a:fillRect/>
          </a:stretch>
        </p:blipFill>
        <p:spPr>
          <a:xfrm>
            <a:off x="2687349" y="4476316"/>
            <a:ext cx="6124575" cy="1285875"/>
          </a:xfrm>
          <a:prstGeom prst="rect">
            <a:avLst/>
          </a:prstGeom>
        </p:spPr>
      </p:pic>
    </p:spTree>
    <p:extLst>
      <p:ext uri="{BB962C8B-B14F-4D97-AF65-F5344CB8AC3E}">
        <p14:creationId xmlns:p14="http://schemas.microsoft.com/office/powerpoint/2010/main" val="2978041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5B59-E49A-41A3-AF58-50D509A9C605}"/>
              </a:ext>
            </a:extLst>
          </p:cNvPr>
          <p:cNvSpPr>
            <a:spLocks noGrp="1"/>
          </p:cNvSpPr>
          <p:nvPr>
            <p:ph type="title"/>
          </p:nvPr>
        </p:nvSpPr>
        <p:spPr/>
        <p:txBody>
          <a:bodyPr/>
          <a:lstStyle/>
          <a:p>
            <a:r>
              <a:rPr lang="en-US" err="1">
                <a:cs typeface="Calibri Light"/>
              </a:rPr>
              <a:t>Nufft</a:t>
            </a:r>
            <a:r>
              <a:rPr lang="en-US">
                <a:cs typeface="Calibri Light"/>
              </a:rPr>
              <a:t> approach</a:t>
            </a:r>
            <a:endParaRPr lang="en-US"/>
          </a:p>
        </p:txBody>
      </p:sp>
      <p:sp>
        <p:nvSpPr>
          <p:cNvPr id="3" name="Content Placeholder 2">
            <a:extLst>
              <a:ext uri="{FF2B5EF4-FFF2-40B4-BE49-F238E27FC236}">
                <a16:creationId xmlns:a16="http://schemas.microsoft.com/office/drawing/2014/main" id="{AB8E8511-11A2-F87C-9146-3B257BA50476}"/>
              </a:ext>
            </a:extLst>
          </p:cNvPr>
          <p:cNvSpPr>
            <a:spLocks noGrp="1"/>
          </p:cNvSpPr>
          <p:nvPr>
            <p:ph idx="1"/>
          </p:nvPr>
        </p:nvSpPr>
        <p:spPr>
          <a:xfrm>
            <a:off x="685801" y="1338503"/>
            <a:ext cx="10131425" cy="3649133"/>
          </a:xfrm>
        </p:spPr>
        <p:txBody>
          <a:bodyPr/>
          <a:lstStyle/>
          <a:p>
            <a:r>
              <a:rPr lang="en-US">
                <a:ea typeface="+mn-lt"/>
                <a:cs typeface="+mn-lt"/>
              </a:rPr>
              <a:t>On a discrete uniform grid, if a sufficient number of projections are available, inversion of the Radon transform entails computing Fourier coefficients along radial lines using a one-dimensional fast Fourier transform (FFT), followed by two-dimensional backward Fourier transforms from a non-uniform polar grid                                        onto a Cartesian grid {(</a:t>
            </a:r>
            <a:r>
              <a:rPr lang="en-US" err="1">
                <a:ea typeface="+mn-lt"/>
                <a:cs typeface="+mn-lt"/>
              </a:rPr>
              <a:t>xn</a:t>
            </a:r>
            <a:r>
              <a:rPr lang="en-US">
                <a:ea typeface="+mn-lt"/>
                <a:cs typeface="+mn-lt"/>
              </a:rPr>
              <a:t>, </a:t>
            </a:r>
            <a:r>
              <a:rPr lang="en-US" err="1">
                <a:ea typeface="+mn-lt"/>
                <a:cs typeface="+mn-lt"/>
              </a:rPr>
              <a:t>yn</a:t>
            </a:r>
            <a:r>
              <a:rPr lang="en-US">
                <a:ea typeface="+mn-lt"/>
                <a:cs typeface="+mn-lt"/>
              </a:rPr>
              <a:t>)}, which can be represented as the summation  where </a:t>
            </a:r>
            <a:r>
              <a:rPr lang="en-US" err="1">
                <a:ea typeface="+mn-lt"/>
                <a:cs typeface="+mn-lt"/>
              </a:rPr>
              <a:t>cj</a:t>
            </a:r>
            <a:r>
              <a:rPr lang="en-US">
                <a:ea typeface="+mn-lt"/>
                <a:cs typeface="+mn-lt"/>
              </a:rPr>
              <a:t> is the Fourier coefficient at </a:t>
            </a:r>
            <a:r>
              <a:rPr lang="en-US" err="1">
                <a:ea typeface="+mn-lt"/>
                <a:cs typeface="+mn-lt"/>
              </a:rPr>
              <a:t>kj</a:t>
            </a:r>
            <a:r>
              <a:rPr lang="en-US">
                <a:ea typeface="+mn-lt"/>
                <a:cs typeface="+mn-lt"/>
              </a:rPr>
              <a:t>, N is the number of discrete points that represent the sample density f on a uniform Cartesian grid, and M is the number of polar grid points representing the projection data.</a:t>
            </a:r>
          </a:p>
          <a:p>
            <a:pPr marL="0" indent="0">
              <a:buClr>
                <a:srgbClr val="FFFFFF"/>
              </a:buClr>
              <a:buNone/>
            </a:pPr>
            <a:endParaRPr lang="en-US">
              <a:cs typeface="Calibri"/>
            </a:endParaRPr>
          </a:p>
        </p:txBody>
      </p:sp>
      <p:pic>
        <p:nvPicPr>
          <p:cNvPr id="4" name="Picture 3">
            <a:extLst>
              <a:ext uri="{FF2B5EF4-FFF2-40B4-BE49-F238E27FC236}">
                <a16:creationId xmlns:a16="http://schemas.microsoft.com/office/drawing/2014/main" id="{D63BC164-7F94-55A3-1DCC-7AF03509F041}"/>
              </a:ext>
            </a:extLst>
          </p:cNvPr>
          <p:cNvPicPr>
            <a:picLocks noChangeAspect="1"/>
          </p:cNvPicPr>
          <p:nvPr/>
        </p:nvPicPr>
        <p:blipFill>
          <a:blip r:embed="rId2"/>
          <a:stretch>
            <a:fillRect/>
          </a:stretch>
        </p:blipFill>
        <p:spPr>
          <a:xfrm>
            <a:off x="1552140" y="2847110"/>
            <a:ext cx="1786371" cy="221673"/>
          </a:xfrm>
          <a:prstGeom prst="rect">
            <a:avLst/>
          </a:prstGeom>
        </p:spPr>
      </p:pic>
      <p:pic>
        <p:nvPicPr>
          <p:cNvPr id="5" name="Picture 4">
            <a:extLst>
              <a:ext uri="{FF2B5EF4-FFF2-40B4-BE49-F238E27FC236}">
                <a16:creationId xmlns:a16="http://schemas.microsoft.com/office/drawing/2014/main" id="{723349C0-33C2-BEB3-9DB7-57F644090F97}"/>
              </a:ext>
            </a:extLst>
          </p:cNvPr>
          <p:cNvPicPr>
            <a:picLocks noChangeAspect="1"/>
          </p:cNvPicPr>
          <p:nvPr/>
        </p:nvPicPr>
        <p:blipFill>
          <a:blip r:embed="rId3"/>
          <a:stretch>
            <a:fillRect/>
          </a:stretch>
        </p:blipFill>
        <p:spPr>
          <a:xfrm>
            <a:off x="2444461" y="4393189"/>
            <a:ext cx="6610350" cy="981075"/>
          </a:xfrm>
          <a:prstGeom prst="rect">
            <a:avLst/>
          </a:prstGeom>
        </p:spPr>
      </p:pic>
      <p:sp>
        <p:nvSpPr>
          <p:cNvPr id="6" name="TextBox 5">
            <a:extLst>
              <a:ext uri="{FF2B5EF4-FFF2-40B4-BE49-F238E27FC236}">
                <a16:creationId xmlns:a16="http://schemas.microsoft.com/office/drawing/2014/main" id="{9EA987F5-B092-16B0-69CA-0CD3C811A0E6}"/>
              </a:ext>
            </a:extLst>
          </p:cNvPr>
          <p:cNvSpPr txBox="1"/>
          <p:nvPr/>
        </p:nvSpPr>
        <p:spPr>
          <a:xfrm>
            <a:off x="2622027" y="5635941"/>
            <a:ext cx="97258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Direct computation of this equation is computationally expensive.</a:t>
            </a:r>
            <a:endParaRPr lang="en-US"/>
          </a:p>
        </p:txBody>
      </p:sp>
    </p:spTree>
    <p:extLst>
      <p:ext uri="{BB962C8B-B14F-4D97-AF65-F5344CB8AC3E}">
        <p14:creationId xmlns:p14="http://schemas.microsoft.com/office/powerpoint/2010/main" val="1253453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508D21-4BA7-2568-CE6C-1C467AA63720}"/>
              </a:ext>
            </a:extLst>
          </p:cNvPr>
          <p:cNvSpPr>
            <a:spLocks noGrp="1"/>
          </p:cNvSpPr>
          <p:nvPr>
            <p:ph idx="1"/>
          </p:nvPr>
        </p:nvSpPr>
        <p:spPr>
          <a:xfrm>
            <a:off x="1036563" y="763211"/>
            <a:ext cx="10131425" cy="5064275"/>
          </a:xfrm>
        </p:spPr>
        <p:txBody>
          <a:bodyPr/>
          <a:lstStyle/>
          <a:p>
            <a:endParaRPr lang="en-US">
              <a:cs typeface="Calibri"/>
            </a:endParaRPr>
          </a:p>
          <a:p>
            <a:pPr>
              <a:buClr>
                <a:srgbClr val="FFFFFF"/>
              </a:buClr>
            </a:pPr>
            <a:r>
              <a:rPr lang="en-US">
                <a:ea typeface="+mn-lt"/>
                <a:cs typeface="+mn-lt"/>
              </a:rPr>
              <a:t>Use of Non-Uniform Fast Fourier Transforms (NUFFT) as an efficient method for computing the inverse Radon transform in tomographic imaging</a:t>
            </a:r>
          </a:p>
          <a:p>
            <a:pPr>
              <a:buClr>
                <a:srgbClr val="FFFFFF"/>
              </a:buClr>
            </a:pPr>
            <a:r>
              <a:rPr lang="en-US">
                <a:ea typeface="+mn-lt"/>
                <a:cs typeface="+mn-lt"/>
              </a:rPr>
              <a:t>NUFFTs provide a precise and efficient alternative for computing the inverse Radon transform. The method involves: </a:t>
            </a:r>
          </a:p>
          <a:p>
            <a:pPr lvl="1">
              <a:buClr>
                <a:srgbClr val="FFFFFF"/>
              </a:buClr>
              <a:buFont typeface="Courier New"/>
              <a:buChar char="o"/>
            </a:pPr>
            <a:r>
              <a:rPr lang="en-US">
                <a:ea typeface="+mn-lt"/>
                <a:cs typeface="+mn-lt"/>
              </a:rPr>
              <a:t>Computing Fourier coefficients on a polar grid using a sequence of one-dimensional FFTs along radial lines. </a:t>
            </a:r>
            <a:endParaRPr lang="en-US">
              <a:cs typeface="Calibri"/>
            </a:endParaRPr>
          </a:p>
          <a:p>
            <a:pPr lvl="1">
              <a:buClr>
                <a:srgbClr val="FFFFFF"/>
              </a:buClr>
              <a:buFont typeface="Courier New"/>
              <a:buChar char="o"/>
            </a:pPr>
            <a:r>
              <a:rPr lang="en-US">
                <a:ea typeface="+mn-lt"/>
                <a:cs typeface="+mn-lt"/>
              </a:rPr>
              <a:t>Convolving the computed coefficients with a compactly supported spreading kernel. Evaluating this convolution on a uniform grid. </a:t>
            </a:r>
          </a:p>
          <a:p>
            <a:pPr lvl="1">
              <a:buClr>
                <a:srgbClr val="FFFFFF"/>
              </a:buClr>
              <a:buFont typeface="Courier New"/>
              <a:buChar char="o"/>
            </a:pPr>
            <a:r>
              <a:rPr lang="en-US">
                <a:ea typeface="+mn-lt"/>
                <a:cs typeface="+mn-lt"/>
              </a:rPr>
              <a:t>Performing an inverse Fourier transformation on the convolution values. Division by the Fourier transform of the kernel.</a:t>
            </a:r>
          </a:p>
          <a:p>
            <a:pPr marL="0" indent="0">
              <a:buClr>
                <a:srgbClr val="FFFFFF"/>
              </a:buClr>
              <a:buNone/>
            </a:pPr>
            <a:endParaRPr lang="en-US">
              <a:ea typeface="+mn-lt"/>
              <a:cs typeface="+mn-lt"/>
            </a:endParaRPr>
          </a:p>
        </p:txBody>
      </p:sp>
    </p:spTree>
    <p:extLst>
      <p:ext uri="{BB962C8B-B14F-4D97-AF65-F5344CB8AC3E}">
        <p14:creationId xmlns:p14="http://schemas.microsoft.com/office/powerpoint/2010/main" val="1039191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1019</TotalTime>
  <Words>1661</Words>
  <Application>Microsoft Office PowerPoint</Application>
  <PresentationFormat>Widescreen</PresentationFormat>
  <Paragraphs>78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Courier New</vt:lpstr>
      <vt:lpstr>Celestial</vt:lpstr>
      <vt:lpstr>Review of Tomocam</vt:lpstr>
      <vt:lpstr>Tomography</vt:lpstr>
      <vt:lpstr>LIMITATIONS OF EXISTING METHODS</vt:lpstr>
      <vt:lpstr>Limitations of existing methods</vt:lpstr>
      <vt:lpstr>tomocam</vt:lpstr>
      <vt:lpstr>Radon transform</vt:lpstr>
      <vt:lpstr>Fourier-slice theorem</vt:lpstr>
      <vt:lpstr>Nufft approach</vt:lpstr>
      <vt:lpstr>PowerPoint Presentation</vt:lpstr>
      <vt:lpstr>Role of kernel in the nufft process</vt:lpstr>
      <vt:lpstr>How fft speeds up mbir ?</vt:lpstr>
      <vt:lpstr>Problem Statement  Detection of brain injuries using Fourier transform of sinograms</vt:lpstr>
      <vt:lpstr>Dataset provided and Our Approach</vt:lpstr>
      <vt:lpstr>Glimpse of the text file</vt:lpstr>
      <vt:lpstr>Some images from the implementation </vt:lpstr>
      <vt:lpstr>PowerPoint Presentation</vt:lpstr>
      <vt:lpstr>Architectures we implemented</vt:lpstr>
      <vt:lpstr>PowerPoint Presentation</vt:lpstr>
      <vt:lpstr>Architecture – 1  (CNN Based)</vt:lpstr>
      <vt:lpstr>Architecture – 2  (CNN Based)</vt:lpstr>
      <vt:lpstr>Plots and observations</vt:lpstr>
      <vt:lpstr>Future research prospects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Chirag Kotian</dc:creator>
  <cp:lastModifiedBy>Poornachandra Giridhar</cp:lastModifiedBy>
  <cp:revision>9</cp:revision>
  <dcterms:created xsi:type="dcterms:W3CDTF">2024-02-23T17:32:03Z</dcterms:created>
  <dcterms:modified xsi:type="dcterms:W3CDTF">2024-05-09T06:33:46Z</dcterms:modified>
</cp:coreProperties>
</file>