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82" r:id="rId3"/>
    <p:sldId id="283" r:id="rId4"/>
    <p:sldId id="257" r:id="rId5"/>
    <p:sldId id="258" r:id="rId6"/>
    <p:sldId id="259" r:id="rId7"/>
    <p:sldId id="267" r:id="rId8"/>
    <p:sldId id="276" r:id="rId9"/>
    <p:sldId id="277" r:id="rId10"/>
    <p:sldId id="271" r:id="rId11"/>
    <p:sldId id="278" r:id="rId12"/>
    <p:sldId id="279" r:id="rId13"/>
    <p:sldId id="272" r:id="rId14"/>
    <p:sldId id="273" r:id="rId15"/>
    <p:sldId id="261" r:id="rId16"/>
    <p:sldId id="285" r:id="rId17"/>
    <p:sldId id="284" r:id="rId18"/>
    <p:sldId id="27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5874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EAB05D27-641F-0FAD-7567-E1FED17B0B46}"/>
            </a:ext>
          </a:extLst>
        </p:cNvPr>
        <p:cNvGrpSpPr/>
        <p:nvPr/>
      </p:nvGrpSpPr>
      <p:grpSpPr>
        <a:xfrm>
          <a:off x="0" y="0"/>
          <a:ext cx="0" cy="0"/>
          <a:chOff x="0" y="0"/>
          <a:chExt cx="0" cy="0"/>
        </a:xfrm>
      </p:grpSpPr>
      <p:sp>
        <p:nvSpPr>
          <p:cNvPr id="110" name="Google Shape;110;p5:notes">
            <a:extLst>
              <a:ext uri="{FF2B5EF4-FFF2-40B4-BE49-F238E27FC236}">
                <a16:creationId xmlns:a16="http://schemas.microsoft.com/office/drawing/2014/main" id="{EF009374-784C-18AC-A358-1FF815B6029B}"/>
              </a:ext>
            </a:extLst>
          </p:cNvPr>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a:extLst>
              <a:ext uri="{FF2B5EF4-FFF2-40B4-BE49-F238E27FC236}">
                <a16:creationId xmlns:a16="http://schemas.microsoft.com/office/drawing/2014/main" id="{0644EE48-BD64-20ED-BA65-1944418703F5}"/>
              </a:ext>
            </a:extLst>
          </p:cNvPr>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099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5A603FA8-59E5-DADC-94B2-9BFC5517D90F}"/>
            </a:ext>
          </a:extLst>
        </p:cNvPr>
        <p:cNvGrpSpPr/>
        <p:nvPr/>
      </p:nvGrpSpPr>
      <p:grpSpPr>
        <a:xfrm>
          <a:off x="0" y="0"/>
          <a:ext cx="0" cy="0"/>
          <a:chOff x="0" y="0"/>
          <a:chExt cx="0" cy="0"/>
        </a:xfrm>
      </p:grpSpPr>
      <p:sp>
        <p:nvSpPr>
          <p:cNvPr id="110" name="Google Shape;110;p5:notes">
            <a:extLst>
              <a:ext uri="{FF2B5EF4-FFF2-40B4-BE49-F238E27FC236}">
                <a16:creationId xmlns:a16="http://schemas.microsoft.com/office/drawing/2014/main" id="{9210C5E2-9B47-85B6-416B-D40FA2EB0242}"/>
              </a:ext>
            </a:extLst>
          </p:cNvPr>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a:extLst>
              <a:ext uri="{FF2B5EF4-FFF2-40B4-BE49-F238E27FC236}">
                <a16:creationId xmlns:a16="http://schemas.microsoft.com/office/drawing/2014/main" id="{CC428140-9E43-84D9-3BBE-5C21C340BEDB}"/>
              </a:ext>
            </a:extLst>
          </p:cNvPr>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1283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BDE27DB4-C10F-9025-F78C-3D2669D8B97F}"/>
            </a:ext>
          </a:extLst>
        </p:cNvPr>
        <p:cNvGrpSpPr/>
        <p:nvPr/>
      </p:nvGrpSpPr>
      <p:grpSpPr>
        <a:xfrm>
          <a:off x="0" y="0"/>
          <a:ext cx="0" cy="0"/>
          <a:chOff x="0" y="0"/>
          <a:chExt cx="0" cy="0"/>
        </a:xfrm>
      </p:grpSpPr>
      <p:sp>
        <p:nvSpPr>
          <p:cNvPr id="110" name="Google Shape;110;p5:notes">
            <a:extLst>
              <a:ext uri="{FF2B5EF4-FFF2-40B4-BE49-F238E27FC236}">
                <a16:creationId xmlns:a16="http://schemas.microsoft.com/office/drawing/2014/main" id="{574290CC-348D-B58B-F038-A51F024FE6B8}"/>
              </a:ext>
            </a:extLst>
          </p:cNvPr>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a:extLst>
              <a:ext uri="{FF2B5EF4-FFF2-40B4-BE49-F238E27FC236}">
                <a16:creationId xmlns:a16="http://schemas.microsoft.com/office/drawing/2014/main" id="{94E8C3C9-3E9E-0DE8-0228-F5F564A9DCA1}"/>
              </a:ext>
            </a:extLst>
          </p:cNvPr>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1420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9976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1.xml"/><Relationship Id="rId5" Type="http://schemas.openxmlformats.org/officeDocument/2006/relationships/image" Target="../media/image10.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1.xml"/><Relationship Id="rId5" Type="http://schemas.openxmlformats.org/officeDocument/2006/relationships/image" Target="../media/image14.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3813603" y="1391919"/>
            <a:ext cx="8086165" cy="1153299"/>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2800" b="1" dirty="0">
                <a:solidFill>
                  <a:srgbClr val="C00000"/>
                </a:solidFill>
                <a:latin typeface="Times New Roman"/>
                <a:ea typeface="Times New Roman"/>
                <a:cs typeface="Times New Roman"/>
                <a:sym typeface="Times New Roman"/>
              </a:rPr>
              <a:t>I</a:t>
            </a:r>
            <a:r>
              <a:rPr lang="en-IN" sz="2800" b="1" dirty="0">
                <a:solidFill>
                  <a:srgbClr val="C00000"/>
                </a:solidFill>
                <a:latin typeface="Times New Roman"/>
                <a:ea typeface="Times New Roman"/>
                <a:cs typeface="Times New Roman"/>
                <a:sym typeface="Times New Roman"/>
              </a:rPr>
              <a:t>NVENTORY MANAGEMENT SYSTEM</a:t>
            </a:r>
          </a:p>
        </p:txBody>
      </p:sp>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a:solidFill>
                <a:srgbClr val="B9077E"/>
              </a:solidFill>
            </a:endParaRPr>
          </a:p>
          <a:p>
            <a:pPr marL="0" lvl="0" indent="0" algn="ctr" rtl="0">
              <a:lnSpc>
                <a:spcPct val="100000"/>
              </a:lnSpc>
              <a:spcBef>
                <a:spcPts val="640"/>
              </a:spcBef>
              <a:spcAft>
                <a:spcPts val="0"/>
              </a:spcAft>
              <a:buClr>
                <a:srgbClr val="B9077E"/>
              </a:buClr>
              <a:buSzPts val="2560"/>
              <a:buNone/>
            </a:pPr>
            <a:r>
              <a:rPr lang="en-US" sz="3200">
                <a:solidFill>
                  <a:srgbClr val="B9077E"/>
                </a:solidFill>
              </a:rPr>
              <a:t>    </a:t>
            </a:r>
            <a:endParaRPr sz="320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90" name="Google Shape;90;p1"/>
          <p:cNvSpPr/>
          <p:nvPr/>
        </p:nvSpPr>
        <p:spPr>
          <a:xfrm>
            <a:off x="5133474" y="3660467"/>
            <a:ext cx="6538127"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600" b="1" dirty="0"/>
              <a:t>                                    </a:t>
            </a:r>
            <a:r>
              <a:rPr lang="en-IN" sz="1800" b="1" dirty="0"/>
              <a:t>                             </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BY:</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POORNACHANDRAN N C 23CDR120</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PARTHASARATHI M 23CDR116</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735580" y="205063"/>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dirty="0">
                <a:solidFill>
                  <a:srgbClr val="C00000"/>
                </a:solidFill>
                <a:latin typeface="Times New Roman"/>
                <a:ea typeface="Times New Roman"/>
                <a:cs typeface="Times New Roman"/>
                <a:sym typeface="Times New Roman"/>
              </a:rPr>
              <a:t>Sample Table</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10</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4" name="Rectangle 2">
            <a:extLst>
              <a:ext uri="{FF2B5EF4-FFF2-40B4-BE49-F238E27FC236}">
                <a16:creationId xmlns:a16="http://schemas.microsoft.com/office/drawing/2014/main" id="{C46BE80D-5647-4101-577C-6B07C28C3CD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871DAAD-125C-3F2A-BE57-C61B69623BF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B239FD14-54FB-F9D8-92B8-25531A6F9F4C}"/>
              </a:ext>
            </a:extLst>
          </p:cNvPr>
          <p:cNvGraphicFramePr>
            <a:graphicFrameLocks noGrp="1"/>
          </p:cNvGraphicFramePr>
          <p:nvPr>
            <p:extLst>
              <p:ext uri="{D42A27DB-BD31-4B8C-83A1-F6EECF244321}">
                <p14:modId xmlns:p14="http://schemas.microsoft.com/office/powerpoint/2010/main" val="849278982"/>
              </p:ext>
            </p:extLst>
          </p:nvPr>
        </p:nvGraphicFramePr>
        <p:xfrm>
          <a:off x="2735580" y="1598770"/>
          <a:ext cx="6720840" cy="2448605"/>
        </p:xfrm>
        <a:graphic>
          <a:graphicData uri="http://schemas.openxmlformats.org/drawingml/2006/table">
            <a:tbl>
              <a:tblPr firstRow="1" firstCol="1" lastRow="1" lastCol="1" bandRow="1" bandCol="1">
                <a:tableStyleId>{5C22544A-7EE6-4342-B048-85BDC9FD1C3A}</a:tableStyleId>
              </a:tblPr>
              <a:tblGrid>
                <a:gridCol w="3360420">
                  <a:extLst>
                    <a:ext uri="{9D8B030D-6E8A-4147-A177-3AD203B41FA5}">
                      <a16:colId xmlns:a16="http://schemas.microsoft.com/office/drawing/2014/main" val="764437098"/>
                    </a:ext>
                  </a:extLst>
                </a:gridCol>
                <a:gridCol w="3360420">
                  <a:extLst>
                    <a:ext uri="{9D8B030D-6E8A-4147-A177-3AD203B41FA5}">
                      <a16:colId xmlns:a16="http://schemas.microsoft.com/office/drawing/2014/main" val="2301533611"/>
                    </a:ext>
                  </a:extLst>
                </a:gridCol>
              </a:tblGrid>
              <a:tr h="347437">
                <a:tc>
                  <a:txBody>
                    <a:bodyPr/>
                    <a:lstStyle/>
                    <a:p>
                      <a:pPr marL="42545">
                        <a:lnSpc>
                          <a:spcPts val="1265"/>
                        </a:lnSpc>
                        <a:buNone/>
                      </a:pPr>
                      <a:r>
                        <a:rPr lang="en-US" sz="1200" dirty="0">
                          <a:effectLst/>
                        </a:rPr>
                        <a:t>id(int) –</a:t>
                      </a:r>
                      <a:r>
                        <a:rPr lang="en-US" sz="1200" spc="-30" dirty="0">
                          <a:effectLst/>
                        </a:rPr>
                        <a:t> </a:t>
                      </a:r>
                      <a:r>
                        <a:rPr lang="en-US" sz="1200" dirty="0">
                          <a:effectLst/>
                        </a:rPr>
                        <a:t>Primary</a:t>
                      </a:r>
                      <a:r>
                        <a:rPr lang="en-US" sz="1200" spc="-45" dirty="0">
                          <a:effectLst/>
                        </a:rPr>
                        <a:t> </a:t>
                      </a:r>
                      <a:r>
                        <a:rPr lang="en-US" sz="1200" spc="-25" dirty="0">
                          <a:effectLst/>
                        </a:rPr>
                        <a:t>Key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545">
                        <a:lnSpc>
                          <a:spcPts val="1265"/>
                        </a:lnSpc>
                        <a:buNone/>
                      </a:pPr>
                      <a:r>
                        <a:rPr lang="en-US" sz="1200" dirty="0">
                          <a:effectLst/>
                        </a:rPr>
                        <a:t>Id</a:t>
                      </a:r>
                      <a:r>
                        <a:rPr lang="en-US" sz="1200" spc="-10" dirty="0">
                          <a:effectLst/>
                        </a:rPr>
                        <a:t> </a:t>
                      </a:r>
                      <a:r>
                        <a:rPr lang="en-US" sz="1200" dirty="0">
                          <a:effectLst/>
                        </a:rPr>
                        <a:t>of</a:t>
                      </a:r>
                      <a:r>
                        <a:rPr lang="en-US" sz="1200" spc="-20" dirty="0">
                          <a:effectLst/>
                        </a:rPr>
                        <a:t> </a:t>
                      </a:r>
                      <a:r>
                        <a:rPr lang="en-US" sz="1200" dirty="0">
                          <a:effectLst/>
                        </a:rPr>
                        <a:t>the</a:t>
                      </a:r>
                      <a:r>
                        <a:rPr lang="en-US" sz="1200" spc="20" dirty="0">
                          <a:effectLst/>
                        </a:rPr>
                        <a:t> </a:t>
                      </a:r>
                      <a:r>
                        <a:rPr lang="en-US" sz="1200" spc="-10" dirty="0">
                          <a:effectLst/>
                        </a:rPr>
                        <a:t>product.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20883457"/>
                  </a:ext>
                </a:extLst>
              </a:tr>
              <a:tr h="351034">
                <a:tc>
                  <a:txBody>
                    <a:bodyPr/>
                    <a:lstStyle/>
                    <a:p>
                      <a:pPr marL="42545">
                        <a:lnSpc>
                          <a:spcPts val="1265"/>
                        </a:lnSpc>
                        <a:buNone/>
                      </a:pPr>
                      <a:r>
                        <a:rPr lang="en-US" sz="1200" spc="-10" dirty="0">
                          <a:effectLst/>
                        </a:rPr>
                        <a:t>Name (varchar)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545">
                        <a:lnSpc>
                          <a:spcPts val="1265"/>
                        </a:lnSpc>
                        <a:buNone/>
                      </a:pPr>
                      <a:r>
                        <a:rPr lang="en-US" sz="1200" dirty="0">
                          <a:effectLst/>
                        </a:rPr>
                        <a:t>Enter</a:t>
                      </a:r>
                      <a:r>
                        <a:rPr lang="en-US" sz="1200" spc="-30" dirty="0">
                          <a:effectLst/>
                        </a:rPr>
                        <a:t> </a:t>
                      </a:r>
                      <a:r>
                        <a:rPr lang="en-US" sz="1200" dirty="0">
                          <a:effectLst/>
                        </a:rPr>
                        <a:t>the</a:t>
                      </a:r>
                      <a:r>
                        <a:rPr lang="en-US" sz="1200" spc="-15" dirty="0">
                          <a:effectLst/>
                        </a:rPr>
                        <a:t> name of product</a:t>
                      </a:r>
                      <a:r>
                        <a:rPr lang="en-US" sz="1200" spc="-1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70567474"/>
                  </a:ext>
                </a:extLst>
              </a:tr>
              <a:tr h="351753">
                <a:tc>
                  <a:txBody>
                    <a:bodyPr/>
                    <a:lstStyle/>
                    <a:p>
                      <a:pPr marL="42545">
                        <a:lnSpc>
                          <a:spcPts val="1365"/>
                        </a:lnSpc>
                        <a:buNone/>
                      </a:pPr>
                      <a:r>
                        <a:rPr lang="en-US" sz="1200" spc="-10" dirty="0">
                          <a:effectLst/>
                        </a:rPr>
                        <a:t>Description (text)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545">
                        <a:lnSpc>
                          <a:spcPts val="1365"/>
                        </a:lnSpc>
                        <a:buNone/>
                      </a:pPr>
                      <a:r>
                        <a:rPr lang="en-US" sz="1200" dirty="0">
                          <a:effectLst/>
                        </a:rPr>
                        <a:t>Enter</a:t>
                      </a:r>
                      <a:r>
                        <a:rPr lang="en-US" sz="1200" spc="-10" dirty="0">
                          <a:effectLst/>
                        </a:rPr>
                        <a:t> </a:t>
                      </a:r>
                      <a:r>
                        <a:rPr lang="en-US" sz="1200" dirty="0">
                          <a:effectLst/>
                        </a:rPr>
                        <a:t>the</a:t>
                      </a:r>
                      <a:r>
                        <a:rPr lang="en-US" sz="1200" spc="-20" dirty="0">
                          <a:effectLst/>
                        </a:rPr>
                        <a:t> description of product</a:t>
                      </a:r>
                      <a:r>
                        <a:rPr lang="en-US" sz="1200" spc="-1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97830624"/>
                  </a:ext>
                </a:extLst>
              </a:tr>
              <a:tr h="347437">
                <a:tc>
                  <a:txBody>
                    <a:bodyPr/>
                    <a:lstStyle/>
                    <a:p>
                      <a:pPr marL="42545">
                        <a:lnSpc>
                          <a:spcPts val="1245"/>
                        </a:lnSpc>
                        <a:buNone/>
                      </a:pPr>
                      <a:r>
                        <a:rPr lang="en-US" sz="1200" spc="-10" dirty="0" err="1">
                          <a:effectLst/>
                        </a:rPr>
                        <a:t>Category_id</a:t>
                      </a:r>
                      <a:r>
                        <a:rPr lang="en-US" sz="1200" spc="-10" dirty="0">
                          <a:effectLst/>
                        </a:rPr>
                        <a:t> (date)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545">
                        <a:lnSpc>
                          <a:spcPts val="1245"/>
                        </a:lnSpc>
                        <a:buNone/>
                      </a:pPr>
                      <a:r>
                        <a:rPr lang="en-US" sz="1200" dirty="0">
                          <a:effectLst/>
                        </a:rPr>
                        <a:t>Enter</a:t>
                      </a:r>
                      <a:r>
                        <a:rPr lang="en-US" sz="1200" spc="5" dirty="0">
                          <a:effectLst/>
                        </a:rPr>
                        <a:t> </a:t>
                      </a:r>
                      <a:r>
                        <a:rPr lang="en-US" sz="1200" dirty="0">
                          <a:effectLst/>
                        </a:rPr>
                        <a:t>the category id of product</a:t>
                      </a:r>
                      <a:r>
                        <a:rPr lang="en-US" sz="1200" spc="-1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46245120"/>
                  </a:ext>
                </a:extLst>
              </a:tr>
              <a:tr h="351034">
                <a:tc>
                  <a:txBody>
                    <a:bodyPr/>
                    <a:lstStyle/>
                    <a:p>
                      <a:pPr marL="42545">
                        <a:lnSpc>
                          <a:spcPts val="1340"/>
                        </a:lnSpc>
                        <a:buNone/>
                      </a:pPr>
                      <a:r>
                        <a:rPr lang="en-US" sz="1200" spc="-10" dirty="0" err="1">
                          <a:effectLst/>
                        </a:rPr>
                        <a:t>Supplier_id</a:t>
                      </a:r>
                      <a:r>
                        <a:rPr lang="en-US" sz="1200" spc="-10" dirty="0">
                          <a:effectLst/>
                        </a:rPr>
                        <a:t> (int)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545">
                        <a:lnSpc>
                          <a:spcPts val="1340"/>
                        </a:lnSpc>
                        <a:buNone/>
                      </a:pPr>
                      <a:r>
                        <a:rPr lang="en-US" sz="1200" dirty="0">
                          <a:effectLst/>
                        </a:rPr>
                        <a:t>Enter the</a:t>
                      </a:r>
                      <a:r>
                        <a:rPr lang="en-US" sz="1200" spc="-10" dirty="0">
                          <a:effectLst/>
                        </a:rPr>
                        <a:t> supplier id of product.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24989827"/>
                  </a:ext>
                </a:extLst>
              </a:tr>
              <a:tr h="348157">
                <a:tc>
                  <a:txBody>
                    <a:bodyPr/>
                    <a:lstStyle/>
                    <a:p>
                      <a:pPr marL="42545">
                        <a:lnSpc>
                          <a:spcPts val="1245"/>
                        </a:lnSpc>
                        <a:buNone/>
                      </a:pPr>
                      <a:r>
                        <a:rPr lang="en-US" sz="1200" spc="-10" dirty="0">
                          <a:effectLst/>
                        </a:rPr>
                        <a:t>Quantity (int)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545">
                        <a:lnSpc>
                          <a:spcPts val="1245"/>
                        </a:lnSpc>
                        <a:buNone/>
                      </a:pPr>
                      <a:r>
                        <a:rPr lang="en-US" sz="1200" dirty="0">
                          <a:effectLst/>
                        </a:rPr>
                        <a:t>Enter</a:t>
                      </a:r>
                      <a:r>
                        <a:rPr lang="en-US" sz="1200" spc="-5" dirty="0">
                          <a:effectLst/>
                        </a:rPr>
                        <a:t> </a:t>
                      </a:r>
                      <a:r>
                        <a:rPr lang="en-US" sz="1200" dirty="0">
                          <a:effectLst/>
                        </a:rPr>
                        <a:t>the</a:t>
                      </a:r>
                      <a:r>
                        <a:rPr lang="en-US" sz="1200" spc="10" dirty="0">
                          <a:effectLst/>
                        </a:rPr>
                        <a:t> quantity of the product</a:t>
                      </a:r>
                      <a:r>
                        <a:rPr lang="en-US" sz="1200" spc="-1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58235957"/>
                  </a:ext>
                </a:extLst>
              </a:tr>
              <a:tr h="351753">
                <a:tc>
                  <a:txBody>
                    <a:bodyPr/>
                    <a:lstStyle/>
                    <a:p>
                      <a:pPr marL="42545">
                        <a:lnSpc>
                          <a:spcPts val="1270"/>
                        </a:lnSpc>
                        <a:buNone/>
                      </a:pPr>
                      <a:r>
                        <a:rPr lang="en-US" sz="1200" spc="-10" dirty="0">
                          <a:effectLst/>
                        </a:rPr>
                        <a:t>Price (decimal)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545">
                        <a:lnSpc>
                          <a:spcPts val="1270"/>
                        </a:lnSpc>
                        <a:buNone/>
                      </a:pPr>
                      <a:r>
                        <a:rPr lang="en-US" sz="1200" dirty="0">
                          <a:effectLst/>
                        </a:rPr>
                        <a:t>Enter</a:t>
                      </a:r>
                      <a:r>
                        <a:rPr lang="en-US" sz="1200" spc="-20" dirty="0">
                          <a:effectLst/>
                        </a:rPr>
                        <a:t> </a:t>
                      </a:r>
                      <a:r>
                        <a:rPr lang="en-US" sz="1200" dirty="0">
                          <a:effectLst/>
                        </a:rPr>
                        <a:t>the</a:t>
                      </a:r>
                      <a:r>
                        <a:rPr lang="en-US" sz="1200" spc="15" dirty="0">
                          <a:effectLst/>
                        </a:rPr>
                        <a:t> price of the product</a:t>
                      </a:r>
                      <a:r>
                        <a:rPr lang="en-US" sz="1200" spc="-10" dirty="0">
                          <a:effectLst/>
                        </a:rPr>
                        <a: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4549307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DDE09BE9-4FAD-7D85-77A4-A5A6B321B5E1}"/>
            </a:ext>
          </a:extLst>
        </p:cNvPr>
        <p:cNvGrpSpPr/>
        <p:nvPr/>
      </p:nvGrpSpPr>
      <p:grpSpPr>
        <a:xfrm>
          <a:off x="0" y="0"/>
          <a:ext cx="0" cy="0"/>
          <a:chOff x="0" y="0"/>
          <a:chExt cx="0" cy="0"/>
        </a:xfrm>
      </p:grpSpPr>
      <p:sp>
        <p:nvSpPr>
          <p:cNvPr id="113" name="Google Shape;113;p5">
            <a:extLst>
              <a:ext uri="{FF2B5EF4-FFF2-40B4-BE49-F238E27FC236}">
                <a16:creationId xmlns:a16="http://schemas.microsoft.com/office/drawing/2014/main" id="{8206FB42-43D2-041A-B4FF-386867E6834F}"/>
              </a:ext>
            </a:extLst>
          </p:cNvPr>
          <p:cNvSpPr/>
          <p:nvPr/>
        </p:nvSpPr>
        <p:spPr>
          <a:xfrm>
            <a:off x="2905289" y="243095"/>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Times New Roman"/>
                <a:ea typeface="Times New Roman"/>
                <a:cs typeface="Times New Roman"/>
                <a:sym typeface="Times New Roman"/>
              </a:rPr>
              <a:t>Tech Stack</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a:extLst>
              <a:ext uri="{FF2B5EF4-FFF2-40B4-BE49-F238E27FC236}">
                <a16:creationId xmlns:a16="http://schemas.microsoft.com/office/drawing/2014/main" id="{339C70D3-E661-9C32-2A2D-5E919B43FF36}"/>
              </a:ext>
            </a:extLst>
          </p:cNvPr>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11</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a:extLst>
              <a:ext uri="{FF2B5EF4-FFF2-40B4-BE49-F238E27FC236}">
                <a16:creationId xmlns:a16="http://schemas.microsoft.com/office/drawing/2014/main" id="{825CCBAE-035D-9F68-2213-9661EA8304CB}"/>
              </a:ext>
            </a:extLst>
          </p:cNvPr>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a:extLst>
              <a:ext uri="{FF2B5EF4-FFF2-40B4-BE49-F238E27FC236}">
                <a16:creationId xmlns:a16="http://schemas.microsoft.com/office/drawing/2014/main" id="{76495F16-6AAD-475B-4AF9-4CEB2C448BBD}"/>
              </a:ext>
            </a:extLst>
          </p:cNvPr>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A98929D-EF1E-D927-856E-F5BE1311A5C5}"/>
              </a:ext>
            </a:extLst>
          </p:cNvPr>
          <p:cNvSpPr txBox="1"/>
          <p:nvPr/>
        </p:nvSpPr>
        <p:spPr>
          <a:xfrm>
            <a:off x="2025316" y="1082696"/>
            <a:ext cx="8866221" cy="6309420"/>
          </a:xfrm>
          <a:prstGeom prst="rect">
            <a:avLst/>
          </a:prstGeom>
          <a:noFill/>
        </p:spPr>
        <p:txBody>
          <a:bodyPr wrap="square" rtlCol="0">
            <a:spAutoFit/>
          </a:bodyPr>
          <a:lstStyle/>
          <a:p>
            <a:pPr marL="342900" lvl="1" indent="-342900" eaLnBrk="0" fontAlgn="base" hangingPunct="0">
              <a:lnSpc>
                <a:spcPct val="200000"/>
              </a:lnSpc>
              <a:spcBef>
                <a:spcPct val="0"/>
              </a:spcBef>
              <a:spcAft>
                <a:spcPct val="0"/>
              </a:spcAft>
              <a:buClrTx/>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PHP</a:t>
            </a:r>
          </a:p>
          <a:p>
            <a:pPr marL="342900" lvl="1" indent="-342900" eaLnBrk="0" fontAlgn="base" hangingPunct="0">
              <a:lnSpc>
                <a:spcPct val="200000"/>
              </a:lnSpc>
              <a:spcBef>
                <a:spcPct val="0"/>
              </a:spcBef>
              <a:spcAft>
                <a:spcPct val="0"/>
              </a:spcAft>
              <a:buClrTx/>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JavaScript</a:t>
            </a:r>
          </a:p>
          <a:p>
            <a:pPr marL="342900" lvl="1" indent="-342900" eaLnBrk="0" fontAlgn="base" hangingPunct="0">
              <a:lnSpc>
                <a:spcPct val="200000"/>
              </a:lnSpc>
              <a:spcBef>
                <a:spcPct val="0"/>
              </a:spcBef>
              <a:spcAft>
                <a:spcPct val="0"/>
              </a:spcAft>
              <a:buClrTx/>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Bootstrap</a:t>
            </a:r>
          </a:p>
          <a:p>
            <a:pPr marL="342900" lvl="1" indent="-342900" eaLnBrk="0" fontAlgn="base" hangingPunct="0">
              <a:lnSpc>
                <a:spcPct val="200000"/>
              </a:lnSpc>
              <a:spcBef>
                <a:spcPct val="0"/>
              </a:spcBef>
              <a:spcAft>
                <a:spcPct val="0"/>
              </a:spcAft>
              <a:buClrTx/>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Tailwind CSS </a:t>
            </a:r>
          </a:p>
          <a:p>
            <a:pPr marL="342900" lvl="1" indent="-342900" eaLnBrk="0" fontAlgn="base" hangingPunct="0">
              <a:lnSpc>
                <a:spcPct val="200000"/>
              </a:lnSpc>
              <a:spcBef>
                <a:spcPct val="0"/>
              </a:spcBef>
              <a:spcAft>
                <a:spcPct val="0"/>
              </a:spcAft>
              <a:buClrTx/>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Apache </a:t>
            </a:r>
          </a:p>
          <a:p>
            <a:pPr marL="342900" lvl="1" indent="-342900" eaLnBrk="0" fontAlgn="base" hangingPunct="0">
              <a:lnSpc>
                <a:spcPct val="200000"/>
              </a:lnSpc>
              <a:spcBef>
                <a:spcPct val="0"/>
              </a:spcBef>
              <a:spcAft>
                <a:spcPct val="0"/>
              </a:spcAft>
              <a:buClrTx/>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phpMyAdmin</a:t>
            </a:r>
          </a:p>
          <a:p>
            <a:pPr marL="342900" lvl="1" indent="-342900" eaLnBrk="0" fontAlgn="base" hangingPunct="0">
              <a:lnSpc>
                <a:spcPct val="200000"/>
              </a:lnSpc>
              <a:spcBef>
                <a:spcPct val="0"/>
              </a:spcBef>
              <a:spcAft>
                <a:spcPct val="0"/>
              </a:spcAft>
              <a:buClrTx/>
              <a:buFont typeface="Wingdings" panose="05000000000000000000" pitchFamily="2" charset="2"/>
              <a:buChar char="Ø"/>
            </a:pPr>
            <a:endParaRPr lang="en-IN" sz="2000" dirty="0"/>
          </a:p>
          <a:p>
            <a:pPr marL="342900" lvl="1" indent="-342900" eaLnBrk="0" fontAlgn="base" hangingPunct="0">
              <a:spcBef>
                <a:spcPct val="0"/>
              </a:spcBef>
              <a:spcAft>
                <a:spcPct val="0"/>
              </a:spcAft>
              <a:buClrTx/>
              <a:buFont typeface="Wingdings" panose="05000000000000000000" pitchFamily="2" charset="2"/>
              <a:buChar char="Ø"/>
            </a:pPr>
            <a:endParaRPr lang="en-IN" sz="2000" dirty="0"/>
          </a:p>
          <a:p>
            <a:pPr lvl="1" eaLnBrk="0" fontAlgn="base" hangingPunct="0">
              <a:spcBef>
                <a:spcPct val="0"/>
              </a:spcBef>
              <a:spcAft>
                <a:spcPct val="0"/>
              </a:spcAft>
              <a:buClrTx/>
            </a:pPr>
            <a:endParaRPr lang="en-IN" sz="2000" b="1" dirty="0"/>
          </a:p>
          <a:p>
            <a:pPr lvl="1" eaLnBrk="0" fontAlgn="base" hangingPunct="0">
              <a:spcBef>
                <a:spcPct val="0"/>
              </a:spcBef>
              <a:spcAft>
                <a:spcPct val="0"/>
              </a:spcAft>
              <a:buClrTx/>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pPr>
            <a:endParaRPr lang="en-US" altLang="en-US" sz="2000" dirty="0">
              <a:solidFill>
                <a:schemeClr val="tx1"/>
              </a:solidFill>
              <a:latin typeface="Arial" panose="020B0604020202020204" pitchFamily="34" charset="0"/>
            </a:endParaRPr>
          </a:p>
          <a:p>
            <a:pPr lvl="1"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1A9F4A8-D116-D39C-5563-EB3794CBD77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74E8A4E-0A00-6AB8-EAC5-8EBBF3ABCC4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299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AA92F-0A41-BD48-F76E-F96F0BADFDF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9FF1BD9-409D-325F-557B-876FD57D104E}"/>
              </a:ext>
            </a:extLst>
          </p:cNvPr>
          <p:cNvSpPr txBox="1"/>
          <p:nvPr/>
        </p:nvSpPr>
        <p:spPr>
          <a:xfrm>
            <a:off x="1517316" y="287139"/>
            <a:ext cx="9157368"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Existing System</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E648A43-B808-B61B-AD81-940F47B9C714}"/>
              </a:ext>
            </a:extLst>
          </p:cNvPr>
          <p:cNvSpPr>
            <a:spLocks noChangeArrowheads="1"/>
          </p:cNvSpPr>
          <p:nvPr/>
        </p:nvSpPr>
        <p:spPr bwMode="auto">
          <a:xfrm>
            <a:off x="1645920" y="1036321"/>
            <a:ext cx="93319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Stock Logging: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is often tracked using physical registers or spreadsheets, which are prone to human error and lack real-time accuracy.</a:t>
            </a:r>
          </a:p>
          <a:p>
            <a:pPr marR="0" lvl="0" algn="just"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Centralized Data: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details, supplier info, and stock levels are stored separately or inconsistently across departments, making access and updates difficult.</a:t>
            </a:r>
          </a:p>
          <a:p>
            <a:pPr marR="0" lvl="0" algn="just"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Inaccurate Reordering: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Restock decisions are based on rough estimates or delayed checks, leading to overstocking, shortages, or missed sales.</a:t>
            </a:r>
          </a:p>
          <a:p>
            <a:pPr marR="0" lvl="0" algn="just"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Alerts and Notifications: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no automated reminders for low stock levels, expired items, or pending purchase orders, which results in inefficiencies.</a:t>
            </a:r>
          </a:p>
          <a:p>
            <a:pPr marR="0" lvl="0" algn="just"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Supplier Coordination: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Supplier details and transactions are not integrated with stock data, causing confusion and delays in procurement.</a:t>
            </a:r>
          </a:p>
          <a:p>
            <a:pPr marR="0" lvl="0" algn="just"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Access Control or Audit Trail: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users often have the same access privileges, making it difficult to control who changes what. There's little to no tracking of inventory changes.</a:t>
            </a:r>
          </a:p>
        </p:txBody>
      </p:sp>
    </p:spTree>
    <p:extLst>
      <p:ext uri="{BB962C8B-B14F-4D97-AF65-F5344CB8AC3E}">
        <p14:creationId xmlns:p14="http://schemas.microsoft.com/office/powerpoint/2010/main" val="251042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BA89C-05C2-90A8-80B8-C318DDBC4FFC}"/>
              </a:ext>
            </a:extLst>
          </p:cNvPr>
          <p:cNvSpPr txBox="1"/>
          <p:nvPr/>
        </p:nvSpPr>
        <p:spPr>
          <a:xfrm>
            <a:off x="1517316" y="287139"/>
            <a:ext cx="9157368"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Proposed System</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11FA475-86F8-44DA-109B-06841167A4E2}"/>
              </a:ext>
            </a:extLst>
          </p:cNvPr>
          <p:cNvSpPr>
            <a:spLocks noChangeArrowheads="1"/>
          </p:cNvSpPr>
          <p:nvPr/>
        </p:nvSpPr>
        <p:spPr bwMode="auto">
          <a:xfrm>
            <a:off x="1632154" y="966215"/>
            <a:ext cx="1018490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Inventory Database: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stock, supplier, and transaction data are stored in a unified MySQL database, allowing quick access, consistency, and easy updates across departments.</a:t>
            </a:r>
          </a:p>
          <a:p>
            <a:pPr marR="0" lvl="0"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Stock Updates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Inventory levels are updated in real time with every sale, purchase, or stock movement. </a:t>
            </a:r>
          </a:p>
          <a:p>
            <a:pPr marR="0" lvl="0"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Threshold Alerts &amp; Notifications: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automatically alerts users when stock falls below a defined threshold or when items are nearing expiration, enabling proactive restocking.</a:t>
            </a:r>
          </a:p>
          <a:p>
            <a:pPr marR="0" lvl="0"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Supplier Integration: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Vendor details and procurement history are directly linked to stock items, improving order accuracy and streamlining communication with suppliers.</a:t>
            </a:r>
          </a:p>
          <a:p>
            <a:pPr marR="0" lvl="0"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Role-Based Access Control: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Different user roles (admin, manager, employee) are defined with specific access permissions, ensuring data security and accountability.</a:t>
            </a:r>
          </a:p>
          <a:p>
            <a:pPr marR="0" lvl="0"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Audit Trails and History Logs: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Every inventory change is recorded with timestamps and user details, allowing full traceability for reviews and audits.</a:t>
            </a:r>
          </a:p>
        </p:txBody>
      </p:sp>
    </p:spTree>
    <p:extLst>
      <p:ext uri="{BB962C8B-B14F-4D97-AF65-F5344CB8AC3E}">
        <p14:creationId xmlns:p14="http://schemas.microsoft.com/office/powerpoint/2010/main" val="154983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7D30CB-4932-1DEC-A079-BED8017766C9}"/>
              </a:ext>
            </a:extLst>
          </p:cNvPr>
          <p:cNvSpPr/>
          <p:nvPr/>
        </p:nvSpPr>
        <p:spPr>
          <a:xfrm>
            <a:off x="2015614" y="2352367"/>
            <a:ext cx="9488128" cy="31438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t>
            </a:r>
          </a:p>
          <a:p>
            <a:pPr algn="l">
              <a:lnSpc>
                <a:spcPct val="200000"/>
              </a:lnSpc>
            </a:pPr>
            <a:r>
              <a:rPr lang="en-US" sz="2000" dirty="0">
                <a:solidFill>
                  <a:schemeClr val="tx1"/>
                </a:solidFill>
                <a:latin typeface="Times New Roman" panose="02020603050405020304" pitchFamily="18" charset="0"/>
                <a:cs typeface="Times New Roman" panose="02020603050405020304" pitchFamily="18" charset="0"/>
              </a:rPr>
              <a:t>                                           </a:t>
            </a:r>
            <a:r>
              <a:rPr lang="en-US" sz="4000" b="1" i="0" dirty="0">
                <a:solidFill>
                  <a:srgbClr val="C00000"/>
                </a:solidFill>
                <a:effectLst/>
                <a:latin typeface="Times New Roman" panose="02020603050405020304" pitchFamily="18" charset="0"/>
                <a:cs typeface="Times New Roman" panose="02020603050405020304" pitchFamily="18" charset="0"/>
              </a:rPr>
              <a:t>Advantages</a:t>
            </a:r>
          </a:p>
          <a:p>
            <a:pPr marL="342900" indent="-342900" algn="l">
              <a:lnSpc>
                <a:spcPct val="20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Ensures optimal stock levels — reduces overstocking/stockouts.</a:t>
            </a:r>
          </a:p>
          <a:p>
            <a:pPr marL="342900" indent="-342900" algn="l">
              <a:lnSpc>
                <a:spcPct val="20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Quick generation of sales, stock, and supplier reports.</a:t>
            </a:r>
          </a:p>
          <a:p>
            <a:pPr marL="342900" indent="-342900" algn="l">
              <a:lnSpc>
                <a:spcPct val="20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Improves supplier collaboration and order processing.</a:t>
            </a:r>
          </a:p>
          <a:p>
            <a:pPr marL="342900" indent="-342900" algn="l">
              <a:lnSpc>
                <a:spcPct val="20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Helps forecast inventory needs with historical data.</a:t>
            </a:r>
          </a:p>
          <a:p>
            <a:pPr algn="l">
              <a:lnSpc>
                <a:spcPct val="200000"/>
              </a:lnSpc>
            </a:pPr>
            <a:r>
              <a:rPr lang="en-US" sz="2000" dirty="0">
                <a:solidFill>
                  <a:schemeClr val="tx1"/>
                </a:solidFill>
                <a:latin typeface="Times New Roman" panose="02020603050405020304" pitchFamily="18" charset="0"/>
                <a:cs typeface="Times New Roman" panose="02020603050405020304" pitchFamily="18" charset="0"/>
              </a:rPr>
              <a:t>                                             </a:t>
            </a:r>
            <a:r>
              <a:rPr lang="en-US" sz="4000" b="1" dirty="0">
                <a:solidFill>
                  <a:srgbClr val="C00000"/>
                </a:solidFill>
                <a:latin typeface="Times New Roman" panose="02020603050405020304" pitchFamily="18" charset="0"/>
                <a:cs typeface="Times New Roman" panose="02020603050405020304" pitchFamily="18" charset="0"/>
              </a:rPr>
              <a:t>Disadvantages</a:t>
            </a:r>
          </a:p>
          <a:p>
            <a:pPr marL="342900" indent="-342900" algn="l">
              <a:lnSpc>
                <a:spcPct val="20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Requires initial training for staff and suppliers.</a:t>
            </a:r>
          </a:p>
          <a:p>
            <a:pPr marL="342900" indent="-342900" algn="l">
              <a:lnSpc>
                <a:spcPct val="20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Dependent on server/database — risk of downtime.</a:t>
            </a:r>
          </a:p>
          <a:p>
            <a:pPr marL="342900" indent="-342900" algn="l">
              <a:lnSpc>
                <a:spcPct val="20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Requires periodic backups to prevent data loss.</a:t>
            </a:r>
          </a:p>
          <a:p>
            <a:pPr marL="342900" indent="-342900" algn="l">
              <a:lnSpc>
                <a:spcPct val="200000"/>
              </a:lnSpc>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No automatic real-time stock sync across multiple branches.</a:t>
            </a:r>
          </a:p>
          <a:p>
            <a:pPr algn="l">
              <a:lnSpc>
                <a:spcPct val="200000"/>
              </a:lnSpc>
            </a:pPr>
            <a:endParaRPr lang="en-US" sz="2000" dirty="0">
              <a:solidFill>
                <a:schemeClr val="tx1"/>
              </a:solidFill>
              <a:latin typeface="Times New Roman" panose="02020603050405020304" pitchFamily="18" charset="0"/>
              <a:cs typeface="Times New Roman" panose="02020603050405020304" pitchFamily="18" charset="0"/>
            </a:endParaRPr>
          </a:p>
          <a:p>
            <a:pPr algn="l">
              <a:lnSpc>
                <a:spcPct val="200000"/>
              </a:lnSpc>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a:buNone/>
            </a:pPr>
            <a:br>
              <a:rPr lang="en-US" sz="2000" dirty="0">
                <a:solidFill>
                  <a:schemeClr val="tx1"/>
                </a:solidFill>
                <a:latin typeface="Times New Roman" panose="02020603050405020304" pitchFamily="18" charset="0"/>
                <a:cs typeface="Times New Roman" panose="02020603050405020304" pitchFamily="18" charset="0"/>
              </a:rPr>
            </a:b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32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66A3D-088C-E8F4-8E09-8E37207D183E}"/>
              </a:ext>
            </a:extLst>
          </p:cNvPr>
          <p:cNvSpPr txBox="1"/>
          <p:nvPr/>
        </p:nvSpPr>
        <p:spPr>
          <a:xfrm>
            <a:off x="1614573" y="247556"/>
            <a:ext cx="9661698"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Implementation</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832E0B-0CB8-72A8-CDB0-AE023388BA7B}"/>
              </a:ext>
            </a:extLst>
          </p:cNvPr>
          <p:cNvSpPr txBox="1"/>
          <p:nvPr/>
        </p:nvSpPr>
        <p:spPr>
          <a:xfrm>
            <a:off x="1423554" y="1226128"/>
            <a:ext cx="10609118" cy="2303003"/>
          </a:xfrm>
          <a:prstGeom prst="rect">
            <a:avLst/>
          </a:prstGeom>
          <a:noFill/>
        </p:spPr>
        <p:txBody>
          <a:bodyPr wrap="square" rtlCol="0">
            <a:spAutoFit/>
          </a:bodyPr>
          <a:lstStyle/>
          <a:p>
            <a:pPr>
              <a:lnSpc>
                <a:spcPct val="200000"/>
              </a:lnSpc>
            </a:pPr>
            <a:endParaRPr lang="en-US" sz="2000">
              <a:latin typeface="Times New Roman" panose="02020603050405020304" pitchFamily="18" charset="0"/>
              <a:cs typeface="Times New Roman" panose="02020603050405020304" pitchFamily="18" charset="0"/>
            </a:endParaRPr>
          </a:p>
          <a:p>
            <a:pPr>
              <a:lnSpc>
                <a:spcPct val="200000"/>
              </a:lnSpc>
            </a:pPr>
            <a:endParaRPr lang="en-US" sz="2000"/>
          </a:p>
          <a:p>
            <a:pPr>
              <a:lnSpc>
                <a:spcPct val="200000"/>
              </a:lnSpc>
            </a:pPr>
            <a:endParaRPr lang="en-US" sz="2000"/>
          </a:p>
          <a:p>
            <a:pPr>
              <a:lnSpc>
                <a:spcPct val="200000"/>
              </a:lnSpc>
            </a:pPr>
            <a:endParaRPr lang="en-IN"/>
          </a:p>
        </p:txBody>
      </p:sp>
      <p:sp>
        <p:nvSpPr>
          <p:cNvPr id="7" name="AutoShape 2">
            <a:extLst>
              <a:ext uri="{FF2B5EF4-FFF2-40B4-BE49-F238E27FC236}">
                <a16:creationId xmlns:a16="http://schemas.microsoft.com/office/drawing/2014/main" id="{C693452B-FF5F-C228-F81E-3B89AFE489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AFADF62A-18E4-AEA8-D2C4-9F497CE4E436}"/>
              </a:ext>
            </a:extLst>
          </p:cNvPr>
          <p:cNvPicPr>
            <a:picLocks noChangeAspect="1"/>
          </p:cNvPicPr>
          <p:nvPr/>
        </p:nvPicPr>
        <p:blipFill>
          <a:blip r:embed="rId2"/>
          <a:stretch>
            <a:fillRect/>
          </a:stretch>
        </p:blipFill>
        <p:spPr>
          <a:xfrm>
            <a:off x="1323662" y="1149120"/>
            <a:ext cx="4650519" cy="2615917"/>
          </a:xfrm>
          <a:prstGeom prst="rect">
            <a:avLst/>
          </a:prstGeom>
        </p:spPr>
      </p:pic>
      <p:pic>
        <p:nvPicPr>
          <p:cNvPr id="8" name="Picture 7">
            <a:extLst>
              <a:ext uri="{FF2B5EF4-FFF2-40B4-BE49-F238E27FC236}">
                <a16:creationId xmlns:a16="http://schemas.microsoft.com/office/drawing/2014/main" id="{7EC60160-C2BF-18C7-EE4B-435849D21CDE}"/>
              </a:ext>
            </a:extLst>
          </p:cNvPr>
          <p:cNvPicPr>
            <a:picLocks noChangeAspect="1"/>
          </p:cNvPicPr>
          <p:nvPr/>
        </p:nvPicPr>
        <p:blipFill>
          <a:blip r:embed="rId3"/>
          <a:stretch>
            <a:fillRect/>
          </a:stretch>
        </p:blipFill>
        <p:spPr>
          <a:xfrm>
            <a:off x="1293080" y="3958715"/>
            <a:ext cx="4650520" cy="2653020"/>
          </a:xfrm>
          <a:prstGeom prst="rect">
            <a:avLst/>
          </a:prstGeom>
        </p:spPr>
      </p:pic>
      <p:pic>
        <p:nvPicPr>
          <p:cNvPr id="12" name="Picture 11">
            <a:extLst>
              <a:ext uri="{FF2B5EF4-FFF2-40B4-BE49-F238E27FC236}">
                <a16:creationId xmlns:a16="http://schemas.microsoft.com/office/drawing/2014/main" id="{C9AB2363-A816-7C03-5FFC-0855800E0859}"/>
              </a:ext>
            </a:extLst>
          </p:cNvPr>
          <p:cNvPicPr>
            <a:picLocks noChangeAspect="1"/>
          </p:cNvPicPr>
          <p:nvPr/>
        </p:nvPicPr>
        <p:blipFill>
          <a:blip r:embed="rId4"/>
          <a:stretch>
            <a:fillRect/>
          </a:stretch>
        </p:blipFill>
        <p:spPr>
          <a:xfrm>
            <a:off x="6743701" y="1111167"/>
            <a:ext cx="4908968" cy="2562051"/>
          </a:xfrm>
          <a:prstGeom prst="rect">
            <a:avLst/>
          </a:prstGeom>
        </p:spPr>
      </p:pic>
      <p:pic>
        <p:nvPicPr>
          <p:cNvPr id="16" name="Picture 15">
            <a:extLst>
              <a:ext uri="{FF2B5EF4-FFF2-40B4-BE49-F238E27FC236}">
                <a16:creationId xmlns:a16="http://schemas.microsoft.com/office/drawing/2014/main" id="{1816E13B-7800-7979-AD71-D39CFF903302}"/>
              </a:ext>
            </a:extLst>
          </p:cNvPr>
          <p:cNvPicPr>
            <a:picLocks noChangeAspect="1"/>
          </p:cNvPicPr>
          <p:nvPr/>
        </p:nvPicPr>
        <p:blipFill>
          <a:blip r:embed="rId5"/>
          <a:stretch>
            <a:fillRect/>
          </a:stretch>
        </p:blipFill>
        <p:spPr>
          <a:xfrm>
            <a:off x="6743700" y="3852985"/>
            <a:ext cx="4908968" cy="2757459"/>
          </a:xfrm>
          <a:prstGeom prst="rect">
            <a:avLst/>
          </a:prstGeom>
        </p:spPr>
      </p:pic>
    </p:spTree>
    <p:extLst>
      <p:ext uri="{BB962C8B-B14F-4D97-AF65-F5344CB8AC3E}">
        <p14:creationId xmlns:p14="http://schemas.microsoft.com/office/powerpoint/2010/main" val="2422964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FAE97-FFC1-8B01-781C-8593C5F8C9C6}"/>
              </a:ext>
            </a:extLst>
          </p:cNvPr>
          <p:cNvPicPr>
            <a:picLocks noChangeAspect="1"/>
          </p:cNvPicPr>
          <p:nvPr/>
        </p:nvPicPr>
        <p:blipFill>
          <a:blip r:embed="rId2"/>
          <a:stretch>
            <a:fillRect/>
          </a:stretch>
        </p:blipFill>
        <p:spPr>
          <a:xfrm>
            <a:off x="1524000" y="626654"/>
            <a:ext cx="5191432" cy="2873632"/>
          </a:xfrm>
          <a:prstGeom prst="rect">
            <a:avLst/>
          </a:prstGeom>
        </p:spPr>
      </p:pic>
      <p:pic>
        <p:nvPicPr>
          <p:cNvPr id="5" name="Picture 4">
            <a:extLst>
              <a:ext uri="{FF2B5EF4-FFF2-40B4-BE49-F238E27FC236}">
                <a16:creationId xmlns:a16="http://schemas.microsoft.com/office/drawing/2014/main" id="{65749EA7-4F52-23D9-5296-26EFA41192E1}"/>
              </a:ext>
            </a:extLst>
          </p:cNvPr>
          <p:cNvPicPr>
            <a:picLocks noChangeAspect="1"/>
          </p:cNvPicPr>
          <p:nvPr/>
        </p:nvPicPr>
        <p:blipFill>
          <a:blip r:embed="rId3"/>
          <a:stretch>
            <a:fillRect/>
          </a:stretch>
        </p:blipFill>
        <p:spPr>
          <a:xfrm>
            <a:off x="1524000" y="3726428"/>
            <a:ext cx="5191432" cy="2873632"/>
          </a:xfrm>
          <a:prstGeom prst="rect">
            <a:avLst/>
          </a:prstGeom>
        </p:spPr>
      </p:pic>
      <p:pic>
        <p:nvPicPr>
          <p:cNvPr id="13" name="Picture 12">
            <a:extLst>
              <a:ext uri="{FF2B5EF4-FFF2-40B4-BE49-F238E27FC236}">
                <a16:creationId xmlns:a16="http://schemas.microsoft.com/office/drawing/2014/main" id="{51A0C52A-6A2F-151D-CF9F-91632325AABA}"/>
              </a:ext>
            </a:extLst>
          </p:cNvPr>
          <p:cNvPicPr>
            <a:picLocks noChangeAspect="1"/>
          </p:cNvPicPr>
          <p:nvPr/>
        </p:nvPicPr>
        <p:blipFill>
          <a:blip r:embed="rId4"/>
          <a:stretch>
            <a:fillRect/>
          </a:stretch>
        </p:blipFill>
        <p:spPr>
          <a:xfrm>
            <a:off x="6961239" y="626654"/>
            <a:ext cx="4896465" cy="2873632"/>
          </a:xfrm>
          <a:prstGeom prst="rect">
            <a:avLst/>
          </a:prstGeom>
        </p:spPr>
      </p:pic>
      <p:pic>
        <p:nvPicPr>
          <p:cNvPr id="23" name="Picture 22">
            <a:extLst>
              <a:ext uri="{FF2B5EF4-FFF2-40B4-BE49-F238E27FC236}">
                <a16:creationId xmlns:a16="http://schemas.microsoft.com/office/drawing/2014/main" id="{5612A825-2B36-2E24-E260-571C7AB8BF4B}"/>
              </a:ext>
            </a:extLst>
          </p:cNvPr>
          <p:cNvPicPr>
            <a:picLocks noChangeAspect="1"/>
          </p:cNvPicPr>
          <p:nvPr/>
        </p:nvPicPr>
        <p:blipFill>
          <a:blip r:embed="rId5"/>
          <a:stretch>
            <a:fillRect/>
          </a:stretch>
        </p:blipFill>
        <p:spPr>
          <a:xfrm>
            <a:off x="6961239" y="3726429"/>
            <a:ext cx="4896465" cy="2873632"/>
          </a:xfrm>
          <a:prstGeom prst="rect">
            <a:avLst/>
          </a:prstGeom>
        </p:spPr>
      </p:pic>
    </p:spTree>
    <p:extLst>
      <p:ext uri="{BB962C8B-B14F-4D97-AF65-F5344CB8AC3E}">
        <p14:creationId xmlns:p14="http://schemas.microsoft.com/office/powerpoint/2010/main" val="235026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BD4F4-01E1-8C64-AA24-66E87CC460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113608-7F3C-D712-EB27-F0076FCAAB28}"/>
              </a:ext>
            </a:extLst>
          </p:cNvPr>
          <p:cNvSpPr txBox="1"/>
          <p:nvPr/>
        </p:nvSpPr>
        <p:spPr>
          <a:xfrm>
            <a:off x="1565910" y="325154"/>
            <a:ext cx="9661698"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Conclusion</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414DD5-00E6-765E-630F-DD3624729369}"/>
              </a:ext>
            </a:extLst>
          </p:cNvPr>
          <p:cNvSpPr txBox="1"/>
          <p:nvPr/>
        </p:nvSpPr>
        <p:spPr>
          <a:xfrm>
            <a:off x="1565910" y="1310505"/>
            <a:ext cx="9881452" cy="5109860"/>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Inventory Management System offers a modern, reliable solution for automating stock control, reducing manual errors, and improving operational efficiency. By centralizing data, streamlining processes, and enabling real-time visibility, it addresses the critical limitations of traditional inventory methods. The system not only simplifies day-to-day operations but also supports better planning, faster decision-making, and stronger supplier coordination . With features like role-based access, automated alerts, and detailed reporting, it empowers businesses to manage resources more effectively and minimize financial losses due to stockouts or overstocking. Though initial setup may require some technical investment and training, the long-term benefits in accuracy, speed, and scalability far outweigh the challenges.</a:t>
            </a:r>
            <a:endParaRPr lang="en-IN" sz="2200" dirty="0">
              <a:latin typeface="Times New Roman" panose="02020603050405020304" pitchFamily="18" charset="0"/>
              <a:cs typeface="Times New Roman" panose="02020603050405020304" pitchFamily="18" charset="0"/>
            </a:endParaRPr>
          </a:p>
        </p:txBody>
      </p:sp>
      <p:sp>
        <p:nvSpPr>
          <p:cNvPr id="7" name="AutoShape 2">
            <a:extLst>
              <a:ext uri="{FF2B5EF4-FFF2-40B4-BE49-F238E27FC236}">
                <a16:creationId xmlns:a16="http://schemas.microsoft.com/office/drawing/2014/main" id="{934EB6BD-5FB3-ECB1-510C-E90187A641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6474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BD4F4-01E1-8C64-AA24-66E87CC460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113608-7F3C-D712-EB27-F0076FCAAB28}"/>
              </a:ext>
            </a:extLst>
          </p:cNvPr>
          <p:cNvSpPr txBox="1"/>
          <p:nvPr/>
        </p:nvSpPr>
        <p:spPr>
          <a:xfrm>
            <a:off x="1693232" y="2721114"/>
            <a:ext cx="9661698"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THANK YOU</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414DD5-00E6-765E-630F-DD3624729369}"/>
              </a:ext>
            </a:extLst>
          </p:cNvPr>
          <p:cNvSpPr txBox="1"/>
          <p:nvPr/>
        </p:nvSpPr>
        <p:spPr>
          <a:xfrm>
            <a:off x="1423554" y="1226128"/>
            <a:ext cx="10609118" cy="2303003"/>
          </a:xfrm>
          <a:prstGeom prst="rect">
            <a:avLst/>
          </a:prstGeom>
          <a:noFill/>
        </p:spPr>
        <p:txBody>
          <a:bodyPr wrap="square" rtlCol="0">
            <a:spAutoFit/>
          </a:bodyPr>
          <a:lstStyle/>
          <a:p>
            <a:pPr>
              <a:lnSpc>
                <a:spcPct val="200000"/>
              </a:lnSpc>
            </a:pPr>
            <a:endParaRPr lang="en-US" sz="2000">
              <a:latin typeface="Times New Roman" panose="02020603050405020304" pitchFamily="18" charset="0"/>
              <a:cs typeface="Times New Roman" panose="02020603050405020304" pitchFamily="18" charset="0"/>
            </a:endParaRPr>
          </a:p>
          <a:p>
            <a:pPr>
              <a:lnSpc>
                <a:spcPct val="200000"/>
              </a:lnSpc>
            </a:pPr>
            <a:endParaRPr lang="en-US" sz="2000"/>
          </a:p>
          <a:p>
            <a:pPr>
              <a:lnSpc>
                <a:spcPct val="200000"/>
              </a:lnSpc>
            </a:pPr>
            <a:endParaRPr lang="en-US" sz="2000"/>
          </a:p>
          <a:p>
            <a:pPr>
              <a:lnSpc>
                <a:spcPct val="200000"/>
              </a:lnSpc>
            </a:pPr>
            <a:endParaRPr lang="en-IN"/>
          </a:p>
        </p:txBody>
      </p:sp>
      <p:sp>
        <p:nvSpPr>
          <p:cNvPr id="7" name="AutoShape 2">
            <a:extLst>
              <a:ext uri="{FF2B5EF4-FFF2-40B4-BE49-F238E27FC236}">
                <a16:creationId xmlns:a16="http://schemas.microsoft.com/office/drawing/2014/main" id="{934EB6BD-5FB3-ECB1-510C-E90187A641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1588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D9F2-F1DA-D263-CD07-0DCD90E94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6ECC43-031F-0DF5-B998-2258EA952D2C}"/>
              </a:ext>
            </a:extLst>
          </p:cNvPr>
          <p:cNvSpPr>
            <a:spLocks noGrp="1"/>
          </p:cNvSpPr>
          <p:nvPr>
            <p:ph type="ctrTitle"/>
          </p:nvPr>
        </p:nvSpPr>
        <p:spPr>
          <a:xfrm>
            <a:off x="1187115" y="529390"/>
            <a:ext cx="10218821" cy="673768"/>
          </a:xfrm>
        </p:spPr>
        <p:txBody>
          <a:bodyPr>
            <a:normAutofit/>
          </a:bodyPr>
          <a:lstStyle/>
          <a:p>
            <a:pPr algn="ctr"/>
            <a:r>
              <a:rPr lang="en-IN" sz="4000" dirty="0">
                <a:solidFill>
                  <a:srgbClr val="C00000"/>
                </a:solidFill>
                <a:latin typeface="Times New Roman" panose="02020603050405020304" pitchFamily="18" charset="0"/>
                <a:cs typeface="Times New Roman" panose="02020603050405020304" pitchFamily="18" charset="0"/>
              </a:rPr>
              <a:t>Introduction</a:t>
            </a:r>
          </a:p>
        </p:txBody>
      </p:sp>
      <p:sp>
        <p:nvSpPr>
          <p:cNvPr id="12" name="TextBox 11">
            <a:extLst>
              <a:ext uri="{FF2B5EF4-FFF2-40B4-BE49-F238E27FC236}">
                <a16:creationId xmlns:a16="http://schemas.microsoft.com/office/drawing/2014/main" id="{93EE6814-59C8-DCDD-DCD3-3ED06B6F3C19}"/>
              </a:ext>
            </a:extLst>
          </p:cNvPr>
          <p:cNvSpPr txBox="1"/>
          <p:nvPr/>
        </p:nvSpPr>
        <p:spPr>
          <a:xfrm>
            <a:off x="1504710" y="1405659"/>
            <a:ext cx="9901226" cy="4051878"/>
          </a:xfrm>
          <a:prstGeom prst="rect">
            <a:avLst/>
          </a:prstGeom>
          <a:noFill/>
        </p:spPr>
        <p:txBody>
          <a:bodyPr wrap="square">
            <a:spAutoFit/>
          </a:bodyPr>
          <a:lstStyle/>
          <a:p>
            <a:pPr algn="just">
              <a:lnSpc>
                <a:spcPct val="200000"/>
              </a:lnSpc>
            </a:pPr>
            <a:r>
              <a:rPr lang="en-US" sz="2200" dirty="0">
                <a:latin typeface="Times New Roman" panose="02020603050405020304" pitchFamily="18" charset="0"/>
                <a:cs typeface="Times New Roman" panose="02020603050405020304" pitchFamily="18" charset="0"/>
              </a:rPr>
              <a:t>This project showcases an online Inventory Tracking System (ITS) built with PHP and MySQL. It is aimed at optimizing inventory-related processes by offering digital modules for stock supervision, supplier handling, purchase/sales logs, and automated reporting. The platform delivers secure login roles, improves data handling, and reduces stock management errors. Designed for small to mid-level businesses, ITS transforms manual stock tracking into a real-time digital experience.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94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1CC0-219F-CCB8-A477-C0FFAF418C30}"/>
              </a:ext>
            </a:extLst>
          </p:cNvPr>
          <p:cNvSpPr>
            <a:spLocks noGrp="1"/>
          </p:cNvSpPr>
          <p:nvPr>
            <p:ph type="ctrTitle"/>
          </p:nvPr>
        </p:nvSpPr>
        <p:spPr>
          <a:xfrm>
            <a:off x="1187115" y="529390"/>
            <a:ext cx="10218821" cy="673768"/>
          </a:xfrm>
        </p:spPr>
        <p:txBody>
          <a:bodyPr>
            <a:normAutofit/>
          </a:bodyPr>
          <a:lstStyle/>
          <a:p>
            <a:pPr algn="ctr"/>
            <a:r>
              <a:rPr lang="en-IN" sz="4000" dirty="0">
                <a:solidFill>
                  <a:srgbClr val="C00000"/>
                </a:solidFill>
                <a:latin typeface="Times New Roman" panose="02020603050405020304" pitchFamily="18" charset="0"/>
                <a:cs typeface="Times New Roman" panose="02020603050405020304" pitchFamily="18" charset="0"/>
              </a:rPr>
              <a:t>Abstract</a:t>
            </a:r>
          </a:p>
        </p:txBody>
      </p:sp>
      <p:sp>
        <p:nvSpPr>
          <p:cNvPr id="12" name="TextBox 11">
            <a:extLst>
              <a:ext uri="{FF2B5EF4-FFF2-40B4-BE49-F238E27FC236}">
                <a16:creationId xmlns:a16="http://schemas.microsoft.com/office/drawing/2014/main" id="{C7C16C20-006D-A987-AD32-91DC67773DD9}"/>
              </a:ext>
            </a:extLst>
          </p:cNvPr>
          <p:cNvSpPr txBox="1"/>
          <p:nvPr/>
        </p:nvSpPr>
        <p:spPr>
          <a:xfrm>
            <a:off x="1504710" y="1405659"/>
            <a:ext cx="9901226" cy="4728987"/>
          </a:xfrm>
          <a:prstGeom prst="rect">
            <a:avLst/>
          </a:prstGeom>
          <a:noFill/>
        </p:spPr>
        <p:txBody>
          <a:bodyPr wrap="square">
            <a:spAutoFit/>
          </a:bodyPr>
          <a:lstStyle/>
          <a:p>
            <a:pPr algn="just">
              <a:lnSpc>
                <a:spcPct val="200000"/>
              </a:lnSpc>
            </a:pPr>
            <a:r>
              <a:rPr lang="en-US" sz="2200" dirty="0">
                <a:latin typeface="Times New Roman" panose="02020603050405020304" pitchFamily="18" charset="0"/>
                <a:cs typeface="Times New Roman" panose="02020603050405020304" pitchFamily="18" charset="0"/>
              </a:rPr>
              <a:t>The Inventory Tracking System is a web-driven platform developed using PHP and MySQL to digitize how companies oversee inventory. It replaces spreadsheets and paper-based systems with a unified digital solution that manages stock entries, vendor databases, order tracking, and report generation. It features user-specific access controls, real-time quantity updates, and barcode-supported operations. This system enhances accuracy, facilitates better decision-making, and scales well with growing operational needs.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07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1CC0-219F-CCB8-A477-C0FFAF418C30}"/>
              </a:ext>
            </a:extLst>
          </p:cNvPr>
          <p:cNvSpPr>
            <a:spLocks noGrp="1"/>
          </p:cNvSpPr>
          <p:nvPr>
            <p:ph type="ctrTitle"/>
          </p:nvPr>
        </p:nvSpPr>
        <p:spPr>
          <a:xfrm>
            <a:off x="1187115" y="529390"/>
            <a:ext cx="10218821" cy="673768"/>
          </a:xfrm>
        </p:spPr>
        <p:txBody>
          <a:bodyPr>
            <a:normAutofit/>
          </a:bodyPr>
          <a:lstStyle/>
          <a:p>
            <a:pPr algn="ctr"/>
            <a:r>
              <a:rPr lang="en-IN" sz="4000" dirty="0">
                <a:solidFill>
                  <a:srgbClr val="C00000"/>
                </a:solidFill>
                <a:latin typeface="Times New Roman" panose="02020603050405020304" pitchFamily="18" charset="0"/>
                <a:cs typeface="Times New Roman" panose="02020603050405020304" pitchFamily="18" charset="0"/>
              </a:rPr>
              <a:t>Problem Description</a:t>
            </a:r>
          </a:p>
        </p:txBody>
      </p:sp>
      <p:sp>
        <p:nvSpPr>
          <p:cNvPr id="8" name="Rectangle 5">
            <a:extLst>
              <a:ext uri="{FF2B5EF4-FFF2-40B4-BE49-F238E27FC236}">
                <a16:creationId xmlns:a16="http://schemas.microsoft.com/office/drawing/2014/main" id="{D69FC950-9276-2907-9533-14E6338E111B}"/>
              </a:ext>
            </a:extLst>
          </p:cNvPr>
          <p:cNvSpPr>
            <a:spLocks noGrp="1" noChangeArrowheads="1"/>
          </p:cNvSpPr>
          <p:nvPr>
            <p:ph type="subTitle" idx="1"/>
          </p:nvPr>
        </p:nvSpPr>
        <p:spPr bwMode="auto">
          <a:xfrm>
            <a:off x="1975157" y="1266869"/>
            <a:ext cx="8241685"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mismanagement leads to stockouts or overstocking.</a:t>
            </a: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Tracking stock manually is time-intensive and prone to mistakes.</a:t>
            </a: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timely updates causes delayed decision-making.</a:t>
            </a: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single platform to monitor products, suppliers, and stock status.</a:t>
            </a:r>
          </a:p>
          <a:p>
            <a:pPr marL="285750" marR="0" lvl="0" indent="-28575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Role-specific functions (admin/staff/supplier) are not defined.</a:t>
            </a:r>
          </a:p>
        </p:txBody>
      </p:sp>
    </p:spTree>
    <p:extLst>
      <p:ext uri="{BB962C8B-B14F-4D97-AF65-F5344CB8AC3E}">
        <p14:creationId xmlns:p14="http://schemas.microsoft.com/office/powerpoint/2010/main" val="46431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3527343" y="508740"/>
            <a:ext cx="512993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Times New Roman"/>
                <a:ea typeface="Times New Roman"/>
                <a:cs typeface="Times New Roman"/>
                <a:sym typeface="Times New Roman"/>
              </a:rPr>
              <a:t>Problem Statement</a:t>
            </a:r>
            <a:endParaRPr sz="4800" b="0" i="0" u="none" strike="noStrike" cap="none" dirty="0">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5</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1179768" y="1449107"/>
            <a:ext cx="9825081" cy="4700121"/>
          </a:xfrm>
          <a:prstGeom prst="rect">
            <a:avLst/>
          </a:prstGeom>
          <a:noFill/>
          <a:ln>
            <a:noFill/>
          </a:ln>
        </p:spPr>
        <p:txBody>
          <a:bodyPr spcFirstLastPara="1" wrap="square" lIns="0" tIns="45700" rIns="18275" bIns="45700" anchor="t" anchorCtr="0">
            <a:noAutofit/>
          </a:bodyPr>
          <a:lstStyle/>
          <a:p>
            <a:pPr marL="457200" lvl="1" indent="0" algn="just">
              <a:lnSpc>
                <a:spcPct val="200000"/>
              </a:lnSpc>
              <a:spcBef>
                <a:spcPts val="400"/>
              </a:spcBef>
              <a:buSzPts val="1600"/>
            </a:pPr>
            <a:r>
              <a:rPr lang="en-US" sz="2200" dirty="0">
                <a:latin typeface="Times New Roman" panose="02020603050405020304" pitchFamily="18" charset="0"/>
                <a:cs typeface="Times New Roman" panose="02020603050405020304" pitchFamily="18" charset="0"/>
              </a:rPr>
              <a:t>Managing inventory manually causes inefficiencies, data inconsistencies, and lack of real-time updates. No centralized system handles products, stock levels, supplier information, or role-based access for admins, staff, and suppliers  making inventory tracking, ordering, and management challenging It becomes difficult to monitor stock movement and avoid stockouts or overstocking. This lack of visibility can result in financial losses and reduced customer satisfaction.</a:t>
            </a:r>
            <a:endParaRPr lang="en-US" sz="2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400"/>
              </a:spcBef>
              <a:spcAft>
                <a:spcPts val="0"/>
              </a:spcAft>
              <a:buClr>
                <a:schemeClr val="dk1"/>
              </a:buClr>
              <a:buSzPts val="1600"/>
              <a:buNone/>
            </a:pPr>
            <a:endParaRPr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240209" y="409487"/>
            <a:ext cx="435864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C00000"/>
                </a:solidFill>
                <a:latin typeface="Times New Roman"/>
                <a:ea typeface="Times New Roman"/>
                <a:cs typeface="Times New Roman"/>
                <a:sym typeface="Times New Roman"/>
              </a:rPr>
              <a:t>Objectives</a:t>
            </a:r>
            <a:endParaRPr sz="4800" b="0" i="0" u="none" strike="noStrike" cap="none">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6</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1693801" y="1399570"/>
            <a:ext cx="9825081" cy="4700121"/>
          </a:xfrm>
          <a:prstGeom prst="rect">
            <a:avLst/>
          </a:prstGeom>
          <a:noFill/>
          <a:ln>
            <a:noFill/>
          </a:ln>
        </p:spPr>
        <p:txBody>
          <a:bodyPr spcFirstLastPara="1" wrap="square" lIns="0" tIns="45700" rIns="18275" bIns="45700" anchor="t" anchorCtr="0">
            <a:noAutofit/>
          </a:bodyPr>
          <a:lstStyle/>
          <a:p>
            <a:pPr marL="342900" marR="0" lvl="0" indent="-342900" algn="l" eaLnBrk="0" fontAlgn="base" hangingPunct="0">
              <a:lnSpc>
                <a:spcPct val="200000"/>
              </a:lnSpc>
              <a:spcBef>
                <a:spcPct val="0"/>
              </a:spcBef>
              <a:spcAft>
                <a:spcPct val="0"/>
              </a:spcAft>
              <a:buClrTx/>
              <a:buSzTx/>
              <a:buFont typeface="Wingdings" panose="05000000000000000000" pitchFamily="2" charset="2"/>
              <a:buChar char="Ø"/>
            </a:pPr>
            <a:r>
              <a:rPr lang="en-US" altLang="en-US" sz="2200" dirty="0">
                <a:solidFill>
                  <a:schemeClr val="tx1"/>
                </a:solidFill>
                <a:latin typeface="Times New Roman" panose="02020603050405020304" pitchFamily="18" charset="0"/>
                <a:cs typeface="Times New Roman" panose="02020603050405020304" pitchFamily="18" charset="0"/>
              </a:rPr>
              <a:t>Automate inventory tracking and stock updates.</a:t>
            </a:r>
          </a:p>
          <a:p>
            <a:pPr marL="342900" marR="0" lvl="0" indent="-342900" algn="l" eaLnBrk="0" fontAlgn="base" hangingPunct="0">
              <a:lnSpc>
                <a:spcPct val="200000"/>
              </a:lnSpc>
              <a:spcBef>
                <a:spcPct val="0"/>
              </a:spcBef>
              <a:spcAft>
                <a:spcPct val="0"/>
              </a:spcAft>
              <a:buClrTx/>
              <a:buSzTx/>
              <a:buFont typeface="Wingdings" panose="05000000000000000000" pitchFamily="2" charset="2"/>
              <a:buChar char="Ø"/>
            </a:pPr>
            <a:r>
              <a:rPr lang="en-US" altLang="en-US" sz="2200" dirty="0">
                <a:solidFill>
                  <a:schemeClr val="tx1"/>
                </a:solidFill>
                <a:latin typeface="Times New Roman" panose="02020603050405020304" pitchFamily="18" charset="0"/>
                <a:cs typeface="Times New Roman" panose="02020603050405020304" pitchFamily="18" charset="0"/>
              </a:rPr>
              <a:t>Streamline communication with suppliers for smoother procurement.</a:t>
            </a:r>
          </a:p>
          <a:p>
            <a:pPr marL="342900" marR="0" lvl="0" indent="-342900" algn="l" eaLnBrk="0" fontAlgn="base" hangingPunct="0">
              <a:lnSpc>
                <a:spcPct val="200000"/>
              </a:lnSpc>
              <a:spcBef>
                <a:spcPct val="0"/>
              </a:spcBef>
              <a:spcAft>
                <a:spcPct val="0"/>
              </a:spcAft>
              <a:buClrTx/>
              <a:buSzTx/>
              <a:buFont typeface="Wingdings" panose="05000000000000000000" pitchFamily="2" charset="2"/>
              <a:buChar char="Ø"/>
            </a:pPr>
            <a:r>
              <a:rPr lang="en-US" altLang="en-US" sz="2200" dirty="0">
                <a:solidFill>
                  <a:schemeClr val="tx1"/>
                </a:solidFill>
                <a:latin typeface="Times New Roman" panose="02020603050405020304" pitchFamily="18" charset="0"/>
                <a:cs typeface="Times New Roman" panose="02020603050405020304" pitchFamily="18" charset="0"/>
              </a:rPr>
              <a:t>Enable tracking of sales and purchase history.</a:t>
            </a:r>
          </a:p>
          <a:p>
            <a:pPr marL="342900" marR="0" lvl="0" indent="-342900" algn="l" eaLnBrk="0" fontAlgn="base" hangingPunct="0">
              <a:lnSpc>
                <a:spcPct val="200000"/>
              </a:lnSpc>
              <a:spcBef>
                <a:spcPct val="0"/>
              </a:spcBef>
              <a:spcAft>
                <a:spcPct val="0"/>
              </a:spcAft>
              <a:buClrTx/>
              <a:buSzTx/>
              <a:buFont typeface="Wingdings" panose="05000000000000000000" pitchFamily="2" charset="2"/>
              <a:buChar char="Ø"/>
            </a:pPr>
            <a:r>
              <a:rPr lang="en-US" altLang="en-US" sz="2200" dirty="0">
                <a:solidFill>
                  <a:schemeClr val="tx1"/>
                </a:solidFill>
                <a:latin typeface="Times New Roman" panose="02020603050405020304" pitchFamily="18" charset="0"/>
                <a:cs typeface="Times New Roman" panose="02020603050405020304" pitchFamily="18" charset="0"/>
              </a:rPr>
              <a:t>Improve inventory visibility and transparency at all times.</a:t>
            </a:r>
          </a:p>
          <a:p>
            <a:pPr marL="342900" marR="0" lvl="0" indent="-342900" algn="l" eaLnBrk="0" fontAlgn="base" hangingPunct="0">
              <a:lnSpc>
                <a:spcPct val="200000"/>
              </a:lnSpc>
              <a:spcBef>
                <a:spcPct val="0"/>
              </a:spcBef>
              <a:spcAft>
                <a:spcPct val="0"/>
              </a:spcAft>
              <a:buClrTx/>
              <a:buSzTx/>
              <a:buFont typeface="Wingdings" panose="05000000000000000000" pitchFamily="2" charset="2"/>
              <a:buChar char="Ø"/>
            </a:pPr>
            <a:r>
              <a:rPr lang="en-US" altLang="en-US" sz="2200" dirty="0">
                <a:solidFill>
                  <a:schemeClr val="tx1"/>
                </a:solidFill>
                <a:latin typeface="Times New Roman" panose="02020603050405020304" pitchFamily="18" charset="0"/>
                <a:cs typeface="Times New Roman" panose="02020603050405020304" pitchFamily="18" charset="0"/>
              </a:rPr>
              <a:t>Ensure scalability to handle growing product catalogs.</a:t>
            </a:r>
          </a:p>
          <a:p>
            <a:pPr marL="0" lvl="0" indent="0" algn="just" rtl="0">
              <a:lnSpc>
                <a:spcPct val="100000"/>
              </a:lnSpc>
              <a:spcBef>
                <a:spcPts val="400"/>
              </a:spcBef>
              <a:spcAft>
                <a:spcPts val="0"/>
              </a:spcAft>
              <a:buClr>
                <a:schemeClr val="dk1"/>
              </a:buClr>
              <a:buSzPts val="1600"/>
              <a:buNone/>
            </a:pPr>
            <a:endParaRPr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02384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a:solidFill>
                  <a:srgbClr val="C00000"/>
                </a:solidFill>
                <a:latin typeface="Times New Roman"/>
                <a:ea typeface="Times New Roman"/>
                <a:cs typeface="Times New Roman"/>
                <a:sym typeface="Times New Roman"/>
              </a:rPr>
              <a:t>Types of Modules</a:t>
            </a:r>
            <a:endParaRPr sz="4000" b="1" i="0" u="none" strike="noStrike" cap="none">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7</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92CB3814-B638-5445-9D67-524923225F0B}"/>
              </a:ext>
            </a:extLst>
          </p:cNvPr>
          <p:cNvSpPr txBox="1"/>
          <p:nvPr/>
        </p:nvSpPr>
        <p:spPr>
          <a:xfrm>
            <a:off x="2143433" y="1398773"/>
            <a:ext cx="6194322" cy="5109860"/>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Reports Management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Purchase Order Management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Order Management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Management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Management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Supplier Management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Stock Management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Management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Reports and Analytics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 and Retrieval</a:t>
            </a:r>
          </a:p>
        </p:txBody>
      </p:sp>
    </p:spTree>
    <p:extLst>
      <p:ext uri="{BB962C8B-B14F-4D97-AF65-F5344CB8AC3E}">
        <p14:creationId xmlns:p14="http://schemas.microsoft.com/office/powerpoint/2010/main" val="199966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B22DE908-8BBC-CA7B-42ED-37DFFA9F117C}"/>
            </a:ext>
          </a:extLst>
        </p:cNvPr>
        <p:cNvGrpSpPr/>
        <p:nvPr/>
      </p:nvGrpSpPr>
      <p:grpSpPr>
        <a:xfrm>
          <a:off x="0" y="0"/>
          <a:ext cx="0" cy="0"/>
          <a:chOff x="0" y="0"/>
          <a:chExt cx="0" cy="0"/>
        </a:xfrm>
      </p:grpSpPr>
      <p:sp>
        <p:nvSpPr>
          <p:cNvPr id="113" name="Google Shape;113;p5">
            <a:extLst>
              <a:ext uri="{FF2B5EF4-FFF2-40B4-BE49-F238E27FC236}">
                <a16:creationId xmlns:a16="http://schemas.microsoft.com/office/drawing/2014/main" id="{8E686B72-8AF3-4BB4-35D1-7CDF05817D17}"/>
              </a:ext>
            </a:extLst>
          </p:cNvPr>
          <p:cNvSpPr/>
          <p:nvPr/>
        </p:nvSpPr>
        <p:spPr>
          <a:xfrm>
            <a:off x="2805953" y="228601"/>
            <a:ext cx="702384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IN" sz="4000" b="1" dirty="0">
                <a:solidFill>
                  <a:srgbClr val="C00000"/>
                </a:solidFill>
                <a:latin typeface="Times New Roman"/>
                <a:ea typeface="Times New Roman"/>
                <a:cs typeface="Times New Roman"/>
                <a:sym typeface="Times New Roman"/>
              </a:rPr>
              <a:t>Data Flow Diagram</a:t>
            </a:r>
            <a:endParaRPr sz="4000" b="1" i="0" u="none" strike="noStrike" cap="none" dirty="0">
              <a:solidFill>
                <a:srgbClr val="C00000"/>
              </a:solidFill>
              <a:latin typeface="Times New Roman"/>
              <a:ea typeface="Times New Roman"/>
              <a:cs typeface="Times New Roman"/>
              <a:sym typeface="Times New Roman"/>
            </a:endParaRPr>
          </a:p>
        </p:txBody>
      </p:sp>
      <p:sp>
        <p:nvSpPr>
          <p:cNvPr id="114" name="Google Shape;114;p5">
            <a:extLst>
              <a:ext uri="{FF2B5EF4-FFF2-40B4-BE49-F238E27FC236}">
                <a16:creationId xmlns:a16="http://schemas.microsoft.com/office/drawing/2014/main" id="{8AFD122F-79CA-84D3-94B6-363D627C0794}"/>
              </a:ext>
            </a:extLst>
          </p:cNvPr>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8</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a:extLst>
              <a:ext uri="{FF2B5EF4-FFF2-40B4-BE49-F238E27FC236}">
                <a16:creationId xmlns:a16="http://schemas.microsoft.com/office/drawing/2014/main" id="{16090928-422B-7069-E961-0241B1B821F0}"/>
              </a:ext>
            </a:extLst>
          </p:cNvPr>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a:extLst>
              <a:ext uri="{FF2B5EF4-FFF2-40B4-BE49-F238E27FC236}">
                <a16:creationId xmlns:a16="http://schemas.microsoft.com/office/drawing/2014/main" id="{AB69647A-6D23-C969-A10F-1FB6F9E1A6B9}"/>
              </a:ext>
            </a:extLst>
          </p:cNvPr>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2A7DF343-205A-393B-1654-D84BD2011231}"/>
              </a:ext>
            </a:extLst>
          </p:cNvPr>
          <p:cNvPicPr>
            <a:picLocks noChangeAspect="1"/>
          </p:cNvPicPr>
          <p:nvPr/>
        </p:nvPicPr>
        <p:blipFill>
          <a:blip r:embed="rId3"/>
          <a:stretch>
            <a:fillRect/>
          </a:stretch>
        </p:blipFill>
        <p:spPr>
          <a:xfrm>
            <a:off x="3465314" y="1073328"/>
            <a:ext cx="5261372" cy="5632271"/>
          </a:xfrm>
          <a:prstGeom prst="rect">
            <a:avLst/>
          </a:prstGeom>
        </p:spPr>
      </p:pic>
    </p:spTree>
    <p:extLst>
      <p:ext uri="{BB962C8B-B14F-4D97-AF65-F5344CB8AC3E}">
        <p14:creationId xmlns:p14="http://schemas.microsoft.com/office/powerpoint/2010/main" val="120793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9BD06096-18B8-2D5C-9AD6-7DB31697A21A}"/>
            </a:ext>
          </a:extLst>
        </p:cNvPr>
        <p:cNvGrpSpPr/>
        <p:nvPr/>
      </p:nvGrpSpPr>
      <p:grpSpPr>
        <a:xfrm>
          <a:off x="0" y="0"/>
          <a:ext cx="0" cy="0"/>
          <a:chOff x="0" y="0"/>
          <a:chExt cx="0" cy="0"/>
        </a:xfrm>
      </p:grpSpPr>
      <p:sp>
        <p:nvSpPr>
          <p:cNvPr id="113" name="Google Shape;113;p5">
            <a:extLst>
              <a:ext uri="{FF2B5EF4-FFF2-40B4-BE49-F238E27FC236}">
                <a16:creationId xmlns:a16="http://schemas.microsoft.com/office/drawing/2014/main" id="{972EE468-04E7-0834-3054-0EFAB482147F}"/>
              </a:ext>
            </a:extLst>
          </p:cNvPr>
          <p:cNvSpPr/>
          <p:nvPr/>
        </p:nvSpPr>
        <p:spPr>
          <a:xfrm>
            <a:off x="2845641" y="0"/>
            <a:ext cx="702384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IN" sz="4000" b="1" dirty="0">
                <a:solidFill>
                  <a:srgbClr val="C00000"/>
                </a:solidFill>
                <a:latin typeface="Times New Roman"/>
                <a:ea typeface="Times New Roman"/>
                <a:cs typeface="Times New Roman"/>
                <a:sym typeface="Times New Roman"/>
              </a:rPr>
              <a:t>ER Diagram</a:t>
            </a:r>
            <a:endParaRPr sz="4000" b="1" i="0" u="none" strike="noStrike" cap="none" dirty="0">
              <a:solidFill>
                <a:srgbClr val="C00000"/>
              </a:solidFill>
              <a:latin typeface="Times New Roman"/>
              <a:ea typeface="Times New Roman"/>
              <a:cs typeface="Times New Roman"/>
              <a:sym typeface="Times New Roman"/>
            </a:endParaRPr>
          </a:p>
        </p:txBody>
      </p:sp>
      <p:sp>
        <p:nvSpPr>
          <p:cNvPr id="114" name="Google Shape;114;p5">
            <a:extLst>
              <a:ext uri="{FF2B5EF4-FFF2-40B4-BE49-F238E27FC236}">
                <a16:creationId xmlns:a16="http://schemas.microsoft.com/office/drawing/2014/main" id="{927B2640-CE7E-79E4-6CDC-66C7EB680185}"/>
              </a:ext>
            </a:extLst>
          </p:cNvPr>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9</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a:extLst>
              <a:ext uri="{FF2B5EF4-FFF2-40B4-BE49-F238E27FC236}">
                <a16:creationId xmlns:a16="http://schemas.microsoft.com/office/drawing/2014/main" id="{84F53345-404A-8528-DEE9-D0F9242597C7}"/>
              </a:ext>
            </a:extLst>
          </p:cNvPr>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7B8F408-C1CA-2881-A545-D1D60DC4927B}"/>
              </a:ext>
            </a:extLst>
          </p:cNvPr>
          <p:cNvPicPr>
            <a:picLocks noChangeAspect="1"/>
          </p:cNvPicPr>
          <p:nvPr/>
        </p:nvPicPr>
        <p:blipFill>
          <a:blip r:embed="rId3"/>
          <a:stretch>
            <a:fillRect/>
          </a:stretch>
        </p:blipFill>
        <p:spPr>
          <a:xfrm>
            <a:off x="2461591" y="745980"/>
            <a:ext cx="7791945" cy="5959620"/>
          </a:xfrm>
          <a:prstGeom prst="rect">
            <a:avLst/>
          </a:prstGeom>
        </p:spPr>
      </p:pic>
    </p:spTree>
    <p:extLst>
      <p:ext uri="{BB962C8B-B14F-4D97-AF65-F5344CB8AC3E}">
        <p14:creationId xmlns:p14="http://schemas.microsoft.com/office/powerpoint/2010/main" val="2710628159"/>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1010</Words>
  <Application>Microsoft Office PowerPoint</Application>
  <PresentationFormat>Widescreen</PresentationFormat>
  <Paragraphs>122</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Noto Sans Symbols</vt:lpstr>
      <vt:lpstr>Times New Roman</vt:lpstr>
      <vt:lpstr>Wingdings</vt:lpstr>
      <vt:lpstr>Flow</vt:lpstr>
      <vt:lpstr>INVENTORY MANAGEMENT SYSTEM</vt:lpstr>
      <vt:lpstr>Introduction</vt:lpstr>
      <vt:lpstr>Abstract</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KISHORE</dc:creator>
  <cp:lastModifiedBy>Mohan Adhithiya</cp:lastModifiedBy>
  <cp:revision>15</cp:revision>
  <dcterms:modified xsi:type="dcterms:W3CDTF">2025-05-13T02:29:11Z</dcterms:modified>
</cp:coreProperties>
</file>