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>
        <p:scale>
          <a:sx n="128" d="100"/>
          <a:sy n="128" d="100"/>
        </p:scale>
        <p:origin x="79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6125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6125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600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8457840" y="6499440"/>
            <a:ext cx="84240" cy="84240"/>
          </a:xfrm>
          <a:prstGeom prst="rect">
            <a:avLst/>
          </a:prstGeom>
          <a:solidFill>
            <a:srgbClr val="808080"/>
          </a:solidFill>
        </p:spPr>
      </p:sp>
      <p:sp>
        <p:nvSpPr>
          <p:cNvPr id="8" name="CustomShape 2"/>
          <p:cNvSpPr/>
          <p:nvPr/>
        </p:nvSpPr>
        <p:spPr>
          <a:xfrm>
            <a:off x="569160" y="6499440"/>
            <a:ext cx="84240" cy="84240"/>
          </a:xfrm>
          <a:prstGeom prst="rect">
            <a:avLst/>
          </a:prstGeom>
          <a:solidFill>
            <a:srgbClr val="808080"/>
          </a:solidFill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8000">
                <a:solidFill>
                  <a:srgbClr val="2F5897"/>
                </a:solidFill>
                <a:latin typeface="Palatino Linotype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alatino Linotype"/>
              </a:rPr>
              <a:t>9/10/15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11131B1-0191-4171-A121-0131F1412101}" type="slidenum">
              <a:rPr lang="en-US">
                <a:solidFill>
                  <a:srgbClr val="000000"/>
                </a:solidFill>
                <a:latin typeface="Palatino Linotype"/>
              </a:rPr>
              <a:t>‹#›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457840" y="6499440"/>
            <a:ext cx="84240" cy="84240"/>
          </a:xfrm>
          <a:prstGeom prst="rect">
            <a:avLst/>
          </a:prstGeom>
          <a:solidFill>
            <a:srgbClr val="808080"/>
          </a:solidFill>
        </p:spPr>
      </p:sp>
      <p:sp>
        <p:nvSpPr>
          <p:cNvPr id="40" name="CustomShape 2"/>
          <p:cNvSpPr/>
          <p:nvPr/>
        </p:nvSpPr>
        <p:spPr>
          <a:xfrm>
            <a:off x="569160" y="6499440"/>
            <a:ext cx="84240" cy="84240"/>
          </a:xfrm>
          <a:prstGeom prst="rect">
            <a:avLst/>
          </a:prstGeom>
          <a:solidFill>
            <a:srgbClr val="808080"/>
          </a:solidFill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08080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Second level</a:t>
            </a:r>
            <a:endParaRPr/>
          </a:p>
          <a:p>
            <a:pPr lvl="1">
              <a:buFont typeface="Courier New"/>
              <a:buChar char="o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Fourth level</a:t>
            </a:r>
            <a:endParaRPr/>
          </a:p>
          <a:p>
            <a:pPr lvl="3">
              <a:buFont typeface="Courier New"/>
              <a:buChar char="o"/>
            </a:pPr>
            <a:r>
              <a:rPr lang="en-US" sz="1600">
                <a:solidFill>
                  <a:srgbClr val="808080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alatino Linotype"/>
              </a:rPr>
              <a:t>9/10/15</a:t>
            </a:r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5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21F141-4191-4121-8151-41A131C17181}" type="slidenum">
              <a:rPr lang="en-US">
                <a:solidFill>
                  <a:srgbClr val="000000"/>
                </a:solidFill>
                <a:latin typeface="Palatino Linotype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609480"/>
            <a:ext cx="7772040" cy="2703346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8000">
                <a:solidFill>
                  <a:srgbClr val="2F5897"/>
                </a:solidFill>
                <a:latin typeface="Palatino Linotype"/>
              </a:rPr>
              <a:t>K-d tree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4952880"/>
            <a:ext cx="6400440" cy="121896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325849" y="5306518"/>
            <a:ext cx="23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Poornima Kaniarasu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Algorithm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2049901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For a 3-d tree</a:t>
            </a:r>
            <a:endParaRPr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latin typeface="Calibri" panose="020F0502020204030204" pitchFamily="34" charset="0"/>
              </a:rPr>
              <a:t>Split the point set on x coordinate</a:t>
            </a:r>
            <a:endParaRPr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latin typeface="Calibri" panose="020F0502020204030204" pitchFamily="34" charset="0"/>
              </a:rPr>
              <a:t>Split the point sets on y coordinate </a:t>
            </a:r>
            <a:endParaRPr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latin typeface="Calibri" panose="020F0502020204030204" pitchFamily="34" charset="0"/>
              </a:rPr>
              <a:t>Split the point sets on z coordinate</a:t>
            </a:r>
            <a:endParaRPr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latin typeface="Calibri" panose="020F0502020204030204" pitchFamily="34" charset="0"/>
              </a:rPr>
              <a:t>Again, Split the point sets on x co-ordinate and so on….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At nth level, we split the points on n%3 </a:t>
            </a:r>
            <a:r>
              <a:rPr lang="en-US" dirty="0" err="1">
                <a:latin typeface="Calibri" panose="020F0502020204030204" pitchFamily="34" charset="0"/>
              </a:rPr>
              <a:t>rd</a:t>
            </a:r>
            <a:r>
              <a:rPr lang="en-US" dirty="0">
                <a:latin typeface="Calibri" panose="020F0502020204030204" pitchFamily="34" charset="0"/>
              </a:rPr>
              <a:t> component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</a:rPr>
              <a:t>concept can be extended to k-d tree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808080"/>
                </a:solidFill>
                <a:latin typeface="Century Gothic"/>
              </a:rPr>
              <a:t>	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Algorithm</a:t>
            </a:r>
            <a:endParaRPr/>
          </a:p>
        </p:txBody>
      </p:sp>
      <p:pic>
        <p:nvPicPr>
          <p:cNvPr id="83" name="Content Placeholder 9"/>
          <p:cNvPicPr/>
          <p:nvPr/>
        </p:nvPicPr>
        <p:blipFill>
          <a:blip r:embed="rId2"/>
          <a:stretch>
            <a:fillRect/>
          </a:stretch>
        </p:blipFill>
        <p:spPr>
          <a:xfrm>
            <a:off x="136440" y="1654047"/>
            <a:ext cx="8870760" cy="4399200"/>
          </a:xfrm>
          <a:prstGeom prst="rect">
            <a:avLst/>
          </a:prstGeom>
        </p:spPr>
      </p:pic>
      <p:sp>
        <p:nvSpPr>
          <p:cNvPr id="84" name="CustomShape 2"/>
          <p:cNvSpPr/>
          <p:nvPr/>
        </p:nvSpPr>
        <p:spPr>
          <a:xfrm>
            <a:off x="914400" y="6368040"/>
            <a:ext cx="7491240" cy="638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Palatino Linotype"/>
              </a:rPr>
              <a:t>http://web.stanford.edu/class/cs106l/handouts/assignment-3-kdtree.pdf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Implemented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2087375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Century Gothic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Construction/destruction (RAII style)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Century Gothic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Create a tree from a set of points in an N-dimensional space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Century Gothic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Create a tree on the fly from points as they come in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Century Gothic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Support efficient exact query for k-nearest points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Century Gothic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Support I/O to save/load the tree from disk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Century Gothic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The splitting method takes in either mean or median (median being the default)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0"/>
            <a:ext cx="8229240" cy="10411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Design Approach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05" y="1665471"/>
            <a:ext cx="7240429" cy="44655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4282" y="1528997"/>
            <a:ext cx="3597639" cy="136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KdTree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88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>
                <a:solidFill>
                  <a:srgbClr val="2F5897"/>
                </a:solidFill>
                <a:latin typeface="Palatino Linotype"/>
              </a:rPr>
              <a:t>Design Choices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90296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Tree </a:t>
            </a:r>
            <a:r>
              <a:rPr lang="en-US" sz="2400" dirty="0" smtClean="0">
                <a:latin typeface="Calibri" panose="020F0502020204030204" pitchFamily="34" charset="0"/>
              </a:rPr>
              <a:t>Construction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Used </a:t>
            </a:r>
            <a:r>
              <a:rPr lang="en-US" dirty="0">
                <a:latin typeface="Calibri" panose="020F0502020204030204" pitchFamily="34" charset="0"/>
              </a:rPr>
              <a:t>shared pointer from the STL for Construction/Destruction in RAII </a:t>
            </a:r>
            <a:r>
              <a:rPr lang="en-US" dirty="0" smtClean="0">
                <a:latin typeface="Calibri" panose="020F0502020204030204" pitchFamily="34" charset="0"/>
              </a:rPr>
              <a:t>style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std</a:t>
            </a:r>
            <a:r>
              <a:rPr lang="en-US" dirty="0">
                <a:latin typeface="Calibri" panose="020F0502020204030204" pitchFamily="34" charset="0"/>
              </a:rPr>
              <a:t>::vector of doubles is used to hold points of varying size. The whole set itself is a vector of these </a:t>
            </a:r>
            <a:r>
              <a:rPr lang="en-US" dirty="0" smtClean="0">
                <a:latin typeface="Calibri" panose="020F0502020204030204" pitchFamily="34" charset="0"/>
              </a:rPr>
              <a:t>vectors.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points in the </a:t>
            </a:r>
            <a:r>
              <a:rPr lang="en-US" dirty="0" err="1">
                <a:latin typeface="Calibri" panose="020F0502020204030204" pitchFamily="34" charset="0"/>
              </a:rPr>
              <a:t>kdTree</a:t>
            </a:r>
            <a:r>
              <a:rPr lang="en-US" dirty="0">
                <a:latin typeface="Calibri" panose="020F0502020204030204" pitchFamily="34" charset="0"/>
              </a:rPr>
              <a:t> are assumed to be doubles. Given time the solution can be more generalized.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I/O Operations</a:t>
            </a:r>
            <a:r>
              <a:rPr lang="en-US" sz="2400" dirty="0" smtClean="0">
                <a:latin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“#” </a:t>
            </a:r>
            <a:r>
              <a:rPr lang="en-US" dirty="0">
                <a:latin typeface="Calibri" panose="020F0502020204030204" pitchFamily="34" charset="0"/>
              </a:rPr>
              <a:t>character is used as the delimiter to identify when a leaf node is reached when writing the tree to disk. 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Newline </a:t>
            </a:r>
            <a:r>
              <a:rPr lang="en-US" dirty="0">
                <a:latin typeface="Calibri" panose="020F0502020204030204" pitchFamily="34" charset="0"/>
              </a:rPr>
              <a:t>character is used to differentiate between node values for I/O operations</a:t>
            </a:r>
            <a:endParaRPr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ts val="2046"/>
              </a:lnSpc>
            </a:pPr>
            <a:r>
              <a:rPr lang="en-US" sz="5400" dirty="0">
                <a:solidFill>
                  <a:srgbClr val="2F5897"/>
                </a:solidFill>
                <a:latin typeface="Palatino Linotype"/>
              </a:rPr>
              <a:t>Design Choices</a:t>
            </a:r>
            <a:endParaRPr dirty="0"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Finding root </a:t>
            </a:r>
            <a:r>
              <a:rPr lang="en-US" sz="2400" dirty="0" smtClean="0">
                <a:latin typeface="Calibri" panose="020F0502020204030204" pitchFamily="34" charset="0"/>
              </a:rPr>
              <a:t>node</a:t>
            </a:r>
            <a:endParaRPr lang="en-US" dirty="0">
              <a:latin typeface="Calibri" panose="020F0502020204030204" pitchFamily="34" charset="0"/>
            </a:endParaRPr>
          </a:p>
          <a:p>
            <a:pPr lvl="1" indent="231775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Root </a:t>
            </a:r>
            <a:r>
              <a:rPr lang="en-US" sz="2400" dirty="0">
                <a:latin typeface="Calibri" panose="020F0502020204030204" pitchFamily="34" charset="0"/>
              </a:rPr>
              <a:t>node can be chosen using median or mean both </a:t>
            </a:r>
            <a:r>
              <a:rPr lang="en-US" sz="2400" dirty="0" smtClean="0">
                <a:latin typeface="Calibri" panose="020F0502020204030204" pitchFamily="34" charset="0"/>
              </a:rPr>
              <a:t>supported.</a:t>
            </a:r>
            <a:endParaRPr lang="en-US" dirty="0">
              <a:latin typeface="Calibri" panose="020F0502020204030204" pitchFamily="34" charset="0"/>
            </a:endParaRPr>
          </a:p>
          <a:p>
            <a:pPr lvl="1" indent="231775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To </a:t>
            </a:r>
            <a:r>
              <a:rPr lang="en-US" sz="2400" dirty="0">
                <a:latin typeface="Calibri" panose="020F0502020204030204" pitchFamily="34" charset="0"/>
              </a:rPr>
              <a:t>find median, all the points are sorted resulting in O(</a:t>
            </a:r>
            <a:r>
              <a:rPr lang="en-US" sz="2400" dirty="0" err="1">
                <a:latin typeface="Calibri" panose="020F0502020204030204" pitchFamily="34" charset="0"/>
              </a:rPr>
              <a:t>nlogn</a:t>
            </a:r>
            <a:r>
              <a:rPr lang="en-US" sz="2400" dirty="0">
                <a:latin typeface="Calibri" panose="020F0502020204030204" pitchFamily="34" charset="0"/>
              </a:rPr>
              <a:t>) </a:t>
            </a:r>
            <a:r>
              <a:rPr lang="en-US" sz="2400" dirty="0" smtClean="0">
                <a:latin typeface="Calibri" panose="020F0502020204030204" pitchFamily="34" charset="0"/>
              </a:rPr>
              <a:t>complexity.</a:t>
            </a:r>
            <a:endParaRPr lang="en-US" dirty="0">
              <a:latin typeface="Calibri" panose="020F0502020204030204" pitchFamily="34" charset="0"/>
            </a:endParaRPr>
          </a:p>
          <a:p>
            <a:pPr lvl="1" indent="231775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</a:rPr>
              <a:t>can be improved upon by using quick select with O(n) complexity</a:t>
            </a:r>
            <a:endParaRPr dirty="0">
              <a:latin typeface="Calibri" panose="020F0502020204030204" pitchFamily="34" charset="0"/>
            </a:endParaRP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TextShape 3"/>
          <p:cNvSpPr txBox="1"/>
          <p:nvPr/>
        </p:nvSpPr>
        <p:spPr>
          <a:xfrm>
            <a:off x="274320" y="750960"/>
            <a:ext cx="8503920" cy="4644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References</a:t>
            </a:r>
            <a:endParaRPr sz="5400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endParaRPr dirty="0"/>
          </a:p>
          <a:p>
            <a:pPr>
              <a:buSzPct val="45000"/>
            </a:pPr>
            <a:r>
              <a:rPr lang="en-US" sz="2800" dirty="0">
                <a:latin typeface="Calibri" panose="020F0502020204030204" pitchFamily="34" charset="0"/>
              </a:rPr>
              <a:t>[1] https://en.wikipedia.org/wiki/K-d_tree</a:t>
            </a:r>
            <a:endParaRPr dirty="0">
              <a:latin typeface="Calibri" panose="020F0502020204030204" pitchFamily="34" charset="0"/>
            </a:endParaRPr>
          </a:p>
          <a:p>
            <a:pPr>
              <a:buSzPct val="45000"/>
            </a:pPr>
            <a:r>
              <a:rPr lang="en-US" sz="2800" dirty="0">
                <a:latin typeface="Calibri" panose="020F0502020204030204" pitchFamily="34" charset="0"/>
              </a:rPr>
              <a:t>[2</a:t>
            </a:r>
            <a:r>
              <a:rPr lang="en-US" sz="2800" dirty="0" smtClean="0">
                <a:latin typeface="Calibri" panose="020F0502020204030204" pitchFamily="34" charset="0"/>
              </a:rPr>
              <a:t>] web.stanford.edu/class/cs106l/handouts/</a:t>
            </a:r>
          </a:p>
          <a:p>
            <a:pPr>
              <a:buSzPct val="45000"/>
            </a:pP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     </a:t>
            </a:r>
            <a:r>
              <a:rPr lang="en-US" sz="2800" dirty="0" smtClean="0">
                <a:latin typeface="Calibri" panose="020F0502020204030204" pitchFamily="34" charset="0"/>
              </a:rPr>
              <a:t>assignment-3-kdtree.pdf</a:t>
            </a:r>
            <a:endParaRPr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[</a:t>
            </a:r>
            <a:r>
              <a:rPr lang="en-US" sz="2800" dirty="0">
                <a:latin typeface="Calibri" panose="020F0502020204030204" pitchFamily="34" charset="0"/>
              </a:rPr>
              <a:t>3] http://www.cplusplus.com/reference/stl/</a:t>
            </a:r>
            <a:endParaRPr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293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DejaVu Sans</vt:lpstr>
      <vt:lpstr>Palatino Linotype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Poornima Kaniarasu</dc:creator>
  <cp:lastModifiedBy>Poornima Kaniarasu</cp:lastModifiedBy>
  <cp:revision>8</cp:revision>
  <dcterms:modified xsi:type="dcterms:W3CDTF">2015-09-10T17:04:12Z</dcterms:modified>
</cp:coreProperties>
</file>