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2" r:id="rId6"/>
    <p:sldId id="265" r:id="rId7"/>
    <p:sldId id="268" r:id="rId8"/>
    <p:sldId id="260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A470E-C066-BDED-FBA9-F17CBDCC0074}" v="3307" dt="2024-08-02T16:51:30.566"/>
    <p1510:client id="{DC8AE845-1397-40A6-9721-AED066A1F1B3}" v="701" dt="2024-08-02T19:16:56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18:31:57.1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8761 9151 16383 0 0,'0'0'0'0'0,"6"0"0"0"0,10 0 0 0 0,16 0 0 0 0,20 0 0 0 0,18 3 0 0 0,12 3 0 0 0,3 2 0 0 0,-6 1 0 0 0,-12-1 0 0 0,-16-2 0 0 0,-14-2 0 0 0,-10-2 0 0 0,-3 0 0 0 0,4-2 0 0 0,10 0 0 0 0,8 0 0 0 0,9 2 0 0 0,3 0 0 0 0,1 0 0 0 0,-3 0 0 0 0,-5-1 0 0 0,-5-1 0 0 0,-4 1 0 0 0,-1-1 0 0 0,0 0 0 0 0,4 0 0 0 0,5 0 0 0 0,5 0 0 0 0,3-1 0 0 0,-2 1 0 0 0,-3 0 0 0 0,-8 0 0 0 0,-8 0 0 0 0,-8 0 0 0 0,-9 0 0 0 0,-7 0 0 0 0,-2 0 0 0 0,7 0 0 0 0,16 0 0 0 0,24 0 0 0 0,25 0 0 0 0,19 1 0 0 0,9 2 0 0 0,0 0 0 0 0,-7 2 0 0 0,-13 0 0 0 0,-14-2 0 0 0,-12 0 0 0 0,-11-2 0 0 0,-8 0 0 0 0,-10-1 0 0 0,-6 0 0 0 0,-8 0 0 0 0,-3 0 0 0 0,-3 0 0 0 0,-1 0 0 0 0,0 0 0 0 0,0 0 0 0 0,-2-1 0 0 0,-3 1 0 0 0,-2 0 0 0 0,-1 0 0 0 0,1 0 0 0 0,6 0 0 0 0,11 0 0 0 0,12 0 0 0 0,12 0 0 0 0,8 0 0 0 0,2 0 0 0 0,-5 0 0 0 0,-9 0 0 0 0,-11 0 0 0 0,-12-2 0 0 0,-8 0 0 0 0,-7 1 0 0 0,-3-1 0 0 0,-2 1 0 0 0,0-2 0 0 0,0 1 0 0 0,-1 0 0 0 0,1-1 0 0 0,1-1 0 0 0,0 0 0 0 0,2-1 0 0 0,0 0 0 0 0,1-1 0 0 0,1-1 0 0 0,1 0 0 0 0,0 1 0 0 0,1 2 0 0 0,0 1 0 0 0,-1 1 0 0 0,-1 2 0 0 0,-1-1 0 0 0,0 2 0 0 0,0-1 0 0 0,-1 0 0 0 0,0 0 0 0 0,-1 1 0 0 0,0-1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18:31:57.1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8696 11482 16383 0 0,'0'0'0'0'0,"5"0"0"0"0,8 0 0 0 0,12 0 0 0 0,11 0 0 0 0,11 0 0 0 0,9 0 0 0 0,7 0 0 0 0,5 0 0 0 0,4 0 0 0 0,3 0 0 0 0,1 0 0 0 0,-4 0 0 0 0,-9 0 0 0 0,-10 0 0 0 0,-13 0 0 0 0,-10 0 0 0 0,-7 0 0 0 0,-1 0 0 0 0,7 0 0 0 0,15 1 0 0 0,21 1 0 0 0,20 1 0 0 0,14-1 0 0 0,8 0 0 0 0,3-1 0 0 0,-3 0 0 0 0,-8-1 0 0 0,-7 0 0 0 0,-10 0 0 0 0,-6 1 0 0 0,-3 0 0 0 0,0 2 0 0 0,4-1 0 0 0,4 0 0 0 0,3-1 0 0 0,2 0 0 0 0,-3-1 0 0 0,-4 0 0 0 0,-7 0 0 0 0,-10 0 0 0 0,-11 0 0 0 0,-11 0 0 0 0,-10 0 0 0 0,-11 0 0 0 0,-6 0 0 0 0,-3 0 0 0 0,2 0 0 0 0,12 0 0 0 0,17 0 0 0 0,22 0 0 0 0,15 0 0 0 0,6 0 0 0 0,-6 0 0 0 0,-12 0 0 0 0,-16 0 0 0 0,-13 0 0 0 0,-13 0 0 0 0,-9 0 0 0 0,-6 0 0 0 0,-3 0 0 0 0,-2 0 0 0 0,0 0 0 0 0,2 0 0 0 0,0 0 0 0 0,3 0 0 0 0,1-1 0 0 0,1 0 0 0 0,0-1 0 0 0,0 0 0 0 0,-2 1 0 0 0,0-1 0 0 0,-2 2 0 0 0,-2-1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18:31:54.4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9385 4333 16383 0 0,'0'0'0'0'0,"6"0"0"0"0,13 0 0 0 0,28 0 0 0 0,33 0 0 0 0,29 2 0 0 0,28 3 0 0 0,20 2 0 0 0,13 1 0 0 0,7-1 0 0 0,3-1 0 0 0,0-2 0 0 0,-9-2 0 0 0,-14-1 0 0 0,-18-1 0 0 0,-20 0 0 0 0,-19 0 0 0 0,-18 0 0 0 0,-15-1 0 0 0,-11 1 0 0 0,-9 0 0 0 0,-8 0 0 0 0,-5 0 0 0 0,-2 0 0 0 0,-1 0 0 0 0,3 0 0 0 0,2 0 0 0 0,2 0 0 0 0,1 0 0 0 0,-2 0 0 0 0,-1 0 0 0 0,-3 0 0 0 0,0 0 0 0 0,-3 0 0 0 0,1 0 0 0 0,1 0 0 0 0,-1 0 0 0 0,-2 0 0 0 0,-1 0 0 0 0,-4 0 0 0 0,-5 0 0 0 0,-3-1 0 0 0,-4 0 0 0 0,1-1 0 0 0,6-1 0 0 0,10-2 0 0 0,11-3 0 0 0,9-1 0 0 0,5-1 0 0 0,-1 0 0 0 0,-4 0 0 0 0,-4 1 0 0 0,-7 1 0 0 0,-6 2 0 0 0,-6 1 0 0 0,-6 2 0 0 0,-7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18:31:54.4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9561 6584 16383 0 0,'1'0'0'0'0,"4"0"0"0"0,12 0 0 0 0,20 0 0 0 0,25 0 0 0 0,23 0 0 0 0,14 0 0 0 0,4 0 0 0 0,-5 0 0 0 0,-6 1 0 0 0,-9 1 0 0 0,-8 1 0 0 0,-8 2 0 0 0,-6-1 0 0 0,-5-1 0 0 0,-2-1 0 0 0,1 0 0 0 0,1-2 0 0 0,3 1 0 0 0,2-1 0 0 0,6 0 0 0 0,9 0 0 0 0,11-1 0 0 0,6 1 0 0 0,3-1 0 0 0,-2-1 0 0 0,-5-1 0 0 0,-8-1 0 0 0,-8 0 0 0 0,-7 1 0 0 0,-5 0 0 0 0,0 0 0 0 0,-1-1 0 0 0,0 0 0 0 0,1-1 0 0 0,-2 1 0 0 0,-3 1 0 0 0,-6 0 0 0 0,-5 2 0 0 0,-6 1 0 0 0,-4-1 0 0 0,-4 1 0 0 0,1 1 0 0 0,1-1 0 0 0,2 0 0 0 0,2 0 0 0 0,1 0 0 0 0,-3 0 0 0 0,-4 0 0 0 0,-6 0 0 0 0,-4 0 0 0 0,-3 0 0 0 0,3 0 0 0 0,4 0 0 0 0,2 1 0 0 0,0 0 0 0 0,-3 1 0 0 0,-4 0 0 0 0,-5-1 0 0 0,-5 1 0 0 0,-4 0 0 0 0,-3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19:17:27.7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21720 4238 16383 0 0,'0'0'0'0'0,"-2"8"0"0"0,-7 15 0 0 0,-13 23 0 0 0,-16 21 0 0 0,-14 15 0 0 0,-12 12 0 0 0,-10 8 0 0 0,-5 2 0 0 0,-1 0 0 0 0,6-6 0 0 0,8-9 0 0 0,11-8 0 0 0,9-7 0 0 0,8-7 0 0 0,6-6 0 0 0,3-4 0 0 0,2-6 0 0 0,4-4 0 0 0,1-3 0 0 0,0-2 0 0 0,0-3 0 0 0,-1 2 0 0 0,-3 1 0 0 0,0 4 0 0 0,-1 0 0 0 0,1-4 0 0 0,3-4 0 0 0,4-7 0 0 0,4-5 0 0 0,2-3 0 0 0,1 0 0 0 0,0 1 0 0 0,-2 1 0 0 0,1 1 0 0 0,0-1 0 0 0,-1-1 0 0 0,-3 0 0 0 0,-3 3 0 0 0,-4 4 0 0 0,-3 6 0 0 0,-3 3 0 0 0,0 2 0 0 0,2-2 0 0 0,3-4 0 0 0,6-6 0 0 0,4-5 0 0 0,4-3 0 0 0,0 2 0 0 0,-1 1 0 0 0,-1 3 0 0 0,0 0 0 0 0,1-2 0 0 0,2-3 0 0 0,2-6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19:17:27.7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20131 5030 16383 0 0,'0'1'0'0'0,"0"10"0"0"0,0 18 0 0 0,0 16 0 0 0,0 11 0 0 0,0 7 0 0 0,0-2 0 0 0,0-7 0 0 0,0-8 0 0 0,0-7 0 0 0,0-4 0 0 0,0-1 0 0 0,0 0 0 0 0,0 1 0 0 0,0 1 0 0 0,2 4 0 0 0,2 6 0 0 0,1 5 0 0 0,1 4 0 0 0,0-1 0 0 0,1-4 0 0 0,-2-8 0 0 0,-1-10 0 0 0,0-8 0 0 0,-1-8 0 0 0,0-4 0 0 0,0 0 0 0 0,1 2 0 0 0,1 5 0 0 0,0 2 0 0 0,1 2 0 0 0,-1-1 0 0 0,0-2 0 0 0,-1-3 0 0 0,0-1 0 0 0,-1-3 0 0 0,-1-1 0 0 0,0-1 0 0 0,-1-3 0 0 0,2-3 0 0 0,3-2 0 0 0,3-1 0 0 0,5-3 0 0 0,7-2 0 0 0,7-5 0 0 0,9-8 0 0 0,12-7 0 0 0,6-7 0 0 0,3-4 0 0 0,-3 1 0 0 0,-8 4 0 0 0,-8 7 0 0 0,-7 4 0 0 0,-1 1 0 0 0,3 1 0 0 0,1 1 0 0 0,0 1 0 0 0,-2 3 0 0 0,-5 2 0 0 0,-4 1 0 0 0,-3 1 0 0 0,1-1 0 0 0,6-1 0 0 0,7-3 0 0 0,6-3 0 0 0,4 0 0 0 0,-1 0 0 0 0,-2 2 0 0 0,-4 1 0 0 0,-4 3 0 0 0,-1 0 0 0 0,-1-1 0 0 0,0 0 0 0 0,-3 1 0 0 0,-2 2 0 0 0,-3 0 0 0 0,-2 2 0 0 0,-3 0 0 0 0,-3 2 0 0 0,-5 2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2T19:17:27.7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19722 14831 16383 0 0,'0'-1'0'0'0,"0"-4"0"0"0,2-8 0 0 0,3-10 0 0 0,3-10 0 0 0,5-6 0 0 0,2-4 0 0 0,3-1 0 0 0,-1 0 0 0 0,1 0 0 0 0,-2 0 0 0 0,-2 4 0 0 0,-2 5 0 0 0,-3 8 0 0 0,-3 6 0 0 0,0 4 0 0 0,0-1 0 0 0,2-3 0 0 0,3-4 0 0 0,1-3 0 0 0,1 0 0 0 0,-1 3 0 0 0,-2 4 0 0 0,-1 6 0 0 0,-1 3 0 0 0,-1 2 0 0 0,1 0 0 0 0,0 1 0 0 0,-1 2 0 0 0,0 0 0 0 0,-2 0 0 0 0,1-1 0 0 0,1-4 0 0 0,4-3 0 0 0,1-2 0 0 0,2-2 0 0 0,-1 1 0 0 0,-1 2 0 0 0,-1 0 0 0 0,2 0 0 0 0,0-1 0 0 0,0 0 0 0 0,1 1 0 0 0,-1 2 0 0 0,-3 1 0 0 0,-1 2 0 0 0,1-1 0 0 0,1-4 0 0 0,3-5 0 0 0,2-2 0 0 0,2-1 0 0 0,-1 1 0 0 0,-2 4 0 0 0,-3 4 0 0 0,-3 4 0 0 0,-1 0 0 0 0,2-3 0 0 0,3-2 0 0 0,0-3 0 0 0,2 0 0 0 0,-1 0 0 0 0,-2 4 0 0 0,-4 4 0 0 0,-1 3 0 0 0,-2 0 0 0 0,1 0 0 0 0,2-1 0 0 0,1-3 0 0 0,-2 2 0 0 0,0 0 0 0 0,-1 3 0 0 0,-3 4 0 0 0,-1 5 0 0 0,-3 6 0 0 0,-5 6 0 0 0,-4 7 0 0 0,-4 4 0 0 0,-1 2 0 0 0,-1 2 0 0 0,1-1 0 0 0,0 0 0 0 0,0 2 0 0 0,0 1 0 0 0,-1 2 0 0 0,-1 2 0 0 0,-2 2 0 0 0,-3 3 0 0 0,-3 2 0 0 0,-1 2 0 0 0,-2-1 0 0 0,1-3 0 0 0,3-4 0 0 0,3-6 0 0 0,5-5 0 0 0,3-2 0 0 0,1 0 0 0 0,0 4 0 0 0,-4 6 0 0 0,-2 4 0 0 0,-2 3 0 0 0,0 1 0 0 0,1 0 0 0 0,-1-1 0 0 0,1-3 0 0 0,2-2 0 0 0,2-2 0 0 0,1-2 0 0 0,0-2 0 0 0,2 0 0 0 0,0 2 0 0 0,-1 2 0 0 0,-1 2 0 0 0,1-1 0 0 0,1-3 0 0 0,2-7 0 0 0,3-7 0 0 0,2-4 0 0 0,1-4 0 0 0,0-1 0 0 0,0 0 0 0 0,0 2 0 0 0,-2-1 0 0 0,-2-1 0 0 0,0-3 0 0 0,-2-1 0 0 0,2-3 0 0 0,0 0 0 0 0,2-1 0 0 0,0 0 0 0 0,1 0 0 0 0,1-1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9.png"/><Relationship Id="rId4" Type="http://schemas.openxmlformats.org/officeDocument/2006/relationships/customXml" Target="../ink/ink5.xml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yellow van on a road&#10;&#10;Description automatically generated">
            <a:extLst>
              <a:ext uri="{FF2B5EF4-FFF2-40B4-BE49-F238E27FC236}">
                <a16:creationId xmlns:a16="http://schemas.microsoft.com/office/drawing/2014/main" id="{2F31DC1F-53CF-3C58-9A98-75D1DFAD0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93" y="-1261"/>
            <a:ext cx="12191997" cy="68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B773D5C-C23D-3FF1-B8AE-50EC0F8F10B3}"/>
              </a:ext>
            </a:extLst>
          </p:cNvPr>
          <p:cNvSpPr txBox="1"/>
          <p:nvPr/>
        </p:nvSpPr>
        <p:spPr>
          <a:xfrm>
            <a:off x="399495" y="29592"/>
            <a:ext cx="1124504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/>
              <a:t>Positive and Negative Reviews</a:t>
            </a:r>
            <a:endParaRPr lang="en-US" b="1"/>
          </a:p>
        </p:txBody>
      </p:sp>
      <p:pic>
        <p:nvPicPr>
          <p:cNvPr id="7" name="Picture 6" descr="A graph of blue bars&#10;&#10;Description automatically generated">
            <a:extLst>
              <a:ext uri="{FF2B5EF4-FFF2-40B4-BE49-F238E27FC236}">
                <a16:creationId xmlns:a16="http://schemas.microsoft.com/office/drawing/2014/main" id="{8B143EC5-56FD-0F74-AE55-7208C20D2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96" y="612618"/>
            <a:ext cx="6111392" cy="621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D29482-3AB8-9B48-3CC8-C6B57AF68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615483"/>
            <a:ext cx="6096000" cy="62043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F83092-7581-4349-54A8-AD4A0C7059BB}"/>
                  </a:ext>
                </a:extLst>
              </p14:cNvPr>
              <p14:cNvContentPartPr/>
              <p14:nvPr/>
            </p14:nvContentPartPr>
            <p14:xfrm>
              <a:off x="8357523" y="1539034"/>
              <a:ext cx="531652" cy="859326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F83092-7581-4349-54A8-AD4A0C7059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3566" y="1431078"/>
                <a:ext cx="639205" cy="1074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4B6730-D5E5-9D48-79D7-789BE55CBD42}"/>
                  </a:ext>
                </a:extLst>
              </p14:cNvPr>
              <p14:cNvContentPartPr/>
              <p14:nvPr/>
            </p14:nvContentPartPr>
            <p14:xfrm>
              <a:off x="8302490" y="1925684"/>
              <a:ext cx="491805" cy="438882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4B6730-D5E5-9D48-79D7-789BE55CBD4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48525" y="1817762"/>
                <a:ext cx="599376" cy="654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6D6D99-1F0D-475F-B26E-0388F1ECB5B3}"/>
                  </a:ext>
                </a:extLst>
              </p14:cNvPr>
              <p14:cNvContentPartPr/>
              <p14:nvPr/>
            </p14:nvContentPartPr>
            <p14:xfrm>
              <a:off x="8084211" y="6073304"/>
              <a:ext cx="278900" cy="514301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6D6D99-1F0D-475F-B26E-0388F1ECB5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30300" y="5965333"/>
                <a:ext cx="386363" cy="7298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568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DE9B3D6-4638-1315-8B25-FE41CFF5C4BF}"/>
              </a:ext>
            </a:extLst>
          </p:cNvPr>
          <p:cNvSpPr txBox="1"/>
          <p:nvPr/>
        </p:nvSpPr>
        <p:spPr>
          <a:xfrm>
            <a:off x="-6799" y="3362"/>
            <a:ext cx="11905565" cy="49908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>
                <a:solidFill>
                  <a:srgbClr val="242424"/>
                </a:solidFill>
                <a:ea typeface="+mn-lt"/>
                <a:cs typeface="+mn-lt"/>
              </a:rPr>
              <a:t>Recommendations</a:t>
            </a:r>
            <a:endParaRPr lang="en-US" sz="4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000">
                <a:solidFill>
                  <a:srgbClr val="242424"/>
                </a:solidFill>
                <a:ea typeface="+mn-lt"/>
                <a:cs typeface="+mn-lt"/>
              </a:rPr>
              <a:t> Implement s</a:t>
            </a:r>
            <a:r>
              <a:rPr lang="en-US" sz="2900">
                <a:solidFill>
                  <a:srgbClr val="242424"/>
                </a:solidFill>
                <a:ea typeface="+mn-lt"/>
                <a:cs typeface="+mn-lt"/>
              </a:rPr>
              <a:t>peed limit in vehicles</a:t>
            </a:r>
            <a:endParaRPr lang="en-US" sz="2900"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900">
                <a:solidFill>
                  <a:srgbClr val="242424"/>
                </a:solidFill>
                <a:ea typeface="+mn-lt"/>
                <a:cs typeface="+mn-lt"/>
              </a:rPr>
              <a:t> Update to latest navigation systems to avoid longer routes  </a:t>
            </a:r>
            <a:endParaRPr lang="en-US" sz="29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900">
                <a:solidFill>
                  <a:srgbClr val="242424"/>
                </a:solidFill>
                <a:ea typeface="+mn-lt"/>
                <a:cs typeface="+mn-lt"/>
              </a:rPr>
              <a:t> Provide training to address rude behavior and unprofessionalism</a:t>
            </a:r>
            <a:endParaRPr lang="en-US" sz="2900"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900">
                <a:solidFill>
                  <a:srgbClr val="242424"/>
                </a:solidFill>
                <a:ea typeface="+mn-lt"/>
                <a:cs typeface="+mn-lt"/>
              </a:rPr>
              <a:t> Conduct daily vehicle inspections and record keeping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900">
                <a:solidFill>
                  <a:srgbClr val="242424"/>
                </a:solidFill>
                <a:ea typeface="+mn-lt"/>
                <a:cs typeface="+mn-lt"/>
              </a:rPr>
              <a:t> Lowest conversion rate is from ride requested to ride accepted which   can be improved through these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898900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yellow sticky notes with black letters pinned to it&#10;&#10;Description automatically generated">
            <a:extLst>
              <a:ext uri="{FF2B5EF4-FFF2-40B4-BE49-F238E27FC236}">
                <a16:creationId xmlns:a16="http://schemas.microsoft.com/office/drawing/2014/main" id="{E225625D-7B0B-B54B-CB43-C7B97104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867" y="1929389"/>
            <a:ext cx="7818869" cy="376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3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E236494B-232B-8FF8-09D6-D9955DF93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894" y="-2310"/>
            <a:ext cx="10045061" cy="6878013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59900D68-679C-BC8D-2118-7591483D3C7C}"/>
              </a:ext>
            </a:extLst>
          </p:cNvPr>
          <p:cNvSpPr txBox="1"/>
          <p:nvPr/>
        </p:nvSpPr>
        <p:spPr>
          <a:xfrm>
            <a:off x="66066" y="2860930"/>
            <a:ext cx="2085877" cy="193899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Drop off is between </a:t>
            </a:r>
            <a:endParaRPr lang="en-US"/>
          </a:p>
          <a:p>
            <a:r>
              <a:rPr lang="en-US" sz="2400"/>
              <a:t>30% – 50% on average at each Stage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01E96A-C211-B1B2-C2B9-DB7B3304FB5E}"/>
                  </a:ext>
                </a:extLst>
              </p14:cNvPr>
              <p14:cNvContentPartPr/>
              <p14:nvPr/>
            </p14:nvContentPartPr>
            <p14:xfrm>
              <a:off x="2752411" y="3937235"/>
              <a:ext cx="1214353" cy="29788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01E96A-C211-B1B2-C2B9-DB7B3304FB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8424" y="3829568"/>
                <a:ext cx="1321968" cy="244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4ED95AD-BDEC-2DC0-679E-33ABFEC778D7}"/>
                  </a:ext>
                </a:extLst>
              </p14:cNvPr>
              <p14:cNvContentPartPr/>
              <p14:nvPr/>
            </p14:nvContentPartPr>
            <p14:xfrm>
              <a:off x="2720679" y="5075089"/>
              <a:ext cx="1244360" cy="12915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4ED95AD-BDEC-2DC0-679E-33ABFEC778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66686" y="4913651"/>
                <a:ext cx="1351986" cy="3352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344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DE9B3D6-4638-1315-8B25-FE41CFF5C4BF}"/>
              </a:ext>
            </a:extLst>
          </p:cNvPr>
          <p:cNvSpPr txBox="1"/>
          <p:nvPr/>
        </p:nvSpPr>
        <p:spPr>
          <a:xfrm>
            <a:off x="17187" y="203110"/>
            <a:ext cx="119152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/>
              <a:t>Further Analysis on User Level Data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BFA733-366F-09A9-6E6C-C9126F066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94" y="1065051"/>
            <a:ext cx="6096000" cy="37195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C19B77-DFDD-4FB5-C57C-C1B78F455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299" y="1041015"/>
            <a:ext cx="6096000" cy="3730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268359-52DC-6B5C-DD4E-7BDFCC82EEB6}"/>
              </a:ext>
            </a:extLst>
          </p:cNvPr>
          <p:cNvSpPr txBox="1"/>
          <p:nvPr/>
        </p:nvSpPr>
        <p:spPr>
          <a:xfrm>
            <a:off x="192349" y="4919708"/>
            <a:ext cx="1146698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1F2328"/>
                </a:solidFill>
                <a:latin typeface="Arial"/>
                <a:ea typeface="-apple-system"/>
                <a:cs typeface="-apple-system"/>
              </a:rPr>
              <a:t>Majority of the users :</a:t>
            </a:r>
            <a:endParaRPr lang="en-US">
              <a:solidFill>
                <a:srgbClr val="000000"/>
              </a:solidFill>
              <a:latin typeface="Aptos" panose="020B0004020202020204"/>
              <a:ea typeface="-apple-system"/>
              <a:cs typeface="-apple-system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2400">
                <a:solidFill>
                  <a:srgbClr val="1F2328"/>
                </a:solidFill>
                <a:latin typeface="Arial"/>
                <a:ea typeface="-apple-system"/>
                <a:cs typeface="-apple-system"/>
              </a:rPr>
              <a:t>have an iOS device </a:t>
            </a:r>
            <a:endParaRPr lang="en-US">
              <a:solidFill>
                <a:srgbClr val="000000"/>
              </a:solidFill>
              <a:latin typeface="Aptos" panose="020B0004020202020204"/>
              <a:ea typeface="-apple-system"/>
              <a:cs typeface="-apple-system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2400">
                <a:solidFill>
                  <a:srgbClr val="1F2328"/>
                </a:solidFill>
                <a:latin typeface="Arial"/>
                <a:ea typeface="-apple-system"/>
                <a:cs typeface="-apple-system"/>
              </a:rPr>
              <a:t>fall into the age group between 25 and 44 years old.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1F2328"/>
                </a:solidFill>
                <a:latin typeface="Arial"/>
              </a:rPr>
              <a:t>Large number of customers with Unknown ages.</a:t>
            </a:r>
            <a:endParaRPr lang="en-US" sz="2400">
              <a:solidFill>
                <a:srgbClr val="1F232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6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A blue funnel with numbers and text&#10;&#10;Description automatically generated">
            <a:extLst>
              <a:ext uri="{FF2B5EF4-FFF2-40B4-BE49-F238E27FC236}">
                <a16:creationId xmlns:a16="http://schemas.microsoft.com/office/drawing/2014/main" id="{24C3B972-C36C-B604-A924-6FF7FAF01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40" y="-3705"/>
            <a:ext cx="9998459" cy="6888499"/>
          </a:xfrm>
          <a:prstGeom prst="rect">
            <a:avLst/>
          </a:prstGeom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CDE9B3D6-4638-1315-8B25-FE41CFF5C4BF}"/>
              </a:ext>
            </a:extLst>
          </p:cNvPr>
          <p:cNvSpPr txBox="1"/>
          <p:nvPr/>
        </p:nvSpPr>
        <p:spPr>
          <a:xfrm>
            <a:off x="104769" y="2622274"/>
            <a:ext cx="2198765" cy="267765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The highest drop off (almost 35%) between</a:t>
            </a:r>
            <a:r>
              <a:rPr lang="en-US" sz="2400">
                <a:solidFill>
                  <a:srgbClr val="000000"/>
                </a:solidFill>
              </a:rPr>
              <a:t> </a:t>
            </a:r>
            <a:r>
              <a:rPr lang="en-US" sz="2400">
                <a:solidFill>
                  <a:srgbClr val="0070C0"/>
                </a:solidFill>
              </a:rPr>
              <a:t>ride requested</a:t>
            </a:r>
            <a:r>
              <a:rPr lang="en-US" sz="2400"/>
              <a:t> and</a:t>
            </a:r>
            <a:endParaRPr lang="en-US"/>
          </a:p>
          <a:p>
            <a:r>
              <a:rPr lang="en-US" sz="2400">
                <a:solidFill>
                  <a:srgbClr val="0070C0"/>
                </a:solidFill>
              </a:rPr>
              <a:t>ride accepted</a:t>
            </a:r>
            <a:r>
              <a:rPr lang="en-US" sz="2400"/>
              <a:t> stages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494D1A1-146E-70F1-46B1-7F65F7F0C82A}"/>
                  </a:ext>
                </a:extLst>
              </p14:cNvPr>
              <p14:cNvContentPartPr/>
              <p14:nvPr/>
            </p14:nvContentPartPr>
            <p14:xfrm>
              <a:off x="3057030" y="1560248"/>
              <a:ext cx="1207605" cy="33933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494D1A1-146E-70F1-46B1-7F65F7F0C8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3039" y="1453091"/>
                <a:ext cx="1315228" cy="247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2D9FAB-DFAE-D40A-8807-818E443A114C}"/>
                  </a:ext>
                </a:extLst>
              </p14:cNvPr>
              <p14:cNvContentPartPr/>
              <p14:nvPr/>
            </p14:nvContentPartPr>
            <p14:xfrm>
              <a:off x="3142997" y="2671856"/>
              <a:ext cx="1133573" cy="1743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2D9FAB-DFAE-D40A-8807-818E443A11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89017" y="2567276"/>
                <a:ext cx="1241172" cy="2262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123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DE9B3D6-4638-1315-8B25-FE41CFF5C4BF}"/>
              </a:ext>
            </a:extLst>
          </p:cNvPr>
          <p:cNvSpPr txBox="1"/>
          <p:nvPr/>
        </p:nvSpPr>
        <p:spPr>
          <a:xfrm>
            <a:off x="17187" y="203110"/>
            <a:ext cx="119152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/>
              <a:t>Further Analysis on Ride Level Data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0B5CC-7E78-9EB1-30D2-39BF90C50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6143"/>
            <a:ext cx="6096000" cy="3697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FD9D35-5946-692A-C620-A61B98565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97" y="1215362"/>
            <a:ext cx="6096000" cy="37422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EAAEE8-2CA4-88E1-A7C9-BF5A7AD62CE8}"/>
              </a:ext>
            </a:extLst>
          </p:cNvPr>
          <p:cNvSpPr txBox="1"/>
          <p:nvPr/>
        </p:nvSpPr>
        <p:spPr>
          <a:xfrm>
            <a:off x="540998" y="4918831"/>
            <a:ext cx="1086034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400">
              <a:solidFill>
                <a:srgbClr val="1F2328"/>
              </a:solidFill>
              <a:latin typeface="Arial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1F2328"/>
                </a:solidFill>
                <a:latin typeface="Arial"/>
                <a:cs typeface="Arial"/>
              </a:rPr>
              <a:t>The web platform is underperforming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1F2328"/>
                </a:solidFill>
                <a:latin typeface="Arial"/>
                <a:cs typeface="Arial"/>
              </a:rPr>
              <a:t>Target audience for marketing campaign should be age range of 25-34 and 35-44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7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DE9B3D6-4638-1315-8B25-FE41CFF5C4BF}"/>
              </a:ext>
            </a:extLst>
          </p:cNvPr>
          <p:cNvSpPr txBox="1"/>
          <p:nvPr/>
        </p:nvSpPr>
        <p:spPr>
          <a:xfrm>
            <a:off x="24585" y="92139"/>
            <a:ext cx="119152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/>
              <a:t>Approved Vs Declined Sales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AAEE8-2CA4-88E1-A7C9-BF5A7AD62CE8}"/>
              </a:ext>
            </a:extLst>
          </p:cNvPr>
          <p:cNvSpPr txBox="1"/>
          <p:nvPr/>
        </p:nvSpPr>
        <p:spPr>
          <a:xfrm>
            <a:off x="8109635" y="2804395"/>
            <a:ext cx="408739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1F2328"/>
                </a:solidFill>
                <a:latin typeface="Arial"/>
                <a:ea typeface="+mn-lt"/>
                <a:cs typeface="+mn-lt"/>
              </a:rPr>
              <a:t>5.2% of the total sales amount is declined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1F2328"/>
                </a:solidFill>
                <a:latin typeface="Arial"/>
                <a:ea typeface="+mn-lt"/>
                <a:cs typeface="+mn-lt"/>
              </a:rPr>
              <a:t>Users with a "Payment Declined" status should be addressed</a:t>
            </a:r>
            <a:endParaRPr lang="en-US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A41C33-0338-A265-D1FF-1D52B3D30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8" y="680218"/>
            <a:ext cx="8062812" cy="616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3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DE9B3D6-4638-1315-8B25-FE41CFF5C4BF}"/>
              </a:ext>
            </a:extLst>
          </p:cNvPr>
          <p:cNvSpPr txBox="1"/>
          <p:nvPr/>
        </p:nvSpPr>
        <p:spPr>
          <a:xfrm>
            <a:off x="24585" y="92139"/>
            <a:ext cx="119152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/>
              <a:t>Peak Hours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AAEE8-2CA4-88E1-A7C9-BF5A7AD62CE8}"/>
              </a:ext>
            </a:extLst>
          </p:cNvPr>
          <p:cNvSpPr txBox="1"/>
          <p:nvPr/>
        </p:nvSpPr>
        <p:spPr>
          <a:xfrm>
            <a:off x="8335653" y="2320073"/>
            <a:ext cx="377096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37352F"/>
                </a:solidFill>
                <a:ea typeface="+mn-lt"/>
                <a:cs typeface="+mn-lt"/>
              </a:rPr>
              <a:t>Peak hours to adopt a price-surging strategy are 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37352F"/>
                </a:solidFill>
              </a:rPr>
              <a:t>8 to 10 in </a:t>
            </a:r>
            <a:r>
              <a:rPr lang="en-US" sz="2400">
                <a:solidFill>
                  <a:srgbClr val="0070C0"/>
                </a:solidFill>
              </a:rPr>
              <a:t>morning 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37352F"/>
                </a:solidFill>
              </a:rPr>
              <a:t>4 to 6  in </a:t>
            </a:r>
            <a:r>
              <a:rPr lang="en-US" sz="2400">
                <a:solidFill>
                  <a:srgbClr val="0070C0"/>
                </a:solidFill>
              </a:rPr>
              <a:t>evening</a:t>
            </a:r>
          </a:p>
        </p:txBody>
      </p:sp>
      <p:pic>
        <p:nvPicPr>
          <p:cNvPr id="4" name="Picture 3" descr="A graph showing a number of hours&#10;&#10;Description automatically generated">
            <a:extLst>
              <a:ext uri="{FF2B5EF4-FFF2-40B4-BE49-F238E27FC236}">
                <a16:creationId xmlns:a16="http://schemas.microsoft.com/office/drawing/2014/main" id="{26C90977-8925-853C-E522-172213ABA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3" y="798250"/>
            <a:ext cx="7695429" cy="606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3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blue and brown rectangles&#10;&#10;Description automatically generated">
            <a:extLst>
              <a:ext uri="{FF2B5EF4-FFF2-40B4-BE49-F238E27FC236}">
                <a16:creationId xmlns:a16="http://schemas.microsoft.com/office/drawing/2014/main" id="{5143AA5D-175A-1628-0FBF-D148EEF17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" y="2758736"/>
            <a:ext cx="5724101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13206E-07F4-5DA2-E0BB-EC3FA624C12C}"/>
              </a:ext>
            </a:extLst>
          </p:cNvPr>
          <p:cNvSpPr txBox="1"/>
          <p:nvPr/>
        </p:nvSpPr>
        <p:spPr>
          <a:xfrm>
            <a:off x="5759954" y="4142913"/>
            <a:ext cx="662025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en-US" sz="2400">
                <a:latin typeface="Arial"/>
                <a:ea typeface="Segoe UI"/>
                <a:cs typeface="Segoe UI"/>
              </a:rPr>
              <a:t>​</a:t>
            </a:r>
          </a:p>
          <a:p>
            <a:pPr marL="342900" indent="-342900">
              <a:buFont typeface="Arial,Sans-Serif"/>
              <a:buChar char="•"/>
            </a:pPr>
            <a:r>
              <a:rPr lang="en-US" sz="2400">
                <a:solidFill>
                  <a:srgbClr val="242424"/>
                </a:solidFill>
                <a:latin typeface="Arial"/>
                <a:ea typeface="+mn-lt"/>
                <a:cs typeface="+mn-lt"/>
              </a:rPr>
              <a:t>35% of ride requests are missing a driver ID</a:t>
            </a: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4B1CA-A443-58A2-A3EE-9E7BC1175082}"/>
              </a:ext>
            </a:extLst>
          </p:cNvPr>
          <p:cNvSpPr txBox="1"/>
          <p:nvPr/>
        </p:nvSpPr>
        <p:spPr>
          <a:xfrm>
            <a:off x="14796" y="628834"/>
            <a:ext cx="6140387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>
                <a:solidFill>
                  <a:srgbClr val="242424"/>
                </a:solidFill>
                <a:latin typeface="Arial"/>
                <a:ea typeface="+mn-lt"/>
                <a:cs typeface="+mn-lt"/>
              </a:rPr>
              <a:t>The graph below suggests that additional data is needed to understand why drivers are not accepting rides despite being available and to develop solutions to address this issue</a:t>
            </a:r>
            <a:r>
              <a:rPr lang="en-US" sz="2400">
                <a:solidFill>
                  <a:srgbClr val="242424"/>
                </a:solidFill>
                <a:latin typeface="Arial"/>
                <a:ea typeface="+mn-lt"/>
                <a:cs typeface="Arial"/>
              </a:rPr>
              <a:t>.</a:t>
            </a:r>
            <a:endParaRPr lang="en-US" sz="2400">
              <a:latin typeface="Arial"/>
              <a:cs typeface="Arial"/>
            </a:endParaRPr>
          </a:p>
          <a:p>
            <a:pPr algn="l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905D00-0EAF-C349-DC55-B7E49907D4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489" r="27" b="4710"/>
          <a:stretch/>
        </p:blipFill>
        <p:spPr>
          <a:xfrm>
            <a:off x="6480140" y="7214"/>
            <a:ext cx="5710833" cy="394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0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DE9B3D6-4638-1315-8B25-FE41CFF5C4BF}"/>
              </a:ext>
            </a:extLst>
          </p:cNvPr>
          <p:cNvSpPr txBox="1"/>
          <p:nvPr/>
        </p:nvSpPr>
        <p:spPr>
          <a:xfrm>
            <a:off x="22451" y="2472807"/>
            <a:ext cx="5410967" cy="40511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1F2328"/>
                </a:solidFill>
                <a:latin typeface="Arial"/>
                <a:cs typeface="Arial"/>
              </a:rPr>
              <a:t> </a:t>
            </a:r>
            <a:r>
              <a:rPr lang="en-US" sz="2400" b="1">
                <a:solidFill>
                  <a:srgbClr val="1F2328"/>
                </a:solidFill>
                <a:latin typeface="Arial"/>
                <a:cs typeface="Arial"/>
              </a:rPr>
              <a:t>1 - poor    5 - excellent</a:t>
            </a:r>
            <a:endParaRPr lang="en-US" sz="2400" b="1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rgbClr val="1F2328"/>
                </a:solidFill>
                <a:ea typeface="+mn-lt"/>
                <a:cs typeface="+mn-lt"/>
              </a:rPr>
              <a:t>Customer reviews to understand their perspectives by assessing ratings.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rgbClr val="1F2328"/>
                </a:solidFill>
                <a:ea typeface="+mn-lt"/>
                <a:cs typeface="+mn-lt"/>
              </a:rPr>
              <a:t>Only 40.5% of the customers have given reviews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rgbClr val="1F2328"/>
                </a:solidFill>
                <a:ea typeface="+mn-lt"/>
                <a:cs typeface="+mn-lt"/>
              </a:rPr>
              <a:t>60% of reviews are positive (4 and 5)</a:t>
            </a:r>
            <a:endParaRPr lang="en-US" sz="24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600">
              <a:solidFill>
                <a:srgbClr val="1F2328"/>
              </a:solidFill>
              <a:ea typeface="+mn-lt"/>
              <a:cs typeface="+mn-lt"/>
            </a:endParaRPr>
          </a:p>
        </p:txBody>
      </p:sp>
      <p:pic>
        <p:nvPicPr>
          <p:cNvPr id="2" name="Picture 1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3390E5ED-C17F-EC88-6657-A20D19679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288" y="206406"/>
            <a:ext cx="6770094" cy="667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6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2024-08-02T08:28:11Z</dcterms:created>
  <dcterms:modified xsi:type="dcterms:W3CDTF">2024-08-03T11:25:57Z</dcterms:modified>
</cp:coreProperties>
</file>