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7" r:id="rId3"/>
    <p:sldId id="262" r:id="rId4"/>
    <p:sldId id="259" r:id="rId5"/>
    <p:sldId id="261" r:id="rId6"/>
    <p:sldId id="264" r:id="rId7"/>
    <p:sldId id="269" r:id="rId8"/>
    <p:sldId id="270" r:id="rId9"/>
    <p:sldId id="260" r:id="rId10"/>
    <p:sldId id="275"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p:restoredTop sz="96327"/>
  </p:normalViewPr>
  <p:slideViewPr>
    <p:cSldViewPr snapToGrid="0" snapToObjects="1">
      <p:cViewPr>
        <p:scale>
          <a:sx n="140" d="100"/>
          <a:sy n="140" d="100"/>
        </p:scale>
        <p:origin x="41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www.kaggle.com/antgoldbloom/covid19-data-from-john-hopkins-university?select=RAW_us_confirmed_cases.csv" TargetMode="External"/><Relationship Id="rId1" Type="http://schemas.openxmlformats.org/officeDocument/2006/relationships/hyperlink" Target="mailto:https://redfin-public-data.s3-us-west-2.amazonaws.com/redfin_covid19/weekly_housing_market_data_most_recent.tsv" TargetMode="Externa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hyperlink" Target="https://www.kaggle.com/antgoldbloom/covid19-data-from-john-hopkins-university?select=RAW_us_confirmed_cases.csv" TargetMode="External"/><Relationship Id="rId3" Type="http://schemas.openxmlformats.org/officeDocument/2006/relationships/hyperlink" Target="mailto:https://redfin-public-data.s3-us-west-2.amazonaws.com/redfin_covid19/weekly_housing_market_data_most_recent.tsv" TargetMode="External"/><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87D44-AE0A-4965-897C-3B2268A071F2}"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7A4DA801-1325-4C91-8580-91C8367772AF}">
      <dgm:prSet/>
      <dgm:spPr/>
      <dgm:t>
        <a:bodyPr/>
        <a:lstStyle/>
        <a:p>
          <a:r>
            <a:rPr lang="en-US" b="1" dirty="0"/>
            <a:t>Volatility</a:t>
          </a:r>
          <a:r>
            <a:rPr lang="en-US" dirty="0"/>
            <a:t>: Housing market has been immensely volatile since the start of the pandemic.</a:t>
          </a:r>
        </a:p>
      </dgm:t>
    </dgm:pt>
    <dgm:pt modelId="{B73668E1-5A48-44D5-9022-C7ADF73E3A2D}" type="parTrans" cxnId="{9D878AC5-3530-48F2-8536-43CF61EA8004}">
      <dgm:prSet/>
      <dgm:spPr/>
      <dgm:t>
        <a:bodyPr/>
        <a:lstStyle/>
        <a:p>
          <a:endParaRPr lang="en-US"/>
        </a:p>
      </dgm:t>
    </dgm:pt>
    <dgm:pt modelId="{11A65E63-92C2-4CAD-8AF8-9F01C82E155C}" type="sibTrans" cxnId="{9D878AC5-3530-48F2-8536-43CF61EA8004}">
      <dgm:prSet/>
      <dgm:spPr/>
      <dgm:t>
        <a:bodyPr/>
        <a:lstStyle/>
        <a:p>
          <a:endParaRPr lang="en-US"/>
        </a:p>
      </dgm:t>
    </dgm:pt>
    <dgm:pt modelId="{526BA141-8027-4068-818D-05C7B2833471}">
      <dgm:prSet/>
      <dgm:spPr/>
      <dgm:t>
        <a:bodyPr/>
        <a:lstStyle/>
        <a:p>
          <a:r>
            <a:rPr lang="en-US" b="1" dirty="0"/>
            <a:t>Complexity</a:t>
          </a:r>
          <a:r>
            <a:rPr lang="en-US" dirty="0"/>
            <a:t>: Several home buyers were wondering whether to wait till the housing market crashes or should they buy before it increases further. </a:t>
          </a:r>
        </a:p>
      </dgm:t>
    </dgm:pt>
    <dgm:pt modelId="{5FCF1284-7B2F-4415-B905-AEDAD5FC115F}" type="parTrans" cxnId="{72A71CF6-D34C-4BC0-A2F7-D9014E535F78}">
      <dgm:prSet/>
      <dgm:spPr/>
      <dgm:t>
        <a:bodyPr/>
        <a:lstStyle/>
        <a:p>
          <a:endParaRPr lang="en-US"/>
        </a:p>
      </dgm:t>
    </dgm:pt>
    <dgm:pt modelId="{39C01874-9F52-45CF-A924-B5833E06043F}" type="sibTrans" cxnId="{72A71CF6-D34C-4BC0-A2F7-D9014E535F78}">
      <dgm:prSet/>
      <dgm:spPr/>
      <dgm:t>
        <a:bodyPr/>
        <a:lstStyle/>
        <a:p>
          <a:endParaRPr lang="en-US"/>
        </a:p>
      </dgm:t>
    </dgm:pt>
    <dgm:pt modelId="{75B8FC48-B504-F946-9752-ADECB64DD84E}" type="pres">
      <dgm:prSet presAssocID="{80387D44-AE0A-4965-897C-3B2268A071F2}" presName="vert0" presStyleCnt="0">
        <dgm:presLayoutVars>
          <dgm:dir/>
          <dgm:animOne val="branch"/>
          <dgm:animLvl val="lvl"/>
        </dgm:presLayoutVars>
      </dgm:prSet>
      <dgm:spPr/>
    </dgm:pt>
    <dgm:pt modelId="{180A6CD8-0007-C148-B9BD-FE67FF526994}" type="pres">
      <dgm:prSet presAssocID="{7A4DA801-1325-4C91-8580-91C8367772AF}" presName="thickLine" presStyleLbl="alignNode1" presStyleIdx="0" presStyleCnt="2"/>
      <dgm:spPr/>
    </dgm:pt>
    <dgm:pt modelId="{16737DF6-8534-6540-B90A-2B4B039B8997}" type="pres">
      <dgm:prSet presAssocID="{7A4DA801-1325-4C91-8580-91C8367772AF}" presName="horz1" presStyleCnt="0"/>
      <dgm:spPr/>
    </dgm:pt>
    <dgm:pt modelId="{2B1522D8-8AB6-D242-819C-41BF723B172C}" type="pres">
      <dgm:prSet presAssocID="{7A4DA801-1325-4C91-8580-91C8367772AF}" presName="tx1" presStyleLbl="revTx" presStyleIdx="0" presStyleCnt="2"/>
      <dgm:spPr/>
    </dgm:pt>
    <dgm:pt modelId="{AB4F9E50-CD4D-7648-B7BE-3EEA48419FA6}" type="pres">
      <dgm:prSet presAssocID="{7A4DA801-1325-4C91-8580-91C8367772AF}" presName="vert1" presStyleCnt="0"/>
      <dgm:spPr/>
    </dgm:pt>
    <dgm:pt modelId="{EF55BF2B-CB8D-8C41-B39D-A1C6A5BD5127}" type="pres">
      <dgm:prSet presAssocID="{526BA141-8027-4068-818D-05C7B2833471}" presName="thickLine" presStyleLbl="alignNode1" presStyleIdx="1" presStyleCnt="2"/>
      <dgm:spPr/>
    </dgm:pt>
    <dgm:pt modelId="{4553595C-7E60-4F42-9E28-A441203A48F0}" type="pres">
      <dgm:prSet presAssocID="{526BA141-8027-4068-818D-05C7B2833471}" presName="horz1" presStyleCnt="0"/>
      <dgm:spPr/>
    </dgm:pt>
    <dgm:pt modelId="{6EC33EE2-59DF-E941-B551-A01824415FA9}" type="pres">
      <dgm:prSet presAssocID="{526BA141-8027-4068-818D-05C7B2833471}" presName="tx1" presStyleLbl="revTx" presStyleIdx="1" presStyleCnt="2"/>
      <dgm:spPr/>
    </dgm:pt>
    <dgm:pt modelId="{431FF6E6-6726-7C41-8947-350E3623F321}" type="pres">
      <dgm:prSet presAssocID="{526BA141-8027-4068-818D-05C7B2833471}" presName="vert1" presStyleCnt="0"/>
      <dgm:spPr/>
    </dgm:pt>
  </dgm:ptLst>
  <dgm:cxnLst>
    <dgm:cxn modelId="{1828F26C-E92C-0D45-BE26-76044C3A64C4}" type="presOf" srcId="{7A4DA801-1325-4C91-8580-91C8367772AF}" destId="{2B1522D8-8AB6-D242-819C-41BF723B172C}" srcOrd="0" destOrd="0" presId="urn:microsoft.com/office/officeart/2008/layout/LinedList"/>
    <dgm:cxn modelId="{E242EA86-59D7-5549-9D5E-CC4B16D6885D}" type="presOf" srcId="{80387D44-AE0A-4965-897C-3B2268A071F2}" destId="{75B8FC48-B504-F946-9752-ADECB64DD84E}" srcOrd="0" destOrd="0" presId="urn:microsoft.com/office/officeart/2008/layout/LinedList"/>
    <dgm:cxn modelId="{9D878AC5-3530-48F2-8536-43CF61EA8004}" srcId="{80387D44-AE0A-4965-897C-3B2268A071F2}" destId="{7A4DA801-1325-4C91-8580-91C8367772AF}" srcOrd="0" destOrd="0" parTransId="{B73668E1-5A48-44D5-9022-C7ADF73E3A2D}" sibTransId="{11A65E63-92C2-4CAD-8AF8-9F01C82E155C}"/>
    <dgm:cxn modelId="{6205A4D2-FFA9-184E-8322-FBF00CACD991}" type="presOf" srcId="{526BA141-8027-4068-818D-05C7B2833471}" destId="{6EC33EE2-59DF-E941-B551-A01824415FA9}" srcOrd="0" destOrd="0" presId="urn:microsoft.com/office/officeart/2008/layout/LinedList"/>
    <dgm:cxn modelId="{72A71CF6-D34C-4BC0-A2F7-D9014E535F78}" srcId="{80387D44-AE0A-4965-897C-3B2268A071F2}" destId="{526BA141-8027-4068-818D-05C7B2833471}" srcOrd="1" destOrd="0" parTransId="{5FCF1284-7B2F-4415-B905-AEDAD5FC115F}" sibTransId="{39C01874-9F52-45CF-A924-B5833E06043F}"/>
    <dgm:cxn modelId="{F758209C-BA1F-D648-9746-14B0FD0BF00B}" type="presParOf" srcId="{75B8FC48-B504-F946-9752-ADECB64DD84E}" destId="{180A6CD8-0007-C148-B9BD-FE67FF526994}" srcOrd="0" destOrd="0" presId="urn:microsoft.com/office/officeart/2008/layout/LinedList"/>
    <dgm:cxn modelId="{21629BF7-80F9-664B-B1B2-3593B08E062D}" type="presParOf" srcId="{75B8FC48-B504-F946-9752-ADECB64DD84E}" destId="{16737DF6-8534-6540-B90A-2B4B039B8997}" srcOrd="1" destOrd="0" presId="urn:microsoft.com/office/officeart/2008/layout/LinedList"/>
    <dgm:cxn modelId="{593CA0BC-E28F-A249-A6F6-A05605DA108E}" type="presParOf" srcId="{16737DF6-8534-6540-B90A-2B4B039B8997}" destId="{2B1522D8-8AB6-D242-819C-41BF723B172C}" srcOrd="0" destOrd="0" presId="urn:microsoft.com/office/officeart/2008/layout/LinedList"/>
    <dgm:cxn modelId="{6DCCFE1B-1CBF-114A-AFDE-9B654700F633}" type="presParOf" srcId="{16737DF6-8534-6540-B90A-2B4B039B8997}" destId="{AB4F9E50-CD4D-7648-B7BE-3EEA48419FA6}" srcOrd="1" destOrd="0" presId="urn:microsoft.com/office/officeart/2008/layout/LinedList"/>
    <dgm:cxn modelId="{871D4937-C547-A54D-9AC4-3EF09B04F5E7}" type="presParOf" srcId="{75B8FC48-B504-F946-9752-ADECB64DD84E}" destId="{EF55BF2B-CB8D-8C41-B39D-A1C6A5BD5127}" srcOrd="2" destOrd="0" presId="urn:microsoft.com/office/officeart/2008/layout/LinedList"/>
    <dgm:cxn modelId="{3CE6EF40-6437-B043-82B4-5E73E3D806B8}" type="presParOf" srcId="{75B8FC48-B504-F946-9752-ADECB64DD84E}" destId="{4553595C-7E60-4F42-9E28-A441203A48F0}" srcOrd="3" destOrd="0" presId="urn:microsoft.com/office/officeart/2008/layout/LinedList"/>
    <dgm:cxn modelId="{A31B7E7E-A42C-0B40-8DFE-2877F9ACF14D}" type="presParOf" srcId="{4553595C-7E60-4F42-9E28-A441203A48F0}" destId="{6EC33EE2-59DF-E941-B551-A01824415FA9}" srcOrd="0" destOrd="0" presId="urn:microsoft.com/office/officeart/2008/layout/LinedList"/>
    <dgm:cxn modelId="{36D5B4E5-22A2-E744-B37C-AE49B9E231FF}" type="presParOf" srcId="{4553595C-7E60-4F42-9E28-A441203A48F0}" destId="{431FF6E6-6726-7C41-8947-350E3623F3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5FCBE-FAFF-461A-BF63-41CC3138E6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D5017D-E147-4DD9-B9AC-511052DD18BC}">
      <dgm:prSet/>
      <dgm:spPr/>
      <dgm:t>
        <a:bodyPr/>
        <a:lstStyle/>
        <a:p>
          <a:r>
            <a:rPr lang="en-US"/>
            <a:t>The </a:t>
          </a:r>
          <a:r>
            <a:rPr lang="en-US">
              <a:hlinkClick xmlns:r="http://schemas.openxmlformats.org/officeDocument/2006/relationships" r:id="rId1"/>
            </a:rPr>
            <a:t>weekly housing market data </a:t>
          </a:r>
          <a:r>
            <a:rPr lang="en-US"/>
            <a:t>from Redfin.</a:t>
          </a:r>
        </a:p>
      </dgm:t>
    </dgm:pt>
    <dgm:pt modelId="{C7EF7D8A-156E-4A18-A12F-740C00BB3966}" type="parTrans" cxnId="{3D328755-C009-4CF3-BD54-C82F1C65B2F0}">
      <dgm:prSet/>
      <dgm:spPr/>
      <dgm:t>
        <a:bodyPr/>
        <a:lstStyle/>
        <a:p>
          <a:endParaRPr lang="en-US"/>
        </a:p>
      </dgm:t>
    </dgm:pt>
    <dgm:pt modelId="{EBF0477C-3AA1-4FE2-ACAA-FEDBEAEB7ADE}" type="sibTrans" cxnId="{3D328755-C009-4CF3-BD54-C82F1C65B2F0}">
      <dgm:prSet/>
      <dgm:spPr/>
      <dgm:t>
        <a:bodyPr/>
        <a:lstStyle/>
        <a:p>
          <a:endParaRPr lang="en-US"/>
        </a:p>
      </dgm:t>
    </dgm:pt>
    <dgm:pt modelId="{D6B3C5CF-D326-44BF-8583-D89413F76428}">
      <dgm:prSet/>
      <dgm:spPr/>
      <dgm:t>
        <a:bodyPr/>
        <a:lstStyle/>
        <a:p>
          <a:r>
            <a:rPr lang="en-US"/>
            <a:t>The monthly housing market data from Redfin. </a:t>
          </a:r>
        </a:p>
      </dgm:t>
    </dgm:pt>
    <dgm:pt modelId="{D08DD809-FCED-472F-9DF2-756BCDB3023F}" type="parTrans" cxnId="{B9709F40-F364-4852-89F8-8B04843F25D5}">
      <dgm:prSet/>
      <dgm:spPr/>
      <dgm:t>
        <a:bodyPr/>
        <a:lstStyle/>
        <a:p>
          <a:endParaRPr lang="en-US"/>
        </a:p>
      </dgm:t>
    </dgm:pt>
    <dgm:pt modelId="{043F50AB-0F34-475A-B54E-F5157B3BBDE2}" type="sibTrans" cxnId="{B9709F40-F364-4852-89F8-8B04843F25D5}">
      <dgm:prSet/>
      <dgm:spPr/>
      <dgm:t>
        <a:bodyPr/>
        <a:lstStyle/>
        <a:p>
          <a:endParaRPr lang="en-US"/>
        </a:p>
      </dgm:t>
    </dgm:pt>
    <dgm:pt modelId="{5EFC4956-E7E7-4275-9F98-31EB384FA705}">
      <dgm:prSet/>
      <dgm:spPr/>
      <dgm:t>
        <a:bodyPr/>
        <a:lstStyle/>
        <a:p>
          <a:r>
            <a:rPr lang="en-US"/>
            <a:t>The </a:t>
          </a:r>
          <a:r>
            <a:rPr lang="en-US" u="sng">
              <a:hlinkClick xmlns:r="http://schemas.openxmlformats.org/officeDocument/2006/relationships" r:id="rId2"/>
            </a:rPr>
            <a:t>RAW_us_confirmed_cases.csv</a:t>
          </a:r>
          <a:r>
            <a:rPr lang="en-US"/>
            <a:t> file from the Kaggle repository of John Hopkins University COVID-19 data.</a:t>
          </a:r>
        </a:p>
      </dgm:t>
    </dgm:pt>
    <dgm:pt modelId="{A911C249-5F12-4C7D-BA0A-48856B57201C}" type="parTrans" cxnId="{2C5E4B84-A7E6-4932-BC2B-7DAC5DFC67EA}">
      <dgm:prSet/>
      <dgm:spPr/>
      <dgm:t>
        <a:bodyPr/>
        <a:lstStyle/>
        <a:p>
          <a:endParaRPr lang="en-US"/>
        </a:p>
      </dgm:t>
    </dgm:pt>
    <dgm:pt modelId="{C5AF1F45-0186-4E73-B06D-F31F55C6D0B9}" type="sibTrans" cxnId="{2C5E4B84-A7E6-4932-BC2B-7DAC5DFC67EA}">
      <dgm:prSet/>
      <dgm:spPr/>
      <dgm:t>
        <a:bodyPr/>
        <a:lstStyle/>
        <a:p>
          <a:endParaRPr lang="en-US"/>
        </a:p>
      </dgm:t>
    </dgm:pt>
    <dgm:pt modelId="{A56479BC-4333-45D8-96FC-7DDEBCA02316}" type="pres">
      <dgm:prSet presAssocID="{A125FCBE-FAFF-461A-BF63-41CC3138E657}" presName="root" presStyleCnt="0">
        <dgm:presLayoutVars>
          <dgm:dir/>
          <dgm:resizeHandles val="exact"/>
        </dgm:presLayoutVars>
      </dgm:prSet>
      <dgm:spPr/>
    </dgm:pt>
    <dgm:pt modelId="{5804E845-606F-43CA-8F63-F700E1AE751D}" type="pres">
      <dgm:prSet presAssocID="{A0D5017D-E147-4DD9-B9AC-511052DD18BC}" presName="compNode" presStyleCnt="0"/>
      <dgm:spPr/>
    </dgm:pt>
    <dgm:pt modelId="{0F49E37F-7EB6-40B1-B67F-61716044A37C}" type="pres">
      <dgm:prSet presAssocID="{A0D5017D-E147-4DD9-B9AC-511052DD18BC}" presName="bgRect" presStyleLbl="bgShp" presStyleIdx="0" presStyleCnt="3"/>
      <dgm:spPr/>
    </dgm:pt>
    <dgm:pt modelId="{34FD063B-9781-40EB-9785-4C4EBFFBD1FC}" type="pres">
      <dgm:prSet presAssocID="{A0D5017D-E147-4DD9-B9AC-511052DD18BC}"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FE223DA2-7402-4559-A028-8042F06A6D28}" type="pres">
      <dgm:prSet presAssocID="{A0D5017D-E147-4DD9-B9AC-511052DD18BC}" presName="spaceRect" presStyleCnt="0"/>
      <dgm:spPr/>
    </dgm:pt>
    <dgm:pt modelId="{483F2D0A-EB3F-425C-8F60-024511821E09}" type="pres">
      <dgm:prSet presAssocID="{A0D5017D-E147-4DD9-B9AC-511052DD18BC}" presName="parTx" presStyleLbl="revTx" presStyleIdx="0" presStyleCnt="3">
        <dgm:presLayoutVars>
          <dgm:chMax val="0"/>
          <dgm:chPref val="0"/>
        </dgm:presLayoutVars>
      </dgm:prSet>
      <dgm:spPr/>
    </dgm:pt>
    <dgm:pt modelId="{AE9BFCE2-A4BD-421F-A525-6B15B106F10A}" type="pres">
      <dgm:prSet presAssocID="{EBF0477C-3AA1-4FE2-ACAA-FEDBEAEB7ADE}" presName="sibTrans" presStyleCnt="0"/>
      <dgm:spPr/>
    </dgm:pt>
    <dgm:pt modelId="{66830423-6296-4BFF-A97F-CD302458B20E}" type="pres">
      <dgm:prSet presAssocID="{D6B3C5CF-D326-44BF-8583-D89413F76428}" presName="compNode" presStyleCnt="0"/>
      <dgm:spPr/>
    </dgm:pt>
    <dgm:pt modelId="{68252975-3F8E-4930-AA4A-749186A460DB}" type="pres">
      <dgm:prSet presAssocID="{D6B3C5CF-D326-44BF-8583-D89413F76428}" presName="bgRect" presStyleLbl="bgShp" presStyleIdx="1" presStyleCnt="3"/>
      <dgm:spPr/>
    </dgm:pt>
    <dgm:pt modelId="{581C9376-C7E6-4A7D-970C-69D8B933D63F}" type="pres">
      <dgm:prSet presAssocID="{D6B3C5CF-D326-44BF-8583-D89413F76428}"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A7408C5E-1322-48ED-A804-C5B746BA62CC}" type="pres">
      <dgm:prSet presAssocID="{D6B3C5CF-D326-44BF-8583-D89413F76428}" presName="spaceRect" presStyleCnt="0"/>
      <dgm:spPr/>
    </dgm:pt>
    <dgm:pt modelId="{FB32BB22-2A0B-4551-B9E5-3605192C346B}" type="pres">
      <dgm:prSet presAssocID="{D6B3C5CF-D326-44BF-8583-D89413F76428}" presName="parTx" presStyleLbl="revTx" presStyleIdx="1" presStyleCnt="3">
        <dgm:presLayoutVars>
          <dgm:chMax val="0"/>
          <dgm:chPref val="0"/>
        </dgm:presLayoutVars>
      </dgm:prSet>
      <dgm:spPr/>
    </dgm:pt>
    <dgm:pt modelId="{4FE21DC9-D9A9-4C5E-AFD5-5D6B18EE1053}" type="pres">
      <dgm:prSet presAssocID="{043F50AB-0F34-475A-B54E-F5157B3BBDE2}" presName="sibTrans" presStyleCnt="0"/>
      <dgm:spPr/>
    </dgm:pt>
    <dgm:pt modelId="{7D21ACF4-AE2D-4B93-803A-436A31BB367B}" type="pres">
      <dgm:prSet presAssocID="{5EFC4956-E7E7-4275-9F98-31EB384FA705}" presName="compNode" presStyleCnt="0"/>
      <dgm:spPr/>
    </dgm:pt>
    <dgm:pt modelId="{C2F0DD9D-C266-4687-8711-F3A526CE765B}" type="pres">
      <dgm:prSet presAssocID="{5EFC4956-E7E7-4275-9F98-31EB384FA705}" presName="bgRect" presStyleLbl="bgShp" presStyleIdx="2" presStyleCnt="3"/>
      <dgm:spPr/>
    </dgm:pt>
    <dgm:pt modelId="{F45EB866-3675-4686-99F6-30106DA512E9}" type="pres">
      <dgm:prSet presAssocID="{5EFC4956-E7E7-4275-9F98-31EB384FA705}"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8B70FCA4-53B7-4B51-89EA-6763999B1B0B}" type="pres">
      <dgm:prSet presAssocID="{5EFC4956-E7E7-4275-9F98-31EB384FA705}" presName="spaceRect" presStyleCnt="0"/>
      <dgm:spPr/>
    </dgm:pt>
    <dgm:pt modelId="{0416E1B6-02BD-42B7-A0EF-B3FCFB214D68}" type="pres">
      <dgm:prSet presAssocID="{5EFC4956-E7E7-4275-9F98-31EB384FA705}" presName="parTx" presStyleLbl="revTx" presStyleIdx="2" presStyleCnt="3">
        <dgm:presLayoutVars>
          <dgm:chMax val="0"/>
          <dgm:chPref val="0"/>
        </dgm:presLayoutVars>
      </dgm:prSet>
      <dgm:spPr/>
    </dgm:pt>
  </dgm:ptLst>
  <dgm:cxnLst>
    <dgm:cxn modelId="{BE51270F-440E-49C4-B38E-F06B6DD0C162}" type="presOf" srcId="{A125FCBE-FAFF-461A-BF63-41CC3138E657}" destId="{A56479BC-4333-45D8-96FC-7DDEBCA02316}" srcOrd="0" destOrd="0" presId="urn:microsoft.com/office/officeart/2018/2/layout/IconVerticalSolidList"/>
    <dgm:cxn modelId="{1FC16023-844D-4CF7-8EBF-4CE7B4C9F10F}" type="presOf" srcId="{5EFC4956-E7E7-4275-9F98-31EB384FA705}" destId="{0416E1B6-02BD-42B7-A0EF-B3FCFB214D68}" srcOrd="0" destOrd="0" presId="urn:microsoft.com/office/officeart/2018/2/layout/IconVerticalSolidList"/>
    <dgm:cxn modelId="{B9709F40-F364-4852-89F8-8B04843F25D5}" srcId="{A125FCBE-FAFF-461A-BF63-41CC3138E657}" destId="{D6B3C5CF-D326-44BF-8583-D89413F76428}" srcOrd="1" destOrd="0" parTransId="{D08DD809-FCED-472F-9DF2-756BCDB3023F}" sibTransId="{043F50AB-0F34-475A-B54E-F5157B3BBDE2}"/>
    <dgm:cxn modelId="{3D328755-C009-4CF3-BD54-C82F1C65B2F0}" srcId="{A125FCBE-FAFF-461A-BF63-41CC3138E657}" destId="{A0D5017D-E147-4DD9-B9AC-511052DD18BC}" srcOrd="0" destOrd="0" parTransId="{C7EF7D8A-156E-4A18-A12F-740C00BB3966}" sibTransId="{EBF0477C-3AA1-4FE2-ACAA-FEDBEAEB7ADE}"/>
    <dgm:cxn modelId="{A8021E7C-01CD-4802-8DE1-F4912303967E}" type="presOf" srcId="{D6B3C5CF-D326-44BF-8583-D89413F76428}" destId="{FB32BB22-2A0B-4551-B9E5-3605192C346B}" srcOrd="0" destOrd="0" presId="urn:microsoft.com/office/officeart/2018/2/layout/IconVerticalSolidList"/>
    <dgm:cxn modelId="{2C5E4B84-A7E6-4932-BC2B-7DAC5DFC67EA}" srcId="{A125FCBE-FAFF-461A-BF63-41CC3138E657}" destId="{5EFC4956-E7E7-4275-9F98-31EB384FA705}" srcOrd="2" destOrd="0" parTransId="{A911C249-5F12-4C7D-BA0A-48856B57201C}" sibTransId="{C5AF1F45-0186-4E73-B06D-F31F55C6D0B9}"/>
    <dgm:cxn modelId="{CEED3895-BB10-4A84-B2C7-40BBEEB62174}" type="presOf" srcId="{A0D5017D-E147-4DD9-B9AC-511052DD18BC}" destId="{483F2D0A-EB3F-425C-8F60-024511821E09}" srcOrd="0" destOrd="0" presId="urn:microsoft.com/office/officeart/2018/2/layout/IconVerticalSolidList"/>
    <dgm:cxn modelId="{B99D1D6F-2C04-4347-869A-6DED1C34D4E8}" type="presParOf" srcId="{A56479BC-4333-45D8-96FC-7DDEBCA02316}" destId="{5804E845-606F-43CA-8F63-F700E1AE751D}" srcOrd="0" destOrd="0" presId="urn:microsoft.com/office/officeart/2018/2/layout/IconVerticalSolidList"/>
    <dgm:cxn modelId="{6BD6AC55-863E-4686-BE6A-F868E8FDC45F}" type="presParOf" srcId="{5804E845-606F-43CA-8F63-F700E1AE751D}" destId="{0F49E37F-7EB6-40B1-B67F-61716044A37C}" srcOrd="0" destOrd="0" presId="urn:microsoft.com/office/officeart/2018/2/layout/IconVerticalSolidList"/>
    <dgm:cxn modelId="{45DD8FA8-F374-408E-8D64-21DD3906B028}" type="presParOf" srcId="{5804E845-606F-43CA-8F63-F700E1AE751D}" destId="{34FD063B-9781-40EB-9785-4C4EBFFBD1FC}" srcOrd="1" destOrd="0" presId="urn:microsoft.com/office/officeart/2018/2/layout/IconVerticalSolidList"/>
    <dgm:cxn modelId="{47791F5E-1832-4F24-8FA4-960CF56E36CE}" type="presParOf" srcId="{5804E845-606F-43CA-8F63-F700E1AE751D}" destId="{FE223DA2-7402-4559-A028-8042F06A6D28}" srcOrd="2" destOrd="0" presId="urn:microsoft.com/office/officeart/2018/2/layout/IconVerticalSolidList"/>
    <dgm:cxn modelId="{8512F933-2271-485E-898D-CEDA3CB9E680}" type="presParOf" srcId="{5804E845-606F-43CA-8F63-F700E1AE751D}" destId="{483F2D0A-EB3F-425C-8F60-024511821E09}" srcOrd="3" destOrd="0" presId="urn:microsoft.com/office/officeart/2018/2/layout/IconVerticalSolidList"/>
    <dgm:cxn modelId="{DC1D907E-51C1-42D7-BEE0-3AB1301AE9F6}" type="presParOf" srcId="{A56479BC-4333-45D8-96FC-7DDEBCA02316}" destId="{AE9BFCE2-A4BD-421F-A525-6B15B106F10A}" srcOrd="1" destOrd="0" presId="urn:microsoft.com/office/officeart/2018/2/layout/IconVerticalSolidList"/>
    <dgm:cxn modelId="{1AE1A9E2-BDA0-4C8B-B5A3-F742F863CAAF}" type="presParOf" srcId="{A56479BC-4333-45D8-96FC-7DDEBCA02316}" destId="{66830423-6296-4BFF-A97F-CD302458B20E}" srcOrd="2" destOrd="0" presId="urn:microsoft.com/office/officeart/2018/2/layout/IconVerticalSolidList"/>
    <dgm:cxn modelId="{61527119-E412-4BB9-824C-5CB8F49E0E76}" type="presParOf" srcId="{66830423-6296-4BFF-A97F-CD302458B20E}" destId="{68252975-3F8E-4930-AA4A-749186A460DB}" srcOrd="0" destOrd="0" presId="urn:microsoft.com/office/officeart/2018/2/layout/IconVerticalSolidList"/>
    <dgm:cxn modelId="{4A2F4F21-8F28-4729-8249-1BBE4D6B20E0}" type="presParOf" srcId="{66830423-6296-4BFF-A97F-CD302458B20E}" destId="{581C9376-C7E6-4A7D-970C-69D8B933D63F}" srcOrd="1" destOrd="0" presId="urn:microsoft.com/office/officeart/2018/2/layout/IconVerticalSolidList"/>
    <dgm:cxn modelId="{D8336125-68AF-445F-B275-192B5FF3B95A}" type="presParOf" srcId="{66830423-6296-4BFF-A97F-CD302458B20E}" destId="{A7408C5E-1322-48ED-A804-C5B746BA62CC}" srcOrd="2" destOrd="0" presId="urn:microsoft.com/office/officeart/2018/2/layout/IconVerticalSolidList"/>
    <dgm:cxn modelId="{88DADCEF-CBAC-4685-B86B-8F4742AB24FF}" type="presParOf" srcId="{66830423-6296-4BFF-A97F-CD302458B20E}" destId="{FB32BB22-2A0B-4551-B9E5-3605192C346B}" srcOrd="3" destOrd="0" presId="urn:microsoft.com/office/officeart/2018/2/layout/IconVerticalSolidList"/>
    <dgm:cxn modelId="{2ECF6B17-9DFF-448E-BD80-16282916343B}" type="presParOf" srcId="{A56479BC-4333-45D8-96FC-7DDEBCA02316}" destId="{4FE21DC9-D9A9-4C5E-AFD5-5D6B18EE1053}" srcOrd="3" destOrd="0" presId="urn:microsoft.com/office/officeart/2018/2/layout/IconVerticalSolidList"/>
    <dgm:cxn modelId="{18710D76-2C4B-4D22-8052-3AD2DA707802}" type="presParOf" srcId="{A56479BC-4333-45D8-96FC-7DDEBCA02316}" destId="{7D21ACF4-AE2D-4B93-803A-436A31BB367B}" srcOrd="4" destOrd="0" presId="urn:microsoft.com/office/officeart/2018/2/layout/IconVerticalSolidList"/>
    <dgm:cxn modelId="{BC2E473F-2085-4D3D-834B-9EF559AFA453}" type="presParOf" srcId="{7D21ACF4-AE2D-4B93-803A-436A31BB367B}" destId="{C2F0DD9D-C266-4687-8711-F3A526CE765B}" srcOrd="0" destOrd="0" presId="urn:microsoft.com/office/officeart/2018/2/layout/IconVerticalSolidList"/>
    <dgm:cxn modelId="{749FC759-AAF7-42F6-BF58-CD5062D0EED3}" type="presParOf" srcId="{7D21ACF4-AE2D-4B93-803A-436A31BB367B}" destId="{F45EB866-3675-4686-99F6-30106DA512E9}" srcOrd="1" destOrd="0" presId="urn:microsoft.com/office/officeart/2018/2/layout/IconVerticalSolidList"/>
    <dgm:cxn modelId="{8DDB72C5-9BEB-4525-9AD7-E37591FFD0A2}" type="presParOf" srcId="{7D21ACF4-AE2D-4B93-803A-436A31BB367B}" destId="{8B70FCA4-53B7-4B51-89EA-6763999B1B0B}" srcOrd="2" destOrd="0" presId="urn:microsoft.com/office/officeart/2018/2/layout/IconVerticalSolidList"/>
    <dgm:cxn modelId="{19258D7E-8338-4122-9C07-F9C96529C84F}" type="presParOf" srcId="{7D21ACF4-AE2D-4B93-803A-436A31BB367B}" destId="{0416E1B6-02BD-42B7-A0EF-B3FCFB214D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DE6D71-F8AD-4544-8FD6-246A99BF4E8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B56B6EF-BE40-44A8-9A44-69E18309D334}">
      <dgm:prSet/>
      <dgm:spPr/>
      <dgm:t>
        <a:bodyPr/>
        <a:lstStyle/>
        <a:p>
          <a:r>
            <a:rPr lang="en-US"/>
            <a:t>Since January 2021 when covid cases reached its peak, there has been a sudden drop in housing inventory and a sudden increase in median sale price of the house.</a:t>
          </a:r>
        </a:p>
      </dgm:t>
    </dgm:pt>
    <dgm:pt modelId="{995DBEAA-3C0D-4ACB-A0FF-E96064D630AF}" type="parTrans" cxnId="{0126452A-2B60-4E9F-8CB0-CC601D2B3007}">
      <dgm:prSet/>
      <dgm:spPr/>
      <dgm:t>
        <a:bodyPr/>
        <a:lstStyle/>
        <a:p>
          <a:endParaRPr lang="en-US"/>
        </a:p>
      </dgm:t>
    </dgm:pt>
    <dgm:pt modelId="{3FC2FC90-3F55-4667-9E19-1625F9263245}" type="sibTrans" cxnId="{0126452A-2B60-4E9F-8CB0-CC601D2B3007}">
      <dgm:prSet/>
      <dgm:spPr/>
      <dgm:t>
        <a:bodyPr/>
        <a:lstStyle/>
        <a:p>
          <a:endParaRPr lang="en-US"/>
        </a:p>
      </dgm:t>
    </dgm:pt>
    <dgm:pt modelId="{F4943C67-D437-40B3-8D2A-9337FBE33596}">
      <dgm:prSet/>
      <dgm:spPr/>
      <dgm:t>
        <a:bodyPr/>
        <a:lstStyle/>
        <a:p>
          <a:r>
            <a:rPr lang="en-US"/>
            <a:t>Every time there was a sudden spike in cases (cases &gt; 4000) there was a decline in the number of homes sold and the number of new listings perhaps indicating due to a lockdown. </a:t>
          </a:r>
        </a:p>
      </dgm:t>
    </dgm:pt>
    <dgm:pt modelId="{9C637B24-6D37-4DC8-AC08-0A6B0579A140}" type="parTrans" cxnId="{D7E8CF21-A322-4639-8C9E-54EC7BE64AE9}">
      <dgm:prSet/>
      <dgm:spPr/>
      <dgm:t>
        <a:bodyPr/>
        <a:lstStyle/>
        <a:p>
          <a:endParaRPr lang="en-US"/>
        </a:p>
      </dgm:t>
    </dgm:pt>
    <dgm:pt modelId="{224EB46B-E0D9-4E09-BEFC-DB0202F1E6C0}" type="sibTrans" cxnId="{D7E8CF21-A322-4639-8C9E-54EC7BE64AE9}">
      <dgm:prSet/>
      <dgm:spPr/>
      <dgm:t>
        <a:bodyPr/>
        <a:lstStyle/>
        <a:p>
          <a:endParaRPr lang="en-US"/>
        </a:p>
      </dgm:t>
    </dgm:pt>
    <dgm:pt modelId="{667AC3BA-1E13-4A9D-BC50-7581C5578B77}">
      <dgm:prSet/>
      <dgm:spPr/>
      <dgm:t>
        <a:bodyPr/>
        <a:lstStyle/>
        <a:p>
          <a:r>
            <a:rPr lang="en-US"/>
            <a:t>A combination of drop in interest rate and drop in inventory fueled median sale price of homes to increase. </a:t>
          </a:r>
        </a:p>
      </dgm:t>
    </dgm:pt>
    <dgm:pt modelId="{2D838FFE-6B6A-458D-83A5-EE36D35FC010}" type="parTrans" cxnId="{CD402D26-C946-4CB7-9991-F4FD0DCD1F4B}">
      <dgm:prSet/>
      <dgm:spPr/>
      <dgm:t>
        <a:bodyPr/>
        <a:lstStyle/>
        <a:p>
          <a:endParaRPr lang="en-US"/>
        </a:p>
      </dgm:t>
    </dgm:pt>
    <dgm:pt modelId="{7D22DFD0-B84D-44F7-A41D-1C6177E8F0C8}" type="sibTrans" cxnId="{CD402D26-C946-4CB7-9991-F4FD0DCD1F4B}">
      <dgm:prSet/>
      <dgm:spPr/>
      <dgm:t>
        <a:bodyPr/>
        <a:lstStyle/>
        <a:p>
          <a:endParaRPr lang="en-US"/>
        </a:p>
      </dgm:t>
    </dgm:pt>
    <dgm:pt modelId="{54DD89A9-AA35-4062-BB50-F8F56E95D129}">
      <dgm:prSet/>
      <dgm:spPr/>
      <dgm:t>
        <a:bodyPr/>
        <a:lstStyle/>
        <a:p>
          <a:r>
            <a:rPr lang="en-US"/>
            <a:t>Percentage Change in median Housing price in 2020 &amp; 2021 is much higher than previous years. </a:t>
          </a:r>
        </a:p>
      </dgm:t>
    </dgm:pt>
    <dgm:pt modelId="{CBC9E5B9-5E0D-4C16-B0A8-ECEE37A502B4}" type="parTrans" cxnId="{820929AD-2775-41DB-8139-31241998486D}">
      <dgm:prSet/>
      <dgm:spPr/>
      <dgm:t>
        <a:bodyPr/>
        <a:lstStyle/>
        <a:p>
          <a:endParaRPr lang="en-US"/>
        </a:p>
      </dgm:t>
    </dgm:pt>
    <dgm:pt modelId="{AC705DE8-5BA4-4D3B-AC86-6C8DE63064D5}" type="sibTrans" cxnId="{820929AD-2775-41DB-8139-31241998486D}">
      <dgm:prSet/>
      <dgm:spPr/>
      <dgm:t>
        <a:bodyPr/>
        <a:lstStyle/>
        <a:p>
          <a:endParaRPr lang="en-US"/>
        </a:p>
      </dgm:t>
    </dgm:pt>
    <dgm:pt modelId="{D598BCC7-B1E7-8649-AB27-397F46DC48DB}" type="pres">
      <dgm:prSet presAssocID="{19DE6D71-F8AD-4544-8FD6-246A99BF4E8F}" presName="vert0" presStyleCnt="0">
        <dgm:presLayoutVars>
          <dgm:dir/>
          <dgm:animOne val="branch"/>
          <dgm:animLvl val="lvl"/>
        </dgm:presLayoutVars>
      </dgm:prSet>
      <dgm:spPr/>
    </dgm:pt>
    <dgm:pt modelId="{959E27C6-9F5A-9341-8869-C9343999B4B1}" type="pres">
      <dgm:prSet presAssocID="{DB56B6EF-BE40-44A8-9A44-69E18309D334}" presName="thickLine" presStyleLbl="alignNode1" presStyleIdx="0" presStyleCnt="4"/>
      <dgm:spPr/>
    </dgm:pt>
    <dgm:pt modelId="{BB8346A8-2E8D-1349-AF24-94685DF648E4}" type="pres">
      <dgm:prSet presAssocID="{DB56B6EF-BE40-44A8-9A44-69E18309D334}" presName="horz1" presStyleCnt="0"/>
      <dgm:spPr/>
    </dgm:pt>
    <dgm:pt modelId="{298831FB-C6D3-9246-8480-0255E715E2FD}" type="pres">
      <dgm:prSet presAssocID="{DB56B6EF-BE40-44A8-9A44-69E18309D334}" presName="tx1" presStyleLbl="revTx" presStyleIdx="0" presStyleCnt="4"/>
      <dgm:spPr/>
    </dgm:pt>
    <dgm:pt modelId="{A0C9C6CB-0FAC-5440-B66B-8858FFDC662A}" type="pres">
      <dgm:prSet presAssocID="{DB56B6EF-BE40-44A8-9A44-69E18309D334}" presName="vert1" presStyleCnt="0"/>
      <dgm:spPr/>
    </dgm:pt>
    <dgm:pt modelId="{387BED9F-092E-1944-A8DA-7F8FA94E7D32}" type="pres">
      <dgm:prSet presAssocID="{F4943C67-D437-40B3-8D2A-9337FBE33596}" presName="thickLine" presStyleLbl="alignNode1" presStyleIdx="1" presStyleCnt="4"/>
      <dgm:spPr/>
    </dgm:pt>
    <dgm:pt modelId="{D702238F-99E7-0546-9D9B-E758164BC00D}" type="pres">
      <dgm:prSet presAssocID="{F4943C67-D437-40B3-8D2A-9337FBE33596}" presName="horz1" presStyleCnt="0"/>
      <dgm:spPr/>
    </dgm:pt>
    <dgm:pt modelId="{9F6C4FD0-C9B0-304B-8A51-13F9F5B734E0}" type="pres">
      <dgm:prSet presAssocID="{F4943C67-D437-40B3-8D2A-9337FBE33596}" presName="tx1" presStyleLbl="revTx" presStyleIdx="1" presStyleCnt="4"/>
      <dgm:spPr/>
    </dgm:pt>
    <dgm:pt modelId="{BF674551-DC09-FB44-91A6-CBC268107918}" type="pres">
      <dgm:prSet presAssocID="{F4943C67-D437-40B3-8D2A-9337FBE33596}" presName="vert1" presStyleCnt="0"/>
      <dgm:spPr/>
    </dgm:pt>
    <dgm:pt modelId="{349ACBAB-68D6-5D4F-99A5-2B49B05690E8}" type="pres">
      <dgm:prSet presAssocID="{667AC3BA-1E13-4A9D-BC50-7581C5578B77}" presName="thickLine" presStyleLbl="alignNode1" presStyleIdx="2" presStyleCnt="4"/>
      <dgm:spPr/>
    </dgm:pt>
    <dgm:pt modelId="{E3C6FEED-DCB8-ED46-8924-A52224B2EF77}" type="pres">
      <dgm:prSet presAssocID="{667AC3BA-1E13-4A9D-BC50-7581C5578B77}" presName="horz1" presStyleCnt="0"/>
      <dgm:spPr/>
    </dgm:pt>
    <dgm:pt modelId="{ADA90CAB-0ACD-7146-8B8A-833CEF48D3BF}" type="pres">
      <dgm:prSet presAssocID="{667AC3BA-1E13-4A9D-BC50-7581C5578B77}" presName="tx1" presStyleLbl="revTx" presStyleIdx="2" presStyleCnt="4"/>
      <dgm:spPr/>
    </dgm:pt>
    <dgm:pt modelId="{AD281DDC-4384-CB42-8A71-D8630DED3348}" type="pres">
      <dgm:prSet presAssocID="{667AC3BA-1E13-4A9D-BC50-7581C5578B77}" presName="vert1" presStyleCnt="0"/>
      <dgm:spPr/>
    </dgm:pt>
    <dgm:pt modelId="{4347A24D-0E79-1E4E-8C56-A4F6A9C1BB71}" type="pres">
      <dgm:prSet presAssocID="{54DD89A9-AA35-4062-BB50-F8F56E95D129}" presName="thickLine" presStyleLbl="alignNode1" presStyleIdx="3" presStyleCnt="4"/>
      <dgm:spPr/>
    </dgm:pt>
    <dgm:pt modelId="{575C6D49-7918-F448-9B83-1C02902010EA}" type="pres">
      <dgm:prSet presAssocID="{54DD89A9-AA35-4062-BB50-F8F56E95D129}" presName="horz1" presStyleCnt="0"/>
      <dgm:spPr/>
    </dgm:pt>
    <dgm:pt modelId="{CE011D79-80F2-C34B-8A70-A99A329D6A97}" type="pres">
      <dgm:prSet presAssocID="{54DD89A9-AA35-4062-BB50-F8F56E95D129}" presName="tx1" presStyleLbl="revTx" presStyleIdx="3" presStyleCnt="4"/>
      <dgm:spPr/>
    </dgm:pt>
    <dgm:pt modelId="{F4BAAF2E-108E-F546-960D-25552D2AAFF8}" type="pres">
      <dgm:prSet presAssocID="{54DD89A9-AA35-4062-BB50-F8F56E95D129}" presName="vert1" presStyleCnt="0"/>
      <dgm:spPr/>
    </dgm:pt>
  </dgm:ptLst>
  <dgm:cxnLst>
    <dgm:cxn modelId="{8EE25D01-32B1-0242-9B59-FEE6D3221FD2}" type="presOf" srcId="{19DE6D71-F8AD-4544-8FD6-246A99BF4E8F}" destId="{D598BCC7-B1E7-8649-AB27-397F46DC48DB}" srcOrd="0" destOrd="0" presId="urn:microsoft.com/office/officeart/2008/layout/LinedList"/>
    <dgm:cxn modelId="{D7E8CF21-A322-4639-8C9E-54EC7BE64AE9}" srcId="{19DE6D71-F8AD-4544-8FD6-246A99BF4E8F}" destId="{F4943C67-D437-40B3-8D2A-9337FBE33596}" srcOrd="1" destOrd="0" parTransId="{9C637B24-6D37-4DC8-AC08-0A6B0579A140}" sibTransId="{224EB46B-E0D9-4E09-BEFC-DB0202F1E6C0}"/>
    <dgm:cxn modelId="{CD402D26-C946-4CB7-9991-F4FD0DCD1F4B}" srcId="{19DE6D71-F8AD-4544-8FD6-246A99BF4E8F}" destId="{667AC3BA-1E13-4A9D-BC50-7581C5578B77}" srcOrd="2" destOrd="0" parTransId="{2D838FFE-6B6A-458D-83A5-EE36D35FC010}" sibTransId="{7D22DFD0-B84D-44F7-A41D-1C6177E8F0C8}"/>
    <dgm:cxn modelId="{0126452A-2B60-4E9F-8CB0-CC601D2B3007}" srcId="{19DE6D71-F8AD-4544-8FD6-246A99BF4E8F}" destId="{DB56B6EF-BE40-44A8-9A44-69E18309D334}" srcOrd="0" destOrd="0" parTransId="{995DBEAA-3C0D-4ACB-A0FF-E96064D630AF}" sibTransId="{3FC2FC90-3F55-4667-9E19-1625F9263245}"/>
    <dgm:cxn modelId="{C2C75738-B01F-8E4F-B9EC-A18AD353363D}" type="presOf" srcId="{F4943C67-D437-40B3-8D2A-9337FBE33596}" destId="{9F6C4FD0-C9B0-304B-8A51-13F9F5B734E0}" srcOrd="0" destOrd="0" presId="urn:microsoft.com/office/officeart/2008/layout/LinedList"/>
    <dgm:cxn modelId="{820929AD-2775-41DB-8139-31241998486D}" srcId="{19DE6D71-F8AD-4544-8FD6-246A99BF4E8F}" destId="{54DD89A9-AA35-4062-BB50-F8F56E95D129}" srcOrd="3" destOrd="0" parTransId="{CBC9E5B9-5E0D-4C16-B0A8-ECEE37A502B4}" sibTransId="{AC705DE8-5BA4-4D3B-AC86-6C8DE63064D5}"/>
    <dgm:cxn modelId="{8CD369AE-F9C8-5444-997C-592BD737EDE8}" type="presOf" srcId="{667AC3BA-1E13-4A9D-BC50-7581C5578B77}" destId="{ADA90CAB-0ACD-7146-8B8A-833CEF48D3BF}" srcOrd="0" destOrd="0" presId="urn:microsoft.com/office/officeart/2008/layout/LinedList"/>
    <dgm:cxn modelId="{FDFE64BF-D77A-AC4A-82E0-4FD17D501F34}" type="presOf" srcId="{DB56B6EF-BE40-44A8-9A44-69E18309D334}" destId="{298831FB-C6D3-9246-8480-0255E715E2FD}" srcOrd="0" destOrd="0" presId="urn:microsoft.com/office/officeart/2008/layout/LinedList"/>
    <dgm:cxn modelId="{0567DCE1-8F6F-BA4F-A909-E835DFBD52E4}" type="presOf" srcId="{54DD89A9-AA35-4062-BB50-F8F56E95D129}" destId="{CE011D79-80F2-C34B-8A70-A99A329D6A97}" srcOrd="0" destOrd="0" presId="urn:microsoft.com/office/officeart/2008/layout/LinedList"/>
    <dgm:cxn modelId="{A39E0029-2C3C-B24C-9757-0B326C8B45D2}" type="presParOf" srcId="{D598BCC7-B1E7-8649-AB27-397F46DC48DB}" destId="{959E27C6-9F5A-9341-8869-C9343999B4B1}" srcOrd="0" destOrd="0" presId="urn:microsoft.com/office/officeart/2008/layout/LinedList"/>
    <dgm:cxn modelId="{6461EB8D-E5FD-2A42-AE74-AEF7F8747BEE}" type="presParOf" srcId="{D598BCC7-B1E7-8649-AB27-397F46DC48DB}" destId="{BB8346A8-2E8D-1349-AF24-94685DF648E4}" srcOrd="1" destOrd="0" presId="urn:microsoft.com/office/officeart/2008/layout/LinedList"/>
    <dgm:cxn modelId="{BA209721-031D-1344-A379-AE7CE921EAEF}" type="presParOf" srcId="{BB8346A8-2E8D-1349-AF24-94685DF648E4}" destId="{298831FB-C6D3-9246-8480-0255E715E2FD}" srcOrd="0" destOrd="0" presId="urn:microsoft.com/office/officeart/2008/layout/LinedList"/>
    <dgm:cxn modelId="{6A05775C-BCDF-4341-8DB5-C2FAFC6DD6A9}" type="presParOf" srcId="{BB8346A8-2E8D-1349-AF24-94685DF648E4}" destId="{A0C9C6CB-0FAC-5440-B66B-8858FFDC662A}" srcOrd="1" destOrd="0" presId="urn:microsoft.com/office/officeart/2008/layout/LinedList"/>
    <dgm:cxn modelId="{D9174291-D5D3-1C42-850B-565A6445E412}" type="presParOf" srcId="{D598BCC7-B1E7-8649-AB27-397F46DC48DB}" destId="{387BED9F-092E-1944-A8DA-7F8FA94E7D32}" srcOrd="2" destOrd="0" presId="urn:microsoft.com/office/officeart/2008/layout/LinedList"/>
    <dgm:cxn modelId="{CA7729DF-1DAF-9749-9355-AEC880F69D84}" type="presParOf" srcId="{D598BCC7-B1E7-8649-AB27-397F46DC48DB}" destId="{D702238F-99E7-0546-9D9B-E758164BC00D}" srcOrd="3" destOrd="0" presId="urn:microsoft.com/office/officeart/2008/layout/LinedList"/>
    <dgm:cxn modelId="{ADD72940-A558-4E44-A806-AC5E330290B7}" type="presParOf" srcId="{D702238F-99E7-0546-9D9B-E758164BC00D}" destId="{9F6C4FD0-C9B0-304B-8A51-13F9F5B734E0}" srcOrd="0" destOrd="0" presId="urn:microsoft.com/office/officeart/2008/layout/LinedList"/>
    <dgm:cxn modelId="{B9198423-614E-9749-B212-ED103C3324B9}" type="presParOf" srcId="{D702238F-99E7-0546-9D9B-E758164BC00D}" destId="{BF674551-DC09-FB44-91A6-CBC268107918}" srcOrd="1" destOrd="0" presId="urn:microsoft.com/office/officeart/2008/layout/LinedList"/>
    <dgm:cxn modelId="{A5EDFE46-F46D-A242-B2D7-CE556FCBDF02}" type="presParOf" srcId="{D598BCC7-B1E7-8649-AB27-397F46DC48DB}" destId="{349ACBAB-68D6-5D4F-99A5-2B49B05690E8}" srcOrd="4" destOrd="0" presId="urn:microsoft.com/office/officeart/2008/layout/LinedList"/>
    <dgm:cxn modelId="{7F4FC8B1-0A8B-2844-AB46-CC15022DA99C}" type="presParOf" srcId="{D598BCC7-B1E7-8649-AB27-397F46DC48DB}" destId="{E3C6FEED-DCB8-ED46-8924-A52224B2EF77}" srcOrd="5" destOrd="0" presId="urn:microsoft.com/office/officeart/2008/layout/LinedList"/>
    <dgm:cxn modelId="{DF077FBC-2CE6-4E4E-8D88-1B0201F1279A}" type="presParOf" srcId="{E3C6FEED-DCB8-ED46-8924-A52224B2EF77}" destId="{ADA90CAB-0ACD-7146-8B8A-833CEF48D3BF}" srcOrd="0" destOrd="0" presId="urn:microsoft.com/office/officeart/2008/layout/LinedList"/>
    <dgm:cxn modelId="{AC23CA95-698F-714A-87A9-158B552EE810}" type="presParOf" srcId="{E3C6FEED-DCB8-ED46-8924-A52224B2EF77}" destId="{AD281DDC-4384-CB42-8A71-D8630DED3348}" srcOrd="1" destOrd="0" presId="urn:microsoft.com/office/officeart/2008/layout/LinedList"/>
    <dgm:cxn modelId="{0136CDFA-F0F9-D340-867D-4527A4072060}" type="presParOf" srcId="{D598BCC7-B1E7-8649-AB27-397F46DC48DB}" destId="{4347A24D-0E79-1E4E-8C56-A4F6A9C1BB71}" srcOrd="6" destOrd="0" presId="urn:microsoft.com/office/officeart/2008/layout/LinedList"/>
    <dgm:cxn modelId="{1DB77C62-0534-624F-AB97-FDF1BEAE6132}" type="presParOf" srcId="{D598BCC7-B1E7-8649-AB27-397F46DC48DB}" destId="{575C6D49-7918-F448-9B83-1C02902010EA}" srcOrd="7" destOrd="0" presId="urn:microsoft.com/office/officeart/2008/layout/LinedList"/>
    <dgm:cxn modelId="{48BC9468-C1FE-E147-ABE9-72BCC20643AE}" type="presParOf" srcId="{575C6D49-7918-F448-9B83-1C02902010EA}" destId="{CE011D79-80F2-C34B-8A70-A99A329D6A97}" srcOrd="0" destOrd="0" presId="urn:microsoft.com/office/officeart/2008/layout/LinedList"/>
    <dgm:cxn modelId="{6CD86060-778E-ED4D-A001-8A0260D5F588}" type="presParOf" srcId="{575C6D49-7918-F448-9B83-1C02902010EA}" destId="{F4BAAF2E-108E-F546-960D-25552D2AAF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A6CD8-0007-C148-B9BD-FE67FF526994}">
      <dsp:nvSpPr>
        <dsp:cNvPr id="0" name=""/>
        <dsp:cNvSpPr/>
      </dsp:nvSpPr>
      <dsp:spPr>
        <a:xfrm>
          <a:off x="0" y="0"/>
          <a:ext cx="1090506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B1522D8-8AB6-D242-819C-41BF723B172C}">
      <dsp:nvSpPr>
        <dsp:cNvPr id="0" name=""/>
        <dsp:cNvSpPr/>
      </dsp:nvSpPr>
      <dsp:spPr>
        <a:xfrm>
          <a:off x="0" y="0"/>
          <a:ext cx="10905066"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dirty="0"/>
            <a:t>Volatility</a:t>
          </a:r>
          <a:r>
            <a:rPr lang="en-US" sz="4000" kern="1200" dirty="0"/>
            <a:t>: Housing market has been immensely volatile since the start of the pandemic.</a:t>
          </a:r>
        </a:p>
      </dsp:txBody>
      <dsp:txXfrm>
        <a:off x="0" y="0"/>
        <a:ext cx="10905066" cy="2196990"/>
      </dsp:txXfrm>
    </dsp:sp>
    <dsp:sp modelId="{EF55BF2B-CB8D-8C41-B39D-A1C6A5BD5127}">
      <dsp:nvSpPr>
        <dsp:cNvPr id="0" name=""/>
        <dsp:cNvSpPr/>
      </dsp:nvSpPr>
      <dsp:spPr>
        <a:xfrm>
          <a:off x="0" y="2196990"/>
          <a:ext cx="1090506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EC33EE2-59DF-E941-B551-A01824415FA9}">
      <dsp:nvSpPr>
        <dsp:cNvPr id="0" name=""/>
        <dsp:cNvSpPr/>
      </dsp:nvSpPr>
      <dsp:spPr>
        <a:xfrm>
          <a:off x="0" y="2196990"/>
          <a:ext cx="10905066"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dirty="0"/>
            <a:t>Complexity</a:t>
          </a:r>
          <a:r>
            <a:rPr lang="en-US" sz="4000" kern="1200" dirty="0"/>
            <a:t>: Several home buyers were wondering whether to wait till the housing market crashes or should they buy before it increases further. </a:t>
          </a:r>
        </a:p>
      </dsp:txBody>
      <dsp:txXfrm>
        <a:off x="0" y="2196990"/>
        <a:ext cx="10905066" cy="2196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9E37F-7EB6-40B1-B67F-61716044A37C}">
      <dsp:nvSpPr>
        <dsp:cNvPr id="0" name=""/>
        <dsp:cNvSpPr/>
      </dsp:nvSpPr>
      <dsp:spPr>
        <a:xfrm>
          <a:off x="0" y="719"/>
          <a:ext cx="6588691" cy="16843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D063B-9781-40EB-9785-4C4EBFFBD1FC}">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3F2D0A-EB3F-425C-8F60-024511821E09}">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022350">
            <a:lnSpc>
              <a:spcPct val="90000"/>
            </a:lnSpc>
            <a:spcBef>
              <a:spcPct val="0"/>
            </a:spcBef>
            <a:spcAft>
              <a:spcPct val="35000"/>
            </a:spcAft>
            <a:buNone/>
          </a:pPr>
          <a:r>
            <a:rPr lang="en-US" sz="2300" kern="1200"/>
            <a:t>The </a:t>
          </a:r>
          <a:r>
            <a:rPr lang="en-US" sz="2300" kern="1200">
              <a:hlinkClick xmlns:r="http://schemas.openxmlformats.org/officeDocument/2006/relationships" r:id="rId3"/>
            </a:rPr>
            <a:t>weekly housing market data </a:t>
          </a:r>
          <a:r>
            <a:rPr lang="en-US" sz="2300" kern="1200"/>
            <a:t>from Redfin.</a:t>
          </a:r>
        </a:p>
      </dsp:txBody>
      <dsp:txXfrm>
        <a:off x="1945450" y="719"/>
        <a:ext cx="4643240" cy="1684372"/>
      </dsp:txXfrm>
    </dsp:sp>
    <dsp:sp modelId="{68252975-3F8E-4930-AA4A-749186A460DB}">
      <dsp:nvSpPr>
        <dsp:cNvPr id="0" name=""/>
        <dsp:cNvSpPr/>
      </dsp:nvSpPr>
      <dsp:spPr>
        <a:xfrm>
          <a:off x="0" y="2106185"/>
          <a:ext cx="6588691" cy="16843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C9376-C7E6-4A7D-970C-69D8B933D63F}">
      <dsp:nvSpPr>
        <dsp:cNvPr id="0" name=""/>
        <dsp:cNvSpPr/>
      </dsp:nvSpPr>
      <dsp:spPr>
        <a:xfrm>
          <a:off x="509522" y="2485169"/>
          <a:ext cx="926404" cy="9264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2BB22-2A0B-4551-B9E5-3605192C346B}">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022350">
            <a:lnSpc>
              <a:spcPct val="90000"/>
            </a:lnSpc>
            <a:spcBef>
              <a:spcPct val="0"/>
            </a:spcBef>
            <a:spcAft>
              <a:spcPct val="35000"/>
            </a:spcAft>
            <a:buNone/>
          </a:pPr>
          <a:r>
            <a:rPr lang="en-US" sz="2300" kern="1200"/>
            <a:t>The monthly housing market data from Redfin. </a:t>
          </a:r>
        </a:p>
      </dsp:txBody>
      <dsp:txXfrm>
        <a:off x="1945450" y="2106185"/>
        <a:ext cx="4643240" cy="1684372"/>
      </dsp:txXfrm>
    </dsp:sp>
    <dsp:sp modelId="{C2F0DD9D-C266-4687-8711-F3A526CE765B}">
      <dsp:nvSpPr>
        <dsp:cNvPr id="0" name=""/>
        <dsp:cNvSpPr/>
      </dsp:nvSpPr>
      <dsp:spPr>
        <a:xfrm>
          <a:off x="0" y="4211650"/>
          <a:ext cx="6588691" cy="168437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EB866-3675-4686-99F6-30106DA512E9}">
      <dsp:nvSpPr>
        <dsp:cNvPr id="0" name=""/>
        <dsp:cNvSpPr/>
      </dsp:nvSpPr>
      <dsp:spPr>
        <a:xfrm>
          <a:off x="509522" y="4590634"/>
          <a:ext cx="926404" cy="9264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6E1B6-02BD-42B7-A0EF-B3FCFB214D68}">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022350">
            <a:lnSpc>
              <a:spcPct val="90000"/>
            </a:lnSpc>
            <a:spcBef>
              <a:spcPct val="0"/>
            </a:spcBef>
            <a:spcAft>
              <a:spcPct val="35000"/>
            </a:spcAft>
            <a:buNone/>
          </a:pPr>
          <a:r>
            <a:rPr lang="en-US" sz="2300" kern="1200"/>
            <a:t>The </a:t>
          </a:r>
          <a:r>
            <a:rPr lang="en-US" sz="2300" u="sng" kern="1200">
              <a:hlinkClick xmlns:r="http://schemas.openxmlformats.org/officeDocument/2006/relationships" r:id="rId8"/>
            </a:rPr>
            <a:t>RAW_us_confirmed_cases.csv</a:t>
          </a:r>
          <a:r>
            <a:rPr lang="en-US" sz="2300" kern="1200"/>
            <a:t> file from the Kaggle repository of John Hopkins University COVID-19 data.</a:t>
          </a:r>
        </a:p>
      </dsp:txBody>
      <dsp:txXfrm>
        <a:off x="1945450" y="4211650"/>
        <a:ext cx="4643240" cy="1684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27C6-9F5A-9341-8869-C9343999B4B1}">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831FB-C6D3-9246-8480-0255E715E2FD}">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Since January 2021 when covid cases reached its peak, there has been a sudden drop in housing inventory and a sudden increase in median sale price of the house.</a:t>
          </a:r>
        </a:p>
      </dsp:txBody>
      <dsp:txXfrm>
        <a:off x="0" y="0"/>
        <a:ext cx="6900512" cy="1384035"/>
      </dsp:txXfrm>
    </dsp:sp>
    <dsp:sp modelId="{387BED9F-092E-1944-A8DA-7F8FA94E7D32}">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C4FD0-C9B0-304B-8A51-13F9F5B734E0}">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Every time there was a sudden spike in cases (cases &gt; 4000) there was a decline in the number of homes sold and the number of new listings perhaps indicating due to a lockdown. </a:t>
          </a:r>
        </a:p>
      </dsp:txBody>
      <dsp:txXfrm>
        <a:off x="0" y="1384035"/>
        <a:ext cx="6900512" cy="1384035"/>
      </dsp:txXfrm>
    </dsp:sp>
    <dsp:sp modelId="{349ACBAB-68D6-5D4F-99A5-2B49B05690E8}">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A90CAB-0ACD-7146-8B8A-833CEF48D3BF}">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 combination of drop in interest rate and drop in inventory fueled median sale price of homes to increase. </a:t>
          </a:r>
        </a:p>
      </dsp:txBody>
      <dsp:txXfrm>
        <a:off x="0" y="2768070"/>
        <a:ext cx="6900512" cy="1384035"/>
      </dsp:txXfrm>
    </dsp:sp>
    <dsp:sp modelId="{4347A24D-0E79-1E4E-8C56-A4F6A9C1BB71}">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11D79-80F2-C34B-8A70-A99A329D6A97}">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Percentage Change in median Housing price in 2020 &amp; 2021 is much higher than previous years. </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86DE-39D9-1F4F-8C04-7D8F4870A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3CAA1A-3152-0D42-8D75-251164EB9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0005B2-2B7F-6848-81CE-E566450518C1}"/>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5" name="Footer Placeholder 4">
            <a:extLst>
              <a:ext uri="{FF2B5EF4-FFF2-40B4-BE49-F238E27FC236}">
                <a16:creationId xmlns:a16="http://schemas.microsoft.com/office/drawing/2014/main" id="{54B2674F-C8FE-4D4E-AC83-0FB8219EA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4D159-39F8-C24C-B503-81D7B9E37F4D}"/>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2493245046"/>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A24F-7187-DC45-892E-C8F987AA56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1EB54-6D6E-7744-A350-A14921BE1C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9896A-3A5C-264F-B0AA-305ED4095A57}"/>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5" name="Footer Placeholder 4">
            <a:extLst>
              <a:ext uri="{FF2B5EF4-FFF2-40B4-BE49-F238E27FC236}">
                <a16:creationId xmlns:a16="http://schemas.microsoft.com/office/drawing/2014/main" id="{3CA5B0CD-519B-D843-8112-DB9970155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0EC05-0246-F046-BA77-EF426D69CFFC}"/>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1471155697"/>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3A546-CF60-AF4A-B46D-751E743D2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31ACDC-C4F4-1E4E-A157-A016CBE5E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751E5-E9F5-5548-9DB7-20F3AA0A205B}"/>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5" name="Footer Placeholder 4">
            <a:extLst>
              <a:ext uri="{FF2B5EF4-FFF2-40B4-BE49-F238E27FC236}">
                <a16:creationId xmlns:a16="http://schemas.microsoft.com/office/drawing/2014/main" id="{B87569BC-4ECA-CF4C-868E-1D4F58753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E645B-00D1-094E-BF63-F3CC54D963BD}"/>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377053929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7D41-3FB5-B042-A24A-2DCF6EFDC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69A67-81E4-3E45-8DBB-97518F1AEC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7C443-6CB9-7A43-964D-DA166963E020}"/>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5" name="Footer Placeholder 4">
            <a:extLst>
              <a:ext uri="{FF2B5EF4-FFF2-40B4-BE49-F238E27FC236}">
                <a16:creationId xmlns:a16="http://schemas.microsoft.com/office/drawing/2014/main" id="{E70D417D-5756-BF45-955E-C977074AC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01C2D-2AE0-4349-A14C-10BF939D3378}"/>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156932905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8DDA-223B-CC4D-A367-42B53BD2D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F5BC4-E030-DD4E-AAC5-1FA0EF80A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CF7C0B-3063-1A4D-B390-92C7EF872954}"/>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5" name="Footer Placeholder 4">
            <a:extLst>
              <a:ext uri="{FF2B5EF4-FFF2-40B4-BE49-F238E27FC236}">
                <a16:creationId xmlns:a16="http://schemas.microsoft.com/office/drawing/2014/main" id="{F217631A-94EB-AF43-924D-D471F00CB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FBFEF-0984-034A-8B65-9B7FB654B647}"/>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77225272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1AD2-DFD8-2D4C-959E-81EC8BB9F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173C5-8750-644C-9B6B-2DCAF0AEF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E4F252-AFEC-D14F-9F7F-330F00466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A88019-A81E-1742-8568-3F8416CFD76A}"/>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6" name="Footer Placeholder 5">
            <a:extLst>
              <a:ext uri="{FF2B5EF4-FFF2-40B4-BE49-F238E27FC236}">
                <a16:creationId xmlns:a16="http://schemas.microsoft.com/office/drawing/2014/main" id="{0219C71B-28C5-704A-B7E7-F830949D1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86963-5230-3945-81F3-9324E2CDAC4D}"/>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204855522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7A75-9944-ED4C-8485-46A37DA841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220C4F-3116-6446-A922-B295AEA17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02B3A6-7D5C-2348-99D7-AF100573F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FE7C1C-F69F-414A-AEAF-9A8333847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524-594F-AD41-8C5C-51F82CCD29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257CF-38F4-2243-AB33-DE309F16C509}"/>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8" name="Footer Placeholder 7">
            <a:extLst>
              <a:ext uri="{FF2B5EF4-FFF2-40B4-BE49-F238E27FC236}">
                <a16:creationId xmlns:a16="http://schemas.microsoft.com/office/drawing/2014/main" id="{168256ED-43EA-1243-B22E-EAADEF7655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6FFD99-755A-BE40-97AA-0AE0B7F1D942}"/>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689297106"/>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6693-ED9A-124D-B5FF-F95103FC6C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775BF-968B-2742-8B0E-5F46C2AA95CD}"/>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4" name="Footer Placeholder 3">
            <a:extLst>
              <a:ext uri="{FF2B5EF4-FFF2-40B4-BE49-F238E27FC236}">
                <a16:creationId xmlns:a16="http://schemas.microsoft.com/office/drawing/2014/main" id="{0B8E7F3C-8E45-AB44-A7BA-77F9A698D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49F66F-8B33-FC49-8F13-70904C06F381}"/>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110081411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D7508-C445-4641-835C-31B0D8CE5528}"/>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3" name="Footer Placeholder 2">
            <a:extLst>
              <a:ext uri="{FF2B5EF4-FFF2-40B4-BE49-F238E27FC236}">
                <a16:creationId xmlns:a16="http://schemas.microsoft.com/office/drawing/2014/main" id="{2814D4B1-C962-BD48-8405-FCB5309DF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CAC79-5EDC-754F-8493-35644A56F6EE}"/>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30681381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6553-CF8B-AB44-B3B5-FD321D292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AEA93-A174-7E4B-BD7E-4F6C5F311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412C9C-6AD8-D543-87AE-E90DB78D6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D7E78-EB11-A149-882C-6791457BF84F}"/>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6" name="Footer Placeholder 5">
            <a:extLst>
              <a:ext uri="{FF2B5EF4-FFF2-40B4-BE49-F238E27FC236}">
                <a16:creationId xmlns:a16="http://schemas.microsoft.com/office/drawing/2014/main" id="{3873B2B4-FDD8-A442-B771-19D99CAB2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16C2D-946D-5546-BFAF-15E1B944C529}"/>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253335148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BA4E-E67E-2344-B32A-031C68CF9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D9F28-C84E-E542-96C9-0B935DC35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DBE16-2F60-FC45-99E3-228147F92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1D82A-95E6-B940-96FE-3F9F57DD582F}"/>
              </a:ext>
            </a:extLst>
          </p:cNvPr>
          <p:cNvSpPr>
            <a:spLocks noGrp="1"/>
          </p:cNvSpPr>
          <p:nvPr>
            <p:ph type="dt" sz="half" idx="10"/>
          </p:nvPr>
        </p:nvSpPr>
        <p:spPr/>
        <p:txBody>
          <a:bodyPr/>
          <a:lstStyle/>
          <a:p>
            <a:fld id="{F59F6897-E415-FE42-9223-314FD1351E15}" type="datetimeFigureOut">
              <a:rPr lang="en-US" smtClean="0"/>
              <a:t>12/9/21</a:t>
            </a:fld>
            <a:endParaRPr lang="en-US"/>
          </a:p>
        </p:txBody>
      </p:sp>
      <p:sp>
        <p:nvSpPr>
          <p:cNvPr id="6" name="Footer Placeholder 5">
            <a:extLst>
              <a:ext uri="{FF2B5EF4-FFF2-40B4-BE49-F238E27FC236}">
                <a16:creationId xmlns:a16="http://schemas.microsoft.com/office/drawing/2014/main" id="{BCBCAC35-3D7A-E14A-BF09-266DDAB2E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15141-7591-1D47-8D6A-3EC3BC7A839A}"/>
              </a:ext>
            </a:extLst>
          </p:cNvPr>
          <p:cNvSpPr>
            <a:spLocks noGrp="1"/>
          </p:cNvSpPr>
          <p:nvPr>
            <p:ph type="sldNum" sz="quarter" idx="12"/>
          </p:nvPr>
        </p:nvSpPr>
        <p:spPr/>
        <p:txBody>
          <a:bodyPr/>
          <a:lstStyle/>
          <a:p>
            <a:fld id="{78CDFF51-1ABB-0242-93DD-B0E71DD415D3}" type="slidenum">
              <a:rPr lang="en-US" smtClean="0"/>
              <a:t>‹#›</a:t>
            </a:fld>
            <a:endParaRPr lang="en-US"/>
          </a:p>
        </p:txBody>
      </p:sp>
    </p:spTree>
    <p:extLst>
      <p:ext uri="{BB962C8B-B14F-4D97-AF65-F5344CB8AC3E}">
        <p14:creationId xmlns:p14="http://schemas.microsoft.com/office/powerpoint/2010/main" val="64724727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56834-5235-2B47-B0DD-AAB157CD1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38B3E-A610-B341-B045-25E99658E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E2BE5-B58E-7E49-AC0C-8AB13FE1B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F6897-E415-FE42-9223-314FD1351E15}" type="datetimeFigureOut">
              <a:rPr lang="en-US" smtClean="0"/>
              <a:t>12/9/21</a:t>
            </a:fld>
            <a:endParaRPr lang="en-US"/>
          </a:p>
        </p:txBody>
      </p:sp>
      <p:sp>
        <p:nvSpPr>
          <p:cNvPr id="5" name="Footer Placeholder 4">
            <a:extLst>
              <a:ext uri="{FF2B5EF4-FFF2-40B4-BE49-F238E27FC236}">
                <a16:creationId xmlns:a16="http://schemas.microsoft.com/office/drawing/2014/main" id="{AE16C4AC-CDBB-8F41-905B-EEDC45B31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2297D5-0BA3-DA4E-8FEB-C027403E6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DFF51-1ABB-0242-93DD-B0E71DD415D3}" type="slidenum">
              <a:rPr lang="en-US" smtClean="0"/>
              <a:t>‹#›</a:t>
            </a:fld>
            <a:endParaRPr lang="en-US"/>
          </a:p>
        </p:txBody>
      </p:sp>
    </p:spTree>
    <p:extLst>
      <p:ext uri="{BB962C8B-B14F-4D97-AF65-F5344CB8AC3E}">
        <p14:creationId xmlns:p14="http://schemas.microsoft.com/office/powerpoint/2010/main" val="160638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8A9DD19-2A1E-B447-B2FD-F85148F22D2C}"/>
              </a:ext>
            </a:extLst>
          </p:cNvPr>
          <p:cNvSpPr txBox="1">
            <a:spLocks/>
          </p:cNvSpPr>
          <p:nvPr/>
        </p:nvSpPr>
        <p:spPr>
          <a:xfrm>
            <a:off x="166450" y="383169"/>
            <a:ext cx="12025550" cy="4207491"/>
          </a:xfrm>
          <a:prstGeom prst="rect">
            <a:avLst/>
          </a:prstGeom>
          <a:noFill/>
          <a:ln>
            <a:noFill/>
          </a:ln>
        </p:spPr>
        <p:txBody>
          <a:bodyPr spcFirstLastPara="1" vert="horz" wrap="square" lIns="68575" tIns="34275" rIns="68575" bIns="3427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t>Impact of COVID-19 on Housing Market</a:t>
            </a:r>
          </a:p>
          <a:p>
            <a:r>
              <a:rPr lang="en-US" sz="5400" b="1" dirty="0"/>
              <a:t>Mecklenburg County, NC</a:t>
            </a:r>
          </a:p>
          <a:p>
            <a:br>
              <a:rPr lang="en-US" sz="3200" dirty="0"/>
            </a:br>
            <a:endParaRPr lang="en-US" sz="3000" dirty="0"/>
          </a:p>
        </p:txBody>
      </p:sp>
      <p:sp>
        <p:nvSpPr>
          <p:cNvPr id="5" name="Google Shape;130;p25">
            <a:extLst>
              <a:ext uri="{FF2B5EF4-FFF2-40B4-BE49-F238E27FC236}">
                <a16:creationId xmlns:a16="http://schemas.microsoft.com/office/drawing/2014/main" id="{6FE86A89-92E9-FC4C-953C-0CB7AF1A5E46}"/>
              </a:ext>
            </a:extLst>
          </p:cNvPr>
          <p:cNvSpPr txBox="1">
            <a:spLocks/>
          </p:cNvSpPr>
          <p:nvPr/>
        </p:nvSpPr>
        <p:spPr>
          <a:xfrm>
            <a:off x="3058885" y="4704628"/>
            <a:ext cx="6858000" cy="1241821"/>
          </a:xfrm>
          <a:prstGeom prst="rect">
            <a:avLst/>
          </a:prstGeom>
          <a:noFill/>
          <a:ln>
            <a:noFill/>
          </a:ln>
        </p:spPr>
        <p:txBody>
          <a:bodyPr spcFirstLastPara="1" vert="horz" wrap="square" lIns="68575" tIns="34275" rIns="68575" bIns="3427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spcBef>
                <a:spcPts val="800"/>
              </a:spcBef>
              <a:buClr>
                <a:schemeClr val="dk1"/>
              </a:buClr>
              <a:buSzPts val="1800"/>
            </a:pPr>
            <a:r>
              <a:rPr lang="en-US" sz="4400" b="1" dirty="0">
                <a:solidFill>
                  <a:schemeClr val="accent2"/>
                </a:solidFill>
              </a:rPr>
              <a:t>Poornima Muthukumar</a:t>
            </a:r>
          </a:p>
        </p:txBody>
      </p:sp>
    </p:spTree>
    <p:extLst>
      <p:ext uri="{BB962C8B-B14F-4D97-AF65-F5344CB8AC3E}">
        <p14:creationId xmlns:p14="http://schemas.microsoft.com/office/powerpoint/2010/main" val="4009055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56A49F-79CC-5441-AEAE-BBBECA41911F}"/>
              </a:ext>
            </a:extLst>
          </p:cNvPr>
          <p:cNvSpPr>
            <a:spLocks noGrp="1"/>
          </p:cNvSpPr>
          <p:nvPr>
            <p:ph type="title"/>
          </p:nvPr>
        </p:nvSpPr>
        <p:spPr>
          <a:xfrm>
            <a:off x="838199" y="978408"/>
            <a:ext cx="4056530" cy="1106424"/>
          </a:xfrm>
        </p:spPr>
        <p:txBody>
          <a:bodyPr vert="horz" lIns="91440" tIns="45720" rIns="91440" bIns="45720" rtlCol="0" anchor="ctr">
            <a:normAutofit/>
          </a:bodyPr>
          <a:lstStyle/>
          <a:p>
            <a:r>
              <a:rPr lang="en-US" sz="2800" b="1" dirty="0">
                <a:solidFill>
                  <a:schemeClr val="accent2"/>
                </a:solidFill>
              </a:rPr>
              <a:t>Linear Regression</a:t>
            </a:r>
          </a:p>
        </p:txBody>
      </p:sp>
      <p:sp>
        <p:nvSpPr>
          <p:cNvPr id="33" name="Rectangle 2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BEFE276-EACB-0543-934A-8F89367494CE}"/>
              </a:ext>
            </a:extLst>
          </p:cNvPr>
          <p:cNvSpPr txBox="1"/>
          <p:nvPr/>
        </p:nvSpPr>
        <p:spPr>
          <a:xfrm>
            <a:off x="838199" y="2359152"/>
            <a:ext cx="3866620" cy="30664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Took Redfin’s Monthly Housing Market Data to train the model. </a:t>
            </a:r>
          </a:p>
          <a:p>
            <a:pPr marL="285750" indent="-228600">
              <a:lnSpc>
                <a:spcPct val="90000"/>
              </a:lnSpc>
              <a:spcAft>
                <a:spcPts val="600"/>
              </a:spcAft>
              <a:buFont typeface="Arial" panose="020B0604020202020204" pitchFamily="34" charset="0"/>
              <a:buChar char="•"/>
            </a:pPr>
            <a:r>
              <a:rPr lang="en-US" dirty="0"/>
              <a:t>Wanted to avoid 2008 recession data due to outliers.</a:t>
            </a:r>
          </a:p>
          <a:p>
            <a:pPr marL="285750" indent="-228600">
              <a:lnSpc>
                <a:spcPct val="90000"/>
              </a:lnSpc>
              <a:spcAft>
                <a:spcPts val="600"/>
              </a:spcAft>
              <a:buFont typeface="Arial" panose="020B0604020202020204" pitchFamily="34" charset="0"/>
              <a:buChar char="•"/>
            </a:pPr>
            <a:r>
              <a:rPr lang="en-US" dirty="0"/>
              <a:t>Took data set from 2010 – 2019 for training the model. </a:t>
            </a:r>
          </a:p>
          <a:p>
            <a:pPr marL="285750" indent="-228600">
              <a:lnSpc>
                <a:spcPct val="90000"/>
              </a:lnSpc>
              <a:spcAft>
                <a:spcPts val="600"/>
              </a:spcAft>
              <a:buFont typeface="Arial" panose="020B0604020202020204" pitchFamily="34" charset="0"/>
              <a:buChar char="•"/>
            </a:pPr>
            <a:r>
              <a:rPr lang="en-US" dirty="0"/>
              <a:t>Split the data into 80/20 for training and testing the model. </a:t>
            </a:r>
          </a:p>
          <a:p>
            <a:pPr marL="285750" indent="-228600">
              <a:lnSpc>
                <a:spcPct val="90000"/>
              </a:lnSpc>
              <a:spcAft>
                <a:spcPts val="600"/>
              </a:spcAft>
              <a:buFont typeface="Arial" panose="020B0604020202020204" pitchFamily="34" charset="0"/>
              <a:buChar char="•"/>
            </a:pPr>
            <a:r>
              <a:rPr lang="en-US" dirty="0"/>
              <a:t>Restricted data to single family homes (SFH).</a:t>
            </a:r>
          </a:p>
        </p:txBody>
      </p:sp>
      <p:pic>
        <p:nvPicPr>
          <p:cNvPr id="16" name="Picture 15" descr="Chart, line chart&#10;&#10;Description automatically generated">
            <a:extLst>
              <a:ext uri="{FF2B5EF4-FFF2-40B4-BE49-F238E27FC236}">
                <a16:creationId xmlns:a16="http://schemas.microsoft.com/office/drawing/2014/main" id="{BC339F1A-03AE-9E46-8F91-8E6EBE13F356}"/>
              </a:ext>
            </a:extLst>
          </p:cNvPr>
          <p:cNvPicPr>
            <a:picLocks noChangeAspect="1"/>
          </p:cNvPicPr>
          <p:nvPr/>
        </p:nvPicPr>
        <p:blipFill>
          <a:blip r:embed="rId2"/>
          <a:stretch>
            <a:fillRect/>
          </a:stretch>
        </p:blipFill>
        <p:spPr>
          <a:xfrm>
            <a:off x="5774679" y="2884301"/>
            <a:ext cx="6094354" cy="3245243"/>
          </a:xfrm>
          <a:prstGeom prst="rect">
            <a:avLst/>
          </a:prstGeom>
        </p:spPr>
      </p:pic>
      <p:pic>
        <p:nvPicPr>
          <p:cNvPr id="8" name="Picture 7" descr="Chart, scatter chart&#10;&#10;Description automatically generated">
            <a:extLst>
              <a:ext uri="{FF2B5EF4-FFF2-40B4-BE49-F238E27FC236}">
                <a16:creationId xmlns:a16="http://schemas.microsoft.com/office/drawing/2014/main" id="{F125305A-1E8C-E345-913D-FD63B41CCD33}"/>
              </a:ext>
            </a:extLst>
          </p:cNvPr>
          <p:cNvPicPr>
            <a:picLocks noChangeAspect="1"/>
          </p:cNvPicPr>
          <p:nvPr/>
        </p:nvPicPr>
        <p:blipFill>
          <a:blip r:embed="rId3"/>
          <a:stretch>
            <a:fillRect/>
          </a:stretch>
        </p:blipFill>
        <p:spPr>
          <a:xfrm>
            <a:off x="8821856" y="891890"/>
            <a:ext cx="3370144" cy="1685072"/>
          </a:xfrm>
          <a:prstGeom prst="rect">
            <a:avLst/>
          </a:prstGeom>
        </p:spPr>
      </p:pic>
      <p:pic>
        <p:nvPicPr>
          <p:cNvPr id="4" name="Content Placeholder 8" descr="Chart, line chart&#10;&#10;Description automatically generated">
            <a:extLst>
              <a:ext uri="{FF2B5EF4-FFF2-40B4-BE49-F238E27FC236}">
                <a16:creationId xmlns:a16="http://schemas.microsoft.com/office/drawing/2014/main" id="{97A5031A-8CA5-8F49-99C0-E7A649DDB47F}"/>
              </a:ext>
            </a:extLst>
          </p:cNvPr>
          <p:cNvPicPr>
            <a:picLocks noGrp="1" noChangeAspect="1"/>
          </p:cNvPicPr>
          <p:nvPr>
            <p:ph idx="1"/>
          </p:nvPr>
        </p:nvPicPr>
        <p:blipFill>
          <a:blip r:embed="rId4"/>
          <a:stretch>
            <a:fillRect/>
          </a:stretch>
        </p:blipFill>
        <p:spPr>
          <a:xfrm>
            <a:off x="5400995" y="767771"/>
            <a:ext cx="3681991" cy="1840996"/>
          </a:xfrm>
          <a:prstGeom prst="rect">
            <a:avLst/>
          </a:prstGeom>
        </p:spPr>
      </p:pic>
      <p:sp>
        <p:nvSpPr>
          <p:cNvPr id="9" name="TextBox 8">
            <a:extLst>
              <a:ext uri="{FF2B5EF4-FFF2-40B4-BE49-F238E27FC236}">
                <a16:creationId xmlns:a16="http://schemas.microsoft.com/office/drawing/2014/main" id="{20AE7EEA-1991-AC4C-87EF-D3028AB3DC58}"/>
              </a:ext>
            </a:extLst>
          </p:cNvPr>
          <p:cNvSpPr txBox="1"/>
          <p:nvPr/>
        </p:nvSpPr>
        <p:spPr>
          <a:xfrm>
            <a:off x="6063997" y="2514969"/>
            <a:ext cx="2725856" cy="369332"/>
          </a:xfrm>
          <a:prstGeom prst="rect">
            <a:avLst/>
          </a:prstGeom>
          <a:noFill/>
        </p:spPr>
        <p:txBody>
          <a:bodyPr wrap="square" rtlCol="0">
            <a:spAutoFit/>
          </a:bodyPr>
          <a:lstStyle/>
          <a:p>
            <a:r>
              <a:rPr lang="en-US" dirty="0"/>
              <a:t>Median Sale Price</a:t>
            </a:r>
          </a:p>
        </p:txBody>
      </p:sp>
      <p:sp>
        <p:nvSpPr>
          <p:cNvPr id="25" name="TextBox 24">
            <a:extLst>
              <a:ext uri="{FF2B5EF4-FFF2-40B4-BE49-F238E27FC236}">
                <a16:creationId xmlns:a16="http://schemas.microsoft.com/office/drawing/2014/main" id="{B33A1FF0-AEA8-5A46-9FF0-4B890F4AB91A}"/>
              </a:ext>
            </a:extLst>
          </p:cNvPr>
          <p:cNvSpPr txBox="1"/>
          <p:nvPr/>
        </p:nvSpPr>
        <p:spPr>
          <a:xfrm>
            <a:off x="9498148" y="2532681"/>
            <a:ext cx="2725856" cy="369332"/>
          </a:xfrm>
          <a:prstGeom prst="rect">
            <a:avLst/>
          </a:prstGeom>
          <a:noFill/>
        </p:spPr>
        <p:txBody>
          <a:bodyPr wrap="square" rtlCol="0">
            <a:spAutoFit/>
          </a:bodyPr>
          <a:lstStyle/>
          <a:p>
            <a:r>
              <a:rPr lang="en-US" dirty="0"/>
              <a:t>Regression Line</a:t>
            </a:r>
          </a:p>
        </p:txBody>
      </p:sp>
      <p:sp>
        <p:nvSpPr>
          <p:cNvPr id="27" name="TextBox 26">
            <a:extLst>
              <a:ext uri="{FF2B5EF4-FFF2-40B4-BE49-F238E27FC236}">
                <a16:creationId xmlns:a16="http://schemas.microsoft.com/office/drawing/2014/main" id="{56C26741-6F67-B14D-950B-91C9891141C6}"/>
              </a:ext>
            </a:extLst>
          </p:cNvPr>
          <p:cNvSpPr txBox="1"/>
          <p:nvPr/>
        </p:nvSpPr>
        <p:spPr>
          <a:xfrm>
            <a:off x="8264700" y="5956177"/>
            <a:ext cx="2725856" cy="369332"/>
          </a:xfrm>
          <a:prstGeom prst="rect">
            <a:avLst/>
          </a:prstGeom>
          <a:noFill/>
        </p:spPr>
        <p:txBody>
          <a:bodyPr wrap="square" rtlCol="0">
            <a:spAutoFit/>
          </a:bodyPr>
          <a:lstStyle/>
          <a:p>
            <a:r>
              <a:rPr lang="en-US" dirty="0"/>
              <a:t>Test Set Prediction</a:t>
            </a:r>
          </a:p>
        </p:txBody>
      </p:sp>
    </p:spTree>
    <p:extLst>
      <p:ext uri="{BB962C8B-B14F-4D97-AF65-F5344CB8AC3E}">
        <p14:creationId xmlns:p14="http://schemas.microsoft.com/office/powerpoint/2010/main" val="273549786"/>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4B6E2-03DC-C64A-AA9A-85E01F891E3A}"/>
              </a:ext>
            </a:extLst>
          </p:cNvPr>
          <p:cNvSpPr>
            <a:spLocks noGrp="1"/>
          </p:cNvSpPr>
          <p:nvPr>
            <p:ph idx="1"/>
          </p:nvPr>
        </p:nvSpPr>
        <p:spPr>
          <a:xfrm>
            <a:off x="414735" y="567426"/>
            <a:ext cx="11704940" cy="1680519"/>
          </a:xfrm>
        </p:spPr>
        <p:txBody>
          <a:bodyPr anchor="ctr">
            <a:normAutofit/>
          </a:bodyPr>
          <a:lstStyle/>
          <a:p>
            <a:pPr marL="0" indent="0">
              <a:buNone/>
            </a:pPr>
            <a:r>
              <a:rPr lang="en-US" sz="3600" dirty="0"/>
              <a:t>Housing Price Increase in 2020 &amp; 2021 is significantly higher compared to previous years.</a:t>
            </a:r>
          </a:p>
          <a:p>
            <a:pPr marL="0" indent="0">
              <a:buNone/>
            </a:pPr>
            <a:endParaRPr lang="en-US" sz="2000" dirty="0"/>
          </a:p>
          <a:p>
            <a:pPr marL="0" indent="0">
              <a:buNone/>
            </a:pPr>
            <a:endParaRPr lang="en-US" sz="2000" dirty="0"/>
          </a:p>
          <a:p>
            <a:pPr marL="0" indent="0">
              <a:buNone/>
            </a:pPr>
            <a:endParaRPr lang="en-US" sz="2000" dirty="0"/>
          </a:p>
        </p:txBody>
      </p:sp>
      <p:pic>
        <p:nvPicPr>
          <p:cNvPr id="21" name="Picture 20" descr="Chart, line chart&#10;&#10;Description automatically generated">
            <a:extLst>
              <a:ext uri="{FF2B5EF4-FFF2-40B4-BE49-F238E27FC236}">
                <a16:creationId xmlns:a16="http://schemas.microsoft.com/office/drawing/2014/main" id="{EB2CC826-7F51-F943-A38A-F63E11DA915A}"/>
              </a:ext>
            </a:extLst>
          </p:cNvPr>
          <p:cNvPicPr>
            <a:picLocks noChangeAspect="1"/>
          </p:cNvPicPr>
          <p:nvPr/>
        </p:nvPicPr>
        <p:blipFill rotWithShape="1">
          <a:blip r:embed="rId2"/>
          <a:srcRect l="4226" t="6091" r="7039" b="4692"/>
          <a:stretch/>
        </p:blipFill>
        <p:spPr>
          <a:xfrm>
            <a:off x="0" y="2247945"/>
            <a:ext cx="6410996" cy="3432398"/>
          </a:xfrm>
          <a:prstGeom prst="rect">
            <a:avLst/>
          </a:prstGeom>
        </p:spPr>
      </p:pic>
      <p:sp>
        <p:nvSpPr>
          <p:cNvPr id="13" name="TextBox 12">
            <a:extLst>
              <a:ext uri="{FF2B5EF4-FFF2-40B4-BE49-F238E27FC236}">
                <a16:creationId xmlns:a16="http://schemas.microsoft.com/office/drawing/2014/main" id="{4040BDE8-759A-864A-A3A1-F37EE32E479F}"/>
              </a:ext>
            </a:extLst>
          </p:cNvPr>
          <p:cNvSpPr txBox="1"/>
          <p:nvPr/>
        </p:nvSpPr>
        <p:spPr>
          <a:xfrm>
            <a:off x="12119675" y="2510725"/>
            <a:ext cx="184731" cy="369332"/>
          </a:xfrm>
          <a:prstGeom prst="rect">
            <a:avLst/>
          </a:prstGeom>
          <a:noFill/>
        </p:spPr>
        <p:txBody>
          <a:bodyPr wrap="none" rtlCol="0">
            <a:spAutoFit/>
          </a:bodyPr>
          <a:lstStyle/>
          <a:p>
            <a:endParaRPr lang="en-US" dirty="0"/>
          </a:p>
        </p:txBody>
      </p:sp>
      <p:graphicFrame>
        <p:nvGraphicFramePr>
          <p:cNvPr id="11" name="Table 11">
            <a:extLst>
              <a:ext uri="{FF2B5EF4-FFF2-40B4-BE49-F238E27FC236}">
                <a16:creationId xmlns:a16="http://schemas.microsoft.com/office/drawing/2014/main" id="{F1212A36-BE22-4248-AEDD-2FE3F8D7BCE0}"/>
              </a:ext>
            </a:extLst>
          </p:cNvPr>
          <p:cNvGraphicFramePr>
            <a:graphicFrameLocks noGrp="1"/>
          </p:cNvGraphicFramePr>
          <p:nvPr>
            <p:extLst>
              <p:ext uri="{D42A27DB-BD31-4B8C-83A1-F6EECF244321}">
                <p14:modId xmlns:p14="http://schemas.microsoft.com/office/powerpoint/2010/main" val="1153866894"/>
              </p:ext>
            </p:extLst>
          </p:nvPr>
        </p:nvGraphicFramePr>
        <p:xfrm>
          <a:off x="6610080" y="1765511"/>
          <a:ext cx="5167185" cy="4614601"/>
        </p:xfrm>
        <a:graphic>
          <a:graphicData uri="http://schemas.openxmlformats.org/drawingml/2006/table">
            <a:tbl>
              <a:tblPr firstRow="1" bandRow="1">
                <a:noFill/>
                <a:tableStyleId>{5C22544A-7EE6-4342-B048-85BDC9FD1C3A}</a:tableStyleId>
              </a:tblPr>
              <a:tblGrid>
                <a:gridCol w="1949520">
                  <a:extLst>
                    <a:ext uri="{9D8B030D-6E8A-4147-A177-3AD203B41FA5}">
                      <a16:colId xmlns:a16="http://schemas.microsoft.com/office/drawing/2014/main" val="1967135454"/>
                    </a:ext>
                  </a:extLst>
                </a:gridCol>
                <a:gridCol w="3217665">
                  <a:extLst>
                    <a:ext uri="{9D8B030D-6E8A-4147-A177-3AD203B41FA5}">
                      <a16:colId xmlns:a16="http://schemas.microsoft.com/office/drawing/2014/main" val="3719141514"/>
                    </a:ext>
                  </a:extLst>
                </a:gridCol>
              </a:tblGrid>
              <a:tr h="488585">
                <a:tc>
                  <a:txBody>
                    <a:bodyPr/>
                    <a:lstStyle/>
                    <a:p>
                      <a:r>
                        <a:rPr lang="en-US" sz="1500" b="0" cap="all" spc="150" dirty="0">
                          <a:solidFill>
                            <a:schemeClr val="lt1"/>
                          </a:solidFill>
                        </a:rPr>
                        <a:t>Year</a:t>
                      </a:r>
                    </a:p>
                  </a:txBody>
                  <a:tcPr marL="74996" marR="74996" marT="74996" marB="74996">
                    <a:lnL w="12700" cmpd="sng">
                      <a:noFill/>
                    </a:lnL>
                    <a:lnR w="12700" cmpd="sng">
                      <a:noFill/>
                    </a:lnR>
                    <a:lnT w="12700" cmpd="sng">
                      <a:noFill/>
                    </a:lnT>
                    <a:lnB w="38100" cmpd="sng">
                      <a:noFill/>
                    </a:lnB>
                    <a:solidFill>
                      <a:schemeClr val="accent2"/>
                    </a:solidFill>
                  </a:tcPr>
                </a:tc>
                <a:tc>
                  <a:txBody>
                    <a:bodyPr/>
                    <a:lstStyle/>
                    <a:p>
                      <a:r>
                        <a:rPr lang="en-US" sz="1500" b="0" cap="all" spc="150">
                          <a:solidFill>
                            <a:schemeClr val="lt1"/>
                          </a:solidFill>
                        </a:rPr>
                        <a:t>% Change</a:t>
                      </a:r>
                    </a:p>
                  </a:txBody>
                  <a:tcPr marL="74996" marR="74996" marT="74996" marB="74996">
                    <a:lnL w="12700" cmpd="sng">
                      <a:noFill/>
                    </a:lnL>
                    <a:lnR w="12700" cmpd="sng">
                      <a:noFill/>
                    </a:lnR>
                    <a:lnT w="12700" cmpd="sng">
                      <a:noFill/>
                    </a:lnT>
                    <a:lnB w="38100" cmpd="sng">
                      <a:noFill/>
                    </a:lnB>
                    <a:solidFill>
                      <a:schemeClr val="accent2"/>
                    </a:solidFill>
                  </a:tcPr>
                </a:tc>
                <a:extLst>
                  <a:ext uri="{0D108BD9-81ED-4DB2-BD59-A6C34878D82A}">
                    <a16:rowId xmlns:a16="http://schemas.microsoft.com/office/drawing/2014/main" val="3861002896"/>
                  </a:ext>
                </a:extLst>
              </a:tr>
              <a:tr h="488585">
                <a:tc>
                  <a:txBody>
                    <a:bodyPr/>
                    <a:lstStyle/>
                    <a:p>
                      <a:r>
                        <a:rPr lang="en-US" sz="2400" cap="none" spc="0">
                          <a:solidFill>
                            <a:schemeClr val="tx1"/>
                          </a:solidFill>
                        </a:rPr>
                        <a:t>2014</a:t>
                      </a:r>
                    </a:p>
                  </a:txBody>
                  <a:tcPr marL="74996" marR="74996" marT="74996" marB="74996">
                    <a:lnL w="12700" cmpd="sng">
                      <a:noFill/>
                      <a:prstDash val="solid"/>
                    </a:lnL>
                    <a:lnR w="12700" cmpd="sng">
                      <a:noFill/>
                      <a:prstDash val="solid"/>
                    </a:lnR>
                    <a:lnT w="38100" cmpd="sng">
                      <a:noFill/>
                    </a:lnT>
                    <a:lnB w="12700" cmpd="sng">
                      <a:noFill/>
                      <a:prstDash val="solid"/>
                    </a:lnB>
                    <a:noFill/>
                  </a:tcPr>
                </a:tc>
                <a:tc>
                  <a:txBody>
                    <a:bodyPr/>
                    <a:lstStyle/>
                    <a:p>
                      <a:r>
                        <a:rPr lang="en-US" sz="2400" b="0" i="0" kern="1200" cap="none" spc="0">
                          <a:solidFill>
                            <a:schemeClr val="tx1"/>
                          </a:solidFill>
                          <a:effectLst/>
                          <a:latin typeface="+mn-lt"/>
                          <a:ea typeface="+mn-ea"/>
                          <a:cs typeface="+mn-cs"/>
                        </a:rPr>
                        <a:t>0.026586</a:t>
                      </a:r>
                      <a:endParaRPr lang="en-US" sz="2400" cap="none" spc="0">
                        <a:solidFill>
                          <a:schemeClr val="tx1"/>
                        </a:solidFill>
                      </a:endParaRPr>
                    </a:p>
                  </a:txBody>
                  <a:tcPr marL="74996" marR="74996" marT="74996" marB="7499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65006449"/>
                  </a:ext>
                </a:extLst>
              </a:tr>
              <a:tr h="488585">
                <a:tc>
                  <a:txBody>
                    <a:bodyPr/>
                    <a:lstStyle/>
                    <a:p>
                      <a:r>
                        <a:rPr lang="en-US" sz="2400" cap="none" spc="0">
                          <a:solidFill>
                            <a:schemeClr val="tx1"/>
                          </a:solidFill>
                        </a:rPr>
                        <a:t>2015</a:t>
                      </a: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2400" b="0" i="0" kern="1200" cap="none" spc="0" dirty="0">
                          <a:solidFill>
                            <a:schemeClr val="tx1"/>
                          </a:solidFill>
                          <a:effectLst/>
                          <a:latin typeface="+mn-lt"/>
                          <a:ea typeface="+mn-ea"/>
                          <a:cs typeface="+mn-cs"/>
                        </a:rPr>
                        <a:t>0.051282</a:t>
                      </a:r>
                      <a:endParaRPr lang="en-US" sz="2400" cap="none" spc="0" dirty="0">
                        <a:solidFill>
                          <a:schemeClr val="tx1"/>
                        </a:solidFill>
                      </a:endParaRP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32236768"/>
                  </a:ext>
                </a:extLst>
              </a:tr>
              <a:tr h="488585">
                <a:tc>
                  <a:txBody>
                    <a:bodyPr/>
                    <a:lstStyle/>
                    <a:p>
                      <a:r>
                        <a:rPr lang="en-US" sz="2400" cap="none" spc="0">
                          <a:solidFill>
                            <a:schemeClr val="tx1"/>
                          </a:solidFill>
                        </a:rPr>
                        <a:t>2016</a:t>
                      </a:r>
                    </a:p>
                  </a:txBody>
                  <a:tcPr marL="74996" marR="74996" marT="74996" marB="74996">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b="0" i="0" kern="1200" cap="none" spc="0">
                          <a:solidFill>
                            <a:schemeClr val="tx1"/>
                          </a:solidFill>
                          <a:effectLst/>
                          <a:latin typeface="+mn-lt"/>
                          <a:ea typeface="+mn-ea"/>
                          <a:cs typeface="+mn-cs"/>
                        </a:rPr>
                        <a:t>0.131707</a:t>
                      </a:r>
                      <a:endParaRPr lang="en-US" sz="2400" cap="none" spc="0">
                        <a:solidFill>
                          <a:schemeClr val="tx1"/>
                        </a:solidFill>
                      </a:endParaRPr>
                    </a:p>
                  </a:txBody>
                  <a:tcPr marL="74996" marR="74996" marT="74996" marB="7499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68108190"/>
                  </a:ext>
                </a:extLst>
              </a:tr>
              <a:tr h="488585">
                <a:tc>
                  <a:txBody>
                    <a:bodyPr/>
                    <a:lstStyle/>
                    <a:p>
                      <a:r>
                        <a:rPr lang="en-US" sz="2400" cap="none" spc="0" dirty="0">
                          <a:solidFill>
                            <a:schemeClr val="tx1"/>
                          </a:solidFill>
                        </a:rPr>
                        <a:t>2017</a:t>
                      </a: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2400" b="0" i="0" kern="1200" cap="none" spc="0">
                          <a:solidFill>
                            <a:schemeClr val="tx1"/>
                          </a:solidFill>
                          <a:effectLst/>
                          <a:latin typeface="+mn-lt"/>
                          <a:ea typeface="+mn-ea"/>
                          <a:cs typeface="+mn-cs"/>
                        </a:rPr>
                        <a:t>0.012931</a:t>
                      </a:r>
                      <a:endParaRPr lang="en-US" sz="2400" cap="none" spc="0">
                        <a:solidFill>
                          <a:schemeClr val="tx1"/>
                        </a:solidFill>
                      </a:endParaRP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4567382"/>
                  </a:ext>
                </a:extLst>
              </a:tr>
              <a:tr h="488585">
                <a:tc>
                  <a:txBody>
                    <a:bodyPr/>
                    <a:lstStyle/>
                    <a:p>
                      <a:r>
                        <a:rPr lang="en-US" sz="2400" cap="none" spc="0">
                          <a:solidFill>
                            <a:schemeClr val="tx1"/>
                          </a:solidFill>
                        </a:rPr>
                        <a:t>2018</a:t>
                      </a:r>
                    </a:p>
                  </a:txBody>
                  <a:tcPr marL="74996" marR="74996" marT="74996" marB="74996">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b="0" i="0" kern="1200" cap="none" spc="0">
                          <a:solidFill>
                            <a:schemeClr val="tx1"/>
                          </a:solidFill>
                          <a:effectLst/>
                          <a:latin typeface="+mn-lt"/>
                          <a:ea typeface="+mn-ea"/>
                          <a:cs typeface="+mn-cs"/>
                        </a:rPr>
                        <a:t>0.089362</a:t>
                      </a:r>
                      <a:endParaRPr lang="en-US" sz="2400" cap="none" spc="0">
                        <a:solidFill>
                          <a:schemeClr val="tx1"/>
                        </a:solidFill>
                      </a:endParaRPr>
                    </a:p>
                  </a:txBody>
                  <a:tcPr marL="74996" marR="74996" marT="74996" marB="7499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32546830"/>
                  </a:ext>
                </a:extLst>
              </a:tr>
              <a:tr h="488585">
                <a:tc>
                  <a:txBody>
                    <a:bodyPr/>
                    <a:lstStyle/>
                    <a:p>
                      <a:r>
                        <a:rPr lang="en-US" sz="2400" cap="none" spc="0">
                          <a:solidFill>
                            <a:schemeClr val="tx1"/>
                          </a:solidFill>
                        </a:rPr>
                        <a:t>2019</a:t>
                      </a: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2400" b="0" i="0" kern="1200" cap="none" spc="0">
                          <a:solidFill>
                            <a:schemeClr val="tx1"/>
                          </a:solidFill>
                          <a:effectLst/>
                          <a:latin typeface="+mn-lt"/>
                          <a:ea typeface="+mn-ea"/>
                          <a:cs typeface="+mn-cs"/>
                        </a:rPr>
                        <a:t>0.050781</a:t>
                      </a:r>
                      <a:endParaRPr lang="en-US" sz="2400" cap="none" spc="0">
                        <a:solidFill>
                          <a:schemeClr val="tx1"/>
                        </a:solidFill>
                      </a:endParaRP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21281587"/>
                  </a:ext>
                </a:extLst>
              </a:tr>
              <a:tr h="488585">
                <a:tc>
                  <a:txBody>
                    <a:bodyPr/>
                    <a:lstStyle/>
                    <a:p>
                      <a:r>
                        <a:rPr lang="en-US" sz="2400" b="1" cap="none" spc="0">
                          <a:solidFill>
                            <a:schemeClr val="tx1"/>
                          </a:solidFill>
                        </a:rPr>
                        <a:t>2020</a:t>
                      </a: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chemeClr val="accent2"/>
                    </a:solidFill>
                  </a:tcPr>
                </a:tc>
                <a:tc>
                  <a:txBody>
                    <a:bodyPr/>
                    <a:lstStyle/>
                    <a:p>
                      <a:r>
                        <a:rPr lang="en-US" sz="2400" b="1" i="0" kern="1200" cap="none" spc="0" dirty="0">
                          <a:solidFill>
                            <a:schemeClr val="tx1"/>
                          </a:solidFill>
                          <a:effectLst/>
                          <a:latin typeface="+mn-lt"/>
                          <a:ea typeface="+mn-ea"/>
                          <a:cs typeface="+mn-cs"/>
                        </a:rPr>
                        <a:t>0.222770</a:t>
                      </a:r>
                      <a:endParaRPr lang="en-US" sz="2400" b="1" cap="none" spc="0" dirty="0">
                        <a:solidFill>
                          <a:schemeClr val="tx1"/>
                        </a:solidFill>
                      </a:endParaRP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chemeClr val="accent2"/>
                    </a:solidFill>
                  </a:tcPr>
                </a:tc>
                <a:extLst>
                  <a:ext uri="{0D108BD9-81ED-4DB2-BD59-A6C34878D82A}">
                    <a16:rowId xmlns:a16="http://schemas.microsoft.com/office/drawing/2014/main" val="4150551977"/>
                  </a:ext>
                </a:extLst>
              </a:tr>
              <a:tr h="488585">
                <a:tc>
                  <a:txBody>
                    <a:bodyPr/>
                    <a:lstStyle/>
                    <a:p>
                      <a:r>
                        <a:rPr lang="en-US" sz="2400" cap="none" spc="0">
                          <a:solidFill>
                            <a:schemeClr val="tx1"/>
                          </a:solidFill>
                        </a:rPr>
                        <a:t>2021</a:t>
                      </a: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chemeClr val="accent2">
                        <a:alpha val="7843"/>
                      </a:schemeClr>
                    </a:solidFill>
                  </a:tcPr>
                </a:tc>
                <a:tc>
                  <a:txBody>
                    <a:bodyPr/>
                    <a:lstStyle/>
                    <a:p>
                      <a:r>
                        <a:rPr lang="en-US" sz="2400" b="0" i="0" kern="1200" cap="none" spc="0" dirty="0">
                          <a:solidFill>
                            <a:schemeClr val="tx1"/>
                          </a:solidFill>
                          <a:effectLst/>
                          <a:latin typeface="+mn-lt"/>
                          <a:ea typeface="+mn-ea"/>
                          <a:cs typeface="+mn-cs"/>
                        </a:rPr>
                        <a:t>0.194801</a:t>
                      </a:r>
                      <a:endParaRPr lang="en-US" sz="2400" cap="none" spc="0" dirty="0">
                        <a:solidFill>
                          <a:schemeClr val="tx1"/>
                        </a:solidFill>
                      </a:endParaRPr>
                    </a:p>
                  </a:txBody>
                  <a:tcPr marL="74996" marR="74996" marT="74996" marB="74996">
                    <a:lnL w="12700" cmpd="sng">
                      <a:noFill/>
                      <a:prstDash val="solid"/>
                    </a:lnL>
                    <a:lnR w="12700" cmpd="sng">
                      <a:noFill/>
                      <a:prstDash val="solid"/>
                    </a:lnR>
                    <a:lnT w="12700" cmpd="sng">
                      <a:noFill/>
                      <a:prstDash val="solid"/>
                    </a:lnT>
                    <a:lnB w="12700" cmpd="sng">
                      <a:noFill/>
                      <a:prstDash val="solid"/>
                    </a:lnB>
                    <a:solidFill>
                      <a:schemeClr val="accent2">
                        <a:alpha val="7843"/>
                      </a:schemeClr>
                    </a:solidFill>
                  </a:tcPr>
                </a:tc>
                <a:extLst>
                  <a:ext uri="{0D108BD9-81ED-4DB2-BD59-A6C34878D82A}">
                    <a16:rowId xmlns:a16="http://schemas.microsoft.com/office/drawing/2014/main" val="3841422308"/>
                  </a:ext>
                </a:extLst>
              </a:tr>
            </a:tbl>
          </a:graphicData>
        </a:graphic>
      </p:graphicFrame>
      <p:sp>
        <p:nvSpPr>
          <p:cNvPr id="12" name="TextBox 11">
            <a:extLst>
              <a:ext uri="{FF2B5EF4-FFF2-40B4-BE49-F238E27FC236}">
                <a16:creationId xmlns:a16="http://schemas.microsoft.com/office/drawing/2014/main" id="{C27A0E90-7680-164B-939A-A5C1E549734C}"/>
              </a:ext>
            </a:extLst>
          </p:cNvPr>
          <p:cNvSpPr txBox="1"/>
          <p:nvPr/>
        </p:nvSpPr>
        <p:spPr>
          <a:xfrm>
            <a:off x="16986142" y="-305316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7884710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10725-96DE-144D-BA96-3414EFF96086}"/>
              </a:ext>
            </a:extLst>
          </p:cNvPr>
          <p:cNvSpPr>
            <a:spLocks noGrp="1"/>
          </p:cNvSpPr>
          <p:nvPr>
            <p:ph type="title"/>
          </p:nvPr>
        </p:nvSpPr>
        <p:spPr>
          <a:xfrm>
            <a:off x="635000" y="640823"/>
            <a:ext cx="3418659" cy="5583148"/>
          </a:xfrm>
        </p:spPr>
        <p:txBody>
          <a:bodyPr anchor="ctr">
            <a:normAutofit/>
          </a:bodyPr>
          <a:lstStyle/>
          <a:p>
            <a:r>
              <a:rPr lang="en-US" sz="5400"/>
              <a:t>Reflection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1C42488-06BB-453D-B8AB-26048BA5977C}"/>
              </a:ext>
            </a:extLst>
          </p:cNvPr>
          <p:cNvGraphicFramePr>
            <a:graphicFrameLocks noGrp="1"/>
          </p:cNvGraphicFramePr>
          <p:nvPr>
            <p:ph idx="1"/>
            <p:extLst>
              <p:ext uri="{D42A27DB-BD31-4B8C-83A1-F6EECF244321}">
                <p14:modId xmlns:p14="http://schemas.microsoft.com/office/powerpoint/2010/main" val="96151078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99576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BD90-B85E-5E4C-B33D-1C1EA98AEA25}"/>
              </a:ext>
            </a:extLst>
          </p:cNvPr>
          <p:cNvSpPr>
            <a:spLocks noGrp="1"/>
          </p:cNvSpPr>
          <p:nvPr>
            <p:ph type="title"/>
          </p:nvPr>
        </p:nvSpPr>
        <p:spPr>
          <a:xfrm>
            <a:off x="1167175" y="4097532"/>
            <a:ext cx="5513544" cy="743037"/>
          </a:xfrm>
        </p:spPr>
        <p:txBody>
          <a:bodyPr>
            <a:normAutofit/>
          </a:bodyPr>
          <a:lstStyle/>
          <a:p>
            <a:r>
              <a:rPr lang="en-US" sz="3600" b="1" dirty="0">
                <a:solidFill>
                  <a:schemeClr val="accent2"/>
                </a:solidFill>
                <a:latin typeface="+mn-lt"/>
                <a:cs typeface="Calibri" panose="020F0502020204030204" pitchFamily="34" charset="0"/>
              </a:rPr>
              <a:t>Mecklenburg County</a:t>
            </a:r>
          </a:p>
        </p:txBody>
      </p:sp>
      <p:pic>
        <p:nvPicPr>
          <p:cNvPr id="1026" name="Picture 2" descr="Where Is North Carolina Located - MapSof.net">
            <a:extLst>
              <a:ext uri="{FF2B5EF4-FFF2-40B4-BE49-F238E27FC236}">
                <a16:creationId xmlns:a16="http://schemas.microsoft.com/office/drawing/2014/main" id="{0353CC1B-2C7E-3045-8BD2-1924DD20D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2278" y="4097532"/>
            <a:ext cx="3497424" cy="23741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1CAD7DD5-6D6D-F943-81F5-C9E496792BE1}"/>
              </a:ext>
            </a:extLst>
          </p:cNvPr>
          <p:cNvSpPr txBox="1">
            <a:spLocks/>
          </p:cNvSpPr>
          <p:nvPr/>
        </p:nvSpPr>
        <p:spPr>
          <a:xfrm>
            <a:off x="642256" y="58479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dirty="0">
                <a:ea typeface="Average"/>
                <a:cs typeface="Average"/>
                <a:sym typeface="Average"/>
              </a:rPr>
              <a:t>This analysis will look to determine how surges in </a:t>
            </a:r>
            <a:r>
              <a:rPr lang="en-US" sz="4400" b="1" dirty="0">
                <a:solidFill>
                  <a:schemeClr val="accent2"/>
                </a:solidFill>
                <a:ea typeface="Average"/>
                <a:cs typeface="Average"/>
                <a:sym typeface="Average"/>
              </a:rPr>
              <a:t>COVID-19 Cases </a:t>
            </a:r>
            <a:r>
              <a:rPr lang="en-US" sz="4400" dirty="0">
                <a:ea typeface="Average"/>
                <a:cs typeface="Average"/>
                <a:sym typeface="Average"/>
              </a:rPr>
              <a:t>have impacted </a:t>
            </a:r>
            <a:r>
              <a:rPr lang="en-US" sz="4400" b="1" dirty="0">
                <a:solidFill>
                  <a:schemeClr val="accent2"/>
                </a:solidFill>
                <a:ea typeface="Average"/>
                <a:cs typeface="Average"/>
                <a:sym typeface="Average"/>
              </a:rPr>
              <a:t>Real Estate</a:t>
            </a:r>
            <a:r>
              <a:rPr lang="en-US" sz="4400" dirty="0">
                <a:solidFill>
                  <a:schemeClr val="accent2"/>
                </a:solidFill>
                <a:ea typeface="Average"/>
                <a:cs typeface="Average"/>
                <a:sym typeface="Average"/>
              </a:rPr>
              <a:t> </a:t>
            </a:r>
            <a:r>
              <a:rPr lang="en-US" sz="4400" dirty="0">
                <a:ea typeface="Average"/>
                <a:cs typeface="Average"/>
                <a:sym typeface="Average"/>
              </a:rPr>
              <a:t>sale price trends in/around </a:t>
            </a:r>
            <a:r>
              <a:rPr lang="en-US" sz="4400" b="1" dirty="0">
                <a:solidFill>
                  <a:schemeClr val="accent2"/>
                </a:solidFill>
                <a:ea typeface="Average"/>
                <a:cs typeface="Average"/>
                <a:sym typeface="Average"/>
              </a:rPr>
              <a:t>Mecklenburg county </a:t>
            </a:r>
            <a:r>
              <a:rPr lang="en-US" sz="4400" dirty="0">
                <a:ea typeface="Average"/>
                <a:cs typeface="Average"/>
                <a:sym typeface="Average"/>
              </a:rPr>
              <a:t>in 2020 &amp; 2021.</a:t>
            </a:r>
            <a:endParaRPr lang="en-US" sz="3600" dirty="0">
              <a:ea typeface="Average"/>
              <a:cs typeface="Average"/>
              <a:sym typeface="Average"/>
            </a:endParaRPr>
          </a:p>
          <a:p>
            <a:endParaRPr lang="en-US" dirty="0"/>
          </a:p>
        </p:txBody>
      </p:sp>
      <p:sp>
        <p:nvSpPr>
          <p:cNvPr id="6" name="Content Placeholder 2">
            <a:extLst>
              <a:ext uri="{FF2B5EF4-FFF2-40B4-BE49-F238E27FC236}">
                <a16:creationId xmlns:a16="http://schemas.microsoft.com/office/drawing/2014/main" id="{AE453EC8-254B-AF44-8877-76BC4D9857B1}"/>
              </a:ext>
            </a:extLst>
          </p:cNvPr>
          <p:cNvSpPr txBox="1">
            <a:spLocks/>
          </p:cNvSpPr>
          <p:nvPr/>
        </p:nvSpPr>
        <p:spPr>
          <a:xfrm>
            <a:off x="1167175" y="4857211"/>
            <a:ext cx="4265645" cy="2335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State of North Carolina</a:t>
            </a:r>
          </a:p>
          <a:p>
            <a:r>
              <a:rPr lang="en-US" dirty="0"/>
              <a:t>Population of 1.1M</a:t>
            </a:r>
          </a:p>
          <a:p>
            <a:endParaRPr lang="en-US" dirty="0"/>
          </a:p>
        </p:txBody>
      </p:sp>
    </p:spTree>
    <p:extLst>
      <p:ext uri="{BB962C8B-B14F-4D97-AF65-F5344CB8AC3E}">
        <p14:creationId xmlns:p14="http://schemas.microsoft.com/office/powerpoint/2010/main" val="354985063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1D7A71-2081-B64C-AA30-E7561D2140E6}"/>
              </a:ext>
            </a:extLst>
          </p:cNvPr>
          <p:cNvSpPr>
            <a:spLocks noGrp="1"/>
          </p:cNvSpPr>
          <p:nvPr>
            <p:ph type="title"/>
          </p:nvPr>
        </p:nvSpPr>
        <p:spPr>
          <a:xfrm>
            <a:off x="643467" y="321734"/>
            <a:ext cx="10905066" cy="1135737"/>
          </a:xfrm>
        </p:spPr>
        <p:txBody>
          <a:bodyPr>
            <a:normAutofit/>
          </a:bodyPr>
          <a:lstStyle/>
          <a:p>
            <a:r>
              <a:rPr lang="en-US" b="1" dirty="0">
                <a:solidFill>
                  <a:schemeClr val="accent2"/>
                </a:solidFill>
              </a:rPr>
              <a:t>Motivation	</a:t>
            </a:r>
          </a:p>
        </p:txBody>
      </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7739E52-9491-481F-82E3-5FB8D6124A0D}"/>
              </a:ext>
            </a:extLst>
          </p:cNvPr>
          <p:cNvGraphicFramePr>
            <a:graphicFrameLocks noGrp="1"/>
          </p:cNvGraphicFramePr>
          <p:nvPr>
            <p:ph idx="1"/>
            <p:extLst>
              <p:ext uri="{D42A27DB-BD31-4B8C-83A1-F6EECF244321}">
                <p14:modId xmlns:p14="http://schemas.microsoft.com/office/powerpoint/2010/main" val="2245639327"/>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11936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2" name="Group 11">
            <a:extLst>
              <a:ext uri="{FF2B5EF4-FFF2-40B4-BE49-F238E27FC236}">
                <a16:creationId xmlns:a16="http://schemas.microsoft.com/office/drawing/2014/main" id="{D8C3AFD7-4CCE-484E-84C6-80FB3E3E2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19" name="Rectangle 12">
              <a:extLst>
                <a:ext uri="{FF2B5EF4-FFF2-40B4-BE49-F238E27FC236}">
                  <a16:creationId xmlns:a16="http://schemas.microsoft.com/office/drawing/2014/main" id="{490C807E-560D-4B1E-8911-1B0B4631F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CCC1DF5-83E7-46A1-8737-18B5AA0F1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02114E49-C077-4083-B5C1-6A6E70F4D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90600"/>
            <a:ext cx="117348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94117CE-A4E8-6844-88D7-16D5262776B7}"/>
              </a:ext>
            </a:extLst>
          </p:cNvPr>
          <p:cNvSpPr>
            <a:spLocks noGrp="1"/>
          </p:cNvSpPr>
          <p:nvPr>
            <p:ph type="title"/>
          </p:nvPr>
        </p:nvSpPr>
        <p:spPr>
          <a:xfrm>
            <a:off x="801414" y="1497724"/>
            <a:ext cx="4953000" cy="1216153"/>
          </a:xfrm>
        </p:spPr>
        <p:txBody>
          <a:bodyPr anchor="t">
            <a:normAutofit/>
          </a:bodyPr>
          <a:lstStyle/>
          <a:p>
            <a:r>
              <a:rPr lang="en-US" sz="4000" b="1" dirty="0">
                <a:solidFill>
                  <a:schemeClr val="accent2"/>
                </a:solidFill>
              </a:rPr>
              <a:t>Research Question</a:t>
            </a:r>
          </a:p>
        </p:txBody>
      </p:sp>
      <p:sp>
        <p:nvSpPr>
          <p:cNvPr id="3" name="Content Placeholder 2">
            <a:extLst>
              <a:ext uri="{FF2B5EF4-FFF2-40B4-BE49-F238E27FC236}">
                <a16:creationId xmlns:a16="http://schemas.microsoft.com/office/drawing/2014/main" id="{BAE3EA69-C958-6447-AD55-7B43E34B2F03}"/>
              </a:ext>
            </a:extLst>
          </p:cNvPr>
          <p:cNvSpPr>
            <a:spLocks noGrp="1"/>
          </p:cNvSpPr>
          <p:nvPr>
            <p:ph idx="1"/>
          </p:nvPr>
        </p:nvSpPr>
        <p:spPr>
          <a:xfrm>
            <a:off x="685801" y="2406869"/>
            <a:ext cx="5867400" cy="2774731"/>
          </a:xfrm>
        </p:spPr>
        <p:txBody>
          <a:bodyPr>
            <a:normAutofit fontScale="40000" lnSpcReduction="20000"/>
          </a:bodyPr>
          <a:lstStyle/>
          <a:p>
            <a:pPr fontAlgn="base"/>
            <a:r>
              <a:rPr lang="en-US" sz="4800" dirty="0">
                <a:solidFill>
                  <a:prstClr val="black">
                    <a:hueOff val="0"/>
                    <a:satOff val="0"/>
                    <a:lumOff val="0"/>
                    <a:alphaOff val="0"/>
                  </a:prstClr>
                </a:solidFill>
                <a:latin typeface="Calibri" panose="020F0502020204030204"/>
              </a:rPr>
              <a:t>During the COVID-19 pandemic did the housing prices </a:t>
            </a:r>
            <a:r>
              <a:rPr lang="en-US" sz="4800" b="1" dirty="0">
                <a:solidFill>
                  <a:prstClr val="black">
                    <a:hueOff val="0"/>
                    <a:satOff val="0"/>
                    <a:lumOff val="0"/>
                    <a:alphaOff val="0"/>
                  </a:prstClr>
                </a:solidFill>
                <a:latin typeface="Calibri" panose="020F0502020204030204"/>
              </a:rPr>
              <a:t>go up or down </a:t>
            </a:r>
            <a:r>
              <a:rPr lang="en-US" sz="4800" dirty="0">
                <a:solidFill>
                  <a:prstClr val="black">
                    <a:hueOff val="0"/>
                    <a:satOff val="0"/>
                    <a:lumOff val="0"/>
                    <a:alphaOff val="0"/>
                  </a:prstClr>
                </a:solidFill>
                <a:latin typeface="Calibri" panose="020F0502020204030204"/>
              </a:rPr>
              <a:t>from January  2020 through August 2021?</a:t>
            </a:r>
          </a:p>
          <a:p>
            <a:pPr marL="0" indent="0" fontAlgn="base">
              <a:buNone/>
            </a:pPr>
            <a:endParaRPr lang="en-US" sz="4800" dirty="0">
              <a:solidFill>
                <a:prstClr val="black">
                  <a:hueOff val="0"/>
                  <a:satOff val="0"/>
                  <a:lumOff val="0"/>
                  <a:alphaOff val="0"/>
                </a:prstClr>
              </a:solidFill>
              <a:latin typeface="Calibri" panose="020F0502020204030204"/>
            </a:endParaRPr>
          </a:p>
          <a:p>
            <a:pPr fontAlgn="base"/>
            <a:r>
              <a:rPr lang="en-US" sz="4800" dirty="0">
                <a:solidFill>
                  <a:prstClr val="black">
                    <a:hueOff val="0"/>
                    <a:satOff val="0"/>
                    <a:lumOff val="0"/>
                    <a:alphaOff val="0"/>
                  </a:prstClr>
                </a:solidFill>
                <a:latin typeface="Calibri" panose="020F0502020204030204"/>
              </a:rPr>
              <a:t>Did the number of COVID-19 </a:t>
            </a:r>
            <a:r>
              <a:rPr lang="en-US" sz="4800" b="1" dirty="0">
                <a:solidFill>
                  <a:prstClr val="black">
                    <a:hueOff val="0"/>
                    <a:satOff val="0"/>
                    <a:lumOff val="0"/>
                    <a:alphaOff val="0"/>
                  </a:prstClr>
                </a:solidFill>
                <a:latin typeface="Calibri" panose="020F0502020204030204"/>
              </a:rPr>
              <a:t>cases</a:t>
            </a:r>
            <a:r>
              <a:rPr lang="en-US" sz="4800" dirty="0">
                <a:solidFill>
                  <a:prstClr val="black">
                    <a:hueOff val="0"/>
                    <a:satOff val="0"/>
                    <a:lumOff val="0"/>
                    <a:alphaOff val="0"/>
                  </a:prstClr>
                </a:solidFill>
                <a:latin typeface="Calibri" panose="020F0502020204030204"/>
              </a:rPr>
              <a:t> have an </a:t>
            </a:r>
            <a:r>
              <a:rPr lang="en-US" sz="4800" b="1" dirty="0">
                <a:solidFill>
                  <a:prstClr val="black">
                    <a:hueOff val="0"/>
                    <a:satOff val="0"/>
                    <a:lumOff val="0"/>
                    <a:alphaOff val="0"/>
                  </a:prstClr>
                </a:solidFill>
                <a:latin typeface="Calibri" panose="020F0502020204030204"/>
              </a:rPr>
              <a:t>impact</a:t>
            </a:r>
            <a:r>
              <a:rPr lang="en-US" sz="4800" dirty="0">
                <a:solidFill>
                  <a:prstClr val="black">
                    <a:hueOff val="0"/>
                    <a:satOff val="0"/>
                    <a:lumOff val="0"/>
                    <a:alphaOff val="0"/>
                  </a:prstClr>
                </a:solidFill>
                <a:latin typeface="Calibri" panose="020F0502020204030204"/>
              </a:rPr>
              <a:t> on the housing </a:t>
            </a:r>
            <a:r>
              <a:rPr lang="en-US" sz="4800" b="1" dirty="0">
                <a:solidFill>
                  <a:prstClr val="black">
                    <a:hueOff val="0"/>
                    <a:satOff val="0"/>
                    <a:lumOff val="0"/>
                    <a:alphaOff val="0"/>
                  </a:prstClr>
                </a:solidFill>
                <a:latin typeface="Calibri" panose="020F0502020204030204"/>
              </a:rPr>
              <a:t>prices, inventory, list price, sale price</a:t>
            </a:r>
            <a:r>
              <a:rPr lang="en-US" sz="4800" dirty="0">
                <a:solidFill>
                  <a:prstClr val="black">
                    <a:hueOff val="0"/>
                    <a:satOff val="0"/>
                    <a:lumOff val="0"/>
                    <a:alphaOff val="0"/>
                  </a:prstClr>
                </a:solidFill>
                <a:latin typeface="Calibri" panose="020F0502020204030204"/>
              </a:rPr>
              <a:t> from January 2020 through August 2021</a:t>
            </a:r>
          </a:p>
          <a:p>
            <a:pPr fontAlgn="base"/>
            <a:endParaRPr lang="en-US" sz="4800" dirty="0">
              <a:solidFill>
                <a:prstClr val="black">
                  <a:hueOff val="0"/>
                  <a:satOff val="0"/>
                  <a:lumOff val="0"/>
                  <a:alphaOff val="0"/>
                </a:prstClr>
              </a:solidFill>
              <a:latin typeface="Calibri" panose="020F0502020204030204"/>
            </a:endParaRPr>
          </a:p>
          <a:p>
            <a:pPr fontAlgn="base"/>
            <a:r>
              <a:rPr lang="en-US" sz="4800" dirty="0"/>
              <a:t>Where there any other trends in the housing market related to the covid-19 pandemic.</a:t>
            </a:r>
          </a:p>
          <a:p>
            <a:pPr marL="0" indent="0" fontAlgn="base">
              <a:buNone/>
            </a:pPr>
            <a:endParaRPr lang="en-US" sz="4800" dirty="0">
              <a:solidFill>
                <a:prstClr val="black">
                  <a:hueOff val="0"/>
                  <a:satOff val="0"/>
                  <a:lumOff val="0"/>
                  <a:alphaOff val="0"/>
                </a:prstClr>
              </a:solidFill>
              <a:latin typeface="Calibri" panose="020F0502020204030204"/>
            </a:endParaRPr>
          </a:p>
        </p:txBody>
      </p:sp>
      <p:pic>
        <p:nvPicPr>
          <p:cNvPr id="7" name="Graphic 6" descr="Suburban scene">
            <a:extLst>
              <a:ext uri="{FF2B5EF4-FFF2-40B4-BE49-F238E27FC236}">
                <a16:creationId xmlns:a16="http://schemas.microsoft.com/office/drawing/2014/main" id="{DB8C314B-3C5B-46E8-B24B-04B95610B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9900" y="1676400"/>
            <a:ext cx="3505200" cy="3505200"/>
          </a:xfrm>
          <a:prstGeom prst="rect">
            <a:avLst/>
          </a:prstGeom>
        </p:spPr>
      </p:pic>
    </p:spTree>
    <p:extLst>
      <p:ext uri="{BB962C8B-B14F-4D97-AF65-F5344CB8AC3E}">
        <p14:creationId xmlns:p14="http://schemas.microsoft.com/office/powerpoint/2010/main" val="187225285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D46A0-FE58-C54F-8ECF-4521B2E25405}"/>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Data Source</a:t>
            </a:r>
          </a:p>
        </p:txBody>
      </p:sp>
      <p:graphicFrame>
        <p:nvGraphicFramePr>
          <p:cNvPr id="5" name="Content Placeholder 2">
            <a:extLst>
              <a:ext uri="{FF2B5EF4-FFF2-40B4-BE49-F238E27FC236}">
                <a16:creationId xmlns:a16="http://schemas.microsoft.com/office/drawing/2014/main" id="{CDA34E34-7FD4-4BB7-A17C-327DF9678743}"/>
              </a:ext>
            </a:extLst>
          </p:cNvPr>
          <p:cNvGraphicFramePr>
            <a:graphicFrameLocks noGrp="1"/>
          </p:cNvGraphicFramePr>
          <p:nvPr>
            <p:ph idx="1"/>
            <p:extLst>
              <p:ext uri="{D42A27DB-BD31-4B8C-83A1-F6EECF244321}">
                <p14:modId xmlns:p14="http://schemas.microsoft.com/office/powerpoint/2010/main" val="130543903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05157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A2D67-2B4C-2A4E-93A9-2E8643447CF6}"/>
              </a:ext>
            </a:extLst>
          </p:cNvPr>
          <p:cNvSpPr>
            <a:spLocks noGrp="1"/>
          </p:cNvSpPr>
          <p:nvPr>
            <p:ph type="title"/>
          </p:nvPr>
        </p:nvSpPr>
        <p:spPr>
          <a:xfrm>
            <a:off x="589560" y="357447"/>
            <a:ext cx="5279408" cy="1626801"/>
          </a:xfrm>
        </p:spPr>
        <p:txBody>
          <a:bodyPr vert="horz" lIns="91440" tIns="45720" rIns="91440" bIns="45720" rtlCol="0" anchor="ctr">
            <a:normAutofit/>
          </a:bodyPr>
          <a:lstStyle/>
          <a:p>
            <a:r>
              <a:rPr lang="en-US" sz="3700" b="1" dirty="0"/>
              <a:t>Weekly Cases </a:t>
            </a:r>
            <a:r>
              <a:rPr lang="en-US" sz="3700" dirty="0"/>
              <a:t>Vs </a:t>
            </a:r>
            <a:br>
              <a:rPr lang="en-US" sz="3700" dirty="0"/>
            </a:br>
            <a:r>
              <a:rPr lang="en-US" sz="3700" dirty="0"/>
              <a:t>Housing Inventory &amp;</a:t>
            </a:r>
            <a:br>
              <a:rPr lang="en-US" sz="3700" dirty="0"/>
            </a:br>
            <a:r>
              <a:rPr lang="en-US" sz="3700" dirty="0"/>
              <a:t>Median Sale Price</a:t>
            </a:r>
          </a:p>
        </p:txBody>
      </p:sp>
      <p:grpSp>
        <p:nvGrpSpPr>
          <p:cNvPr id="51" name="Group 5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45">
            <a:extLst>
              <a:ext uri="{FF2B5EF4-FFF2-40B4-BE49-F238E27FC236}">
                <a16:creationId xmlns:a16="http://schemas.microsoft.com/office/drawing/2014/main" id="{BA9FA836-2F38-4DC1-8332-60FE7C855D2C}"/>
              </a:ext>
            </a:extLst>
          </p:cNvPr>
          <p:cNvSpPr>
            <a:spLocks noGrp="1"/>
          </p:cNvSpPr>
          <p:nvPr>
            <p:ph idx="1"/>
          </p:nvPr>
        </p:nvSpPr>
        <p:spPr>
          <a:xfrm>
            <a:off x="590719" y="2330505"/>
            <a:ext cx="5278066" cy="3979585"/>
          </a:xfrm>
        </p:spPr>
        <p:txBody>
          <a:bodyPr anchor="ctr">
            <a:normAutofit/>
          </a:bodyPr>
          <a:lstStyle/>
          <a:p>
            <a:r>
              <a:rPr lang="en-US" sz="2000" dirty="0"/>
              <a:t>There was a sudden drop in housing inventory as the cases started to rise in January 2021.</a:t>
            </a:r>
          </a:p>
          <a:p>
            <a:endParaRPr lang="en-US" sz="2000" dirty="0"/>
          </a:p>
          <a:p>
            <a:r>
              <a:rPr lang="en-US" sz="2000" dirty="0"/>
              <a:t>Median sale price have an upward trend with a sharp increase since January 2021 perhaps directly correlated to the reduction in inventory.</a:t>
            </a:r>
          </a:p>
          <a:p>
            <a:endParaRPr lang="en-US" sz="2000" dirty="0"/>
          </a:p>
          <a:p>
            <a:endParaRPr lang="en-US" sz="2000" dirty="0"/>
          </a:p>
        </p:txBody>
      </p:sp>
      <p:sp>
        <p:nvSpPr>
          <p:cNvPr id="57" name="Rectangle 5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27" descr="Chart, line chart&#10;&#10;Description automatically generated">
            <a:extLst>
              <a:ext uri="{FF2B5EF4-FFF2-40B4-BE49-F238E27FC236}">
                <a16:creationId xmlns:a16="http://schemas.microsoft.com/office/drawing/2014/main" id="{6D0DEFDA-722A-9544-948E-098FC064B909}"/>
              </a:ext>
            </a:extLst>
          </p:cNvPr>
          <p:cNvPicPr>
            <a:picLocks noChangeAspect="1"/>
          </p:cNvPicPr>
          <p:nvPr/>
        </p:nvPicPr>
        <p:blipFill rotWithShape="1">
          <a:blip r:embed="rId2"/>
          <a:srcRect l="10373" r="2335" b="2"/>
          <a:stretch/>
        </p:blipFill>
        <p:spPr>
          <a:xfrm>
            <a:off x="7083423" y="581892"/>
            <a:ext cx="4397433" cy="2518756"/>
          </a:xfrm>
          <a:prstGeom prst="rect">
            <a:avLst/>
          </a:prstGeom>
        </p:spPr>
      </p:pic>
      <p:sp>
        <p:nvSpPr>
          <p:cNvPr id="61" name="Rectangle 6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Content Placeholder 13" descr="Chart, line chart, histogram&#10;&#10;Description automatically generated">
            <a:extLst>
              <a:ext uri="{FF2B5EF4-FFF2-40B4-BE49-F238E27FC236}">
                <a16:creationId xmlns:a16="http://schemas.microsoft.com/office/drawing/2014/main" id="{3B6C7826-FA17-7D4E-A308-934F67C73825}"/>
              </a:ext>
            </a:extLst>
          </p:cNvPr>
          <p:cNvPicPr>
            <a:picLocks noChangeAspect="1"/>
          </p:cNvPicPr>
          <p:nvPr/>
        </p:nvPicPr>
        <p:blipFill>
          <a:blip r:embed="rId3"/>
          <a:stretch>
            <a:fillRect/>
          </a:stretch>
        </p:blipFill>
        <p:spPr>
          <a:xfrm>
            <a:off x="6162588" y="3638481"/>
            <a:ext cx="5455917" cy="2727958"/>
          </a:xfrm>
          <a:prstGeom prst="rect">
            <a:avLst/>
          </a:prstGeom>
        </p:spPr>
      </p:pic>
      <p:sp>
        <p:nvSpPr>
          <p:cNvPr id="34" name="Rectangle 33">
            <a:extLst>
              <a:ext uri="{FF2B5EF4-FFF2-40B4-BE49-F238E27FC236}">
                <a16:creationId xmlns:a16="http://schemas.microsoft.com/office/drawing/2014/main" id="{CF6417A4-244C-0948-B91F-B244BBB665A3}"/>
              </a:ext>
            </a:extLst>
          </p:cNvPr>
          <p:cNvSpPr/>
          <p:nvPr/>
        </p:nvSpPr>
        <p:spPr>
          <a:xfrm>
            <a:off x="7917202" y="356812"/>
            <a:ext cx="1946687" cy="369332"/>
          </a:xfrm>
          <a:prstGeom prst="rect">
            <a:avLst/>
          </a:prstGeom>
        </p:spPr>
        <p:txBody>
          <a:bodyPr wrap="none">
            <a:spAutoFit/>
          </a:bodyPr>
          <a:lstStyle/>
          <a:p>
            <a:r>
              <a:rPr lang="en-US" dirty="0"/>
              <a:t>Housing Inventory </a:t>
            </a:r>
          </a:p>
        </p:txBody>
      </p:sp>
      <p:sp>
        <p:nvSpPr>
          <p:cNvPr id="48" name="Rectangle 47">
            <a:extLst>
              <a:ext uri="{FF2B5EF4-FFF2-40B4-BE49-F238E27FC236}">
                <a16:creationId xmlns:a16="http://schemas.microsoft.com/office/drawing/2014/main" id="{B68FFB55-C0FD-D047-A4B1-A4BBB4B7B9C3}"/>
              </a:ext>
            </a:extLst>
          </p:cNvPr>
          <p:cNvSpPr/>
          <p:nvPr/>
        </p:nvSpPr>
        <p:spPr>
          <a:xfrm>
            <a:off x="8115901" y="3453180"/>
            <a:ext cx="1846980" cy="369332"/>
          </a:xfrm>
          <a:prstGeom prst="rect">
            <a:avLst/>
          </a:prstGeom>
        </p:spPr>
        <p:txBody>
          <a:bodyPr wrap="none">
            <a:spAutoFit/>
          </a:bodyPr>
          <a:lstStyle/>
          <a:p>
            <a:r>
              <a:rPr lang="en-US" dirty="0"/>
              <a:t>Median sale price</a:t>
            </a:r>
          </a:p>
        </p:txBody>
      </p:sp>
    </p:spTree>
    <p:extLst>
      <p:ext uri="{BB962C8B-B14F-4D97-AF65-F5344CB8AC3E}">
        <p14:creationId xmlns:p14="http://schemas.microsoft.com/office/powerpoint/2010/main" val="301572264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A2D67-2B4C-2A4E-93A9-2E8643447CF6}"/>
              </a:ext>
            </a:extLst>
          </p:cNvPr>
          <p:cNvSpPr>
            <a:spLocks noGrp="1"/>
          </p:cNvSpPr>
          <p:nvPr>
            <p:ph type="title"/>
          </p:nvPr>
        </p:nvSpPr>
        <p:spPr>
          <a:xfrm>
            <a:off x="589560" y="526749"/>
            <a:ext cx="5279408" cy="1457499"/>
          </a:xfrm>
        </p:spPr>
        <p:txBody>
          <a:bodyPr vert="horz" lIns="91440" tIns="45720" rIns="91440" bIns="45720" rtlCol="0" anchor="ctr">
            <a:normAutofit fontScale="90000"/>
          </a:bodyPr>
          <a:lstStyle/>
          <a:p>
            <a:r>
              <a:rPr lang="en-US" sz="3700" b="1" dirty="0"/>
              <a:t>Weekly Cases </a:t>
            </a:r>
            <a:r>
              <a:rPr lang="en-US" sz="3700" dirty="0"/>
              <a:t>Vs</a:t>
            </a:r>
            <a:br>
              <a:rPr lang="en-US" sz="3700" dirty="0"/>
            </a:br>
            <a:r>
              <a:rPr lang="en-US" sz="3700" dirty="0"/>
              <a:t>Total Homes Sold &amp;</a:t>
            </a:r>
            <a:br>
              <a:rPr lang="en-US" sz="3700" dirty="0"/>
            </a:br>
            <a:r>
              <a:rPr lang="en-US" sz="3700" dirty="0"/>
              <a:t>Total New Listing</a:t>
            </a:r>
          </a:p>
        </p:txBody>
      </p:sp>
      <p:grpSp>
        <p:nvGrpSpPr>
          <p:cNvPr id="51" name="Group 5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45">
            <a:extLst>
              <a:ext uri="{FF2B5EF4-FFF2-40B4-BE49-F238E27FC236}">
                <a16:creationId xmlns:a16="http://schemas.microsoft.com/office/drawing/2014/main" id="{BA9FA836-2F38-4DC1-8332-60FE7C855D2C}"/>
              </a:ext>
            </a:extLst>
          </p:cNvPr>
          <p:cNvSpPr>
            <a:spLocks noGrp="1"/>
          </p:cNvSpPr>
          <p:nvPr>
            <p:ph idx="1"/>
          </p:nvPr>
        </p:nvSpPr>
        <p:spPr>
          <a:xfrm>
            <a:off x="590719" y="2330505"/>
            <a:ext cx="5278066" cy="3979585"/>
          </a:xfrm>
        </p:spPr>
        <p:txBody>
          <a:bodyPr anchor="ctr">
            <a:normAutofit/>
          </a:bodyPr>
          <a:lstStyle/>
          <a:p>
            <a:r>
              <a:rPr lang="en-US" sz="2000" dirty="0"/>
              <a:t>Total Homes Sold dropped when there was a sudden rise in cases around January 2021 – perhaps pointing to a lockdown making it difficult to sell homes. </a:t>
            </a:r>
          </a:p>
          <a:p>
            <a:endParaRPr lang="en-US" sz="2000" dirty="0"/>
          </a:p>
          <a:p>
            <a:r>
              <a:rPr lang="en-US" sz="2000" dirty="0"/>
              <a:t>Similarly, we can see Total New Listing dropped every time there was an increase in weekly cases more than 4000. </a:t>
            </a:r>
          </a:p>
          <a:p>
            <a:endParaRPr lang="en-US" sz="2000" dirty="0"/>
          </a:p>
        </p:txBody>
      </p:sp>
      <p:sp>
        <p:nvSpPr>
          <p:cNvPr id="57" name="Rectangle 5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4" descr="Chart, line chart&#10;&#10;Description automatically generated">
            <a:extLst>
              <a:ext uri="{FF2B5EF4-FFF2-40B4-BE49-F238E27FC236}">
                <a16:creationId xmlns:a16="http://schemas.microsoft.com/office/drawing/2014/main" id="{130FA276-0A51-8745-BB60-EF4B381E73A9}"/>
              </a:ext>
            </a:extLst>
          </p:cNvPr>
          <p:cNvPicPr>
            <a:picLocks noChangeAspect="1"/>
          </p:cNvPicPr>
          <p:nvPr/>
        </p:nvPicPr>
        <p:blipFill>
          <a:blip r:embed="rId2"/>
          <a:stretch>
            <a:fillRect/>
          </a:stretch>
        </p:blipFill>
        <p:spPr>
          <a:xfrm>
            <a:off x="6232935" y="3603293"/>
            <a:ext cx="5455917" cy="2727958"/>
          </a:xfrm>
          <a:prstGeom prst="rect">
            <a:avLst/>
          </a:prstGeom>
        </p:spPr>
      </p:pic>
      <p:pic>
        <p:nvPicPr>
          <p:cNvPr id="17" name="Picture 16" descr="Chart, histogram&#10;&#10;Description automatically generated">
            <a:extLst>
              <a:ext uri="{FF2B5EF4-FFF2-40B4-BE49-F238E27FC236}">
                <a16:creationId xmlns:a16="http://schemas.microsoft.com/office/drawing/2014/main" id="{0A46F00A-687F-4A40-BB8B-DD329E35CFE5}"/>
              </a:ext>
            </a:extLst>
          </p:cNvPr>
          <p:cNvPicPr>
            <a:picLocks noChangeAspect="1"/>
          </p:cNvPicPr>
          <p:nvPr/>
        </p:nvPicPr>
        <p:blipFill rotWithShape="1">
          <a:blip r:embed="rId3"/>
          <a:srcRect l="12109" r="636" b="2"/>
          <a:stretch/>
        </p:blipFill>
        <p:spPr>
          <a:xfrm>
            <a:off x="6849687" y="478138"/>
            <a:ext cx="4845487" cy="2776569"/>
          </a:xfrm>
          <a:prstGeom prst="rect">
            <a:avLst/>
          </a:prstGeom>
        </p:spPr>
      </p:pic>
      <p:sp>
        <p:nvSpPr>
          <p:cNvPr id="3" name="Rectangle 2">
            <a:extLst>
              <a:ext uri="{FF2B5EF4-FFF2-40B4-BE49-F238E27FC236}">
                <a16:creationId xmlns:a16="http://schemas.microsoft.com/office/drawing/2014/main" id="{EC040DE3-5B83-664F-A034-871C594F6FD5}"/>
              </a:ext>
            </a:extLst>
          </p:cNvPr>
          <p:cNvSpPr/>
          <p:nvPr/>
        </p:nvSpPr>
        <p:spPr>
          <a:xfrm>
            <a:off x="8240407" y="292950"/>
            <a:ext cx="1852495" cy="369332"/>
          </a:xfrm>
          <a:prstGeom prst="rect">
            <a:avLst/>
          </a:prstGeom>
        </p:spPr>
        <p:txBody>
          <a:bodyPr wrap="none">
            <a:spAutoFit/>
          </a:bodyPr>
          <a:lstStyle/>
          <a:p>
            <a:r>
              <a:rPr lang="en-US" dirty="0"/>
              <a:t>Total Homes Sold </a:t>
            </a:r>
          </a:p>
        </p:txBody>
      </p:sp>
      <p:sp>
        <p:nvSpPr>
          <p:cNvPr id="19" name="Rectangle 18">
            <a:extLst>
              <a:ext uri="{FF2B5EF4-FFF2-40B4-BE49-F238E27FC236}">
                <a16:creationId xmlns:a16="http://schemas.microsoft.com/office/drawing/2014/main" id="{38708F29-3BD5-6641-8190-D0740AFAF572}"/>
              </a:ext>
            </a:extLst>
          </p:cNvPr>
          <p:cNvSpPr/>
          <p:nvPr/>
        </p:nvSpPr>
        <p:spPr>
          <a:xfrm>
            <a:off x="8193886" y="3493940"/>
            <a:ext cx="1768626" cy="369332"/>
          </a:xfrm>
          <a:prstGeom prst="rect">
            <a:avLst/>
          </a:prstGeom>
        </p:spPr>
        <p:txBody>
          <a:bodyPr wrap="none">
            <a:spAutoFit/>
          </a:bodyPr>
          <a:lstStyle/>
          <a:p>
            <a:r>
              <a:rPr lang="en-US" dirty="0"/>
              <a:t>Total New Listing</a:t>
            </a:r>
          </a:p>
        </p:txBody>
      </p:sp>
    </p:spTree>
    <p:extLst>
      <p:ext uri="{BB962C8B-B14F-4D97-AF65-F5344CB8AC3E}">
        <p14:creationId xmlns:p14="http://schemas.microsoft.com/office/powerpoint/2010/main" val="237120036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A2D67-2B4C-2A4E-93A9-2E8643447CF6}"/>
              </a:ext>
            </a:extLst>
          </p:cNvPr>
          <p:cNvSpPr>
            <a:spLocks noGrp="1"/>
          </p:cNvSpPr>
          <p:nvPr>
            <p:ph type="title"/>
          </p:nvPr>
        </p:nvSpPr>
        <p:spPr>
          <a:xfrm>
            <a:off x="589560" y="856180"/>
            <a:ext cx="5279408" cy="1128068"/>
          </a:xfrm>
        </p:spPr>
        <p:txBody>
          <a:bodyPr vert="horz" lIns="91440" tIns="45720" rIns="91440" bIns="45720" rtlCol="0" anchor="ctr">
            <a:normAutofit fontScale="90000"/>
          </a:bodyPr>
          <a:lstStyle/>
          <a:p>
            <a:r>
              <a:rPr lang="en-US" sz="3700" b="1" dirty="0"/>
              <a:t>Interest Rate </a:t>
            </a:r>
            <a:r>
              <a:rPr lang="en-US" sz="3700" dirty="0"/>
              <a:t>Vs</a:t>
            </a:r>
            <a:br>
              <a:rPr lang="en-US" sz="3700" dirty="0"/>
            </a:br>
            <a:r>
              <a:rPr lang="en-US" sz="3700" dirty="0"/>
              <a:t>Total Homes Sold &amp;</a:t>
            </a:r>
            <a:br>
              <a:rPr lang="en-US" sz="3700" dirty="0"/>
            </a:br>
            <a:r>
              <a:rPr lang="en-US" sz="3700" dirty="0"/>
              <a:t>Median Sale Price</a:t>
            </a:r>
          </a:p>
        </p:txBody>
      </p:sp>
      <p:grpSp>
        <p:nvGrpSpPr>
          <p:cNvPr id="51" name="Group 5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45">
            <a:extLst>
              <a:ext uri="{FF2B5EF4-FFF2-40B4-BE49-F238E27FC236}">
                <a16:creationId xmlns:a16="http://schemas.microsoft.com/office/drawing/2014/main" id="{BA9FA836-2F38-4DC1-8332-60FE7C855D2C}"/>
              </a:ext>
            </a:extLst>
          </p:cNvPr>
          <p:cNvSpPr>
            <a:spLocks noGrp="1"/>
          </p:cNvSpPr>
          <p:nvPr>
            <p:ph idx="1"/>
          </p:nvPr>
        </p:nvSpPr>
        <p:spPr>
          <a:xfrm>
            <a:off x="590719" y="2330505"/>
            <a:ext cx="5278066" cy="3979585"/>
          </a:xfrm>
        </p:spPr>
        <p:txBody>
          <a:bodyPr anchor="ctr">
            <a:normAutofit/>
          </a:bodyPr>
          <a:lstStyle/>
          <a:p>
            <a:r>
              <a:rPr lang="en-US" sz="2000" dirty="0"/>
              <a:t>Sudden decrease in interest rate did not lead to higher number of homes sold as one would think. Perhaps, people were scared to buy homes at the peak of uncertainty which is also the same time the interest rate dropped to the lowest. </a:t>
            </a:r>
          </a:p>
          <a:p>
            <a:endParaRPr lang="en-US" sz="2000" dirty="0"/>
          </a:p>
          <a:p>
            <a:r>
              <a:rPr lang="en-US" sz="2000" dirty="0"/>
              <a:t>The median sale price increased as the interest rate dropped.  But is it hard to tell whether the increase in median sale price was linked to a drop in increase rate. Median sale price increase seems more likely linked to drop in inventory and increase in overall cost.</a:t>
            </a:r>
          </a:p>
          <a:p>
            <a:endParaRPr lang="en-US" sz="2000" dirty="0"/>
          </a:p>
        </p:txBody>
      </p:sp>
      <p:sp>
        <p:nvSpPr>
          <p:cNvPr id="57" name="Rectangle 5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4" descr="Chart, histogram&#10;&#10;Description automatically generated">
            <a:extLst>
              <a:ext uri="{FF2B5EF4-FFF2-40B4-BE49-F238E27FC236}">
                <a16:creationId xmlns:a16="http://schemas.microsoft.com/office/drawing/2014/main" id="{9E504555-B234-A841-8206-A3D64029675B}"/>
              </a:ext>
            </a:extLst>
          </p:cNvPr>
          <p:cNvPicPr>
            <a:picLocks noChangeAspect="1"/>
          </p:cNvPicPr>
          <p:nvPr/>
        </p:nvPicPr>
        <p:blipFill>
          <a:blip r:embed="rId2"/>
          <a:stretch>
            <a:fillRect/>
          </a:stretch>
        </p:blipFill>
        <p:spPr>
          <a:xfrm>
            <a:off x="5829582" y="370124"/>
            <a:ext cx="5851240" cy="2923587"/>
          </a:xfrm>
          <a:prstGeom prst="rect">
            <a:avLst/>
          </a:prstGeom>
        </p:spPr>
      </p:pic>
      <p:pic>
        <p:nvPicPr>
          <p:cNvPr id="4" name="Picture 3" descr="Chart, line chart&#10;&#10;Description automatically generated">
            <a:extLst>
              <a:ext uri="{FF2B5EF4-FFF2-40B4-BE49-F238E27FC236}">
                <a16:creationId xmlns:a16="http://schemas.microsoft.com/office/drawing/2014/main" id="{69155A27-B6EF-704F-88F5-E272D038E4BB}"/>
              </a:ext>
            </a:extLst>
          </p:cNvPr>
          <p:cNvPicPr>
            <a:picLocks noChangeAspect="1"/>
          </p:cNvPicPr>
          <p:nvPr/>
        </p:nvPicPr>
        <p:blipFill>
          <a:blip r:embed="rId3"/>
          <a:stretch>
            <a:fillRect/>
          </a:stretch>
        </p:blipFill>
        <p:spPr>
          <a:xfrm>
            <a:off x="5946803" y="3581019"/>
            <a:ext cx="5817757" cy="2906857"/>
          </a:xfrm>
          <a:prstGeom prst="rect">
            <a:avLst/>
          </a:prstGeom>
        </p:spPr>
      </p:pic>
      <p:sp>
        <p:nvSpPr>
          <p:cNvPr id="5" name="Rectangle 4">
            <a:extLst>
              <a:ext uri="{FF2B5EF4-FFF2-40B4-BE49-F238E27FC236}">
                <a16:creationId xmlns:a16="http://schemas.microsoft.com/office/drawing/2014/main" id="{6D760F70-AC99-5F4E-982F-322308A6A0A4}"/>
              </a:ext>
            </a:extLst>
          </p:cNvPr>
          <p:cNvSpPr/>
          <p:nvPr/>
        </p:nvSpPr>
        <p:spPr>
          <a:xfrm>
            <a:off x="7852842" y="3518857"/>
            <a:ext cx="2047355" cy="369332"/>
          </a:xfrm>
          <a:prstGeom prst="rect">
            <a:avLst/>
          </a:prstGeom>
        </p:spPr>
        <p:txBody>
          <a:bodyPr wrap="none">
            <a:spAutoFit/>
          </a:bodyPr>
          <a:lstStyle/>
          <a:p>
            <a:r>
              <a:rPr lang="en-US" b="0" i="0" dirty="0">
                <a:solidFill>
                  <a:srgbClr val="000000"/>
                </a:solidFill>
                <a:effectLst/>
                <a:latin typeface="Helvetica Neue" panose="02000503000000020004" pitchFamily="2" charset="0"/>
              </a:rPr>
              <a:t>Median Sale Price</a:t>
            </a:r>
            <a:endParaRPr lang="en-US" dirty="0"/>
          </a:p>
        </p:txBody>
      </p:sp>
      <p:sp>
        <p:nvSpPr>
          <p:cNvPr id="18" name="Rectangle 17">
            <a:extLst>
              <a:ext uri="{FF2B5EF4-FFF2-40B4-BE49-F238E27FC236}">
                <a16:creationId xmlns:a16="http://schemas.microsoft.com/office/drawing/2014/main" id="{F3BF383B-F500-984D-80CF-1C93521DBE08}"/>
              </a:ext>
            </a:extLst>
          </p:cNvPr>
          <p:cNvSpPr/>
          <p:nvPr/>
        </p:nvSpPr>
        <p:spPr>
          <a:xfrm>
            <a:off x="7713751" y="290252"/>
            <a:ext cx="2005677" cy="369332"/>
          </a:xfrm>
          <a:prstGeom prst="rect">
            <a:avLst/>
          </a:prstGeom>
        </p:spPr>
        <p:txBody>
          <a:bodyPr wrap="none">
            <a:spAutoFit/>
          </a:bodyPr>
          <a:lstStyle/>
          <a:p>
            <a:r>
              <a:rPr lang="en-US" b="0" i="0" dirty="0">
                <a:solidFill>
                  <a:srgbClr val="000000"/>
                </a:solidFill>
                <a:effectLst/>
                <a:latin typeface="Helvetica Neue" panose="02000503000000020004" pitchFamily="2" charset="0"/>
              </a:rPr>
              <a:t>Total Homes Sold</a:t>
            </a:r>
            <a:endParaRPr lang="en-US" dirty="0"/>
          </a:p>
        </p:txBody>
      </p:sp>
    </p:spTree>
    <p:extLst>
      <p:ext uri="{BB962C8B-B14F-4D97-AF65-F5344CB8AC3E}">
        <p14:creationId xmlns:p14="http://schemas.microsoft.com/office/powerpoint/2010/main" val="388453832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C8BD7-7CAD-D24B-A7C4-97AF8BDFF523}"/>
              </a:ext>
            </a:extLst>
          </p:cNvPr>
          <p:cNvSpPr>
            <a:spLocks noGrp="1"/>
          </p:cNvSpPr>
          <p:nvPr>
            <p:ph type="title"/>
          </p:nvPr>
        </p:nvSpPr>
        <p:spPr>
          <a:xfrm>
            <a:off x="1075767" y="1188637"/>
            <a:ext cx="2988234" cy="4480726"/>
          </a:xfrm>
        </p:spPr>
        <p:txBody>
          <a:bodyPr>
            <a:normAutofit/>
          </a:bodyPr>
          <a:lstStyle/>
          <a:p>
            <a:pPr algn="r"/>
            <a:r>
              <a:rPr lang="en-US" sz="4600" dirty="0"/>
              <a:t>Linear Regression	</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8D4E9F-9F95-4E4C-8263-2F87D6E3B170}"/>
              </a:ext>
            </a:extLst>
          </p:cNvPr>
          <p:cNvSpPr>
            <a:spLocks noGrp="1"/>
          </p:cNvSpPr>
          <p:nvPr>
            <p:ph idx="1"/>
          </p:nvPr>
        </p:nvSpPr>
        <p:spPr>
          <a:xfrm>
            <a:off x="5255260" y="1648870"/>
            <a:ext cx="4702848" cy="3560260"/>
          </a:xfrm>
        </p:spPr>
        <p:txBody>
          <a:bodyPr anchor="ctr">
            <a:normAutofit/>
          </a:bodyPr>
          <a:lstStyle/>
          <a:p>
            <a:pPr marL="0" indent="0">
              <a:buNone/>
            </a:pPr>
            <a:r>
              <a:rPr lang="en-US" sz="2400" dirty="0"/>
              <a:t>I performed linear regression to </a:t>
            </a:r>
            <a:r>
              <a:rPr lang="en-US" sz="3200" b="1" dirty="0"/>
              <a:t>predict</a:t>
            </a:r>
            <a:r>
              <a:rPr lang="en-US" sz="2400" dirty="0"/>
              <a:t> housing prices for 2020 and 2021 and compare it with actual housing prices to see if there is a </a:t>
            </a:r>
            <a:r>
              <a:rPr lang="en-US" sz="3200" b="1" dirty="0"/>
              <a:t>difference</a:t>
            </a:r>
            <a:r>
              <a:rPr lang="en-US" sz="2400" dirty="0"/>
              <a:t> between </a:t>
            </a:r>
            <a:r>
              <a:rPr lang="en-US" sz="3200" b="1" dirty="0"/>
              <a:t>predicted</a:t>
            </a:r>
            <a:r>
              <a:rPr lang="en-US" sz="2400" dirty="0"/>
              <a:t> and </a:t>
            </a:r>
            <a:r>
              <a:rPr lang="en-US" sz="3200" b="1" dirty="0"/>
              <a:t>actual</a:t>
            </a:r>
            <a:r>
              <a:rPr lang="en-US" sz="2400" dirty="0"/>
              <a:t> housing prices for 2020 and 2021. </a:t>
            </a:r>
          </a:p>
        </p:txBody>
      </p:sp>
    </p:spTree>
    <p:extLst>
      <p:ext uri="{BB962C8B-B14F-4D97-AF65-F5344CB8AC3E}">
        <p14:creationId xmlns:p14="http://schemas.microsoft.com/office/powerpoint/2010/main" val="173554525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1668</TotalTime>
  <Words>678</Words>
  <Application>Microsoft Macintosh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vt:lpstr>
      <vt:lpstr>Office Theme</vt:lpstr>
      <vt:lpstr>PowerPoint Presentation</vt:lpstr>
      <vt:lpstr>Mecklenburg County</vt:lpstr>
      <vt:lpstr>Motivation </vt:lpstr>
      <vt:lpstr>Research Question</vt:lpstr>
      <vt:lpstr>Data Source</vt:lpstr>
      <vt:lpstr>Weekly Cases Vs  Housing Inventory &amp; Median Sale Price</vt:lpstr>
      <vt:lpstr>Weekly Cases Vs Total Homes Sold &amp; Total New Listing</vt:lpstr>
      <vt:lpstr>Interest Rate Vs Total Homes Sold &amp; Median Sale Price</vt:lpstr>
      <vt:lpstr>Linear Regression </vt:lpstr>
      <vt:lpstr>Linear Regression</vt:lpstr>
      <vt:lpstr>PowerPoint Presentation</vt:lpstr>
      <vt:lpstr>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 Muthukumar</dc:creator>
  <cp:lastModifiedBy>Poornima Muthukumar</cp:lastModifiedBy>
  <cp:revision>6</cp:revision>
  <dcterms:created xsi:type="dcterms:W3CDTF">2021-12-07T00:21:57Z</dcterms:created>
  <dcterms:modified xsi:type="dcterms:W3CDTF">2021-12-09T22:26:51Z</dcterms:modified>
</cp:coreProperties>
</file>