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keuseof.com/how-to-detect-remove-keyloggers/" TargetMode="External"/><Relationship Id="rId2" Type="http://schemas.openxmlformats.org/officeDocument/2006/relationships/hyperlink" Target="https://home.sophos.com/en-us/security-news/2019/what-is-a-keylogger" TargetMode="External"/><Relationship Id="rId1" Type="http://schemas.openxmlformats.org/officeDocument/2006/relationships/slideLayout" Target="../slideLayouts/slideLayout2.xml"/><Relationship Id="rId4" Type="http://schemas.openxmlformats.org/officeDocument/2006/relationships/hyperlink" Target="https://home.sophos.com/en-us/content/best-keylogger-remova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685618" y="1059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4" name="TextBox 3"/>
          <p:cNvSpPr txBox="1"/>
          <p:nvPr/>
        </p:nvSpPr>
        <p:spPr>
          <a:xfrm>
            <a:off x="584493" y="4110838"/>
            <a:ext cx="1134625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Poornima P J – Jeppiaar Institute of Technology – Artificial Intelligence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1" i="0" dirty="0">
                <a:solidFill>
                  <a:srgbClr val="1F1F1F"/>
                </a:solidFill>
                <a:effectLst/>
                <a:latin typeface="Google Sans"/>
              </a:rPr>
              <a:t>Anti-virus software:</a:t>
            </a:r>
            <a:r>
              <a:rPr lang="en-US" sz="2400" b="0" i="0" dirty="0">
                <a:solidFill>
                  <a:srgbClr val="1F1F1F"/>
                </a:solidFill>
                <a:effectLst/>
                <a:latin typeface="Google Sans"/>
              </a:rPr>
              <a:t> Many reputable antivirus programs include built-in features to detect and remove keyloggers alongside other malware threats </a:t>
            </a:r>
            <a:r>
              <a:rPr lang="en-US" sz="2400" b="0" i="0" dirty="0">
                <a:solidFill>
                  <a:srgbClr val="1F1F1F"/>
                </a:solidFill>
                <a:effectLst/>
                <a:latin typeface="Google Sans"/>
                <a:hlinkClick r:id="rId2"/>
              </a:rPr>
              <a:t>https://home.sophos.com/en-us/security-news/2019/what-is-a-keylogger</a:t>
            </a:r>
            <a:r>
              <a:rPr lang="en-US" sz="2400" b="0" i="0" dirty="0">
                <a:solidFill>
                  <a:srgbClr val="1F1F1F"/>
                </a:solidFill>
                <a:effectLst/>
                <a:latin typeface="Google Sans"/>
              </a:rPr>
              <a:t>.</a:t>
            </a:r>
          </a:p>
          <a:p>
            <a:pPr algn="l">
              <a:buFont typeface="Arial" panose="020B0604020202020204" pitchFamily="34" charset="0"/>
              <a:buChar char="•"/>
            </a:pPr>
            <a:r>
              <a:rPr lang="en-US" sz="2400" b="1" i="0" dirty="0">
                <a:solidFill>
                  <a:srgbClr val="1F1F1F"/>
                </a:solidFill>
                <a:effectLst/>
                <a:latin typeface="Google Sans"/>
              </a:rPr>
              <a:t>System monitoring tools:</a:t>
            </a:r>
            <a:r>
              <a:rPr lang="en-US" sz="2400" b="0" i="0" dirty="0">
                <a:solidFill>
                  <a:srgbClr val="1F1F1F"/>
                </a:solidFill>
                <a:effectLst/>
                <a:latin typeface="Google Sans"/>
              </a:rPr>
              <a:t> These tools can help identify suspicious processes or programs that might be keyloggers by monitoring your computer's activity </a:t>
            </a:r>
            <a:r>
              <a:rPr lang="en-US" sz="2400" b="0" i="0" dirty="0">
                <a:solidFill>
                  <a:srgbClr val="1F1F1F"/>
                </a:solidFill>
                <a:effectLst/>
                <a:latin typeface="Google Sans"/>
                <a:hlinkClick r:id="rId3"/>
              </a:rPr>
              <a:t>https://www.makeuseof.com/how-to-detect-remove-keyloggers/</a:t>
            </a:r>
            <a:r>
              <a:rPr lang="en-US" sz="2400" b="0" i="0" dirty="0">
                <a:solidFill>
                  <a:srgbClr val="1F1F1F"/>
                </a:solidFill>
                <a:effectLst/>
                <a:latin typeface="Google Sans"/>
              </a:rPr>
              <a:t>. Task Manager on Windows and Activity Monitor on Mac are two examples.</a:t>
            </a:r>
          </a:p>
          <a:p>
            <a:pPr algn="l">
              <a:buFont typeface="Arial" panose="020B0604020202020204" pitchFamily="34" charset="0"/>
              <a:buChar char="•"/>
            </a:pPr>
            <a:r>
              <a:rPr lang="en-US" sz="2400" b="1" i="0" dirty="0">
                <a:solidFill>
                  <a:srgbClr val="1F1F1F"/>
                </a:solidFill>
                <a:effectLst/>
                <a:latin typeface="Google Sans"/>
              </a:rPr>
              <a:t>Behavioral detection:</a:t>
            </a:r>
            <a:r>
              <a:rPr lang="en-US" sz="2400" b="0" i="0" dirty="0">
                <a:solidFill>
                  <a:srgbClr val="1F1F1F"/>
                </a:solidFill>
                <a:effectLst/>
                <a:latin typeface="Google Sans"/>
              </a:rPr>
              <a:t> Advanced security solutions can use behavioral analysis to identify programs that exhibit suspicious behavior, which can be a sign of a keylogger </a:t>
            </a:r>
            <a:r>
              <a:rPr lang="en-US" sz="2400" b="0" i="0" dirty="0">
                <a:solidFill>
                  <a:srgbClr val="1F1F1F"/>
                </a:solidFill>
                <a:effectLst/>
                <a:latin typeface="Google Sans"/>
                <a:hlinkClick r:id="rId4"/>
              </a:rPr>
              <a:t>https://home.sophos.com/en-us/content/best-keylogger-removal</a:t>
            </a:r>
            <a:r>
              <a:rPr lang="en-US" sz="2400" b="0" i="0" dirty="0">
                <a:solidFill>
                  <a:srgbClr val="1F1F1F"/>
                </a:solidFill>
                <a:effectLst/>
                <a:latin typeface="Google Sans"/>
              </a:rPr>
              <a:t>.</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19899" y="967304"/>
            <a:ext cx="11613485" cy="5563973"/>
          </a:xfrm>
        </p:spPr>
        <p:txBody>
          <a:bodyPr vert="horz" lIns="91440" tIns="45720" rIns="91440" bIns="45720" rtlCol="0" anchor="ctr">
            <a:noAutofit/>
          </a:bodyPr>
          <a:lstStyle/>
          <a:p>
            <a:pPr marL="305435" indent="-305435"/>
            <a:endParaRPr lang="en-IN" sz="1400" b="1" dirty="0">
              <a:latin typeface="Calibri"/>
              <a:cs typeface="Calibri"/>
            </a:endParaRPr>
          </a:p>
          <a:p>
            <a:pPr marL="0" indent="0">
              <a:buNone/>
            </a:pPr>
            <a:r>
              <a:rPr lang="en-US" sz="1800" b="0" i="0" dirty="0">
                <a:solidFill>
                  <a:srgbClr val="0D0D0D"/>
                </a:solidFill>
                <a:effectLst/>
                <a:latin typeface="Söhne"/>
              </a:rPr>
              <a:t>This solution aims to detect and prevent keyloggers by leveraging machine learning techniques. The process involves data collection, preprocessing, training a machine learning algorithm, deployment of the detection system, and evaluation of its effectiveness.</a:t>
            </a:r>
          </a:p>
          <a:p>
            <a:pPr algn="l">
              <a:buFont typeface="+mj-lt"/>
              <a:buAutoNum type="arabicPeriod"/>
            </a:pPr>
            <a:r>
              <a:rPr lang="en-US" sz="1800" b="1" i="0" dirty="0">
                <a:solidFill>
                  <a:srgbClr val="0D0D0D"/>
                </a:solidFill>
                <a:effectLst/>
                <a:latin typeface="Söhne"/>
              </a:rPr>
              <a:t>Data Collection</a:t>
            </a:r>
            <a:r>
              <a:rPr lang="en-US" sz="1800" b="0" i="0" dirty="0">
                <a:solidFill>
                  <a:srgbClr val="0D0D0D"/>
                </a:solidFill>
                <a:effectLst/>
                <a:latin typeface="Söhne"/>
              </a:rPr>
              <a:t>: Gather keyboard input data, including legitimate user patterns and simulated keylogger activities, and label them accordingly.</a:t>
            </a:r>
          </a:p>
          <a:p>
            <a:pPr algn="l">
              <a:buFont typeface="+mj-lt"/>
              <a:buAutoNum type="arabicPeriod"/>
            </a:pPr>
            <a:r>
              <a:rPr lang="en-US" sz="1800" b="1" i="0" dirty="0">
                <a:solidFill>
                  <a:srgbClr val="0D0D0D"/>
                </a:solidFill>
                <a:effectLst/>
                <a:latin typeface="Söhne"/>
              </a:rPr>
              <a:t>Data Preprocessing</a:t>
            </a:r>
            <a:r>
              <a:rPr lang="en-US" sz="1800" b="0" i="0" dirty="0">
                <a:solidFill>
                  <a:srgbClr val="0D0D0D"/>
                </a:solidFill>
                <a:effectLst/>
                <a:latin typeface="Söhne"/>
              </a:rPr>
              <a:t>: Clean and normalize the data, splitting it into training, validation, and testing sets.</a:t>
            </a:r>
          </a:p>
          <a:p>
            <a:pPr algn="l">
              <a:buFont typeface="+mj-lt"/>
              <a:buAutoNum type="arabicPeriod"/>
            </a:pPr>
            <a:r>
              <a:rPr lang="en-US" sz="1800" b="1" i="0" dirty="0">
                <a:solidFill>
                  <a:srgbClr val="0D0D0D"/>
                </a:solidFill>
                <a:effectLst/>
                <a:latin typeface="Söhne"/>
              </a:rPr>
              <a:t>Machine Learning Algorithm</a:t>
            </a:r>
            <a:r>
              <a:rPr lang="en-US" sz="1800" b="0" i="0" dirty="0">
                <a:solidFill>
                  <a:srgbClr val="0D0D0D"/>
                </a:solidFill>
                <a:effectLst/>
                <a:latin typeface="Söhne"/>
              </a:rPr>
              <a:t>: Train a supervised learning algorithm (e.g., Random Forest, SVM) on the labeled dataset, optimizing hyperparameters and validating the model's performance.</a:t>
            </a:r>
          </a:p>
          <a:p>
            <a:pPr algn="l">
              <a:buFont typeface="+mj-lt"/>
              <a:buAutoNum type="arabicPeriod"/>
            </a:pPr>
            <a:r>
              <a:rPr lang="en-US" sz="1800" b="1" i="0" dirty="0">
                <a:solidFill>
                  <a:srgbClr val="0D0D0D"/>
                </a:solidFill>
                <a:effectLst/>
                <a:latin typeface="Söhne"/>
              </a:rPr>
              <a:t>Deployment</a:t>
            </a:r>
            <a:r>
              <a:rPr lang="en-US" sz="1800" b="0" i="0" dirty="0">
                <a:solidFill>
                  <a:srgbClr val="0D0D0D"/>
                </a:solidFill>
                <a:effectLst/>
                <a:latin typeface="Söhne"/>
              </a:rPr>
              <a:t>: Develop a real-time keylogger detection system integrating the trained model, with alert mechanisms to notify users of suspicious activity.</a:t>
            </a:r>
          </a:p>
          <a:p>
            <a:pPr algn="l">
              <a:buFont typeface="+mj-lt"/>
              <a:buAutoNum type="arabicPeriod"/>
            </a:pPr>
            <a:r>
              <a:rPr lang="en-US" sz="1800" b="1" i="0" dirty="0">
                <a:solidFill>
                  <a:srgbClr val="0D0D0D"/>
                </a:solidFill>
                <a:effectLst/>
                <a:latin typeface="Söhne"/>
              </a:rPr>
              <a:t>Evaluation</a:t>
            </a:r>
            <a:r>
              <a:rPr lang="en-US" sz="1800" b="0" i="0" dirty="0">
                <a:solidFill>
                  <a:srgbClr val="0D0D0D"/>
                </a:solidFill>
                <a:effectLst/>
                <a:latin typeface="Söhne"/>
              </a:rPr>
              <a:t>: Assess the system's performance using metrics like accuracy, precision, recall, and F1-score, ensuring reliability under various conditions and against different keylogger types.</a:t>
            </a:r>
          </a:p>
          <a:p>
            <a:pPr marL="0" indent="0">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8" name="Rectangle 5">
            <a:extLst>
              <a:ext uri="{FF2B5EF4-FFF2-40B4-BE49-F238E27FC236}">
                <a16:creationId xmlns:a16="http://schemas.microsoft.com/office/drawing/2014/main" id="{279DB06D-8847-9740-8B4A-C88C728C3F0A}"/>
              </a:ext>
            </a:extLst>
          </p:cNvPr>
          <p:cNvSpPr>
            <a:spLocks noChangeArrowheads="1"/>
          </p:cNvSpPr>
          <p:nvPr/>
        </p:nvSpPr>
        <p:spPr bwMode="auto">
          <a:xfrm>
            <a:off x="895826" y="1207078"/>
            <a:ext cx="10490632" cy="492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eaLnBrk="0" fontAlgn="base" hangingPunct="0">
              <a:spcBef>
                <a:spcPct val="0"/>
              </a:spcBef>
              <a:spcAft>
                <a:spcPct val="0"/>
              </a:spcAft>
            </a:pPr>
            <a:r>
              <a:rPr lang="en-IN" sz="2000" b="1" i="0" dirty="0">
                <a:solidFill>
                  <a:srgbClr val="0D0D0D"/>
                </a:solidFill>
                <a:effectLst/>
                <a:latin typeface="Söhne"/>
              </a:rPr>
              <a:t>System Requirements:</a:t>
            </a:r>
          </a:p>
          <a:p>
            <a:pPr eaLnBrk="0" fontAlgn="base" hangingPunct="0">
              <a:spcBef>
                <a:spcPct val="0"/>
              </a:spcBef>
              <a:spcAft>
                <a:spcPct val="0"/>
              </a:spcAft>
            </a:pPr>
            <a:endParaRPr lang="en-IN" sz="2000" b="1" i="0" dirty="0">
              <a:solidFill>
                <a:srgbClr val="0D0D0D"/>
              </a:solidFill>
              <a:effectLst/>
              <a:latin typeface="Söhne"/>
            </a:endParaRPr>
          </a:p>
          <a:p>
            <a:pPr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Söhne"/>
              </a:rPr>
              <a:t>1.Data Collection Module:</a:t>
            </a:r>
            <a:r>
              <a:rPr kumimoji="0" lang="en-US" altLang="en-US" b="0" i="0" u="none" strike="noStrike" cap="none" normalizeH="0" baseline="0" dirty="0">
                <a:ln>
                  <a:noFill/>
                </a:ln>
                <a:solidFill>
                  <a:schemeClr val="tx1"/>
                </a:solidFill>
                <a:effectLst/>
                <a:latin typeface="Söhne"/>
              </a:rPr>
              <a:t> Collect keyboard input data and label accurately.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Söhne"/>
              </a:rPr>
              <a:t>Data Preprocessing Module:</a:t>
            </a:r>
            <a:r>
              <a:rPr kumimoji="0" lang="en-US" altLang="en-US" b="0" i="0" u="none" strike="noStrike" cap="none" normalizeH="0" baseline="0" dirty="0">
                <a:ln>
                  <a:noFill/>
                </a:ln>
                <a:solidFill>
                  <a:schemeClr val="tx1"/>
                </a:solidFill>
                <a:effectLst/>
                <a:latin typeface="Söhne"/>
              </a:rPr>
              <a:t> Clean, normalize data, and implement feature selection.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Söhne"/>
              </a:rPr>
              <a:t>Machine Learning Model Training Module:</a:t>
            </a:r>
            <a:r>
              <a:rPr kumimoji="0" lang="en-US" altLang="en-US" b="0" i="0" u="none" strike="noStrike" cap="none" normalizeH="0" baseline="0" dirty="0">
                <a:ln>
                  <a:noFill/>
                </a:ln>
                <a:solidFill>
                  <a:schemeClr val="tx1"/>
                </a:solidFill>
                <a:effectLst/>
                <a:latin typeface="Söhne"/>
              </a:rPr>
              <a:t> Train algorithms, optimize hyperparameters.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Söhne"/>
              </a:rPr>
              <a:t>Deployment Module:</a:t>
            </a:r>
            <a:r>
              <a:rPr kumimoji="0" lang="en-US" altLang="en-US" b="0" i="0" u="none" strike="noStrike" cap="none" normalizeH="0" baseline="0" dirty="0">
                <a:ln>
                  <a:noFill/>
                </a:ln>
                <a:solidFill>
                  <a:schemeClr val="tx1"/>
                </a:solidFill>
                <a:effectLst/>
                <a:latin typeface="Söhne"/>
              </a:rPr>
              <a:t> Develop real-time detection system, integrate with security software.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Söhne"/>
              </a:rPr>
              <a:t>Alerting and Response Module:</a:t>
            </a:r>
            <a:r>
              <a:rPr kumimoji="0" lang="en-US" altLang="en-US" b="0" i="0" u="none" strike="noStrike" cap="none" normalizeH="0" baseline="0" dirty="0">
                <a:ln>
                  <a:noFill/>
                </a:ln>
                <a:solidFill>
                  <a:schemeClr val="tx1"/>
                </a:solidFill>
                <a:effectLst/>
                <a:latin typeface="Söhne"/>
              </a:rPr>
              <a:t> Generate alerts, define threat handling protocols.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solidFill>
                  <a:schemeClr val="tx1"/>
                </a:solidFill>
                <a:effectLst/>
                <a:latin typeface="Söhne"/>
              </a:rPr>
              <a:t>Evaluation and Monitoring Module:</a:t>
            </a:r>
            <a:r>
              <a:rPr kumimoji="0" lang="en-US" altLang="en-US" b="0" i="0" u="none" strike="noStrike" cap="none" normalizeH="0" baseline="0" dirty="0">
                <a:ln>
                  <a:noFill/>
                </a:ln>
                <a:solidFill>
                  <a:schemeClr val="tx1"/>
                </a:solidFill>
                <a:effectLst/>
                <a:latin typeface="Söhne"/>
              </a:rPr>
              <a:t> Assess system performance, continuously monitor for threats.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b="1" i="0" u="none" strike="noStrike" cap="none" normalizeH="0" baseline="0" dirty="0">
                <a:ln>
                  <a:noFill/>
                </a:ln>
                <a:solidFill>
                  <a:schemeClr val="tx1"/>
                </a:solidFill>
                <a:effectLst/>
                <a:latin typeface="Söhne"/>
              </a:rPr>
              <a:t>User Interface Module:</a:t>
            </a:r>
            <a:r>
              <a:rPr kumimoji="0" lang="en-US" altLang="en-US" b="0" i="0" u="none" strike="noStrike" cap="none" normalizeH="0" baseline="0" dirty="0">
                <a:ln>
                  <a:noFill/>
                </a:ln>
                <a:solidFill>
                  <a:schemeClr val="tx1"/>
                </a:solidFill>
                <a:effectLst/>
                <a:latin typeface="Söhne"/>
              </a:rPr>
              <a:t> Create user-friendly interface, provide accessibility features.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b="1" i="0" u="none" strike="noStrike" cap="none" normalizeH="0" baseline="0" dirty="0">
                <a:ln>
                  <a:noFill/>
                </a:ln>
                <a:solidFill>
                  <a:schemeClr val="tx1"/>
                </a:solidFill>
                <a:effectLst/>
                <a:latin typeface="Söhne"/>
              </a:rPr>
              <a:t>Integration and Compatibility:</a:t>
            </a:r>
            <a:r>
              <a:rPr kumimoji="0" lang="en-US" altLang="en-US" b="0" i="0" u="none" strike="noStrike" cap="none" normalizeH="0" baseline="0" dirty="0">
                <a:ln>
                  <a:noFill/>
                </a:ln>
                <a:solidFill>
                  <a:schemeClr val="tx1"/>
                </a:solidFill>
                <a:effectLst/>
                <a:latin typeface="Söhne"/>
              </a:rPr>
              <a:t> Ensure compatibility, integrate with existing systems.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lang="en-US" sz="2000" b="1" i="0" dirty="0">
                <a:solidFill>
                  <a:srgbClr val="0D0D0D"/>
                </a:solidFill>
                <a:effectLst/>
                <a:latin typeface="Söhne"/>
              </a:rPr>
              <a:t>Libraries Required to Build the Model: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Söhne"/>
              </a:rPr>
              <a:t>1.</a:t>
            </a:r>
            <a:r>
              <a:rPr kumimoji="0" lang="en-US" altLang="en-US" b="1" i="0" u="none" strike="noStrike" cap="none" normalizeH="0" baseline="0" dirty="0">
                <a:ln>
                  <a:noFill/>
                </a:ln>
                <a:solidFill>
                  <a:schemeClr val="tx1"/>
                </a:solidFill>
                <a:effectLst/>
                <a:latin typeface="Söhne"/>
              </a:rPr>
              <a:t>Python Libraries:</a:t>
            </a:r>
            <a:r>
              <a:rPr kumimoji="0" lang="en-US" altLang="en-US" b="0" i="0" u="none" strike="noStrike" cap="none" normalizeH="0" baseline="0" dirty="0">
                <a:ln>
                  <a:noFill/>
                </a:ln>
                <a:solidFill>
                  <a:schemeClr val="tx1"/>
                </a:solidFill>
                <a:effectLst/>
                <a:latin typeface="Söhne"/>
              </a:rPr>
              <a:t> Utilize Scikit-learn, Pandas, NumPy.</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Söhne"/>
              </a:rPr>
              <a:t>2.Other Libraries:</a:t>
            </a:r>
            <a:r>
              <a:rPr kumimoji="0" lang="en-US" altLang="en-US" b="0" i="0" u="none" strike="noStrike" cap="none" normalizeH="0" baseline="0" dirty="0">
                <a:ln>
                  <a:noFill/>
                </a:ln>
                <a:solidFill>
                  <a:schemeClr val="tx1"/>
                </a:solidFill>
                <a:effectLst/>
                <a:latin typeface="Söhne"/>
              </a:rPr>
              <a:t> Employ TensorFlow or </a:t>
            </a:r>
            <a:r>
              <a:rPr kumimoji="0" lang="en-US" altLang="en-US" b="0" i="0" u="none" strike="noStrike" cap="none" normalizeH="0" baseline="0" dirty="0" err="1">
                <a:ln>
                  <a:noFill/>
                </a:ln>
                <a:solidFill>
                  <a:schemeClr val="tx1"/>
                </a:solidFill>
                <a:effectLst/>
                <a:latin typeface="Söhne"/>
              </a:rPr>
              <a:t>PyTorch</a:t>
            </a:r>
            <a:r>
              <a:rPr kumimoji="0" lang="en-US" altLang="en-US" b="0" i="0" u="none" strike="noStrike" cap="none" normalizeH="0" baseline="0" dirty="0">
                <a:ln>
                  <a:noFill/>
                </a:ln>
                <a:solidFill>
                  <a:schemeClr val="tx1"/>
                </a:solidFill>
                <a:effectLst/>
                <a:latin typeface="Söhne"/>
              </a:rPr>
              <a:t>, Flask or Django.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CCB9C775-BA1D-2884-2B8B-A5A554D8783A}"/>
              </a:ext>
            </a:extLst>
          </p:cNvPr>
          <p:cNvSpPr>
            <a:spLocks noChangeArrowheads="1"/>
          </p:cNvSpPr>
          <p:nvPr/>
        </p:nvSpPr>
        <p:spPr bwMode="auto">
          <a:xfrm>
            <a:off x="0" y="0"/>
            <a:ext cx="1092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0E3E2921-B694-8F6B-8925-F5BC0A65A051}"/>
              </a:ext>
            </a:extLst>
          </p:cNvPr>
          <p:cNvSpPr>
            <a:spLocks noChangeArrowheads="1"/>
          </p:cNvSpPr>
          <p:nvPr/>
        </p:nvSpPr>
        <p:spPr bwMode="auto">
          <a:xfrm>
            <a:off x="581192" y="1506523"/>
            <a:ext cx="1113183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Algorithm Selection:</a:t>
            </a:r>
            <a:r>
              <a:rPr kumimoji="0" lang="en-US" altLang="en-US" sz="1800" b="0" i="0" u="none" strike="noStrike" cap="none" normalizeH="0" baseline="0" dirty="0">
                <a:ln>
                  <a:noFill/>
                </a:ln>
                <a:solidFill>
                  <a:schemeClr val="tx1"/>
                </a:solidFill>
                <a:effectLst/>
                <a:latin typeface="Arial" panose="020B0604020202020204" pitchFamily="34" charset="0"/>
              </a:rPr>
              <a:t> Utilize Random Forest Classifier for its effectiveness in binary classification tasks and handling complex data relationships.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Input:</a:t>
            </a:r>
            <a:r>
              <a:rPr kumimoji="0" lang="en-US" altLang="en-US" sz="1800" b="0" i="0" u="none" strike="noStrike" cap="none" normalizeH="0" baseline="0" dirty="0">
                <a:ln>
                  <a:noFill/>
                </a:ln>
                <a:solidFill>
                  <a:schemeClr val="tx1"/>
                </a:solidFill>
                <a:effectLst/>
                <a:latin typeface="Arial" panose="020B0604020202020204" pitchFamily="34" charset="0"/>
              </a:rPr>
              <a:t> Include keystroke timings, key press durations, combinations, typing speed, rhythm, intervals, system parameters, and user behavior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Training Process:</a:t>
            </a:r>
            <a:r>
              <a:rPr kumimoji="0" lang="en-US" altLang="en-US" sz="1800" b="0" i="0" u="none" strike="noStrike" cap="none" normalizeH="0" baseline="0" dirty="0">
                <a:ln>
                  <a:noFill/>
                </a:ln>
                <a:solidFill>
                  <a:schemeClr val="tx1"/>
                </a:solidFill>
                <a:effectLst/>
                <a:latin typeface="Arial" panose="020B0604020202020204" pitchFamily="34" charset="0"/>
              </a:rPr>
              <a:t> Train the algorithm on a labeled dataset, preprocess data, split into training/validation sets, optimize hyperparameters via techniques like grid search, and validate using cross-validation.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Prediction Process:</a:t>
            </a:r>
            <a:r>
              <a:rPr kumimoji="0" lang="en-US" altLang="en-US" sz="1800" b="0" i="0" u="none" strike="noStrike" cap="none" normalizeH="0" baseline="0" dirty="0">
                <a:ln>
                  <a:noFill/>
                </a:ln>
                <a:solidFill>
                  <a:schemeClr val="tx1"/>
                </a:solidFill>
                <a:effectLst/>
                <a:latin typeface="Arial" panose="020B0604020202020204" pitchFamily="34" charset="0"/>
              </a:rPr>
              <a:t> Analyze real-time keyboard input for suspicious activity based on deviations from normal behavior, anomalous patterns, and known keylogger signatures.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Deploy as a real-time monitoring tool integrated into the OS or standalone application, triggering alerts upon detection of suspicious activity for timely response and maintenance of robust protection.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460F1CE8-A5B6-9CD9-C709-22776F74A023}"/>
              </a:ext>
            </a:extLst>
          </p:cNvPr>
          <p:cNvSpPr>
            <a:spLocks noChangeArrowheads="1"/>
          </p:cNvSpPr>
          <p:nvPr/>
        </p:nvSpPr>
        <p:spPr bwMode="auto">
          <a:xfrm>
            <a:off x="0" y="0"/>
            <a:ext cx="939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C64B7BBF-8556-EE4C-2B7D-4657780B646F}"/>
              </a:ext>
            </a:extLst>
          </p:cNvPr>
          <p:cNvPicPr>
            <a:picLocks noGrp="1" noChangeAspect="1"/>
          </p:cNvPicPr>
          <p:nvPr>
            <p:ph idx="1"/>
          </p:nvPr>
        </p:nvPicPr>
        <p:blipFill>
          <a:blip r:embed="rId2"/>
          <a:stretch>
            <a:fillRect/>
          </a:stretch>
        </p:blipFill>
        <p:spPr>
          <a:xfrm>
            <a:off x="806239" y="1665305"/>
            <a:ext cx="3308561" cy="3671264"/>
          </a:xfrm>
        </p:spPr>
      </p:pic>
      <p:pic>
        <p:nvPicPr>
          <p:cNvPr id="9" name="Picture 8">
            <a:extLst>
              <a:ext uri="{FF2B5EF4-FFF2-40B4-BE49-F238E27FC236}">
                <a16:creationId xmlns:a16="http://schemas.microsoft.com/office/drawing/2014/main" id="{C524D3A0-093E-B759-E78D-EF350D38A66F}"/>
              </a:ext>
            </a:extLst>
          </p:cNvPr>
          <p:cNvPicPr>
            <a:picLocks noChangeAspect="1"/>
          </p:cNvPicPr>
          <p:nvPr/>
        </p:nvPicPr>
        <p:blipFill>
          <a:blip r:embed="rId3"/>
          <a:stretch>
            <a:fillRect/>
          </a:stretch>
        </p:blipFill>
        <p:spPr>
          <a:xfrm>
            <a:off x="4549812" y="1665305"/>
            <a:ext cx="7064829" cy="352738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summary, the keylogger detection system represents a crucial tool in bolstering cybersecurity. Through the use of machine learning algorithms and real-time monitoring, it effectively identifies and mitigates the threat of keyloggers, safeguarding sensitive information from unauthorized access. Continuous vigilance, adaptation, and user awareness are essential to maintain its effectiveness in the face of evolving cyber threats. By prioritizing cybersecurity and investing in robust defense measures, we can create a safer digital environment for individuals and organizations alike.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800" b="1" dirty="0"/>
          </a:p>
          <a:p>
            <a:pPr algn="l">
              <a:buFont typeface="+mj-lt"/>
              <a:buAutoNum type="arabicPeriod"/>
            </a:pPr>
            <a:r>
              <a:rPr lang="en-US" sz="2000" b="1" i="0" dirty="0">
                <a:solidFill>
                  <a:srgbClr val="0D0D0D"/>
                </a:solidFill>
                <a:effectLst/>
                <a:latin typeface="Söhne"/>
              </a:rPr>
              <a:t>Advanced Machine Learning:</a:t>
            </a:r>
            <a:r>
              <a:rPr lang="en-US" sz="2000" b="0" i="0" dirty="0">
                <a:solidFill>
                  <a:srgbClr val="0D0D0D"/>
                </a:solidFill>
                <a:effectLst/>
                <a:latin typeface="Söhne"/>
              </a:rPr>
              <a:t> Explore deep learning models like CNNs or RNNs for better accuracy.</a:t>
            </a:r>
          </a:p>
          <a:p>
            <a:pPr algn="l">
              <a:buFont typeface="+mj-lt"/>
              <a:buAutoNum type="arabicPeriod"/>
            </a:pPr>
            <a:r>
              <a:rPr lang="en-US" sz="2000" b="1" i="0" dirty="0">
                <a:solidFill>
                  <a:srgbClr val="0D0D0D"/>
                </a:solidFill>
                <a:effectLst/>
                <a:latin typeface="Söhne"/>
              </a:rPr>
              <a:t>Behavioral Analysis:</a:t>
            </a:r>
            <a:r>
              <a:rPr lang="en-US" sz="2000" b="0" i="0" dirty="0">
                <a:solidFill>
                  <a:srgbClr val="0D0D0D"/>
                </a:solidFill>
                <a:effectLst/>
                <a:latin typeface="Söhne"/>
              </a:rPr>
              <a:t> Improve techniques for distinguishing legitimate and malicious behavior.</a:t>
            </a:r>
          </a:p>
          <a:p>
            <a:pPr algn="l">
              <a:buFont typeface="+mj-lt"/>
              <a:buAutoNum type="arabicPeriod"/>
            </a:pPr>
            <a:r>
              <a:rPr lang="en-US" sz="2000" b="1" i="0" dirty="0">
                <a:solidFill>
                  <a:srgbClr val="0D0D0D"/>
                </a:solidFill>
                <a:effectLst/>
                <a:latin typeface="Söhne"/>
              </a:rPr>
              <a:t>Real-Time Response:</a:t>
            </a:r>
            <a:r>
              <a:rPr lang="en-US" sz="2000" b="0" i="0" dirty="0">
                <a:solidFill>
                  <a:srgbClr val="0D0D0D"/>
                </a:solidFill>
                <a:effectLst/>
                <a:latin typeface="Söhne"/>
              </a:rPr>
              <a:t> Develop automated mitigation and dynamic adaptation to new threats.</a:t>
            </a:r>
          </a:p>
          <a:p>
            <a:pPr algn="l">
              <a:buFont typeface="+mj-lt"/>
              <a:buAutoNum type="arabicPeriod"/>
            </a:pPr>
            <a:r>
              <a:rPr lang="en-US" sz="2000" b="1" i="0" dirty="0">
                <a:solidFill>
                  <a:srgbClr val="0D0D0D"/>
                </a:solidFill>
                <a:effectLst/>
                <a:latin typeface="Söhne"/>
              </a:rPr>
              <a:t>Cloud Integration:</a:t>
            </a:r>
            <a:r>
              <a:rPr lang="en-US" sz="2000" b="0" i="0" dirty="0">
                <a:solidFill>
                  <a:srgbClr val="0D0D0D"/>
                </a:solidFill>
                <a:effectLst/>
                <a:latin typeface="Söhne"/>
              </a:rPr>
              <a:t> Use cloud-based deployment for scalability and centralized monitoring.</a:t>
            </a:r>
          </a:p>
          <a:p>
            <a:pPr algn="l">
              <a:buFont typeface="+mj-lt"/>
              <a:buAutoNum type="arabicPeriod"/>
            </a:pPr>
            <a:r>
              <a:rPr lang="en-US" sz="2000" b="1" i="0" dirty="0">
                <a:solidFill>
                  <a:srgbClr val="0D0D0D"/>
                </a:solidFill>
                <a:effectLst/>
                <a:latin typeface="Söhne"/>
              </a:rPr>
              <a:t>User-Centric Features:</a:t>
            </a:r>
            <a:r>
              <a:rPr lang="en-US" sz="2000" b="0" i="0" dirty="0">
                <a:solidFill>
                  <a:srgbClr val="0D0D0D"/>
                </a:solidFill>
                <a:effectLst/>
                <a:latin typeface="Söhne"/>
              </a:rPr>
              <a:t> Provide user-friendly interfaces and educational resources for cybersecurity awareness.</a:t>
            </a:r>
          </a:p>
          <a:p>
            <a:pPr algn="l">
              <a:buFont typeface="+mj-lt"/>
              <a:buAutoNum type="arabicPeriod"/>
            </a:pPr>
            <a:r>
              <a:rPr lang="en-US" sz="2000" b="1" i="0" dirty="0">
                <a:solidFill>
                  <a:srgbClr val="0D0D0D"/>
                </a:solidFill>
                <a:effectLst/>
                <a:latin typeface="Söhne"/>
              </a:rPr>
              <a:t>Collaborative Research:</a:t>
            </a:r>
            <a:r>
              <a:rPr lang="en-US" sz="2000" b="0" i="0" dirty="0">
                <a:solidFill>
                  <a:srgbClr val="0D0D0D"/>
                </a:solidFill>
                <a:effectLst/>
                <a:latin typeface="Söhne"/>
              </a:rPr>
              <a:t> Partner with cybersecurity experts for insights into emerging threats.</a:t>
            </a:r>
          </a:p>
          <a:p>
            <a:pPr algn="l">
              <a:buFont typeface="+mj-lt"/>
              <a:buAutoNum type="arabicPeriod"/>
            </a:pPr>
            <a:r>
              <a:rPr lang="en-US" sz="2000" b="1" i="0" dirty="0">
                <a:solidFill>
                  <a:srgbClr val="0D0D0D"/>
                </a:solidFill>
                <a:effectLst/>
                <a:latin typeface="Söhne"/>
              </a:rPr>
              <a:t>Threat Intelligence:</a:t>
            </a:r>
            <a:r>
              <a:rPr lang="en-US" sz="2000" b="0" i="0" dirty="0">
                <a:solidFill>
                  <a:srgbClr val="0D0D0D"/>
                </a:solidFill>
                <a:effectLst/>
                <a:latin typeface="Söhne"/>
              </a:rPr>
              <a:t> Integrate feeds for better detection of known keylogger signatures.</a:t>
            </a:r>
          </a:p>
          <a:p>
            <a:pPr algn="l">
              <a:buFont typeface="+mj-lt"/>
              <a:buAutoNum type="arabicPeriod"/>
            </a:pPr>
            <a:r>
              <a:rPr lang="en-US" sz="2000" b="1" i="0" dirty="0">
                <a:solidFill>
                  <a:srgbClr val="0D0D0D"/>
                </a:solidFill>
                <a:effectLst/>
                <a:latin typeface="Söhne"/>
              </a:rPr>
              <a:t>Privacy Preservation:</a:t>
            </a:r>
            <a:r>
              <a:rPr lang="en-US" sz="2000" b="0" i="0" dirty="0">
                <a:solidFill>
                  <a:srgbClr val="0D0D0D"/>
                </a:solidFill>
                <a:effectLst/>
                <a:latin typeface="Söhne"/>
              </a:rPr>
              <a:t> Implement measures for secure handling of user data and compliance.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902</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Söhne</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POORNIMA P J</cp:lastModifiedBy>
  <cp:revision>25</cp:revision>
  <dcterms:created xsi:type="dcterms:W3CDTF">2021-05-26T16:50:10Z</dcterms:created>
  <dcterms:modified xsi:type="dcterms:W3CDTF">2024-04-04T06:06:43Z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