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Lst>
  <p:sldSz cx="6858000" cy="9906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20" y="336"/>
      </p:cViewPr>
      <p:guideLst>
        <p:guide orient="horz" pos="312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074420" y="519853"/>
            <a:ext cx="5554980" cy="212648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074420" y="2672315"/>
            <a:ext cx="5554980" cy="2531533"/>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FF9E0B8-75EE-414C-9E93-28819EDAD6FE}" type="slidenum">
              <a:rPr lang="en-US" smtClean="0"/>
              <a:pPr/>
              <a:t>‹#›</a:t>
            </a:fld>
            <a:endParaRPr lang="en-US"/>
          </a:p>
        </p:txBody>
      </p:sp>
      <p:sp>
        <p:nvSpPr>
          <p:cNvPr id="8" name="Oval 7"/>
          <p:cNvSpPr/>
          <p:nvPr/>
        </p:nvSpPr>
        <p:spPr>
          <a:xfrm>
            <a:off x="691075" y="2042158"/>
            <a:ext cx="157734" cy="30378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867882" y="1942801"/>
            <a:ext cx="48006" cy="9245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396701"/>
            <a:ext cx="1371600" cy="8452203"/>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7250" y="396703"/>
            <a:ext cx="4171950" cy="845220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712168" y="-78"/>
            <a:ext cx="5143500" cy="990607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1933794" y="3756025"/>
            <a:ext cx="4800600" cy="3302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933794" y="1540933"/>
            <a:ext cx="4800600" cy="2180695"/>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F9E0B8-75EE-414C-9E93-28819EDAD6FE}" type="slidenum">
              <a:rPr lang="en-US" smtClean="0"/>
              <a:pPr/>
              <a:t>‹#›</a:t>
            </a:fld>
            <a:endParaRPr lang="en-US"/>
          </a:p>
        </p:txBody>
      </p:sp>
      <p:sp>
        <p:nvSpPr>
          <p:cNvPr id="10" name="Rectangle 9"/>
          <p:cNvSpPr/>
          <p:nvPr/>
        </p:nvSpPr>
        <p:spPr bwMode="invGray">
          <a:xfrm>
            <a:off x="1714500" y="0"/>
            <a:ext cx="57150"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29241" y="4065614"/>
            <a:ext cx="157734" cy="30378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806048" y="3966257"/>
            <a:ext cx="48006" cy="9245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706" y="396240"/>
            <a:ext cx="5623560" cy="1651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076706" y="2201333"/>
            <a:ext cx="2743200" cy="67360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957066" y="2201333"/>
            <a:ext cx="2743200" cy="67360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7453819"/>
            <a:ext cx="6172200" cy="1651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474179"/>
            <a:ext cx="3017520" cy="9245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97580" y="474179"/>
            <a:ext cx="3017520" cy="9245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400152"/>
            <a:ext cx="3017520" cy="59436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97580" y="1400152"/>
            <a:ext cx="3017520" cy="59436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6706" y="396240"/>
            <a:ext cx="5623560" cy="1651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761238" y="0"/>
            <a:ext cx="6096762" cy="9906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FF9E0B8-75EE-414C-9E93-28819EDAD6FE}" type="slidenum">
              <a:rPr lang="en-US" smtClean="0"/>
              <a:pPr/>
              <a:t>‹#›</a:t>
            </a:fld>
            <a:endParaRPr lang="en-US"/>
          </a:p>
        </p:txBody>
      </p:sp>
      <p:sp>
        <p:nvSpPr>
          <p:cNvPr id="6" name="Rectangle 5"/>
          <p:cNvSpPr/>
          <p:nvPr/>
        </p:nvSpPr>
        <p:spPr bwMode="invGray">
          <a:xfrm>
            <a:off x="761238" y="-78"/>
            <a:ext cx="54864"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13124"/>
            <a:ext cx="2857500" cy="1678517"/>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42900" y="2032282"/>
            <a:ext cx="2857500" cy="1008944"/>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 y="3081868"/>
            <a:ext cx="6115050" cy="5767035"/>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F9E0B8-75EE-414C-9E93-28819EDAD6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15172" y="1540934"/>
            <a:ext cx="2057400" cy="2861733"/>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443A5F8-F83A-44F6-A790-DADE4E4FC229}" type="datetimeFigureOut">
              <a:rPr lang="en-US" smtClean="0"/>
              <a:pPr/>
              <a:t>11/10/2015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F9E0B8-75EE-414C-9E93-28819EDAD6FE}" type="slidenum">
              <a:rPr lang="en-US" smtClean="0"/>
              <a:pPr/>
              <a:t>‹#›</a:t>
            </a:fld>
            <a:endParaRPr lang="en-US"/>
          </a:p>
        </p:txBody>
      </p:sp>
      <p:sp>
        <p:nvSpPr>
          <p:cNvPr id="8" name="Rectangle 7"/>
          <p:cNvSpPr/>
          <p:nvPr/>
        </p:nvSpPr>
        <p:spPr>
          <a:xfrm>
            <a:off x="571500" y="1540933"/>
            <a:ext cx="3429000" cy="6604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628650" y="1651005"/>
            <a:ext cx="3314700" cy="5076545"/>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297544" y="1378493"/>
            <a:ext cx="514350" cy="295114"/>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3752750" y="1353136"/>
            <a:ext cx="486918" cy="295114"/>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628650" y="6934200"/>
            <a:ext cx="3314700" cy="1100667"/>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611945" y="-1178553"/>
            <a:ext cx="1229165" cy="236728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26613" y="30482"/>
            <a:ext cx="1276643" cy="245872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37161" y="1524000"/>
            <a:ext cx="844288" cy="1592679"/>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759655" y="-78"/>
            <a:ext cx="6098345" cy="990607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076706" y="396699"/>
            <a:ext cx="5623560" cy="1651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076706" y="2091267"/>
            <a:ext cx="5623560" cy="69342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2686050" y="9108017"/>
            <a:ext cx="1600200" cy="687917"/>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443A5F8-F83A-44F6-A790-DADE4E4FC229}" type="datetimeFigureOut">
              <a:rPr lang="en-US" smtClean="0"/>
              <a:pPr/>
              <a:t>11/10/2015</a:t>
            </a:fld>
            <a:endParaRPr lang="en-US"/>
          </a:p>
        </p:txBody>
      </p:sp>
      <p:sp>
        <p:nvSpPr>
          <p:cNvPr id="10" name="Footer Placeholder 9"/>
          <p:cNvSpPr>
            <a:spLocks noGrp="1"/>
          </p:cNvSpPr>
          <p:nvPr>
            <p:ph type="ftr" sz="quarter" idx="3"/>
          </p:nvPr>
        </p:nvSpPr>
        <p:spPr>
          <a:xfrm>
            <a:off x="4286250" y="9108017"/>
            <a:ext cx="2171700" cy="687917"/>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6460236" y="9108017"/>
            <a:ext cx="342900" cy="687917"/>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FF9E0B8-75EE-414C-9E93-28819EDAD6FE}" type="slidenum">
              <a:rPr lang="en-US" smtClean="0"/>
              <a:pPr/>
              <a:t>‹#›</a:t>
            </a:fld>
            <a:endParaRPr lang="en-US"/>
          </a:p>
        </p:txBody>
      </p:sp>
      <p:sp>
        <p:nvSpPr>
          <p:cNvPr id="15" name="Rectangle 14"/>
          <p:cNvSpPr/>
          <p:nvPr/>
        </p:nvSpPr>
        <p:spPr bwMode="invGray">
          <a:xfrm>
            <a:off x="761238" y="-78"/>
            <a:ext cx="54864" cy="990607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3900" y="524934"/>
            <a:ext cx="6515100" cy="1303866"/>
          </a:xfrm>
        </p:spPr>
        <p:txBody>
          <a:bodyPr>
            <a:noAutofit/>
          </a:bodyPr>
          <a:lstStyle/>
          <a:p>
            <a:r>
              <a:rPr lang="en-US" sz="3200" b="1" dirty="0" smtClean="0"/>
              <a:t>PRESENT DAY CHALLENGES FACED BY PARENTS AND CHILDREN</a:t>
            </a:r>
            <a:endParaRPr lang="en-US" sz="3200" b="1" dirty="0"/>
          </a:p>
        </p:txBody>
      </p:sp>
      <p:sp>
        <p:nvSpPr>
          <p:cNvPr id="3" name="Subtitle 2"/>
          <p:cNvSpPr>
            <a:spLocks noGrp="1"/>
          </p:cNvSpPr>
          <p:nvPr>
            <p:ph type="subTitle" idx="1"/>
          </p:nvPr>
        </p:nvSpPr>
        <p:spPr>
          <a:xfrm>
            <a:off x="762000" y="2286000"/>
            <a:ext cx="5867400" cy="2667000"/>
          </a:xfrm>
        </p:spPr>
        <p:txBody>
          <a:bodyPr>
            <a:normAutofit lnSpcReduction="10000"/>
          </a:bodyPr>
          <a:lstStyle/>
          <a:p>
            <a:pPr algn="just"/>
            <a:r>
              <a:rPr lang="en-US" sz="2000" dirty="0" smtClean="0"/>
              <a:t>We all come across days when we find it difficult to understand our child’s behavior. A child is very demanding in today’s scenario. </a:t>
            </a:r>
            <a:r>
              <a:rPr lang="en-US" sz="2000" dirty="0" smtClean="0"/>
              <a:t>In addition increasingly </a:t>
            </a:r>
            <a:r>
              <a:rPr lang="en-US" sz="2000" dirty="0" smtClean="0"/>
              <a:t>we keep hearing words such as - ‘</a:t>
            </a:r>
            <a:r>
              <a:rPr lang="en-US" sz="2000" i="1" dirty="0" smtClean="0"/>
              <a:t>Attention Disorder’, ‘Learning disability’, ‘hyperactive’ , ‘aggression’, ‘mood swings’. In response to a lot of Parent’s request on such challenges faced everyday by parents and </a:t>
            </a:r>
            <a:r>
              <a:rPr lang="en-US" sz="2000" i="1" dirty="0" smtClean="0"/>
              <a:t>children, </a:t>
            </a:r>
            <a:r>
              <a:rPr lang="en-US" sz="2000" i="1" dirty="0" smtClean="0"/>
              <a:t>we have </a:t>
            </a:r>
            <a:r>
              <a:rPr lang="en-US" sz="2000" i="1" dirty="0" smtClean="0"/>
              <a:t>organized </a:t>
            </a:r>
            <a:r>
              <a:rPr lang="en-US" sz="2000" i="1" dirty="0" smtClean="0"/>
              <a:t>a Parenting Talk by </a:t>
            </a:r>
          </a:p>
          <a:p>
            <a:pPr algn="just"/>
            <a:r>
              <a:rPr lang="en-US" sz="2000" i="1" dirty="0" smtClean="0"/>
              <a:t>Dr. </a:t>
            </a:r>
            <a:r>
              <a:rPr lang="en-US" sz="2000" i="1" dirty="0" err="1" smtClean="0"/>
              <a:t>Akila</a:t>
            </a:r>
            <a:r>
              <a:rPr lang="en-US" sz="2000" i="1" dirty="0" smtClean="0"/>
              <a:t> </a:t>
            </a:r>
            <a:r>
              <a:rPr lang="en-US" sz="2000" i="1" dirty="0" err="1" smtClean="0"/>
              <a:t>Sadasivan</a:t>
            </a:r>
            <a:r>
              <a:rPr lang="en-US" sz="2000" i="1" dirty="0" smtClean="0"/>
              <a:t> from </a:t>
            </a:r>
            <a:r>
              <a:rPr lang="en-US" sz="2000" i="1" dirty="0" err="1" smtClean="0"/>
              <a:t>Samvidh</a:t>
            </a:r>
            <a:r>
              <a:rPr lang="en-US" sz="2000" i="1" dirty="0" smtClean="0"/>
              <a:t> Psych Services.</a:t>
            </a:r>
            <a:endParaRPr lang="en-US" sz="2000" dirty="0"/>
          </a:p>
        </p:txBody>
      </p:sp>
      <p:sp>
        <p:nvSpPr>
          <p:cNvPr id="6" name="TextBox 5"/>
          <p:cNvSpPr txBox="1"/>
          <p:nvPr/>
        </p:nvSpPr>
        <p:spPr>
          <a:xfrm>
            <a:off x="762000" y="5367278"/>
            <a:ext cx="5791200" cy="3323987"/>
          </a:xfrm>
          <a:prstGeom prst="rect">
            <a:avLst/>
          </a:prstGeom>
          <a:noFill/>
        </p:spPr>
        <p:txBody>
          <a:bodyPr wrap="square" rtlCol="0">
            <a:spAutoFit/>
          </a:bodyPr>
          <a:lstStyle/>
          <a:p>
            <a:pPr>
              <a:lnSpc>
                <a:spcPct val="150000"/>
              </a:lnSpc>
            </a:pPr>
            <a:r>
              <a:rPr lang="en-US" sz="2000" dirty="0" smtClean="0"/>
              <a:t>Date: 		Saturday, Nov 21</a:t>
            </a:r>
            <a:r>
              <a:rPr lang="en-US" sz="2000" baseline="30000" dirty="0" smtClean="0"/>
              <a:t>st</a:t>
            </a:r>
            <a:r>
              <a:rPr lang="en-US" sz="2000" dirty="0" smtClean="0"/>
              <a:t> 2015</a:t>
            </a:r>
          </a:p>
          <a:p>
            <a:pPr>
              <a:lnSpc>
                <a:spcPct val="150000"/>
              </a:lnSpc>
            </a:pPr>
            <a:r>
              <a:rPr lang="en-US" sz="2000" dirty="0" smtClean="0"/>
              <a:t>Venue: 		Golden Arch School premises</a:t>
            </a:r>
          </a:p>
          <a:p>
            <a:pPr>
              <a:lnSpc>
                <a:spcPct val="150000"/>
              </a:lnSpc>
            </a:pPr>
            <a:r>
              <a:rPr lang="en-US" sz="2000" dirty="0" smtClean="0"/>
              <a:t>Time:  		10 00 am to 11 00 am</a:t>
            </a:r>
          </a:p>
          <a:p>
            <a:pPr>
              <a:lnSpc>
                <a:spcPct val="150000"/>
              </a:lnSpc>
            </a:pPr>
            <a:r>
              <a:rPr lang="en-US" sz="2000" dirty="0" smtClean="0"/>
              <a:t>Registration charges: Rs 350 per </a:t>
            </a:r>
            <a:r>
              <a:rPr lang="en-US" sz="2000" dirty="0" smtClean="0"/>
              <a:t>Couple</a:t>
            </a:r>
            <a:endParaRPr lang="en-US" sz="2000" dirty="0" smtClean="0"/>
          </a:p>
          <a:p>
            <a:pPr>
              <a:lnSpc>
                <a:spcPct val="150000"/>
              </a:lnSpc>
            </a:pPr>
            <a:r>
              <a:rPr lang="en-US" sz="2000" dirty="0" smtClean="0"/>
              <a:t>Request all parents to participate and get benefitted.</a:t>
            </a:r>
          </a:p>
          <a:p>
            <a:pPr>
              <a:lnSpc>
                <a:spcPct val="150000"/>
              </a:lnSpc>
            </a:pPr>
            <a:r>
              <a:rPr lang="en-US" sz="2000" dirty="0" smtClean="0"/>
              <a:t>Parents and Grandparents can attend</a:t>
            </a:r>
            <a:r>
              <a:rPr lang="en-US" sz="2000" dirty="0" smtClean="0"/>
              <a:t>.</a:t>
            </a:r>
            <a:endParaRPr lang="en-US" sz="2000" dirty="0" smtClean="0"/>
          </a:p>
          <a:p>
            <a:pPr>
              <a:lnSpc>
                <a:spcPct val="150000"/>
              </a:lnSpc>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76400"/>
            <a:ext cx="5791200" cy="7294305"/>
          </a:xfrm>
          <a:prstGeom prst="rect">
            <a:avLst/>
          </a:prstGeom>
          <a:noFill/>
        </p:spPr>
        <p:txBody>
          <a:bodyPr wrap="square" rtlCol="0">
            <a:spAutoFit/>
          </a:bodyPr>
          <a:lstStyle/>
          <a:p>
            <a:pPr algn="just"/>
            <a:r>
              <a:rPr lang="en-US" dirty="0"/>
              <a:t>Dr. </a:t>
            </a:r>
            <a:r>
              <a:rPr lang="en-US" dirty="0" err="1"/>
              <a:t>Akila</a:t>
            </a:r>
            <a:r>
              <a:rPr lang="en-US" dirty="0"/>
              <a:t> </a:t>
            </a:r>
            <a:r>
              <a:rPr lang="en-US" dirty="0" err="1"/>
              <a:t>Sadasivan</a:t>
            </a:r>
            <a:r>
              <a:rPr lang="en-US" dirty="0"/>
              <a:t> is a clinical Child Neuropsychologist. She has been actively involved in providing awareness and intervention for children with psychological, emotional and </a:t>
            </a:r>
            <a:r>
              <a:rPr lang="en-US" dirty="0" err="1"/>
              <a:t>behavioural</a:t>
            </a:r>
            <a:r>
              <a:rPr lang="en-US" dirty="0"/>
              <a:t> difficulties. Her primary interest however has been working with children and families of children with Specific learning disorder (SLD). She has obtained her Post Graduate degree in Clinical Psychology from the Department of Psychology, Bangalore University, Bangalore, Karnataka, India. Subsequent to this she obtained the M. Phil in Clinical Psychology from the National Institute of Mental Health and Neurosciences (NIMHANS), Bangalore, Karnataka, India. She developed a Neuropsychological remediation </a:t>
            </a:r>
            <a:r>
              <a:rPr lang="en-US" dirty="0" err="1"/>
              <a:t>programme</a:t>
            </a:r>
            <a:r>
              <a:rPr lang="en-US" dirty="0"/>
              <a:t> for adolescents with reading disorder as part of the M. Phil Course. The </a:t>
            </a:r>
            <a:r>
              <a:rPr lang="en-US" dirty="0" err="1"/>
              <a:t>programme</a:t>
            </a:r>
            <a:r>
              <a:rPr lang="en-US" dirty="0"/>
              <a:t> was found to be successful as the children who received the training showed an improvement in their reading skills. Dr. </a:t>
            </a:r>
            <a:r>
              <a:rPr lang="en-US" dirty="0" err="1"/>
              <a:t>Akila</a:t>
            </a:r>
            <a:r>
              <a:rPr lang="en-US" dirty="0"/>
              <a:t> obtained her PhD from the University of Canterbury, Christchurch, New Zealand. As part of the Doctoral degree, she received training on Phonological awareness intervention for reading disorder from Dr. </a:t>
            </a:r>
            <a:r>
              <a:rPr lang="en-US" dirty="0" err="1"/>
              <a:t>Gillon</a:t>
            </a:r>
            <a:r>
              <a:rPr lang="en-US" dirty="0"/>
              <a:t> in New Zealand. The doctoral thesis compared the efficacy of both the Phonological awareness </a:t>
            </a:r>
            <a:r>
              <a:rPr lang="en-US" dirty="0" err="1"/>
              <a:t>programme</a:t>
            </a:r>
            <a:r>
              <a:rPr lang="en-US" dirty="0"/>
              <a:t> (WHICH IS INTERNATIONALLY ACCALIMED) and the Neuropsychological intervention (WHICH IS INDEGENIOUSLY DEVELOPED IN INDIA DEVELOPED BY Dr. AKILA). </a:t>
            </a:r>
          </a:p>
        </p:txBody>
      </p:sp>
      <p:sp>
        <p:nvSpPr>
          <p:cNvPr id="3" name="TextBox 2"/>
          <p:cNvSpPr txBox="1"/>
          <p:nvPr/>
        </p:nvSpPr>
        <p:spPr>
          <a:xfrm>
            <a:off x="762000" y="457200"/>
            <a:ext cx="5791200" cy="781110"/>
          </a:xfrm>
          <a:prstGeom prst="rect">
            <a:avLst/>
          </a:prstGeom>
        </p:spPr>
        <p:txBody>
          <a:bodyPr anchor="b">
            <a:noAutofit/>
          </a:bodyPr>
          <a:lstStyle/>
          <a:p>
            <a:pPr>
              <a:spcBef>
                <a:spcPct val="0"/>
              </a:spcBef>
            </a:pPr>
            <a:r>
              <a:rPr lang="en-US" sz="28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About Dr. </a:t>
            </a:r>
            <a:r>
              <a:rPr lang="en-US" sz="2800" b="1"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Akila</a:t>
            </a:r>
            <a:r>
              <a:rPr lang="en-US" sz="28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r>
              <a:rPr lang="en-US" sz="2800" b="1" dirty="0" err="1">
                <a:solidFill>
                  <a:schemeClr val="tx2">
                    <a:satMod val="130000"/>
                  </a:schemeClr>
                </a:solidFill>
                <a:effectLst>
                  <a:outerShdw blurRad="50000" dist="30000" dir="5400000" algn="tl" rotWithShape="0">
                    <a:srgbClr val="000000">
                      <a:alpha val="30000"/>
                    </a:srgbClr>
                  </a:outerShdw>
                </a:effectLst>
                <a:latin typeface="+mj-lt"/>
                <a:ea typeface="+mj-ea"/>
                <a:cs typeface="+mj-cs"/>
              </a:rPr>
              <a:t>Sadasivan</a:t>
            </a:r>
            <a:r>
              <a:rPr lang="en-US" sz="28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90</TotalTime>
  <Words>328</Words>
  <Application>Microsoft Office PowerPoint</Application>
  <PresentationFormat>A4 Paper (210x297 mm)</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Solstice</vt:lpstr>
      <vt:lpstr>PRESENT DAY CHALLENGES FACED BY PARENTS AND CHILDREN</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DAY CHALLENGES FACED BY PARENTS</dc:title>
  <dc:creator>Admin</dc:creator>
  <cp:lastModifiedBy>Admin</cp:lastModifiedBy>
  <cp:revision>11</cp:revision>
  <dcterms:created xsi:type="dcterms:W3CDTF">2015-11-09T09:12:09Z</dcterms:created>
  <dcterms:modified xsi:type="dcterms:W3CDTF">2015-11-10T00:44:35Z</dcterms:modified>
</cp:coreProperties>
</file>