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21"/>
  </p:notesMasterIdLst>
  <p:sldIdLst>
    <p:sldId id="256" r:id="rId2"/>
    <p:sldId id="257" r:id="rId3"/>
    <p:sldId id="258" r:id="rId4"/>
    <p:sldId id="272" r:id="rId5"/>
    <p:sldId id="273" r:id="rId6"/>
    <p:sldId id="270" r:id="rId7"/>
    <p:sldId id="284" r:id="rId8"/>
    <p:sldId id="275" r:id="rId9"/>
    <p:sldId id="276" r:id="rId10"/>
    <p:sldId id="282" r:id="rId11"/>
    <p:sldId id="278" r:id="rId12"/>
    <p:sldId id="280" r:id="rId13"/>
    <p:sldId id="281" r:id="rId14"/>
    <p:sldId id="279" r:id="rId15"/>
    <p:sldId id="288" r:id="rId16"/>
    <p:sldId id="285" r:id="rId17"/>
    <p:sldId id="286" r:id="rId18"/>
    <p:sldId id="287"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7ACF4-44DB-4270-B3D8-31E09E87C06B}"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AE909-AE51-4837-A1DD-0F08B38A4DE1}" type="slidenum">
              <a:rPr lang="en-IN" smtClean="0"/>
              <a:t>‹#›</a:t>
            </a:fld>
            <a:endParaRPr lang="en-IN"/>
          </a:p>
        </p:txBody>
      </p:sp>
    </p:spTree>
    <p:extLst>
      <p:ext uri="{BB962C8B-B14F-4D97-AF65-F5344CB8AC3E}">
        <p14:creationId xmlns:p14="http://schemas.microsoft.com/office/powerpoint/2010/main" val="303568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9978A-7C89-457D-B52F-2AE6238C284A}"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2726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347B5-1082-4FCF-A93E-AC6C6D6C4276}"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51116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4ED1E-7C6B-4FAF-B4AD-3B96ACC437C5}"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54438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C5151-0555-4849-94A4-B8599631D81C}"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10721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598DE-2495-48B7-B6B5-D0A8595007BB}" type="datetime1">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28117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BC69C-648C-40F8-8DCC-789BA0CB168C}" type="datetime1">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10949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EE9C30-707B-4790-A3A3-FEAE0D9364D5}" type="datetime1">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20844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CFA51-06BB-467B-B803-33CE391B81FE}" type="datetime1">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30695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A8610-1D4B-467C-AF6F-0EEC62782064}" type="datetime1">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24404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BFBB2-7D6A-4CE1-9940-BBB96783D536}" type="datetime1">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6425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ADA8EA-44E9-4720-AEC6-003A76E7EE45}" type="datetime1">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49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EEBCA-55E4-44E6-AB4D-13C8EAA1781E}" type="datetime1">
              <a:rPr lang="en-US" smtClean="0"/>
              <a:t>3/28/2024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1CAF0-5C54-4693-A944-B9005369A5D2}" type="slidenum">
              <a:rPr lang="en-US" smtClean="0"/>
              <a:t>‹#›</a:t>
            </a:fld>
            <a:endParaRPr lang="en-US"/>
          </a:p>
        </p:txBody>
      </p:sp>
    </p:spTree>
    <p:extLst>
      <p:ext uri="{BB962C8B-B14F-4D97-AF65-F5344CB8AC3E}">
        <p14:creationId xmlns:p14="http://schemas.microsoft.com/office/powerpoint/2010/main" val="322384244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5791-AAD0-45AD-A7BF-BF2109CDF43C}"/>
              </a:ext>
            </a:extLst>
          </p:cNvPr>
          <p:cNvSpPr>
            <a:spLocks noGrp="1"/>
          </p:cNvSpPr>
          <p:nvPr>
            <p:ph type="ctrTitle"/>
          </p:nvPr>
        </p:nvSpPr>
        <p:spPr>
          <a:xfrm>
            <a:off x="1967158" y="301042"/>
            <a:ext cx="9144000" cy="1193800"/>
          </a:xfrm>
        </p:spPr>
        <p:txBody>
          <a:bodyPr>
            <a:normAutofit fontScale="90000"/>
          </a:bodyPr>
          <a:lstStyle/>
          <a:p>
            <a:r>
              <a:rPr lang="en-GB" sz="4800" b="1" dirty="0">
                <a:latin typeface="CGOMEGA"/>
              </a:rPr>
              <a:t>CVR COLLEGE OF ENGINEERING</a:t>
            </a:r>
            <a:br>
              <a:rPr lang="en-GB" dirty="0"/>
            </a:br>
            <a:r>
              <a:rPr lang="en-GB" sz="2200" b="1" dirty="0"/>
              <a:t>DEPARTMENT OF EMERGING TECHNOLOGIES</a:t>
            </a:r>
            <a:br>
              <a:rPr lang="en-GB" sz="2200" b="1" dirty="0"/>
            </a:br>
            <a:r>
              <a:rPr lang="en-GB" sz="2200" b="1" dirty="0"/>
              <a:t>MINOR PROGRAMME-CYBERSECURITY</a:t>
            </a:r>
            <a:endParaRPr lang="en-US" sz="2200" b="1" dirty="0"/>
          </a:p>
        </p:txBody>
      </p:sp>
      <p:sp>
        <p:nvSpPr>
          <p:cNvPr id="3" name="Subtitle 2">
            <a:extLst>
              <a:ext uri="{FF2B5EF4-FFF2-40B4-BE49-F238E27FC236}">
                <a16:creationId xmlns:a16="http://schemas.microsoft.com/office/drawing/2014/main" id="{AC0FB84A-3050-49DE-8082-0A16A5E3C6A2}"/>
              </a:ext>
            </a:extLst>
          </p:cNvPr>
          <p:cNvSpPr>
            <a:spLocks noGrp="1"/>
          </p:cNvSpPr>
          <p:nvPr>
            <p:ph type="subTitle" idx="1"/>
          </p:nvPr>
        </p:nvSpPr>
        <p:spPr>
          <a:xfrm>
            <a:off x="1524000" y="1744393"/>
            <a:ext cx="9144000" cy="4476555"/>
          </a:xfrm>
        </p:spPr>
        <p:txBody>
          <a:bodyPr>
            <a:normAutofit/>
          </a:bodyPr>
          <a:lstStyle/>
          <a:p>
            <a:endParaRPr lang="en-GB" dirty="0"/>
          </a:p>
          <a:p>
            <a:r>
              <a:rPr lang="en-GB" b="1" dirty="0"/>
              <a:t>Detection of Denial of Service Attack(DOS) in Wireless Sensor Networks using Machine Learning</a:t>
            </a:r>
          </a:p>
          <a:p>
            <a:r>
              <a:rPr lang="en-GB" dirty="0"/>
              <a:t>by </a:t>
            </a:r>
          </a:p>
          <a:p>
            <a:r>
              <a:rPr lang="en-GB" dirty="0"/>
              <a:t>Dussa Pavan (20B81A05L3)</a:t>
            </a:r>
          </a:p>
          <a:p>
            <a:r>
              <a:rPr lang="en-GB" dirty="0"/>
              <a:t>Jirra Vigneshwar(20B81A0457)</a:t>
            </a:r>
          </a:p>
          <a:p>
            <a:r>
              <a:rPr lang="en-GB" dirty="0"/>
              <a:t>Under guidance of</a:t>
            </a:r>
          </a:p>
          <a:p>
            <a:r>
              <a:rPr lang="en-GB" dirty="0"/>
              <a:t>MS. K. Sindhuja</a:t>
            </a:r>
          </a:p>
          <a:p>
            <a:r>
              <a:rPr lang="en-GB" sz="1600" dirty="0"/>
              <a:t>Assistant Professor</a:t>
            </a:r>
          </a:p>
          <a:p>
            <a:endParaRPr lang="en-US" dirty="0"/>
          </a:p>
        </p:txBody>
      </p:sp>
      <p:pic>
        <p:nvPicPr>
          <p:cNvPr id="4" name="Picture 3">
            <a:extLst>
              <a:ext uri="{FF2B5EF4-FFF2-40B4-BE49-F238E27FC236}">
                <a16:creationId xmlns:a16="http://schemas.microsoft.com/office/drawing/2014/main" id="{53E3538D-A912-4011-A701-A832AF41AE3C}"/>
              </a:ext>
            </a:extLst>
          </p:cNvPr>
          <p:cNvPicPr>
            <a:picLocks noChangeAspect="1"/>
          </p:cNvPicPr>
          <p:nvPr/>
        </p:nvPicPr>
        <p:blipFill>
          <a:blip r:embed="rId2"/>
          <a:stretch>
            <a:fillRect/>
          </a:stretch>
        </p:blipFill>
        <p:spPr>
          <a:xfrm>
            <a:off x="687686" y="436443"/>
            <a:ext cx="1167619" cy="922998"/>
          </a:xfrm>
          <a:prstGeom prst="rect">
            <a:avLst/>
          </a:prstGeom>
        </p:spPr>
      </p:pic>
      <p:sp>
        <p:nvSpPr>
          <p:cNvPr id="5" name="Slide Number Placeholder 4">
            <a:extLst>
              <a:ext uri="{FF2B5EF4-FFF2-40B4-BE49-F238E27FC236}">
                <a16:creationId xmlns:a16="http://schemas.microsoft.com/office/drawing/2014/main" id="{6A6CCC7B-15E4-47F3-AE2C-6A9A72FB3B3B}"/>
              </a:ext>
            </a:extLst>
          </p:cNvPr>
          <p:cNvSpPr>
            <a:spLocks noGrp="1"/>
          </p:cNvSpPr>
          <p:nvPr>
            <p:ph type="sldNum" sz="quarter" idx="12"/>
          </p:nvPr>
        </p:nvSpPr>
        <p:spPr/>
        <p:txBody>
          <a:bodyPr/>
          <a:lstStyle/>
          <a:p>
            <a:fld id="{A3A1CAF0-5C54-4693-A944-B9005369A5D2}" type="slidenum">
              <a:rPr lang="en-US" smtClean="0"/>
              <a:t>1</a:t>
            </a:fld>
            <a:endParaRPr lang="en-US"/>
          </a:p>
        </p:txBody>
      </p:sp>
    </p:spTree>
    <p:extLst>
      <p:ext uri="{BB962C8B-B14F-4D97-AF65-F5344CB8AC3E}">
        <p14:creationId xmlns:p14="http://schemas.microsoft.com/office/powerpoint/2010/main" val="41018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0E35-9754-7827-62F7-ED360FDC76B7}"/>
              </a:ext>
            </a:extLst>
          </p:cNvPr>
          <p:cNvSpPr>
            <a:spLocks noGrp="1"/>
          </p:cNvSpPr>
          <p:nvPr>
            <p:ph type="title"/>
          </p:nvPr>
        </p:nvSpPr>
        <p:spPr/>
        <p:txBody>
          <a:bodyPr/>
          <a:lstStyle/>
          <a:p>
            <a:r>
              <a:rPr lang="en-US" b="1" dirty="0">
                <a:solidFill>
                  <a:srgbClr val="9E0000"/>
                </a:solidFill>
                <a:latin typeface="+mn-lt"/>
              </a:rPr>
              <a:t> Hardware Requirements</a:t>
            </a:r>
            <a:endParaRPr lang="en-IN" dirty="0"/>
          </a:p>
        </p:txBody>
      </p:sp>
      <p:sp>
        <p:nvSpPr>
          <p:cNvPr id="3" name="Content Placeholder 2">
            <a:extLst>
              <a:ext uri="{FF2B5EF4-FFF2-40B4-BE49-F238E27FC236}">
                <a16:creationId xmlns:a16="http://schemas.microsoft.com/office/drawing/2014/main" id="{C875966F-1912-9A30-5C0B-94827CFDD5C1}"/>
              </a:ext>
            </a:extLst>
          </p:cNvPr>
          <p:cNvSpPr>
            <a:spLocks noGrp="1"/>
          </p:cNvSpPr>
          <p:nvPr>
            <p:ph idx="1"/>
          </p:nvPr>
        </p:nvSpPr>
        <p:spPr/>
        <p:txBody>
          <a:bodyPr/>
          <a:lstStyle/>
          <a:p>
            <a:r>
              <a:rPr lang="en-IN" sz="2400" b="1" dirty="0">
                <a:latin typeface="Times New Roman" panose="02020603050405020304" pitchFamily="18" charset="0"/>
                <a:cs typeface="Times New Roman" panose="02020603050405020304" pitchFamily="18" charset="0"/>
              </a:rPr>
              <a:t>Processor</a:t>
            </a:r>
            <a:r>
              <a:rPr lang="en-IN" sz="2400" dirty="0">
                <a:latin typeface="Times New Roman" panose="02020603050405020304" pitchFamily="18" charset="0"/>
                <a:cs typeface="Times New Roman" panose="02020603050405020304" pitchFamily="18" charset="0"/>
              </a:rPr>
              <a:t> : Intel i3 or Ryzen 3 and higher</a:t>
            </a:r>
          </a:p>
          <a:p>
            <a:r>
              <a:rPr lang="en-IN" sz="2400" b="1" dirty="0">
                <a:latin typeface="Times New Roman" panose="02020603050405020304" pitchFamily="18" charset="0"/>
                <a:cs typeface="Times New Roman" panose="02020603050405020304" pitchFamily="18" charset="0"/>
              </a:rPr>
              <a:t>RAM</a:t>
            </a:r>
            <a:r>
              <a:rPr lang="en-IN" sz="2400" dirty="0">
                <a:latin typeface="Times New Roman" panose="02020603050405020304" pitchFamily="18" charset="0"/>
                <a:cs typeface="Times New Roman" panose="02020603050405020304" pitchFamily="18" charset="0"/>
              </a:rPr>
              <a:t>: 4GB and Higher</a:t>
            </a:r>
          </a:p>
          <a:p>
            <a:r>
              <a:rPr lang="en-IN" sz="2400" b="1" dirty="0">
                <a:latin typeface="Times New Roman" panose="02020603050405020304" pitchFamily="18" charset="0"/>
                <a:cs typeface="Times New Roman" panose="02020603050405020304" pitchFamily="18" charset="0"/>
              </a:rPr>
              <a:t>OS</a:t>
            </a:r>
            <a:r>
              <a:rPr lang="en-IN" sz="2400" dirty="0">
                <a:latin typeface="Times New Roman" panose="02020603050405020304" pitchFamily="18" charset="0"/>
                <a:cs typeface="Times New Roman" panose="02020603050405020304" pitchFamily="18" charset="0"/>
              </a:rPr>
              <a:t>: Windows 10 and higher or Mac OS</a:t>
            </a:r>
          </a:p>
          <a:p>
            <a:r>
              <a:rPr lang="en-IN" sz="2400" b="1" dirty="0">
                <a:latin typeface="Times New Roman" panose="02020603050405020304" pitchFamily="18" charset="0"/>
                <a:cs typeface="Times New Roman" panose="02020603050405020304" pitchFamily="18" charset="0"/>
              </a:rPr>
              <a:t>ROM</a:t>
            </a:r>
            <a:r>
              <a:rPr lang="en-IN" sz="2400" dirty="0">
                <a:latin typeface="Times New Roman" panose="02020603050405020304" pitchFamily="18" charset="0"/>
                <a:cs typeface="Times New Roman" panose="02020603050405020304" pitchFamily="18" charset="0"/>
              </a:rPr>
              <a:t>:128GB and higher</a:t>
            </a:r>
          </a:p>
          <a:p>
            <a:endParaRPr lang="en-IN" dirty="0"/>
          </a:p>
        </p:txBody>
      </p:sp>
      <p:sp>
        <p:nvSpPr>
          <p:cNvPr id="4" name="Slide Number Placeholder 3">
            <a:extLst>
              <a:ext uri="{FF2B5EF4-FFF2-40B4-BE49-F238E27FC236}">
                <a16:creationId xmlns:a16="http://schemas.microsoft.com/office/drawing/2014/main" id="{46F4480F-D4CF-7BE8-3F6E-2300FCC839BD}"/>
              </a:ext>
            </a:extLst>
          </p:cNvPr>
          <p:cNvSpPr>
            <a:spLocks noGrp="1"/>
          </p:cNvSpPr>
          <p:nvPr>
            <p:ph type="sldNum" sz="quarter" idx="12"/>
          </p:nvPr>
        </p:nvSpPr>
        <p:spPr/>
        <p:txBody>
          <a:bodyPr/>
          <a:lstStyle/>
          <a:p>
            <a:fld id="{A3A1CAF0-5C54-4693-A944-B9005369A5D2}" type="slidenum">
              <a:rPr lang="en-US" smtClean="0"/>
              <a:t>10</a:t>
            </a:fld>
            <a:endParaRPr lang="en-US"/>
          </a:p>
        </p:txBody>
      </p:sp>
    </p:spTree>
    <p:extLst>
      <p:ext uri="{BB962C8B-B14F-4D97-AF65-F5344CB8AC3E}">
        <p14:creationId xmlns:p14="http://schemas.microsoft.com/office/powerpoint/2010/main" val="267902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58527-A545-B181-7BF4-493888B041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4EF53-D12C-0C12-6EA3-D19AC1F14EDB}"/>
              </a:ext>
            </a:extLst>
          </p:cNvPr>
          <p:cNvSpPr>
            <a:spLocks noGrp="1"/>
          </p:cNvSpPr>
          <p:nvPr>
            <p:ph type="title"/>
          </p:nvPr>
        </p:nvSpPr>
        <p:spPr>
          <a:xfrm>
            <a:off x="73684" y="215030"/>
            <a:ext cx="10515600" cy="1325563"/>
          </a:xfrm>
        </p:spPr>
        <p:txBody>
          <a:bodyPr/>
          <a:lstStyle/>
          <a:p>
            <a:r>
              <a:rPr lang="en-US" b="1" dirty="0">
                <a:solidFill>
                  <a:srgbClr val="9E0000"/>
                </a:solidFill>
                <a:latin typeface="+mn-lt"/>
              </a:rPr>
              <a:t>  Use Case Diagram</a:t>
            </a:r>
            <a:endParaRPr lang="en-US" b="1" dirty="0"/>
          </a:p>
        </p:txBody>
      </p:sp>
      <p:sp>
        <p:nvSpPr>
          <p:cNvPr id="3" name="Slide Number Placeholder 2">
            <a:extLst>
              <a:ext uri="{FF2B5EF4-FFF2-40B4-BE49-F238E27FC236}">
                <a16:creationId xmlns:a16="http://schemas.microsoft.com/office/drawing/2014/main" id="{29FF4B90-0383-ACD2-EBFA-100F3282486D}"/>
              </a:ext>
            </a:extLst>
          </p:cNvPr>
          <p:cNvSpPr>
            <a:spLocks noGrp="1"/>
          </p:cNvSpPr>
          <p:nvPr>
            <p:ph type="sldNum" sz="quarter" idx="12"/>
          </p:nvPr>
        </p:nvSpPr>
        <p:spPr/>
        <p:txBody>
          <a:bodyPr/>
          <a:lstStyle/>
          <a:p>
            <a:fld id="{A3A1CAF0-5C54-4693-A944-B9005369A5D2}" type="slidenum">
              <a:rPr lang="en-US" smtClean="0"/>
              <a:t>11</a:t>
            </a:fld>
            <a:endParaRPr lang="en-US"/>
          </a:p>
        </p:txBody>
      </p:sp>
      <p:pic>
        <p:nvPicPr>
          <p:cNvPr id="5" name="Picture 4">
            <a:extLst>
              <a:ext uri="{FF2B5EF4-FFF2-40B4-BE49-F238E27FC236}">
                <a16:creationId xmlns:a16="http://schemas.microsoft.com/office/drawing/2014/main" id="{B8F941A5-E102-4063-90E1-564BA65850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4223" y="1620371"/>
            <a:ext cx="5943600" cy="4495800"/>
          </a:xfrm>
          <a:prstGeom prst="rect">
            <a:avLst/>
          </a:prstGeom>
          <a:noFill/>
          <a:ln>
            <a:noFill/>
          </a:ln>
        </p:spPr>
      </p:pic>
    </p:spTree>
    <p:extLst>
      <p:ext uri="{BB962C8B-B14F-4D97-AF65-F5344CB8AC3E}">
        <p14:creationId xmlns:p14="http://schemas.microsoft.com/office/powerpoint/2010/main" val="130587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599A3-43AE-319B-37BB-8DAD06BE23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1AEA3-0BF5-86A5-AC22-CE5E11EFEB20}"/>
              </a:ext>
            </a:extLst>
          </p:cNvPr>
          <p:cNvSpPr>
            <a:spLocks noGrp="1"/>
          </p:cNvSpPr>
          <p:nvPr>
            <p:ph type="title"/>
          </p:nvPr>
        </p:nvSpPr>
        <p:spPr>
          <a:xfrm>
            <a:off x="629496" y="322607"/>
            <a:ext cx="10515600" cy="1325563"/>
          </a:xfrm>
        </p:spPr>
        <p:txBody>
          <a:bodyPr/>
          <a:lstStyle/>
          <a:p>
            <a:r>
              <a:rPr lang="en-US" b="1" dirty="0">
                <a:solidFill>
                  <a:srgbClr val="9E0000"/>
                </a:solidFill>
                <a:latin typeface="+mn-lt"/>
              </a:rPr>
              <a:t>Class Diagram</a:t>
            </a:r>
            <a:endParaRPr lang="en-US" b="1" dirty="0"/>
          </a:p>
        </p:txBody>
      </p:sp>
      <p:sp>
        <p:nvSpPr>
          <p:cNvPr id="3" name="Slide Number Placeholder 2">
            <a:extLst>
              <a:ext uri="{FF2B5EF4-FFF2-40B4-BE49-F238E27FC236}">
                <a16:creationId xmlns:a16="http://schemas.microsoft.com/office/drawing/2014/main" id="{429F2CCF-5823-A54F-C97C-9F64C1D35F23}"/>
              </a:ext>
            </a:extLst>
          </p:cNvPr>
          <p:cNvSpPr>
            <a:spLocks noGrp="1"/>
          </p:cNvSpPr>
          <p:nvPr>
            <p:ph type="sldNum" sz="quarter" idx="12"/>
          </p:nvPr>
        </p:nvSpPr>
        <p:spPr/>
        <p:txBody>
          <a:bodyPr/>
          <a:lstStyle/>
          <a:p>
            <a:fld id="{A3A1CAF0-5C54-4693-A944-B9005369A5D2}" type="slidenum">
              <a:rPr lang="en-US" smtClean="0"/>
              <a:t>12</a:t>
            </a:fld>
            <a:endParaRPr lang="en-US"/>
          </a:p>
        </p:txBody>
      </p:sp>
      <p:pic>
        <p:nvPicPr>
          <p:cNvPr id="5" name="Picture 4">
            <a:extLst>
              <a:ext uri="{FF2B5EF4-FFF2-40B4-BE49-F238E27FC236}">
                <a16:creationId xmlns:a16="http://schemas.microsoft.com/office/drawing/2014/main" id="{60EF94EF-BA18-064F-58E7-23F7F61FA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098" y="136525"/>
            <a:ext cx="7402089" cy="6242271"/>
          </a:xfrm>
          <a:prstGeom prst="rect">
            <a:avLst/>
          </a:prstGeom>
        </p:spPr>
      </p:pic>
    </p:spTree>
    <p:extLst>
      <p:ext uri="{BB962C8B-B14F-4D97-AF65-F5344CB8AC3E}">
        <p14:creationId xmlns:p14="http://schemas.microsoft.com/office/powerpoint/2010/main" val="365188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53E79-45A4-9B77-E64B-907DF2CD64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86A23B-D571-71F7-1A4A-ADEBCE151C71}"/>
              </a:ext>
            </a:extLst>
          </p:cNvPr>
          <p:cNvSpPr>
            <a:spLocks noGrp="1"/>
          </p:cNvSpPr>
          <p:nvPr>
            <p:ph type="title"/>
          </p:nvPr>
        </p:nvSpPr>
        <p:spPr>
          <a:xfrm>
            <a:off x="342625" y="376395"/>
            <a:ext cx="10515600" cy="1325563"/>
          </a:xfrm>
        </p:spPr>
        <p:txBody>
          <a:bodyPr/>
          <a:lstStyle/>
          <a:p>
            <a:r>
              <a:rPr lang="en-US" b="1" dirty="0">
                <a:solidFill>
                  <a:srgbClr val="9E0000"/>
                </a:solidFill>
                <a:latin typeface="+mn-lt"/>
              </a:rPr>
              <a:t>Activity Diagram</a:t>
            </a:r>
            <a:br>
              <a:rPr lang="en-US" b="1" dirty="0">
                <a:solidFill>
                  <a:srgbClr val="9E0000"/>
                </a:solidFill>
                <a:latin typeface="+mn-lt"/>
              </a:rPr>
            </a:br>
            <a:endParaRPr lang="en-US" b="1" dirty="0"/>
          </a:p>
        </p:txBody>
      </p:sp>
      <p:sp>
        <p:nvSpPr>
          <p:cNvPr id="3" name="Slide Number Placeholder 2">
            <a:extLst>
              <a:ext uri="{FF2B5EF4-FFF2-40B4-BE49-F238E27FC236}">
                <a16:creationId xmlns:a16="http://schemas.microsoft.com/office/drawing/2014/main" id="{91E75F23-1F30-E56D-E2D1-E82ECE147A17}"/>
              </a:ext>
            </a:extLst>
          </p:cNvPr>
          <p:cNvSpPr>
            <a:spLocks noGrp="1"/>
          </p:cNvSpPr>
          <p:nvPr>
            <p:ph type="sldNum" sz="quarter" idx="12"/>
          </p:nvPr>
        </p:nvSpPr>
        <p:spPr/>
        <p:txBody>
          <a:bodyPr/>
          <a:lstStyle/>
          <a:p>
            <a:fld id="{A3A1CAF0-5C54-4693-A944-B9005369A5D2}" type="slidenum">
              <a:rPr lang="en-US" smtClean="0"/>
              <a:t>13</a:t>
            </a:fld>
            <a:endParaRPr lang="en-US"/>
          </a:p>
        </p:txBody>
      </p:sp>
      <p:pic>
        <p:nvPicPr>
          <p:cNvPr id="4" name="Picture 3">
            <a:extLst>
              <a:ext uri="{FF2B5EF4-FFF2-40B4-BE49-F238E27FC236}">
                <a16:creationId xmlns:a16="http://schemas.microsoft.com/office/drawing/2014/main" id="{CD6EDC86-ACC4-9D50-5E44-09A78AFDE2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369801"/>
            <a:ext cx="6934200" cy="4986549"/>
          </a:xfrm>
          <a:prstGeom prst="rect">
            <a:avLst/>
          </a:prstGeom>
          <a:noFill/>
          <a:ln>
            <a:noFill/>
          </a:ln>
        </p:spPr>
      </p:pic>
    </p:spTree>
    <p:extLst>
      <p:ext uri="{BB962C8B-B14F-4D97-AF65-F5344CB8AC3E}">
        <p14:creationId xmlns:p14="http://schemas.microsoft.com/office/powerpoint/2010/main" val="125002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B06A2-42E3-E1AA-F95D-0C8F4642EE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002F7-4C64-1E59-0611-4D8BE59963E0}"/>
              </a:ext>
            </a:extLst>
          </p:cNvPr>
          <p:cNvSpPr>
            <a:spLocks noGrp="1"/>
          </p:cNvSpPr>
          <p:nvPr>
            <p:ph type="title"/>
          </p:nvPr>
        </p:nvSpPr>
        <p:spPr>
          <a:xfrm>
            <a:off x="73684" y="215030"/>
            <a:ext cx="10515600" cy="1325563"/>
          </a:xfrm>
        </p:spPr>
        <p:txBody>
          <a:bodyPr/>
          <a:lstStyle/>
          <a:p>
            <a:r>
              <a:rPr lang="en-US" b="1" dirty="0">
                <a:solidFill>
                  <a:srgbClr val="9E0000"/>
                </a:solidFill>
                <a:latin typeface="+mn-lt"/>
              </a:rPr>
              <a:t>  System Architecture Diagram</a:t>
            </a:r>
            <a:endParaRPr lang="en-US" b="1" dirty="0"/>
          </a:p>
        </p:txBody>
      </p:sp>
      <p:sp>
        <p:nvSpPr>
          <p:cNvPr id="3" name="Slide Number Placeholder 2">
            <a:extLst>
              <a:ext uri="{FF2B5EF4-FFF2-40B4-BE49-F238E27FC236}">
                <a16:creationId xmlns:a16="http://schemas.microsoft.com/office/drawing/2014/main" id="{00CB7677-182D-9509-3B46-7D47185B7969}"/>
              </a:ext>
            </a:extLst>
          </p:cNvPr>
          <p:cNvSpPr>
            <a:spLocks noGrp="1"/>
          </p:cNvSpPr>
          <p:nvPr>
            <p:ph type="sldNum" sz="quarter" idx="12"/>
          </p:nvPr>
        </p:nvSpPr>
        <p:spPr/>
        <p:txBody>
          <a:bodyPr/>
          <a:lstStyle/>
          <a:p>
            <a:fld id="{A3A1CAF0-5C54-4693-A944-B9005369A5D2}" type="slidenum">
              <a:rPr lang="en-US" smtClean="0"/>
              <a:t>14</a:t>
            </a:fld>
            <a:endParaRPr lang="en-US"/>
          </a:p>
        </p:txBody>
      </p:sp>
      <p:pic>
        <p:nvPicPr>
          <p:cNvPr id="4" name="Picture 3">
            <a:extLst>
              <a:ext uri="{FF2B5EF4-FFF2-40B4-BE49-F238E27FC236}">
                <a16:creationId xmlns:a16="http://schemas.microsoft.com/office/drawing/2014/main" id="{2FE2C932-3124-6268-AF4E-08703CEFB2E0}"/>
              </a:ext>
            </a:extLst>
          </p:cNvPr>
          <p:cNvPicPr>
            <a:picLocks noChangeAspect="1"/>
          </p:cNvPicPr>
          <p:nvPr/>
        </p:nvPicPr>
        <p:blipFill rotWithShape="1">
          <a:blip r:embed="rId2">
            <a:extLst>
              <a:ext uri="{28A0092B-C50C-407E-A947-70E740481C1C}">
                <a14:useLocalDpi xmlns:a14="http://schemas.microsoft.com/office/drawing/2010/main" val="0"/>
              </a:ext>
            </a:extLst>
          </a:blip>
          <a:srcRect l="7469" t="2355"/>
          <a:stretch/>
        </p:blipFill>
        <p:spPr bwMode="auto">
          <a:xfrm>
            <a:off x="2111710" y="1540593"/>
            <a:ext cx="7668783" cy="45515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6307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B06A2-42E3-E1AA-F95D-0C8F4642EE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002F7-4C64-1E59-0611-4D8BE59963E0}"/>
              </a:ext>
            </a:extLst>
          </p:cNvPr>
          <p:cNvSpPr>
            <a:spLocks noGrp="1"/>
          </p:cNvSpPr>
          <p:nvPr>
            <p:ph type="title"/>
          </p:nvPr>
        </p:nvSpPr>
        <p:spPr>
          <a:xfrm>
            <a:off x="73684" y="215030"/>
            <a:ext cx="10515600" cy="1325563"/>
          </a:xfrm>
        </p:spPr>
        <p:txBody>
          <a:bodyPr/>
          <a:lstStyle/>
          <a:p>
            <a:r>
              <a:rPr lang="en-US" b="1" dirty="0">
                <a:solidFill>
                  <a:srgbClr val="9E0000"/>
                </a:solidFill>
                <a:latin typeface="+mn-lt"/>
              </a:rPr>
              <a:t>Dataset </a:t>
            </a:r>
            <a:endParaRPr lang="en-US" b="1" dirty="0"/>
          </a:p>
        </p:txBody>
      </p:sp>
      <p:sp>
        <p:nvSpPr>
          <p:cNvPr id="3" name="Slide Number Placeholder 2">
            <a:extLst>
              <a:ext uri="{FF2B5EF4-FFF2-40B4-BE49-F238E27FC236}">
                <a16:creationId xmlns:a16="http://schemas.microsoft.com/office/drawing/2014/main" id="{00CB7677-182D-9509-3B46-7D47185B7969}"/>
              </a:ext>
            </a:extLst>
          </p:cNvPr>
          <p:cNvSpPr>
            <a:spLocks noGrp="1"/>
          </p:cNvSpPr>
          <p:nvPr>
            <p:ph type="sldNum" sz="quarter" idx="12"/>
          </p:nvPr>
        </p:nvSpPr>
        <p:spPr/>
        <p:txBody>
          <a:bodyPr/>
          <a:lstStyle/>
          <a:p>
            <a:fld id="{A3A1CAF0-5C54-4693-A944-B9005369A5D2}" type="slidenum">
              <a:rPr lang="en-US" smtClean="0"/>
              <a:t>15</a:t>
            </a:fld>
            <a:endParaRPr lang="en-US"/>
          </a:p>
        </p:txBody>
      </p:sp>
      <p:pic>
        <p:nvPicPr>
          <p:cNvPr id="6" name="Picture 5">
            <a:extLst>
              <a:ext uri="{FF2B5EF4-FFF2-40B4-BE49-F238E27FC236}">
                <a16:creationId xmlns:a16="http://schemas.microsoft.com/office/drawing/2014/main" id="{CC52A6D9-2924-04C8-8747-A094763394FC}"/>
              </a:ext>
            </a:extLst>
          </p:cNvPr>
          <p:cNvPicPr>
            <a:picLocks noChangeAspect="1"/>
          </p:cNvPicPr>
          <p:nvPr/>
        </p:nvPicPr>
        <p:blipFill>
          <a:blip r:embed="rId2"/>
          <a:stretch>
            <a:fillRect/>
          </a:stretch>
        </p:blipFill>
        <p:spPr>
          <a:xfrm>
            <a:off x="234461" y="3026274"/>
            <a:ext cx="11723078" cy="1846731"/>
          </a:xfrm>
          <a:prstGeom prst="rect">
            <a:avLst/>
          </a:prstGeom>
        </p:spPr>
      </p:pic>
      <p:sp>
        <p:nvSpPr>
          <p:cNvPr id="7" name="TextBox 6">
            <a:extLst>
              <a:ext uri="{FF2B5EF4-FFF2-40B4-BE49-F238E27FC236}">
                <a16:creationId xmlns:a16="http://schemas.microsoft.com/office/drawing/2014/main" id="{D1466218-84EF-FF46-B369-E6A52232B782}"/>
              </a:ext>
            </a:extLst>
          </p:cNvPr>
          <p:cNvSpPr txBox="1"/>
          <p:nvPr/>
        </p:nvSpPr>
        <p:spPr>
          <a:xfrm>
            <a:off x="1084729" y="1796772"/>
            <a:ext cx="582705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Name of the Dataset : </a:t>
            </a:r>
            <a:r>
              <a:rPr lang="en-US" b="1" dirty="0">
                <a:latin typeface="Times New Roman" panose="02020603050405020304" pitchFamily="18" charset="0"/>
                <a:cs typeface="Times New Roman" panose="02020603050405020304" pitchFamily="18" charset="0"/>
              </a:rPr>
              <a:t>WSN-DS</a:t>
            </a:r>
          </a:p>
          <a:p>
            <a:r>
              <a:rPr lang="en-US" dirty="0">
                <a:latin typeface="Times New Roman" panose="02020603050405020304" pitchFamily="18" charset="0"/>
                <a:cs typeface="Times New Roman" panose="02020603050405020304" pitchFamily="18" charset="0"/>
              </a:rPr>
              <a:t>Size</a:t>
            </a:r>
            <a:r>
              <a:rPr lang="en-US" b="1" dirty="0">
                <a:latin typeface="Times New Roman" panose="02020603050405020304" pitchFamily="18" charset="0"/>
                <a:cs typeface="Times New Roman" panose="02020603050405020304" pitchFamily="18" charset="0"/>
              </a:rPr>
              <a:t> :</a:t>
            </a:r>
            <a:r>
              <a:rPr lang="en-IN" sz="1800" b="1" dirty="0">
                <a:solidFill>
                  <a:srgbClr val="000000"/>
                </a:solidFill>
                <a:effectLst/>
                <a:latin typeface="Times New Roman" panose="02020603050405020304" pitchFamily="18" charset="0"/>
                <a:ea typeface="Calibri" panose="020F0502020204030204" pitchFamily="34" charset="0"/>
              </a:rPr>
              <a:t>374,661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 19</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Types of Attacks </a:t>
            </a:r>
            <a:r>
              <a:rPr lang="en-US" b="1" dirty="0">
                <a:latin typeface="Times New Roman" panose="02020603050405020304" pitchFamily="18" charset="0"/>
                <a:cs typeface="Times New Roman" panose="02020603050405020304" pitchFamily="18" charset="0"/>
              </a:rPr>
              <a:t>: Black hole ,Gray Hole, TDMA Floods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17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53E79-45A4-9B77-E64B-907DF2CD64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86A23B-D571-71F7-1A4A-ADEBCE151C71}"/>
              </a:ext>
            </a:extLst>
          </p:cNvPr>
          <p:cNvSpPr>
            <a:spLocks noGrp="1"/>
          </p:cNvSpPr>
          <p:nvPr>
            <p:ph type="title"/>
          </p:nvPr>
        </p:nvSpPr>
        <p:spPr>
          <a:xfrm>
            <a:off x="342625" y="376395"/>
            <a:ext cx="10515600" cy="1325563"/>
          </a:xfrm>
        </p:spPr>
        <p:txBody>
          <a:bodyPr/>
          <a:lstStyle/>
          <a:p>
            <a:r>
              <a:rPr lang="en-US" b="1" dirty="0">
                <a:solidFill>
                  <a:srgbClr val="9E0000"/>
                </a:solidFill>
                <a:latin typeface="+mn-lt"/>
              </a:rPr>
              <a:t>Proposed System</a:t>
            </a:r>
            <a:br>
              <a:rPr lang="en-US" b="1" dirty="0">
                <a:solidFill>
                  <a:srgbClr val="9E0000"/>
                </a:solidFill>
                <a:latin typeface="+mn-lt"/>
              </a:rPr>
            </a:br>
            <a:endParaRPr lang="en-US" b="1" dirty="0"/>
          </a:p>
        </p:txBody>
      </p:sp>
      <p:sp>
        <p:nvSpPr>
          <p:cNvPr id="3" name="Slide Number Placeholder 2">
            <a:extLst>
              <a:ext uri="{FF2B5EF4-FFF2-40B4-BE49-F238E27FC236}">
                <a16:creationId xmlns:a16="http://schemas.microsoft.com/office/drawing/2014/main" id="{91E75F23-1F30-E56D-E2D1-E82ECE147A17}"/>
              </a:ext>
            </a:extLst>
          </p:cNvPr>
          <p:cNvSpPr>
            <a:spLocks noGrp="1"/>
          </p:cNvSpPr>
          <p:nvPr>
            <p:ph type="sldNum" sz="quarter" idx="12"/>
          </p:nvPr>
        </p:nvSpPr>
        <p:spPr/>
        <p:txBody>
          <a:bodyPr/>
          <a:lstStyle/>
          <a:p>
            <a:fld id="{A3A1CAF0-5C54-4693-A944-B9005369A5D2}" type="slidenum">
              <a:rPr lang="en-US" smtClean="0"/>
              <a:t>16</a:t>
            </a:fld>
            <a:endParaRPr lang="en-US"/>
          </a:p>
        </p:txBody>
      </p:sp>
      <p:pic>
        <p:nvPicPr>
          <p:cNvPr id="5" name="Picture 4">
            <a:extLst>
              <a:ext uri="{FF2B5EF4-FFF2-40B4-BE49-F238E27FC236}">
                <a16:creationId xmlns:a16="http://schemas.microsoft.com/office/drawing/2014/main" id="{D44FDD29-C4E6-D100-5E83-31190F17B9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0741" y="1336833"/>
            <a:ext cx="6782248" cy="3565993"/>
          </a:xfrm>
          <a:prstGeom prst="rect">
            <a:avLst/>
          </a:prstGeom>
        </p:spPr>
      </p:pic>
      <p:sp>
        <p:nvSpPr>
          <p:cNvPr id="6" name="TextBox 5">
            <a:extLst>
              <a:ext uri="{FF2B5EF4-FFF2-40B4-BE49-F238E27FC236}">
                <a16:creationId xmlns:a16="http://schemas.microsoft.com/office/drawing/2014/main" id="{6B344E84-FAD8-1040-9020-54690184A794}"/>
              </a:ext>
            </a:extLst>
          </p:cNvPr>
          <p:cNvSpPr txBox="1"/>
          <p:nvPr/>
        </p:nvSpPr>
        <p:spPr>
          <a:xfrm>
            <a:off x="3783106" y="5336501"/>
            <a:ext cx="438374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UI of DOS Attack Detection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83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53E79-45A4-9B77-E64B-907DF2CD64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86A23B-D571-71F7-1A4A-ADEBCE151C71}"/>
              </a:ext>
            </a:extLst>
          </p:cNvPr>
          <p:cNvSpPr>
            <a:spLocks noGrp="1"/>
          </p:cNvSpPr>
          <p:nvPr>
            <p:ph type="title"/>
          </p:nvPr>
        </p:nvSpPr>
        <p:spPr>
          <a:xfrm>
            <a:off x="342625" y="376395"/>
            <a:ext cx="10515600" cy="1325563"/>
          </a:xfrm>
        </p:spPr>
        <p:txBody>
          <a:bodyPr/>
          <a:lstStyle/>
          <a:p>
            <a:r>
              <a:rPr lang="en-US" b="1" dirty="0">
                <a:solidFill>
                  <a:srgbClr val="9E0000"/>
                </a:solidFill>
                <a:latin typeface="+mn-lt"/>
              </a:rPr>
              <a:t>Conclusions</a:t>
            </a:r>
            <a:endParaRPr lang="en-US" b="1" dirty="0"/>
          </a:p>
        </p:txBody>
      </p:sp>
      <p:sp>
        <p:nvSpPr>
          <p:cNvPr id="3" name="Slide Number Placeholder 2">
            <a:extLst>
              <a:ext uri="{FF2B5EF4-FFF2-40B4-BE49-F238E27FC236}">
                <a16:creationId xmlns:a16="http://schemas.microsoft.com/office/drawing/2014/main" id="{91E75F23-1F30-E56D-E2D1-E82ECE147A17}"/>
              </a:ext>
            </a:extLst>
          </p:cNvPr>
          <p:cNvSpPr>
            <a:spLocks noGrp="1"/>
          </p:cNvSpPr>
          <p:nvPr>
            <p:ph type="sldNum" sz="quarter" idx="12"/>
          </p:nvPr>
        </p:nvSpPr>
        <p:spPr/>
        <p:txBody>
          <a:bodyPr/>
          <a:lstStyle/>
          <a:p>
            <a:fld id="{A3A1CAF0-5C54-4693-A944-B9005369A5D2}" type="slidenum">
              <a:rPr lang="en-US" smtClean="0"/>
              <a:t>17</a:t>
            </a:fld>
            <a:endParaRPr lang="en-US"/>
          </a:p>
        </p:txBody>
      </p:sp>
      <p:graphicFrame>
        <p:nvGraphicFramePr>
          <p:cNvPr id="4" name="Table 3">
            <a:extLst>
              <a:ext uri="{FF2B5EF4-FFF2-40B4-BE49-F238E27FC236}">
                <a16:creationId xmlns:a16="http://schemas.microsoft.com/office/drawing/2014/main" id="{17F32B6D-A88E-44F2-749A-0BFE405BB405}"/>
              </a:ext>
            </a:extLst>
          </p:cNvPr>
          <p:cNvGraphicFramePr>
            <a:graphicFrameLocks noGrp="1"/>
          </p:cNvGraphicFramePr>
          <p:nvPr>
            <p:extLst>
              <p:ext uri="{D42A27DB-BD31-4B8C-83A1-F6EECF244321}">
                <p14:modId xmlns:p14="http://schemas.microsoft.com/office/powerpoint/2010/main" val="20527141"/>
              </p:ext>
            </p:extLst>
          </p:nvPr>
        </p:nvGraphicFramePr>
        <p:xfrm>
          <a:off x="2652973" y="2064570"/>
          <a:ext cx="7145452" cy="2381924"/>
        </p:xfrm>
        <a:graphic>
          <a:graphicData uri="http://schemas.openxmlformats.org/drawingml/2006/table">
            <a:tbl>
              <a:tblPr firstRow="1" firstCol="1" bandRow="1">
                <a:tableStyleId>{5C22544A-7EE6-4342-B048-85BDC9FD1C3A}</a:tableStyleId>
              </a:tblPr>
              <a:tblGrid>
                <a:gridCol w="1428602">
                  <a:extLst>
                    <a:ext uri="{9D8B030D-6E8A-4147-A177-3AD203B41FA5}">
                      <a16:colId xmlns:a16="http://schemas.microsoft.com/office/drawing/2014/main" val="2743882497"/>
                    </a:ext>
                  </a:extLst>
                </a:gridCol>
                <a:gridCol w="1428602">
                  <a:extLst>
                    <a:ext uri="{9D8B030D-6E8A-4147-A177-3AD203B41FA5}">
                      <a16:colId xmlns:a16="http://schemas.microsoft.com/office/drawing/2014/main" val="73585452"/>
                    </a:ext>
                  </a:extLst>
                </a:gridCol>
                <a:gridCol w="1429416">
                  <a:extLst>
                    <a:ext uri="{9D8B030D-6E8A-4147-A177-3AD203B41FA5}">
                      <a16:colId xmlns:a16="http://schemas.microsoft.com/office/drawing/2014/main" val="1283694672"/>
                    </a:ext>
                  </a:extLst>
                </a:gridCol>
                <a:gridCol w="1429416">
                  <a:extLst>
                    <a:ext uri="{9D8B030D-6E8A-4147-A177-3AD203B41FA5}">
                      <a16:colId xmlns:a16="http://schemas.microsoft.com/office/drawing/2014/main" val="3376219858"/>
                    </a:ext>
                  </a:extLst>
                </a:gridCol>
                <a:gridCol w="1429416">
                  <a:extLst>
                    <a:ext uri="{9D8B030D-6E8A-4147-A177-3AD203B41FA5}">
                      <a16:colId xmlns:a16="http://schemas.microsoft.com/office/drawing/2014/main" val="4041683032"/>
                    </a:ext>
                  </a:extLst>
                </a:gridCol>
              </a:tblGrid>
              <a:tr h="519889">
                <a:tc>
                  <a:txBody>
                    <a:bodyPr/>
                    <a:lstStyle/>
                    <a:p>
                      <a:pPr algn="ctr">
                        <a:lnSpc>
                          <a:spcPct val="107000"/>
                        </a:lnSpc>
                        <a:spcAft>
                          <a:spcPts val="800"/>
                        </a:spcAft>
                      </a:pPr>
                      <a:r>
                        <a:rPr lang="en-IN" sz="14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F1-score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0986008"/>
                  </a:ext>
                </a:extLst>
              </a:tr>
              <a:tr h="534446">
                <a:tc>
                  <a:txBody>
                    <a:bodyPr/>
                    <a:lstStyle/>
                    <a:p>
                      <a:pPr algn="ctr">
                        <a:lnSpc>
                          <a:spcPct val="107000"/>
                        </a:lnSpc>
                        <a:spcAft>
                          <a:spcPts val="800"/>
                        </a:spcAft>
                      </a:pPr>
                      <a:r>
                        <a:rPr lang="en-IN" sz="1200" kern="100">
                          <a:effectLst/>
                        </a:rPr>
                        <a:t>XGBoost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99.76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100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99.0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98.2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557945"/>
                  </a:ext>
                </a:extLst>
              </a:tr>
              <a:tr h="793143">
                <a:tc>
                  <a:txBody>
                    <a:bodyPr/>
                    <a:lstStyle/>
                    <a:p>
                      <a:pPr algn="ctr">
                        <a:lnSpc>
                          <a:spcPct val="107000"/>
                        </a:lnSpc>
                        <a:spcAft>
                          <a:spcPts val="800"/>
                        </a:spcAft>
                      </a:pPr>
                      <a:r>
                        <a:rPr lang="en-IN" sz="1200" kern="100">
                          <a:effectLst/>
                        </a:rPr>
                        <a:t>Random Forest</a:t>
                      </a:r>
                      <a:endParaRPr lang="en-IN" sz="1100" kern="100">
                        <a:effectLst/>
                      </a:endParaRPr>
                    </a:p>
                    <a:p>
                      <a:pPr algn="r">
                        <a:lnSpc>
                          <a:spcPct val="107000"/>
                        </a:lnSpc>
                        <a:spcAft>
                          <a:spcPts val="800"/>
                        </a:spcAft>
                      </a:pPr>
                      <a:r>
                        <a:rPr lang="en-IN"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99.72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100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98.6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98.0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6420529"/>
                  </a:ext>
                </a:extLst>
              </a:tr>
              <a:tr h="534446">
                <a:tc>
                  <a:txBody>
                    <a:bodyPr/>
                    <a:lstStyle/>
                    <a:p>
                      <a:pPr algn="ctr">
                        <a:lnSpc>
                          <a:spcPct val="107000"/>
                        </a:lnSpc>
                        <a:spcAft>
                          <a:spcPts val="800"/>
                        </a:spcAft>
                      </a:pPr>
                      <a:r>
                        <a:rPr lang="en-IN" sz="1200" kern="100">
                          <a:effectLst/>
                        </a:rPr>
                        <a:t>Naïve bayes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84.86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effectLst/>
                        </a:rPr>
                        <a:t>56.2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effectLst/>
                        </a:rPr>
                        <a:t>70.6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1365551"/>
                  </a:ext>
                </a:extLst>
              </a:tr>
            </a:tbl>
          </a:graphicData>
        </a:graphic>
      </p:graphicFrame>
    </p:spTree>
    <p:extLst>
      <p:ext uri="{BB962C8B-B14F-4D97-AF65-F5344CB8AC3E}">
        <p14:creationId xmlns:p14="http://schemas.microsoft.com/office/powerpoint/2010/main" val="3409919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455DD3-EE6F-7C72-131C-553FD799F02C}"/>
              </a:ext>
            </a:extLst>
          </p:cNvPr>
          <p:cNvSpPr>
            <a:spLocks noGrp="1"/>
          </p:cNvSpPr>
          <p:nvPr>
            <p:ph type="sldNum" sz="quarter" idx="12"/>
          </p:nvPr>
        </p:nvSpPr>
        <p:spPr/>
        <p:txBody>
          <a:bodyPr/>
          <a:lstStyle/>
          <a:p>
            <a:fld id="{A3A1CAF0-5C54-4693-A944-B9005369A5D2}" type="slidenum">
              <a:rPr lang="en-US" smtClean="0"/>
              <a:t>18</a:t>
            </a:fld>
            <a:endParaRPr lang="en-US"/>
          </a:p>
        </p:txBody>
      </p:sp>
      <p:sp>
        <p:nvSpPr>
          <p:cNvPr id="5" name="Title 1">
            <a:extLst>
              <a:ext uri="{FF2B5EF4-FFF2-40B4-BE49-F238E27FC236}">
                <a16:creationId xmlns:a16="http://schemas.microsoft.com/office/drawing/2014/main" id="{7B0598B2-736F-21D4-E820-A2248F03D5D3}"/>
              </a:ext>
            </a:extLst>
          </p:cNvPr>
          <p:cNvSpPr>
            <a:spLocks noGrp="1"/>
          </p:cNvSpPr>
          <p:nvPr>
            <p:ph type="title"/>
          </p:nvPr>
        </p:nvSpPr>
        <p:spPr>
          <a:xfrm>
            <a:off x="838200" y="365125"/>
            <a:ext cx="10515600" cy="1325563"/>
          </a:xfrm>
        </p:spPr>
        <p:txBody>
          <a:bodyPr/>
          <a:lstStyle/>
          <a:p>
            <a:r>
              <a:rPr lang="en-US" b="1" dirty="0">
                <a:solidFill>
                  <a:srgbClr val="9E0000"/>
                </a:solidFill>
                <a:latin typeface="+mn-lt"/>
              </a:rPr>
              <a:t>Results </a:t>
            </a:r>
            <a:endParaRPr lang="en-US" b="1" dirty="0"/>
          </a:p>
        </p:txBody>
      </p:sp>
      <p:pic>
        <p:nvPicPr>
          <p:cNvPr id="6" name="Content Placeholder 5">
            <a:extLst>
              <a:ext uri="{FF2B5EF4-FFF2-40B4-BE49-F238E27FC236}">
                <a16:creationId xmlns:a16="http://schemas.microsoft.com/office/drawing/2014/main" id="{EE06C945-1EE2-F057-441C-241B9613A72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58" t="821" r="-2926" b="-821"/>
          <a:stretch/>
        </p:blipFill>
        <p:spPr bwMode="auto">
          <a:xfrm>
            <a:off x="1533693" y="1690688"/>
            <a:ext cx="3423061" cy="4351338"/>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E46C8BA-58D5-EF68-C096-E7C617446B83}"/>
              </a:ext>
            </a:extLst>
          </p:cNvPr>
          <p:cNvPicPr>
            <a:picLocks noChangeAspect="1"/>
          </p:cNvPicPr>
          <p:nvPr/>
        </p:nvPicPr>
        <p:blipFill rotWithShape="1">
          <a:blip r:embed="rId3">
            <a:extLst>
              <a:ext uri="{28A0092B-C50C-407E-A947-70E740481C1C}">
                <a14:useLocalDpi xmlns:a14="http://schemas.microsoft.com/office/drawing/2010/main" val="0"/>
              </a:ext>
            </a:extLst>
          </a:blip>
          <a:srcRect l="2435"/>
          <a:stretch/>
        </p:blipFill>
        <p:spPr bwMode="auto">
          <a:xfrm>
            <a:off x="4786598" y="1500654"/>
            <a:ext cx="3185883" cy="435133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0F9A994-D72E-46C0-04C9-FCE2054C08B4}"/>
              </a:ext>
            </a:extLst>
          </p:cNvPr>
          <p:cNvPicPr>
            <a:picLocks noChangeAspect="1"/>
          </p:cNvPicPr>
          <p:nvPr/>
        </p:nvPicPr>
        <p:blipFill rotWithShape="1">
          <a:blip r:embed="rId4">
            <a:extLst>
              <a:ext uri="{28A0092B-C50C-407E-A947-70E740481C1C}">
                <a14:useLocalDpi xmlns:a14="http://schemas.microsoft.com/office/drawing/2010/main" val="0"/>
              </a:ext>
            </a:extLst>
          </a:blip>
          <a:srcRect l="2439"/>
          <a:stretch/>
        </p:blipFill>
        <p:spPr bwMode="auto">
          <a:xfrm>
            <a:off x="8209659" y="1500654"/>
            <a:ext cx="3377399" cy="41381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0352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2763-88A6-4714-BB10-2AD3C5189FB3}"/>
              </a:ext>
            </a:extLst>
          </p:cNvPr>
          <p:cNvSpPr>
            <a:spLocks noGrp="1"/>
          </p:cNvSpPr>
          <p:nvPr>
            <p:ph type="title"/>
          </p:nvPr>
        </p:nvSpPr>
        <p:spPr>
          <a:xfrm>
            <a:off x="325672" y="381690"/>
            <a:ext cx="10515600" cy="1145623"/>
          </a:xfrm>
        </p:spPr>
        <p:txBody>
          <a:bodyPr/>
          <a:lstStyle/>
          <a:p>
            <a:r>
              <a:rPr lang="en-GB" b="1" dirty="0"/>
              <a:t>References</a:t>
            </a:r>
            <a:endParaRPr lang="en-US" b="1" dirty="0"/>
          </a:p>
        </p:txBody>
      </p:sp>
      <p:sp>
        <p:nvSpPr>
          <p:cNvPr id="3" name="Slide Number Placeholder 2">
            <a:extLst>
              <a:ext uri="{FF2B5EF4-FFF2-40B4-BE49-F238E27FC236}">
                <a16:creationId xmlns:a16="http://schemas.microsoft.com/office/drawing/2014/main" id="{8BB44810-4295-4E5B-87B6-775F200FCDB5}"/>
              </a:ext>
            </a:extLst>
          </p:cNvPr>
          <p:cNvSpPr>
            <a:spLocks noGrp="1"/>
          </p:cNvSpPr>
          <p:nvPr>
            <p:ph type="sldNum" sz="quarter" idx="12"/>
          </p:nvPr>
        </p:nvSpPr>
        <p:spPr/>
        <p:txBody>
          <a:bodyPr/>
          <a:lstStyle/>
          <a:p>
            <a:fld id="{A3A1CAF0-5C54-4693-A944-B9005369A5D2}" type="slidenum">
              <a:rPr lang="en-US" smtClean="0"/>
              <a:t>19</a:t>
            </a:fld>
            <a:endParaRPr lang="en-US"/>
          </a:p>
        </p:txBody>
      </p:sp>
      <p:sp>
        <p:nvSpPr>
          <p:cNvPr id="4" name="TextBox 3">
            <a:extLst>
              <a:ext uri="{FF2B5EF4-FFF2-40B4-BE49-F238E27FC236}">
                <a16:creationId xmlns:a16="http://schemas.microsoft.com/office/drawing/2014/main" id="{223FB482-1287-0E93-8EF4-FA71BF237948}"/>
              </a:ext>
            </a:extLst>
          </p:cNvPr>
          <p:cNvSpPr txBox="1"/>
          <p:nvPr/>
        </p:nvSpPr>
        <p:spPr>
          <a:xfrm>
            <a:off x="325672" y="1360446"/>
            <a:ext cx="11346180" cy="4760790"/>
          </a:xfrm>
          <a:prstGeom prst="rect">
            <a:avLst/>
          </a:prstGeom>
          <a:noFill/>
        </p:spPr>
        <p:txBody>
          <a:bodyPr wrap="square" rtlCol="0">
            <a:spAutoFit/>
          </a:bodyPr>
          <a:lstStyle/>
          <a:p>
            <a:pPr algn="just">
              <a:lnSpc>
                <a:spcPct val="150000"/>
              </a:lnSpc>
            </a:pPr>
            <a:r>
              <a:rPr lang="en-IN" sz="1700" dirty="0"/>
              <a:t>[1] </a:t>
            </a:r>
            <a:r>
              <a:rPr lang="en-US" sz="1700" dirty="0"/>
              <a:t>M. A. </a:t>
            </a:r>
            <a:r>
              <a:rPr lang="en-US" sz="1700" dirty="0" err="1"/>
              <a:t>Elsadig</a:t>
            </a:r>
            <a:r>
              <a:rPr lang="en-US" sz="1700" dirty="0"/>
              <a:t>, "Detection of Denial-of-Service Attack in Wireless Sensor Networks: A Lightweight Machine Learning Approach," in IEEE Access, vol. 11, pp. 83537-83552, 2023, doi: 10.1109/ACCESS.2023.3303113.</a:t>
            </a:r>
          </a:p>
          <a:p>
            <a:pPr algn="just">
              <a:lnSpc>
                <a:spcPct val="150000"/>
              </a:lnSpc>
            </a:pPr>
            <a:r>
              <a:rPr lang="en-IN" sz="1700" dirty="0"/>
              <a:t>[2] G. G. </a:t>
            </a:r>
            <a:r>
              <a:rPr lang="en-IN" sz="1700" dirty="0" err="1"/>
              <a:t>Gebremariam</a:t>
            </a:r>
            <a:r>
              <a:rPr lang="en-IN" sz="1700" dirty="0"/>
              <a:t>, J. Panda, and S. Indu, ‘‘IoT-based wireless sensor networks using federated learning,’’ Wireless </a:t>
            </a:r>
            <a:r>
              <a:rPr lang="en-IN" sz="1700" dirty="0" err="1"/>
              <a:t>Commun</a:t>
            </a:r>
            <a:r>
              <a:rPr lang="en-IN" sz="1700" dirty="0"/>
              <a:t>. Mobile </a:t>
            </a:r>
            <a:r>
              <a:rPr lang="en-IN" sz="1700" dirty="0" err="1"/>
              <a:t>Comput</a:t>
            </a:r>
            <a:r>
              <a:rPr lang="en-IN" sz="1700" dirty="0"/>
              <a:t>., vol. 2022, pp. 1–27, Jan. 2023, doi: 10.1155/2022/8068038. </a:t>
            </a:r>
          </a:p>
          <a:p>
            <a:pPr algn="just">
              <a:lnSpc>
                <a:spcPct val="150000"/>
              </a:lnSpc>
            </a:pPr>
            <a:r>
              <a:rPr lang="en-IN" sz="1700" dirty="0"/>
              <a:t>[3] M. Faris, M. N. Mahmud, M. F. M. Salleh, and A. </a:t>
            </a:r>
            <a:r>
              <a:rPr lang="en-IN" sz="1700" dirty="0" err="1"/>
              <a:t>Alnoor</a:t>
            </a:r>
            <a:r>
              <a:rPr lang="en-IN" sz="1700" dirty="0"/>
              <a:t>, ‘‘Wireless sensor network security: A recent review based on state-of-the-art works,’’ Int. J. Eng. Bus. Manage., vol. 15, Jan. 2021, Art. no. 184797902311572, doi: 10.1177/18479790231157220. </a:t>
            </a:r>
          </a:p>
          <a:p>
            <a:pPr algn="just">
              <a:lnSpc>
                <a:spcPct val="150000"/>
              </a:lnSpc>
            </a:pPr>
            <a:r>
              <a:rPr lang="en-IN" sz="1700" dirty="0"/>
              <a:t>[4] S. Ashraf, O. </a:t>
            </a:r>
            <a:r>
              <a:rPr lang="en-IN" sz="1700" dirty="0" err="1"/>
              <a:t>Alfandi</a:t>
            </a:r>
            <a:r>
              <a:rPr lang="en-IN" sz="1700" dirty="0"/>
              <a:t>, A. Ahmad, A. M. Khattak, B. Hayat, K. H. Kim, and A. Ullah, ‘‘Bodacious-instance coverage mechanism for wireless sensor network,’’ Wireless </a:t>
            </a:r>
            <a:r>
              <a:rPr lang="en-IN" sz="1700" dirty="0" err="1"/>
              <a:t>Commun</a:t>
            </a:r>
            <a:r>
              <a:rPr lang="en-IN" sz="1700" dirty="0"/>
              <a:t>. Mobile </a:t>
            </a:r>
            <a:r>
              <a:rPr lang="en-IN" sz="1700" dirty="0" err="1"/>
              <a:t>Comput</a:t>
            </a:r>
            <a:r>
              <a:rPr lang="en-IN" sz="1700" dirty="0"/>
              <a:t>., vol. 2020, pp. 1–11, Nov. 2020, doi: 10.1155/2020/8833767.</a:t>
            </a:r>
          </a:p>
          <a:p>
            <a:pPr algn="just">
              <a:lnSpc>
                <a:spcPct val="150000"/>
              </a:lnSpc>
            </a:pPr>
            <a:r>
              <a:rPr lang="en-IN" sz="1700" dirty="0"/>
              <a:t> [5] X. Feng, X. Ding, and S. Sun, ‘‘A security detection scheme based on evidence nodes in wireless sensor networks,’’ in Proc. 6th Int. Conf. Biomed. Eng. </a:t>
            </a:r>
            <a:r>
              <a:rPr lang="en-IN" sz="1700" dirty="0" err="1"/>
              <a:t>Informat</a:t>
            </a:r>
            <a:r>
              <a:rPr lang="en-IN" sz="1700" dirty="0"/>
              <a:t>., Dec. 2019, pp. 689–693, doi: 10.1109/BMEI.2019.6747027. </a:t>
            </a:r>
          </a:p>
          <a:p>
            <a:pPr algn="just">
              <a:lnSpc>
                <a:spcPct val="150000"/>
              </a:lnSpc>
            </a:pPr>
            <a:r>
              <a:rPr lang="en-IN" sz="1700"/>
              <a:t>[6] </a:t>
            </a:r>
            <a:r>
              <a:rPr lang="en-IN" sz="1700" dirty="0"/>
              <a:t>H. Yang, L.-X. Wei, and X.-Y. Yang, ‘‘Sybil attack detection scheme in wireless sensor network,’’ </a:t>
            </a:r>
            <a:r>
              <a:rPr lang="en-IN" sz="1700" dirty="0" err="1"/>
              <a:t>Jisuanji</a:t>
            </a:r>
            <a:r>
              <a:rPr lang="en-IN" sz="1700" dirty="0"/>
              <a:t> </a:t>
            </a:r>
            <a:r>
              <a:rPr lang="en-IN" sz="1700" dirty="0" err="1"/>
              <a:t>Gongcheng</a:t>
            </a:r>
            <a:r>
              <a:rPr lang="en-IN" sz="1700" dirty="0"/>
              <a:t>/</a:t>
            </a:r>
            <a:r>
              <a:rPr lang="en-IN" sz="1700" dirty="0" err="1"/>
              <a:t>Comput</a:t>
            </a:r>
            <a:r>
              <a:rPr lang="en-IN" sz="1700" dirty="0"/>
              <a:t>. Eng., vol. 37, no. 12, pp. 122–124, 2019.</a:t>
            </a:r>
          </a:p>
        </p:txBody>
      </p:sp>
    </p:spTree>
    <p:extLst>
      <p:ext uri="{BB962C8B-B14F-4D97-AF65-F5344CB8AC3E}">
        <p14:creationId xmlns:p14="http://schemas.microsoft.com/office/powerpoint/2010/main" val="156575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5925-3251-476A-A03A-1718B5C73ABD}"/>
              </a:ext>
            </a:extLst>
          </p:cNvPr>
          <p:cNvSpPr>
            <a:spLocks noGrp="1"/>
          </p:cNvSpPr>
          <p:nvPr>
            <p:ph type="title"/>
          </p:nvPr>
        </p:nvSpPr>
        <p:spPr>
          <a:xfrm>
            <a:off x="838200" y="18256"/>
            <a:ext cx="10515600" cy="1290040"/>
          </a:xfrm>
        </p:spPr>
        <p:txBody>
          <a:bodyPr/>
          <a:lstStyle/>
          <a:p>
            <a:r>
              <a:rPr lang="en-US" b="1" dirty="0">
                <a:solidFill>
                  <a:srgbClr val="9E0000"/>
                </a:solidFill>
                <a:latin typeface="+mn-lt"/>
              </a:rPr>
              <a:t>Contents</a:t>
            </a:r>
            <a:endParaRPr lang="en-US" b="1" dirty="0">
              <a:solidFill>
                <a:srgbClr val="C00000"/>
              </a:solidFill>
              <a:latin typeface="+mn-lt"/>
            </a:endParaRPr>
          </a:p>
        </p:txBody>
      </p:sp>
      <p:sp>
        <p:nvSpPr>
          <p:cNvPr id="4" name="TextBox 3">
            <a:extLst>
              <a:ext uri="{FF2B5EF4-FFF2-40B4-BE49-F238E27FC236}">
                <a16:creationId xmlns:a16="http://schemas.microsoft.com/office/drawing/2014/main" id="{D1AA05B9-9D49-4B89-83A9-5D1B89988644}"/>
              </a:ext>
            </a:extLst>
          </p:cNvPr>
          <p:cNvSpPr txBox="1"/>
          <p:nvPr/>
        </p:nvSpPr>
        <p:spPr>
          <a:xfrm>
            <a:off x="1463432" y="990433"/>
            <a:ext cx="7590921" cy="585955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Abstract</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Domain Introduction</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Challenges and Problem Statement</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Existing methodologies</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Proposed Solution</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Technology Stack</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Use-Case Diagram</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Class Diagram</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Activity Diagram </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System Architecture</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Dataset</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Conclusion </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Results </a:t>
            </a:r>
          </a:p>
          <a:p>
            <a:pPr marL="342900" indent="-34290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E0D6E6B-9A73-4869-B239-EFB79569E2B4}"/>
              </a:ext>
            </a:extLst>
          </p:cNvPr>
          <p:cNvSpPr>
            <a:spLocks noGrp="1"/>
          </p:cNvSpPr>
          <p:nvPr>
            <p:ph type="sldNum" sz="quarter" idx="12"/>
          </p:nvPr>
        </p:nvSpPr>
        <p:spPr/>
        <p:txBody>
          <a:bodyPr/>
          <a:lstStyle/>
          <a:p>
            <a:fld id="{A3A1CAF0-5C54-4693-A944-B9005369A5D2}" type="slidenum">
              <a:rPr lang="en-US" smtClean="0"/>
              <a:t>2</a:t>
            </a:fld>
            <a:endParaRPr lang="en-US"/>
          </a:p>
        </p:txBody>
      </p:sp>
    </p:spTree>
    <p:extLst>
      <p:ext uri="{BB962C8B-B14F-4D97-AF65-F5344CB8AC3E}">
        <p14:creationId xmlns:p14="http://schemas.microsoft.com/office/powerpoint/2010/main" val="24544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03CF-502E-4E3F-AAEB-C4A4E5C28D72}"/>
              </a:ext>
            </a:extLst>
          </p:cNvPr>
          <p:cNvSpPr>
            <a:spLocks noGrp="1"/>
          </p:cNvSpPr>
          <p:nvPr>
            <p:ph type="title"/>
          </p:nvPr>
        </p:nvSpPr>
        <p:spPr>
          <a:xfrm>
            <a:off x="177019" y="18255"/>
            <a:ext cx="10515600" cy="1325563"/>
          </a:xfrm>
        </p:spPr>
        <p:txBody>
          <a:bodyPr/>
          <a:lstStyle/>
          <a:p>
            <a:r>
              <a:rPr lang="en-US" b="1" dirty="0">
                <a:solidFill>
                  <a:srgbClr val="9E0000"/>
                </a:solidFill>
                <a:latin typeface="+mn-lt"/>
              </a:rPr>
              <a:t>Abstract</a:t>
            </a:r>
            <a:endParaRPr lang="en-US" b="1" dirty="0">
              <a:latin typeface="+mn-lt"/>
            </a:endParaRPr>
          </a:p>
        </p:txBody>
      </p:sp>
      <p:sp>
        <p:nvSpPr>
          <p:cNvPr id="3" name="Slide Number Placeholder 2">
            <a:extLst>
              <a:ext uri="{FF2B5EF4-FFF2-40B4-BE49-F238E27FC236}">
                <a16:creationId xmlns:a16="http://schemas.microsoft.com/office/drawing/2014/main" id="{64B27C3F-625E-4076-B800-BC37742C7F92}"/>
              </a:ext>
            </a:extLst>
          </p:cNvPr>
          <p:cNvSpPr>
            <a:spLocks noGrp="1"/>
          </p:cNvSpPr>
          <p:nvPr>
            <p:ph type="sldNum" sz="quarter" idx="12"/>
          </p:nvPr>
        </p:nvSpPr>
        <p:spPr/>
        <p:txBody>
          <a:bodyPr/>
          <a:lstStyle/>
          <a:p>
            <a:fld id="{A3A1CAF0-5C54-4693-A944-B9005369A5D2}" type="slidenum">
              <a:rPr lang="en-US" smtClean="0"/>
              <a:t>3</a:t>
            </a:fld>
            <a:endParaRPr lang="en-US"/>
          </a:p>
        </p:txBody>
      </p:sp>
      <p:sp>
        <p:nvSpPr>
          <p:cNvPr id="4" name="TextBox 3">
            <a:extLst>
              <a:ext uri="{FF2B5EF4-FFF2-40B4-BE49-F238E27FC236}">
                <a16:creationId xmlns:a16="http://schemas.microsoft.com/office/drawing/2014/main" id="{AA007E4F-301F-7D48-B767-3EC3FC427D00}"/>
              </a:ext>
            </a:extLst>
          </p:cNvPr>
          <p:cNvSpPr txBox="1"/>
          <p:nvPr/>
        </p:nvSpPr>
        <p:spPr>
          <a:xfrm>
            <a:off x="647699" y="1305341"/>
            <a:ext cx="10387853"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Wireless sensor networks (WSNs) are like a bunch of tiny smart devices that communicate wirelessly to gather and share information. Wireless sensor networks (WSNs) are widely used in many areas due to their features and effectiveness.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Denial-of-Service (DoS) attack is meant to shut down a machine or network, making it inaccessible to its intended users.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develop a system that detects DOS attacks in Wireless sensor networks (WSN) using Machine Learning. Earlier proposed approaches use Decision Trees (DT) to detect DOS attacks which provided an accuracy of about 90%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overcome the earlier problems using other Machine Learning Algorithms such as Naive Bayes, XGBoost ,Random Forest , etc. which help to enhance the performance in the detection of DOS Attacks in WSN.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71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F120-E5BD-8AC5-6E0C-CBB9A04244BF}"/>
              </a:ext>
            </a:extLst>
          </p:cNvPr>
          <p:cNvSpPr>
            <a:spLocks noGrp="1"/>
          </p:cNvSpPr>
          <p:nvPr>
            <p:ph type="title"/>
          </p:nvPr>
        </p:nvSpPr>
        <p:spPr>
          <a:xfrm>
            <a:off x="533400" y="410368"/>
            <a:ext cx="10515600" cy="1325563"/>
          </a:xfrm>
        </p:spPr>
        <p:txBody>
          <a:bodyPr/>
          <a:lstStyle/>
          <a:p>
            <a:r>
              <a:rPr lang="en-US" b="1" dirty="0">
                <a:solidFill>
                  <a:srgbClr val="9E0000"/>
                </a:solidFill>
                <a:latin typeface="+mn-lt"/>
              </a:rPr>
              <a:t>Domain Introduction</a:t>
            </a:r>
            <a:endParaRPr lang="en-IN" b="1" dirty="0">
              <a:solidFill>
                <a:srgbClr val="9E0000"/>
              </a:solidFill>
              <a:latin typeface="+mn-lt"/>
            </a:endParaRPr>
          </a:p>
        </p:txBody>
      </p:sp>
      <p:sp>
        <p:nvSpPr>
          <p:cNvPr id="3" name="Content Placeholder 2">
            <a:extLst>
              <a:ext uri="{FF2B5EF4-FFF2-40B4-BE49-F238E27FC236}">
                <a16:creationId xmlns:a16="http://schemas.microsoft.com/office/drawing/2014/main" id="{94CE9201-F098-2EDE-744C-E60AA6EC0833}"/>
              </a:ext>
            </a:extLst>
          </p:cNvPr>
          <p:cNvSpPr>
            <a:spLocks noGrp="1"/>
          </p:cNvSpPr>
          <p:nvPr>
            <p:ph idx="1"/>
          </p:nvPr>
        </p:nvSpPr>
        <p:spPr/>
        <p:txBody>
          <a:bodyPr>
            <a:normAutofit/>
          </a:bodyPr>
          <a:lstStyle/>
          <a:p>
            <a:pPr marL="0" indent="0">
              <a:buNone/>
            </a:pPr>
            <a:r>
              <a:rPr lang="en-US" dirty="0">
                <a:latin typeface="Abadi" panose="020B0604020104020204" pitchFamily="34" charset="0"/>
              </a:rPr>
              <a:t>Cybersecurity:</a:t>
            </a:r>
          </a:p>
          <a:p>
            <a:pPr lvl="2"/>
            <a:r>
              <a:rPr lang="en-US" sz="1600" b="0" i="0" dirty="0">
                <a:effectLst/>
                <a:latin typeface="Times New Roman" panose="02020603050405020304" pitchFamily="18" charset="0"/>
                <a:cs typeface="Times New Roman" panose="02020603050405020304" pitchFamily="18" charset="0"/>
              </a:rPr>
              <a:t>Protects computer systems, networks, and data.</a:t>
            </a:r>
          </a:p>
          <a:p>
            <a:pPr lvl="2"/>
            <a:r>
              <a:rPr lang="en-US" sz="1600" b="0" i="0" dirty="0">
                <a:effectLst/>
                <a:latin typeface="Times New Roman" panose="02020603050405020304" pitchFamily="18" charset="0"/>
                <a:cs typeface="Times New Roman" panose="02020603050405020304" pitchFamily="18" charset="0"/>
              </a:rPr>
              <a:t>Focuses on threat detection, prevention, and response.</a:t>
            </a:r>
          </a:p>
          <a:p>
            <a:pPr lvl="2"/>
            <a:r>
              <a:rPr lang="en-US" sz="1600" b="0" i="0" dirty="0">
                <a:effectLst/>
                <a:latin typeface="Times New Roman" panose="02020603050405020304" pitchFamily="18" charset="0"/>
                <a:cs typeface="Times New Roman" panose="02020603050405020304" pitchFamily="18" charset="0"/>
              </a:rPr>
              <a:t>Utilizes tools like firewalls, IDS, encryption.</a:t>
            </a:r>
          </a:p>
          <a:p>
            <a:pPr lvl="2"/>
            <a:r>
              <a:rPr lang="en-US" sz="1600" b="0" i="0" dirty="0">
                <a:effectLst/>
                <a:latin typeface="Times New Roman" panose="02020603050405020304" pitchFamily="18" charset="0"/>
                <a:cs typeface="Times New Roman" panose="02020603050405020304" pitchFamily="18" charset="0"/>
              </a:rPr>
              <a:t>Addresses malware, phishing, DoS attacks, insider threats.</a:t>
            </a:r>
          </a:p>
          <a:p>
            <a:pPr marL="914400" lvl="2" indent="0">
              <a:buNone/>
            </a:pPr>
            <a:endParaRPr lang="en-US" sz="1400" b="0" i="0" dirty="0">
              <a:effectLst/>
              <a:latin typeface="Times New Roman" panose="02020603050405020304" pitchFamily="18" charset="0"/>
              <a:cs typeface="Times New Roman" panose="02020603050405020304" pitchFamily="18" charset="0"/>
            </a:endParaRPr>
          </a:p>
          <a:p>
            <a:pPr marL="0" indent="0">
              <a:buNone/>
            </a:pPr>
            <a:r>
              <a:rPr lang="en-IN" i="0" dirty="0">
                <a:effectLst/>
                <a:latin typeface="Abadi" panose="020B0604020104020204" pitchFamily="34" charset="0"/>
              </a:rPr>
              <a:t>Machine Learning:</a:t>
            </a:r>
          </a:p>
          <a:p>
            <a:pPr lvl="2"/>
            <a:r>
              <a:rPr lang="en-US" sz="1600" b="0" i="0" dirty="0">
                <a:effectLst/>
                <a:latin typeface="Times New Roman" panose="02020603050405020304" pitchFamily="18" charset="0"/>
                <a:cs typeface="Times New Roman" panose="02020603050405020304" pitchFamily="18" charset="0"/>
              </a:rPr>
              <a:t>Subset of AI enabling computers to learn from data.</a:t>
            </a:r>
          </a:p>
          <a:p>
            <a:pPr lvl="2"/>
            <a:r>
              <a:rPr lang="en-US" sz="1600" b="0" i="0" dirty="0">
                <a:effectLst/>
                <a:latin typeface="Times New Roman" panose="02020603050405020304" pitchFamily="18" charset="0"/>
                <a:cs typeface="Times New Roman" panose="02020603050405020304" pitchFamily="18" charset="0"/>
              </a:rPr>
              <a:t>Develops algorithms for pattern recognition, prediction.</a:t>
            </a:r>
          </a:p>
          <a:p>
            <a:pPr lvl="2"/>
            <a:r>
              <a:rPr lang="en-US" sz="1600" b="0" i="0" dirty="0">
                <a:effectLst/>
                <a:latin typeface="Times New Roman" panose="02020603050405020304" pitchFamily="18" charset="0"/>
                <a:cs typeface="Times New Roman" panose="02020603050405020304" pitchFamily="18" charset="0"/>
              </a:rPr>
              <a:t>Used in various fields like NLP, computer vision, finance.</a:t>
            </a:r>
          </a:p>
          <a:p>
            <a:pPr lvl="2"/>
            <a:r>
              <a:rPr lang="en-US" sz="1600" b="0" i="0" dirty="0">
                <a:effectLst/>
                <a:latin typeface="Times New Roman" panose="02020603050405020304" pitchFamily="18" charset="0"/>
                <a:cs typeface="Times New Roman" panose="02020603050405020304" pitchFamily="18" charset="0"/>
              </a:rPr>
              <a:t>Increasingly applied in cybersecurity for threat detection.</a:t>
            </a:r>
          </a:p>
          <a:p>
            <a:pPr lvl="2"/>
            <a:r>
              <a:rPr lang="en-US" sz="1600" b="0" i="0" dirty="0">
                <a:effectLst/>
                <a:latin typeface="Times New Roman" panose="02020603050405020304" pitchFamily="18" charset="0"/>
                <a:cs typeface="Times New Roman" panose="02020603050405020304" pitchFamily="18" charset="0"/>
              </a:rPr>
              <a:t>Innovations driven by advancements in algorithms and data availability.</a:t>
            </a:r>
          </a:p>
          <a:p>
            <a:pPr marL="0" indent="0">
              <a:buNone/>
            </a:pPr>
            <a:endParaRPr lang="en-IN" dirty="0">
              <a:latin typeface="Abadi" panose="020B0604020104020204" pitchFamily="34" charset="0"/>
            </a:endParaRPr>
          </a:p>
        </p:txBody>
      </p:sp>
      <p:sp>
        <p:nvSpPr>
          <p:cNvPr id="4" name="Slide Number Placeholder 3">
            <a:extLst>
              <a:ext uri="{FF2B5EF4-FFF2-40B4-BE49-F238E27FC236}">
                <a16:creationId xmlns:a16="http://schemas.microsoft.com/office/drawing/2014/main" id="{6E6D4589-8B96-0988-99D4-54281D4BE84C}"/>
              </a:ext>
            </a:extLst>
          </p:cNvPr>
          <p:cNvSpPr>
            <a:spLocks noGrp="1"/>
          </p:cNvSpPr>
          <p:nvPr>
            <p:ph type="sldNum" sz="quarter" idx="12"/>
          </p:nvPr>
        </p:nvSpPr>
        <p:spPr/>
        <p:txBody>
          <a:bodyPr/>
          <a:lstStyle/>
          <a:p>
            <a:fld id="{A3A1CAF0-5C54-4693-A944-B9005369A5D2}" type="slidenum">
              <a:rPr lang="en-US" smtClean="0"/>
              <a:t>4</a:t>
            </a:fld>
            <a:endParaRPr lang="en-US"/>
          </a:p>
        </p:txBody>
      </p:sp>
    </p:spTree>
    <p:extLst>
      <p:ext uri="{BB962C8B-B14F-4D97-AF65-F5344CB8AC3E}">
        <p14:creationId xmlns:p14="http://schemas.microsoft.com/office/powerpoint/2010/main" val="193762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431F3-2DEF-0BD5-5538-7CFC5F042A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A4FB04-1296-C754-FC0D-9E20AE36C43E}"/>
              </a:ext>
            </a:extLst>
          </p:cNvPr>
          <p:cNvSpPr>
            <a:spLocks noGrp="1"/>
          </p:cNvSpPr>
          <p:nvPr>
            <p:ph type="title"/>
          </p:nvPr>
        </p:nvSpPr>
        <p:spPr/>
        <p:txBody>
          <a:bodyPr/>
          <a:lstStyle/>
          <a:p>
            <a:r>
              <a:rPr lang="en-US" b="1" dirty="0">
                <a:solidFill>
                  <a:srgbClr val="9E0000"/>
                </a:solidFill>
                <a:latin typeface="+mn-lt"/>
              </a:rPr>
              <a:t> Challenges and Problem Statement</a:t>
            </a:r>
            <a:endParaRPr lang="en-IN" b="1" dirty="0">
              <a:solidFill>
                <a:srgbClr val="9E0000"/>
              </a:solidFill>
              <a:latin typeface="+mn-lt"/>
            </a:endParaRPr>
          </a:p>
        </p:txBody>
      </p:sp>
      <p:sp>
        <p:nvSpPr>
          <p:cNvPr id="3" name="Content Placeholder 2">
            <a:extLst>
              <a:ext uri="{FF2B5EF4-FFF2-40B4-BE49-F238E27FC236}">
                <a16:creationId xmlns:a16="http://schemas.microsoft.com/office/drawing/2014/main" id="{0ED01CEE-67C0-EB28-C1C0-F9B0F443F418}"/>
              </a:ext>
            </a:extLst>
          </p:cNvPr>
          <p:cNvSpPr>
            <a:spLocks noGrp="1"/>
          </p:cNvSpPr>
          <p:nvPr>
            <p:ph idx="1"/>
          </p:nvPr>
        </p:nvSpPr>
        <p:spPr>
          <a:xfrm>
            <a:off x="1120588" y="1690688"/>
            <a:ext cx="9565341" cy="4351338"/>
          </a:xfrm>
        </p:spPr>
        <p:txBody>
          <a:bodyPr>
            <a:normAutofit/>
          </a:bodyPr>
          <a:lstStyle/>
          <a:p>
            <a:pPr marL="0" indent="0">
              <a:lnSpc>
                <a:spcPct val="150000"/>
              </a:lnSpc>
              <a:buNone/>
            </a:pPr>
            <a:r>
              <a:rPr lang="en-US" sz="1800" b="0" i="0" dirty="0">
                <a:effectLst/>
                <a:latin typeface="Times New Roman" panose="02020603050405020304" pitchFamily="18" charset="0"/>
                <a:cs typeface="Times New Roman" panose="02020603050405020304" pitchFamily="18" charset="0"/>
              </a:rPr>
              <a:t>Wireless Sensor Networks (WSNs), integral to diverse applications, face a critical security challenge with the rising threat of denial-of-service (DoS) attacks. </a:t>
            </a:r>
          </a:p>
          <a:p>
            <a:pPr marL="0" indent="0">
              <a:lnSpc>
                <a:spcPct val="150000"/>
              </a:lnSpc>
              <a:buNone/>
            </a:pPr>
            <a:r>
              <a:rPr lang="en-US" sz="1800" b="0" i="0" dirty="0">
                <a:effectLst/>
                <a:latin typeface="Times New Roman" panose="02020603050405020304" pitchFamily="18" charset="0"/>
                <a:cs typeface="Times New Roman" panose="02020603050405020304" pitchFamily="18" charset="0"/>
              </a:rPr>
              <a:t>Existing methods exhibit limitations in effectively addressing the evolving nature of DoS attacks, often lacking in efficiency, adaptability, computational cost, power etc.</a:t>
            </a:r>
          </a:p>
          <a:p>
            <a:pPr marL="0" indent="0">
              <a:lnSpc>
                <a:spcPct val="150000"/>
              </a:lnSpc>
              <a:buNone/>
            </a:pPr>
            <a:r>
              <a:rPr lang="en-US" sz="1800" b="0" i="0" dirty="0">
                <a:effectLst/>
                <a:latin typeface="Times New Roman" panose="02020603050405020304" pitchFamily="18" charset="0"/>
                <a:cs typeface="Times New Roman" panose="02020603050405020304" pitchFamily="18" charset="0"/>
              </a:rPr>
              <a:t>The proposed approach aims to overcome the existing problems and provide a light weight Machine Learning Approach in detecting DOS attack in Wireless Sensor Networks.</a:t>
            </a: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Abadi" panose="020B0604020104020204" pitchFamily="34" charset="0"/>
            </a:endParaRPr>
          </a:p>
        </p:txBody>
      </p:sp>
      <p:sp>
        <p:nvSpPr>
          <p:cNvPr id="4" name="Slide Number Placeholder 3">
            <a:extLst>
              <a:ext uri="{FF2B5EF4-FFF2-40B4-BE49-F238E27FC236}">
                <a16:creationId xmlns:a16="http://schemas.microsoft.com/office/drawing/2014/main" id="{CC21ED63-0F72-FB27-7679-20817E35F513}"/>
              </a:ext>
            </a:extLst>
          </p:cNvPr>
          <p:cNvSpPr>
            <a:spLocks noGrp="1"/>
          </p:cNvSpPr>
          <p:nvPr>
            <p:ph type="sldNum" sz="quarter" idx="12"/>
          </p:nvPr>
        </p:nvSpPr>
        <p:spPr/>
        <p:txBody>
          <a:bodyPr/>
          <a:lstStyle/>
          <a:p>
            <a:fld id="{A3A1CAF0-5C54-4693-A944-B9005369A5D2}" type="slidenum">
              <a:rPr lang="en-US" smtClean="0"/>
              <a:t>5</a:t>
            </a:fld>
            <a:endParaRPr lang="en-US"/>
          </a:p>
        </p:txBody>
      </p:sp>
    </p:spTree>
    <p:extLst>
      <p:ext uri="{BB962C8B-B14F-4D97-AF65-F5344CB8AC3E}">
        <p14:creationId xmlns:p14="http://schemas.microsoft.com/office/powerpoint/2010/main" val="385806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F81E-803B-41EB-9960-FEB387D2813B}"/>
              </a:ext>
            </a:extLst>
          </p:cNvPr>
          <p:cNvSpPr>
            <a:spLocks noGrp="1"/>
          </p:cNvSpPr>
          <p:nvPr>
            <p:ph type="title"/>
          </p:nvPr>
        </p:nvSpPr>
        <p:spPr>
          <a:xfrm>
            <a:off x="73684" y="215030"/>
            <a:ext cx="10515600" cy="1325563"/>
          </a:xfrm>
        </p:spPr>
        <p:txBody>
          <a:bodyPr/>
          <a:lstStyle/>
          <a:p>
            <a:r>
              <a:rPr lang="en-US" b="1" dirty="0">
                <a:solidFill>
                  <a:srgbClr val="9E0000"/>
                </a:solidFill>
                <a:latin typeface="+mn-lt"/>
              </a:rPr>
              <a:t>   	Existing Methodologies</a:t>
            </a:r>
            <a:endParaRPr lang="en-US" b="1" dirty="0"/>
          </a:p>
        </p:txBody>
      </p:sp>
      <p:sp>
        <p:nvSpPr>
          <p:cNvPr id="3" name="Slide Number Placeholder 2">
            <a:extLst>
              <a:ext uri="{FF2B5EF4-FFF2-40B4-BE49-F238E27FC236}">
                <a16:creationId xmlns:a16="http://schemas.microsoft.com/office/drawing/2014/main" id="{9E627ECA-9D20-4CD4-B70A-A78A73BEC114}"/>
              </a:ext>
            </a:extLst>
          </p:cNvPr>
          <p:cNvSpPr>
            <a:spLocks noGrp="1"/>
          </p:cNvSpPr>
          <p:nvPr>
            <p:ph type="sldNum" sz="quarter" idx="12"/>
          </p:nvPr>
        </p:nvSpPr>
        <p:spPr/>
        <p:txBody>
          <a:bodyPr/>
          <a:lstStyle/>
          <a:p>
            <a:fld id="{A3A1CAF0-5C54-4693-A944-B9005369A5D2}" type="slidenum">
              <a:rPr lang="en-US" smtClean="0"/>
              <a:t>6</a:t>
            </a:fld>
            <a:endParaRPr lang="en-US"/>
          </a:p>
        </p:txBody>
      </p:sp>
      <p:graphicFrame>
        <p:nvGraphicFramePr>
          <p:cNvPr id="5" name="Table 4">
            <a:extLst>
              <a:ext uri="{FF2B5EF4-FFF2-40B4-BE49-F238E27FC236}">
                <a16:creationId xmlns:a16="http://schemas.microsoft.com/office/drawing/2014/main" id="{FA98B542-43C0-7FF7-2B01-37B7D97E1EF5}"/>
              </a:ext>
            </a:extLst>
          </p:cNvPr>
          <p:cNvGraphicFramePr>
            <a:graphicFrameLocks noGrp="1"/>
          </p:cNvGraphicFramePr>
          <p:nvPr>
            <p:extLst>
              <p:ext uri="{D42A27DB-BD31-4B8C-83A1-F6EECF244321}">
                <p14:modId xmlns:p14="http://schemas.microsoft.com/office/powerpoint/2010/main" val="4256248756"/>
              </p:ext>
            </p:extLst>
          </p:nvPr>
        </p:nvGraphicFramePr>
        <p:xfrm>
          <a:off x="385482" y="1452283"/>
          <a:ext cx="11582398" cy="4475624"/>
        </p:xfrm>
        <a:graphic>
          <a:graphicData uri="http://schemas.openxmlformats.org/drawingml/2006/table">
            <a:tbl>
              <a:tblPr firstRow="1" bandRow="1">
                <a:tableStyleId>{5C22544A-7EE6-4342-B048-85BDC9FD1C3A}</a:tableStyleId>
              </a:tblPr>
              <a:tblGrid>
                <a:gridCol w="983364">
                  <a:extLst>
                    <a:ext uri="{9D8B030D-6E8A-4147-A177-3AD203B41FA5}">
                      <a16:colId xmlns:a16="http://schemas.microsoft.com/office/drawing/2014/main" val="3942971032"/>
                    </a:ext>
                  </a:extLst>
                </a:gridCol>
                <a:gridCol w="4643509">
                  <a:extLst>
                    <a:ext uri="{9D8B030D-6E8A-4147-A177-3AD203B41FA5}">
                      <a16:colId xmlns:a16="http://schemas.microsoft.com/office/drawing/2014/main" val="338505784"/>
                    </a:ext>
                  </a:extLst>
                </a:gridCol>
                <a:gridCol w="4643509">
                  <a:extLst>
                    <a:ext uri="{9D8B030D-6E8A-4147-A177-3AD203B41FA5}">
                      <a16:colId xmlns:a16="http://schemas.microsoft.com/office/drawing/2014/main" val="701616611"/>
                    </a:ext>
                  </a:extLst>
                </a:gridCol>
                <a:gridCol w="1312016">
                  <a:extLst>
                    <a:ext uri="{9D8B030D-6E8A-4147-A177-3AD203B41FA5}">
                      <a16:colId xmlns:a16="http://schemas.microsoft.com/office/drawing/2014/main" val="4171606187"/>
                    </a:ext>
                  </a:extLst>
                </a:gridCol>
              </a:tblGrid>
              <a:tr h="821726">
                <a:tc>
                  <a:txBody>
                    <a:bodyPr/>
                    <a:lstStyle/>
                    <a:p>
                      <a:r>
                        <a:rPr lang="en-US" dirty="0"/>
                        <a:t>Author</a:t>
                      </a:r>
                      <a:endParaRPr lang="en-IN" dirty="0"/>
                    </a:p>
                  </a:txBody>
                  <a:tcPr/>
                </a:tc>
                <a:tc>
                  <a:txBody>
                    <a:bodyPr/>
                    <a:lstStyle/>
                    <a:p>
                      <a:pPr algn="ctr"/>
                      <a:r>
                        <a:rPr lang="en-IN" dirty="0"/>
                        <a:t>Title </a:t>
                      </a:r>
                    </a:p>
                  </a:txBody>
                  <a:tcPr/>
                </a:tc>
                <a:tc>
                  <a:txBody>
                    <a:bodyPr/>
                    <a:lstStyle/>
                    <a:p>
                      <a:pPr algn="ctr"/>
                      <a:r>
                        <a:rPr lang="en-US" dirty="0"/>
                        <a:t>Description</a:t>
                      </a:r>
                      <a:endParaRPr lang="en-IN" dirty="0"/>
                    </a:p>
                  </a:txBody>
                  <a:tcPr/>
                </a:tc>
                <a:tc>
                  <a:txBody>
                    <a:bodyPr/>
                    <a:lstStyle/>
                    <a:p>
                      <a:r>
                        <a:rPr lang="en-US" dirty="0"/>
                        <a:t>Year of Publication</a:t>
                      </a:r>
                      <a:endParaRPr lang="en-IN" dirty="0"/>
                    </a:p>
                  </a:txBody>
                  <a:tcPr/>
                </a:tc>
                <a:extLst>
                  <a:ext uri="{0D108BD9-81ED-4DB2-BD59-A6C34878D82A}">
                    <a16:rowId xmlns:a16="http://schemas.microsoft.com/office/drawing/2014/main" val="1805000146"/>
                  </a:ext>
                </a:extLst>
              </a:tr>
              <a:tr h="821726">
                <a:tc>
                  <a:txBody>
                    <a:bodyPr/>
                    <a:lstStyle/>
                    <a:p>
                      <a:r>
                        <a:rPr lang="en-US" dirty="0">
                          <a:latin typeface="Times New Roman" panose="02020603050405020304" pitchFamily="18" charset="0"/>
                          <a:cs typeface="Times New Roman" panose="02020603050405020304" pitchFamily="18" charset="0"/>
                        </a:rPr>
                        <a:t>Vinaya Kumar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Deep Learning Approach for Intrusion Detection system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limitations and constraints regarding cost </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2119808"/>
                  </a:ext>
                </a:extLst>
              </a:tr>
              <a:tr h="936159">
                <a:tc>
                  <a:txBody>
                    <a:bodyPr/>
                    <a:lstStyle/>
                    <a:p>
                      <a:r>
                        <a:rPr lang="en-US" sz="1800" dirty="0">
                          <a:latin typeface="Times New Roman" panose="02020603050405020304" pitchFamily="18" charset="0"/>
                          <a:cs typeface="Times New Roman" panose="02020603050405020304" pitchFamily="18" charset="0"/>
                        </a:rPr>
                        <a:t>Otoum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Deep Learning Techniques to detect Dos attacks in sensor networks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Deep learning approach requires more computational power than Machine Learning model.</a:t>
                      </a:r>
                    </a:p>
                    <a:p>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3391925"/>
                  </a:ext>
                </a:extLst>
              </a:tr>
              <a:tr h="821726">
                <a:tc>
                  <a:txBody>
                    <a:bodyPr/>
                    <a:lstStyle/>
                    <a:p>
                      <a:r>
                        <a:rPr lang="en-US" dirty="0">
                          <a:latin typeface="Times New Roman" panose="02020603050405020304" pitchFamily="18" charset="0"/>
                          <a:cs typeface="Times New Roman" panose="02020603050405020304" pitchFamily="18" charset="0"/>
                        </a:rPr>
                        <a:t>Prem Kumar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Deep Learning Based defensive mechanism for Dos attacks</a:t>
                      </a:r>
                    </a:p>
                  </a:txBody>
                  <a:tcPr/>
                </a:tc>
                <a:tc>
                  <a:txBody>
                    <a:bodyPr/>
                    <a:lstStyle/>
                    <a:p>
                      <a:pPr algn="ctr"/>
                      <a:r>
                        <a:rPr lang="en-IN" sz="1800" dirty="0">
                          <a:latin typeface="Times New Roman" panose="02020603050405020304" pitchFamily="18" charset="0"/>
                          <a:cs typeface="Times New Roman" panose="02020603050405020304" pitchFamily="18" charset="0"/>
                        </a:rPr>
                        <a:t>Appropriate for only for  low or no mobility sensor networks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0279354"/>
                  </a:ext>
                </a:extLst>
              </a:tr>
              <a:tr h="821726">
                <a:tc>
                  <a:txBody>
                    <a:bodyPr/>
                    <a:lstStyle/>
                    <a:p>
                      <a:r>
                        <a:rPr lang="en-IN" sz="1800" dirty="0">
                          <a:latin typeface="Times New Roman" panose="02020603050405020304" pitchFamily="18" charset="0"/>
                          <a:cs typeface="Times New Roman" panose="02020603050405020304" pitchFamily="18" charset="0"/>
                        </a:rPr>
                        <a:t>Ismail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A lightweight Multilayer Machine Learning Approach for Dos attack Detection</a:t>
                      </a:r>
                    </a:p>
                  </a:txBody>
                  <a:tcPr/>
                </a:tc>
                <a:tc>
                  <a:txBody>
                    <a:bodyPr/>
                    <a:lstStyle/>
                    <a:p>
                      <a:pPr algn="ctr"/>
                      <a:r>
                        <a:rPr lang="en-IN" sz="1800" dirty="0">
                          <a:latin typeface="Times New Roman" panose="02020603050405020304" pitchFamily="18" charset="0"/>
                          <a:cs typeface="Times New Roman" panose="02020603050405020304" pitchFamily="18" charset="0"/>
                        </a:rPr>
                        <a:t>Two classification layers requires more computational cost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3903202"/>
                  </a:ext>
                </a:extLst>
              </a:tr>
            </a:tbl>
          </a:graphicData>
        </a:graphic>
      </p:graphicFrame>
    </p:spTree>
    <p:extLst>
      <p:ext uri="{BB962C8B-B14F-4D97-AF65-F5344CB8AC3E}">
        <p14:creationId xmlns:p14="http://schemas.microsoft.com/office/powerpoint/2010/main" val="369193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F81E-803B-41EB-9960-FEB387D2813B}"/>
              </a:ext>
            </a:extLst>
          </p:cNvPr>
          <p:cNvSpPr>
            <a:spLocks noGrp="1"/>
          </p:cNvSpPr>
          <p:nvPr>
            <p:ph type="title"/>
          </p:nvPr>
        </p:nvSpPr>
        <p:spPr>
          <a:xfrm>
            <a:off x="73684" y="215030"/>
            <a:ext cx="10515600" cy="1325563"/>
          </a:xfrm>
        </p:spPr>
        <p:txBody>
          <a:bodyPr/>
          <a:lstStyle/>
          <a:p>
            <a:r>
              <a:rPr lang="en-US" b="1" dirty="0">
                <a:solidFill>
                  <a:srgbClr val="9E0000"/>
                </a:solidFill>
                <a:latin typeface="+mn-lt"/>
              </a:rPr>
              <a:t>   	Existing Methodologies</a:t>
            </a:r>
            <a:endParaRPr lang="en-US" b="1" dirty="0"/>
          </a:p>
        </p:txBody>
      </p:sp>
      <p:sp>
        <p:nvSpPr>
          <p:cNvPr id="3" name="Slide Number Placeholder 2">
            <a:extLst>
              <a:ext uri="{FF2B5EF4-FFF2-40B4-BE49-F238E27FC236}">
                <a16:creationId xmlns:a16="http://schemas.microsoft.com/office/drawing/2014/main" id="{9E627ECA-9D20-4CD4-B70A-A78A73BEC114}"/>
              </a:ext>
            </a:extLst>
          </p:cNvPr>
          <p:cNvSpPr>
            <a:spLocks noGrp="1"/>
          </p:cNvSpPr>
          <p:nvPr>
            <p:ph type="sldNum" sz="quarter" idx="12"/>
          </p:nvPr>
        </p:nvSpPr>
        <p:spPr/>
        <p:txBody>
          <a:bodyPr/>
          <a:lstStyle/>
          <a:p>
            <a:fld id="{A3A1CAF0-5C54-4693-A944-B9005369A5D2}" type="slidenum">
              <a:rPr lang="en-US" smtClean="0"/>
              <a:t>7</a:t>
            </a:fld>
            <a:endParaRPr lang="en-US"/>
          </a:p>
        </p:txBody>
      </p:sp>
      <p:graphicFrame>
        <p:nvGraphicFramePr>
          <p:cNvPr id="4" name="Table 3">
            <a:extLst>
              <a:ext uri="{FF2B5EF4-FFF2-40B4-BE49-F238E27FC236}">
                <a16:creationId xmlns:a16="http://schemas.microsoft.com/office/drawing/2014/main" id="{4F39C01C-972E-BE3C-566E-F3A9D106D30A}"/>
              </a:ext>
            </a:extLst>
          </p:cNvPr>
          <p:cNvGraphicFramePr>
            <a:graphicFrameLocks noGrp="1"/>
          </p:cNvGraphicFramePr>
          <p:nvPr>
            <p:extLst>
              <p:ext uri="{D42A27DB-BD31-4B8C-83A1-F6EECF244321}">
                <p14:modId xmlns:p14="http://schemas.microsoft.com/office/powerpoint/2010/main" val="2262019246"/>
              </p:ext>
            </p:extLst>
          </p:nvPr>
        </p:nvGraphicFramePr>
        <p:xfrm>
          <a:off x="1981461" y="1540593"/>
          <a:ext cx="7736281" cy="4187854"/>
        </p:xfrm>
        <a:graphic>
          <a:graphicData uri="http://schemas.openxmlformats.org/drawingml/2006/table">
            <a:tbl>
              <a:tblPr firstRow="1" firstCol="1" bandRow="1">
                <a:tableStyleId>{5C22544A-7EE6-4342-B048-85BDC9FD1C3A}</a:tableStyleId>
              </a:tblPr>
              <a:tblGrid>
                <a:gridCol w="2578215">
                  <a:extLst>
                    <a:ext uri="{9D8B030D-6E8A-4147-A177-3AD203B41FA5}">
                      <a16:colId xmlns:a16="http://schemas.microsoft.com/office/drawing/2014/main" val="1568462682"/>
                    </a:ext>
                  </a:extLst>
                </a:gridCol>
                <a:gridCol w="2579033">
                  <a:extLst>
                    <a:ext uri="{9D8B030D-6E8A-4147-A177-3AD203B41FA5}">
                      <a16:colId xmlns:a16="http://schemas.microsoft.com/office/drawing/2014/main" val="1933420342"/>
                    </a:ext>
                  </a:extLst>
                </a:gridCol>
                <a:gridCol w="2579033">
                  <a:extLst>
                    <a:ext uri="{9D8B030D-6E8A-4147-A177-3AD203B41FA5}">
                      <a16:colId xmlns:a16="http://schemas.microsoft.com/office/drawing/2014/main" val="1010265695"/>
                    </a:ext>
                  </a:extLst>
                </a:gridCol>
              </a:tblGrid>
              <a:tr h="387353">
                <a:tc>
                  <a:txBody>
                    <a:bodyPr/>
                    <a:lstStyle/>
                    <a:p>
                      <a:pPr algn="ctr">
                        <a:lnSpc>
                          <a:spcPct val="150000"/>
                        </a:lnSpc>
                        <a:spcAft>
                          <a:spcPts val="800"/>
                        </a:spcAft>
                        <a:tabLst>
                          <a:tab pos="1173480" algn="l"/>
                        </a:tabLst>
                      </a:pPr>
                      <a:r>
                        <a:rPr lang="en-IN" sz="1200" kern="100">
                          <a:effectLst/>
                          <a:latin typeface="Times New Roman" panose="02020603050405020304" pitchFamily="18" charset="0"/>
                          <a:ea typeface="Tahoma" panose="020B0604030504040204" pitchFamily="34" charset="0"/>
                          <a:cs typeface="Times New Roman" panose="02020603050405020304" pitchFamily="18" charset="0"/>
                        </a:rPr>
                        <a:t>Method</a:t>
                      </a:r>
                    </a:p>
                  </a:txBody>
                  <a:tcPr marL="68580" marR="68580" marT="0" marB="0"/>
                </a:tc>
                <a:tc>
                  <a:txBody>
                    <a:bodyPr/>
                    <a:lstStyle/>
                    <a:p>
                      <a:pPr algn="ctr">
                        <a:lnSpc>
                          <a:spcPct val="150000"/>
                        </a:lnSpc>
                        <a:spcAft>
                          <a:spcPts val="800"/>
                        </a:spcAft>
                        <a:tabLst>
                          <a:tab pos="1173480" algn="l"/>
                        </a:tabLst>
                      </a:pPr>
                      <a:r>
                        <a:rPr lang="en-IN" sz="1200" kern="100">
                          <a:effectLst/>
                          <a:latin typeface="Times New Roman" panose="02020603050405020304" pitchFamily="18" charset="0"/>
                          <a:ea typeface="Tahoma" panose="020B0604030504040204" pitchFamily="34" charset="0"/>
                          <a:cs typeface="Times New Roman" panose="02020603050405020304" pitchFamily="18" charset="0"/>
                        </a:rPr>
                        <a:t>Accuracy</a:t>
                      </a:r>
                    </a:p>
                  </a:txBody>
                  <a:tcPr marL="68580" marR="68580" marT="0" marB="0"/>
                </a:tc>
                <a:tc>
                  <a:txBody>
                    <a:bodyPr/>
                    <a:lstStyle/>
                    <a:p>
                      <a:pPr algn="ctr">
                        <a:lnSpc>
                          <a:spcPct val="150000"/>
                        </a:lnSpc>
                        <a:spcAft>
                          <a:spcPts val="800"/>
                        </a:spcAft>
                        <a:tabLst>
                          <a:tab pos="1173480" algn="l"/>
                        </a:tabLst>
                      </a:pPr>
                      <a:r>
                        <a:rPr lang="en-IN" sz="1200" kern="100">
                          <a:effectLst/>
                          <a:latin typeface="Times New Roman" panose="02020603050405020304" pitchFamily="18" charset="0"/>
                          <a:ea typeface="Tahoma" panose="020B0604030504040204" pitchFamily="34" charset="0"/>
                          <a:cs typeface="Times New Roman" panose="02020603050405020304" pitchFamily="18" charset="0"/>
                        </a:rPr>
                        <a:t>Key Models</a:t>
                      </a:r>
                    </a:p>
                  </a:txBody>
                  <a:tcPr marL="68580" marR="68580" marT="0" marB="0"/>
                </a:tc>
                <a:extLst>
                  <a:ext uri="{0D108BD9-81ED-4DB2-BD59-A6C34878D82A}">
                    <a16:rowId xmlns:a16="http://schemas.microsoft.com/office/drawing/2014/main" val="1350101158"/>
                  </a:ext>
                </a:extLst>
              </a:tr>
              <a:tr h="1099612">
                <a:tc>
                  <a:txBody>
                    <a:bodyPr/>
                    <a:lstStyle/>
                    <a:p>
                      <a:pPr algn="l">
                        <a:lnSpc>
                          <a:spcPct val="150000"/>
                        </a:lnSpc>
                        <a:spcAft>
                          <a:spcPts val="800"/>
                        </a:spcAft>
                        <a:tabLst>
                          <a:tab pos="1173480" algn="l"/>
                        </a:tabLst>
                      </a:pPr>
                      <a:r>
                        <a:rPr lang="en-IN" sz="1200" kern="100">
                          <a:effectLst/>
                          <a:latin typeface="Times New Roman" panose="02020603050405020304" pitchFamily="18" charset="0"/>
                          <a:ea typeface="Tahoma" panose="020B0604030504040204" pitchFamily="34" charset="0"/>
                          <a:cs typeface="Times New Roman" panose="02020603050405020304" pitchFamily="18" charset="0"/>
                        </a:rPr>
                        <a:t>Advancements in Wireless Sensor Network Security Using Artificial Neural Networks</a:t>
                      </a:r>
                    </a:p>
                  </a:txBody>
                  <a:tcPr marL="68580" marR="68580" marT="0" marB="0"/>
                </a:tc>
                <a:tc>
                  <a:txBody>
                    <a:bodyPr/>
                    <a:lstStyle/>
                    <a:p>
                      <a:pPr algn="ctr">
                        <a:lnSpc>
                          <a:spcPct val="150000"/>
                        </a:lnSpc>
                        <a:spcAft>
                          <a:spcPts val="800"/>
                        </a:spcAft>
                        <a:tabLst>
                          <a:tab pos="1173480" algn="l"/>
                        </a:tabLst>
                      </a:pPr>
                      <a:r>
                        <a:rPr lang="en-IN" sz="1200" kern="100" dirty="0">
                          <a:effectLst/>
                          <a:latin typeface="Times New Roman" panose="02020603050405020304" pitchFamily="18" charset="0"/>
                          <a:ea typeface="Tahoma" panose="020B0604030504040204" pitchFamily="34" charset="0"/>
                          <a:cs typeface="Times New Roman" panose="02020603050405020304" pitchFamily="18" charset="0"/>
                        </a:rPr>
                        <a:t>97.3%</a:t>
                      </a:r>
                    </a:p>
                  </a:txBody>
                  <a:tcPr marL="68580" marR="68580" marT="0" marB="0"/>
                </a:tc>
                <a:tc>
                  <a:txBody>
                    <a:bodyPr/>
                    <a:lstStyle/>
                    <a:p>
                      <a:pPr algn="just">
                        <a:lnSpc>
                          <a:spcPct val="150000"/>
                        </a:lnSpc>
                        <a:spcAft>
                          <a:spcPts val="800"/>
                        </a:spcAft>
                        <a:tabLst>
                          <a:tab pos="1173480" algn="l"/>
                        </a:tabLst>
                      </a:pPr>
                      <a:r>
                        <a:rPr lang="en-IN" sz="1200" kern="100">
                          <a:effectLst/>
                          <a:latin typeface="Times New Roman" panose="02020603050405020304" pitchFamily="18" charset="0"/>
                          <a:ea typeface="Tahoma" panose="020B0604030504040204" pitchFamily="34" charset="0"/>
                          <a:cs typeface="Times New Roman" panose="02020603050405020304" pitchFamily="18" charset="0"/>
                        </a:rPr>
                        <a:t>Artificial Neural Networks</a:t>
                      </a:r>
                    </a:p>
                  </a:txBody>
                  <a:tcPr marL="68580" marR="68580" marT="0" marB="0"/>
                </a:tc>
                <a:extLst>
                  <a:ext uri="{0D108BD9-81ED-4DB2-BD59-A6C34878D82A}">
                    <a16:rowId xmlns:a16="http://schemas.microsoft.com/office/drawing/2014/main" val="460862631"/>
                  </a:ext>
                </a:extLst>
              </a:tr>
              <a:tr h="1066037">
                <a:tc>
                  <a:txBody>
                    <a:bodyPr/>
                    <a:lstStyle/>
                    <a:p>
                      <a:pPr algn="ctr">
                        <a:lnSpc>
                          <a:spcPct val="107000"/>
                        </a:lnSpc>
                        <a:spcAft>
                          <a:spcPts val="800"/>
                        </a:spcAft>
                      </a:pPr>
                      <a:r>
                        <a:rPr lang="en-IN" sz="1200" kern="100">
                          <a:effectLst/>
                          <a:latin typeface="Times New Roman" panose="02020603050405020304" pitchFamily="18" charset="0"/>
                          <a:ea typeface="Tahoma" panose="020B0604030504040204" pitchFamily="34" charset="0"/>
                          <a:cs typeface="Times New Roman" panose="02020603050405020304" pitchFamily="18" charset="0"/>
                        </a:rPr>
                        <a:t>Deep Learning Techniques </a:t>
                      </a:r>
                    </a:p>
                    <a:p>
                      <a:pPr algn="ctr">
                        <a:lnSpc>
                          <a:spcPct val="107000"/>
                        </a:lnSpc>
                        <a:spcAft>
                          <a:spcPts val="800"/>
                        </a:spcAft>
                      </a:pPr>
                      <a:r>
                        <a:rPr lang="en-IN" sz="1200" kern="100">
                          <a:effectLst/>
                          <a:latin typeface="Times New Roman" panose="02020603050405020304" pitchFamily="18" charset="0"/>
                          <a:ea typeface="Tahoma" panose="020B0604030504040204" pitchFamily="34" charset="0"/>
                          <a:cs typeface="Times New Roman" panose="02020603050405020304" pitchFamily="18" charset="0"/>
                        </a:rPr>
                        <a:t>for DoS Attacks Detection in Wireless Sensor Networks</a:t>
                      </a:r>
                    </a:p>
                    <a:p>
                      <a:pPr algn="ctr">
                        <a:lnSpc>
                          <a:spcPct val="150000"/>
                        </a:lnSpc>
                        <a:spcAft>
                          <a:spcPts val="800"/>
                        </a:spcAft>
                        <a:tabLst>
                          <a:tab pos="1173480" algn="l"/>
                        </a:tabLst>
                      </a:pPr>
                      <a:r>
                        <a:rPr lang="en-IN" sz="1200" kern="100">
                          <a:effectLst/>
                          <a:latin typeface="Times New Roman" panose="02020603050405020304" pitchFamily="18" charset="0"/>
                          <a:ea typeface="Tahoma" panose="020B0604030504040204" pitchFamily="34" charset="0"/>
                          <a:cs typeface="Times New Roman" panose="02020603050405020304" pitchFamily="18" charset="0"/>
                        </a:rPr>
                        <a:t> </a:t>
                      </a:r>
                    </a:p>
                  </a:txBody>
                  <a:tcPr marL="68580" marR="68580" marT="0" marB="0"/>
                </a:tc>
                <a:tc>
                  <a:txBody>
                    <a:bodyPr/>
                    <a:lstStyle/>
                    <a:p>
                      <a:pPr algn="ctr">
                        <a:lnSpc>
                          <a:spcPct val="150000"/>
                        </a:lnSpc>
                        <a:spcAft>
                          <a:spcPts val="800"/>
                        </a:spcAft>
                        <a:tabLst>
                          <a:tab pos="1173480" algn="l"/>
                        </a:tabLst>
                      </a:pPr>
                      <a:r>
                        <a:rPr lang="en-IN" sz="1200" kern="100" dirty="0">
                          <a:effectLst/>
                          <a:latin typeface="Times New Roman" panose="02020603050405020304" pitchFamily="18" charset="0"/>
                          <a:ea typeface="Tahoma" panose="020B0604030504040204" pitchFamily="34" charset="0"/>
                          <a:cs typeface="Times New Roman" panose="02020603050405020304" pitchFamily="18" charset="0"/>
                        </a:rPr>
                        <a:t>98.1%</a:t>
                      </a:r>
                    </a:p>
                  </a:txBody>
                  <a:tcPr marL="68580" marR="68580" marT="0" marB="0"/>
                </a:tc>
                <a:tc>
                  <a:txBody>
                    <a:bodyPr/>
                    <a:lstStyle/>
                    <a:p>
                      <a:pPr algn="just">
                        <a:lnSpc>
                          <a:spcPct val="150000"/>
                        </a:lnSpc>
                        <a:spcAft>
                          <a:spcPts val="800"/>
                        </a:spcAft>
                        <a:tabLst>
                          <a:tab pos="1173480" algn="l"/>
                        </a:tabLst>
                      </a:pPr>
                      <a:r>
                        <a:rPr lang="en-IN" sz="1200" kern="100">
                          <a:effectLst/>
                          <a:latin typeface="Times New Roman" panose="02020603050405020304" pitchFamily="18" charset="0"/>
                          <a:ea typeface="Tahoma" panose="020B0604030504040204" pitchFamily="34" charset="0"/>
                          <a:cs typeface="Times New Roman" panose="02020603050405020304" pitchFamily="18" charset="0"/>
                        </a:rPr>
                        <a:t>CNN+RNN, DNN</a:t>
                      </a:r>
                    </a:p>
                  </a:txBody>
                  <a:tcPr marL="68580" marR="68580" marT="0" marB="0"/>
                </a:tc>
                <a:extLst>
                  <a:ext uri="{0D108BD9-81ED-4DB2-BD59-A6C34878D82A}">
                    <a16:rowId xmlns:a16="http://schemas.microsoft.com/office/drawing/2014/main" val="2273424045"/>
                  </a:ext>
                </a:extLst>
              </a:tr>
              <a:tr h="1099612">
                <a:tc>
                  <a:txBody>
                    <a:bodyPr/>
                    <a:lstStyle/>
                    <a:p>
                      <a:pPr algn="l">
                        <a:lnSpc>
                          <a:spcPct val="150000"/>
                        </a:lnSpc>
                        <a:spcAft>
                          <a:spcPts val="800"/>
                        </a:spcAft>
                        <a:tabLst>
                          <a:tab pos="1173480" algn="l"/>
                        </a:tabLst>
                      </a:pPr>
                      <a:r>
                        <a:rPr lang="en-IN" sz="1200" kern="100">
                          <a:effectLst/>
                          <a:latin typeface="Times New Roman" panose="02020603050405020304" pitchFamily="18" charset="0"/>
                          <a:ea typeface="Tahoma" panose="020B0604030504040204" pitchFamily="34" charset="0"/>
                          <a:cs typeface="Times New Roman" panose="02020603050405020304" pitchFamily="18" charset="0"/>
                        </a:rPr>
                        <a:t>Enhancing Intrusion Detection Systems with Machine Learning Techniques</a:t>
                      </a:r>
                    </a:p>
                  </a:txBody>
                  <a:tcPr marL="68580" marR="68580" marT="0" marB="0"/>
                </a:tc>
                <a:tc>
                  <a:txBody>
                    <a:bodyPr/>
                    <a:lstStyle/>
                    <a:p>
                      <a:pPr algn="ctr">
                        <a:lnSpc>
                          <a:spcPct val="150000"/>
                        </a:lnSpc>
                        <a:spcAft>
                          <a:spcPts val="800"/>
                        </a:spcAft>
                        <a:tabLst>
                          <a:tab pos="1173480" algn="l"/>
                        </a:tabLst>
                      </a:pPr>
                      <a:r>
                        <a:rPr lang="en-IN" sz="1200" kern="100" dirty="0">
                          <a:effectLst/>
                          <a:latin typeface="Times New Roman" panose="02020603050405020304" pitchFamily="18" charset="0"/>
                          <a:ea typeface="Tahoma" panose="020B0604030504040204" pitchFamily="34" charset="0"/>
                          <a:cs typeface="Times New Roman" panose="02020603050405020304" pitchFamily="18" charset="0"/>
                        </a:rPr>
                        <a:t>98.4%</a:t>
                      </a:r>
                    </a:p>
                  </a:txBody>
                  <a:tcPr marL="68580" marR="68580" marT="0" marB="0"/>
                </a:tc>
                <a:tc>
                  <a:txBody>
                    <a:bodyPr/>
                    <a:lstStyle/>
                    <a:p>
                      <a:pPr algn="just">
                        <a:lnSpc>
                          <a:spcPct val="150000"/>
                        </a:lnSpc>
                        <a:spcAft>
                          <a:spcPts val="800"/>
                        </a:spcAft>
                        <a:tabLst>
                          <a:tab pos="1173480" algn="l"/>
                        </a:tabLst>
                      </a:pPr>
                      <a:r>
                        <a:rPr lang="en-IN" sz="1200" kern="100" dirty="0">
                          <a:effectLst/>
                          <a:latin typeface="Times New Roman" panose="02020603050405020304" pitchFamily="18" charset="0"/>
                          <a:ea typeface="Tahoma" panose="020B0604030504040204" pitchFamily="34" charset="0"/>
                          <a:cs typeface="Times New Roman" panose="02020603050405020304" pitchFamily="18" charset="0"/>
                        </a:rPr>
                        <a:t>KNN, DT, LR</a:t>
                      </a:r>
                    </a:p>
                  </a:txBody>
                  <a:tcPr marL="68580" marR="68580" marT="0" marB="0"/>
                </a:tc>
                <a:extLst>
                  <a:ext uri="{0D108BD9-81ED-4DB2-BD59-A6C34878D82A}">
                    <a16:rowId xmlns:a16="http://schemas.microsoft.com/office/drawing/2014/main" val="1854698184"/>
                  </a:ext>
                </a:extLst>
              </a:tr>
              <a:tr h="535240">
                <a:tc>
                  <a:txBody>
                    <a:bodyPr/>
                    <a:lstStyle/>
                    <a:p>
                      <a:pPr algn="just">
                        <a:lnSpc>
                          <a:spcPct val="150000"/>
                        </a:lnSpc>
                        <a:spcAft>
                          <a:spcPts val="800"/>
                        </a:spcAft>
                        <a:tabLst>
                          <a:tab pos="1173480" algn="l"/>
                        </a:tabLst>
                      </a:pPr>
                      <a:r>
                        <a:rPr lang="en-IN" sz="1200" kern="100">
                          <a:effectLst/>
                          <a:latin typeface="Times New Roman" panose="02020603050405020304" pitchFamily="18" charset="0"/>
                          <a:ea typeface="Tahoma" panose="020B0604030504040204" pitchFamily="34" charset="0"/>
                          <a:cs typeface="Times New Roman" panose="02020603050405020304" pitchFamily="18" charset="0"/>
                        </a:rPr>
                        <a:t>Proposed Method</a:t>
                      </a:r>
                    </a:p>
                  </a:txBody>
                  <a:tcPr marL="68580" marR="68580" marT="0" marB="0"/>
                </a:tc>
                <a:tc>
                  <a:txBody>
                    <a:bodyPr/>
                    <a:lstStyle/>
                    <a:p>
                      <a:pPr algn="ctr">
                        <a:lnSpc>
                          <a:spcPct val="150000"/>
                        </a:lnSpc>
                        <a:spcAft>
                          <a:spcPts val="800"/>
                        </a:spcAft>
                        <a:tabLst>
                          <a:tab pos="1173480" algn="l"/>
                        </a:tabLst>
                      </a:pPr>
                      <a:r>
                        <a:rPr lang="en-IN" sz="1200" kern="100">
                          <a:effectLst/>
                          <a:latin typeface="Times New Roman" panose="02020603050405020304" pitchFamily="18" charset="0"/>
                          <a:ea typeface="Tahoma" panose="020B0604030504040204" pitchFamily="34" charset="0"/>
                          <a:cs typeface="Times New Roman" panose="02020603050405020304" pitchFamily="18" charset="0"/>
                        </a:rPr>
                        <a:t>99.76%</a:t>
                      </a:r>
                    </a:p>
                  </a:txBody>
                  <a:tcPr marL="68580" marR="68580" marT="0" marB="0"/>
                </a:tc>
                <a:tc>
                  <a:txBody>
                    <a:bodyPr/>
                    <a:lstStyle/>
                    <a:p>
                      <a:pPr algn="just">
                        <a:lnSpc>
                          <a:spcPct val="150000"/>
                        </a:lnSpc>
                        <a:spcAft>
                          <a:spcPts val="800"/>
                        </a:spcAft>
                        <a:tabLst>
                          <a:tab pos="1173480" algn="l"/>
                        </a:tabLst>
                      </a:pPr>
                      <a:r>
                        <a:rPr lang="en-IN" sz="1200" kern="100" dirty="0">
                          <a:effectLst/>
                          <a:latin typeface="Times New Roman" panose="02020603050405020304" pitchFamily="18" charset="0"/>
                          <a:ea typeface="Tahoma" panose="020B0604030504040204" pitchFamily="34" charset="0"/>
                          <a:cs typeface="Times New Roman" panose="02020603050405020304" pitchFamily="18" charset="0"/>
                        </a:rPr>
                        <a:t>Naïve Bayes, XGBoost, Random Forest</a:t>
                      </a:r>
                    </a:p>
                  </a:txBody>
                  <a:tcPr marL="68580" marR="68580" marT="0" marB="0"/>
                </a:tc>
                <a:extLst>
                  <a:ext uri="{0D108BD9-81ED-4DB2-BD59-A6C34878D82A}">
                    <a16:rowId xmlns:a16="http://schemas.microsoft.com/office/drawing/2014/main" val="2702213700"/>
                  </a:ext>
                </a:extLst>
              </a:tr>
            </a:tbl>
          </a:graphicData>
        </a:graphic>
      </p:graphicFrame>
    </p:spTree>
    <p:extLst>
      <p:ext uri="{BB962C8B-B14F-4D97-AF65-F5344CB8AC3E}">
        <p14:creationId xmlns:p14="http://schemas.microsoft.com/office/powerpoint/2010/main" val="10473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012B4-B0B7-B968-E6C2-A274942C53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BBB31-D020-6526-8573-0C3B97A483D2}"/>
              </a:ext>
            </a:extLst>
          </p:cNvPr>
          <p:cNvSpPr>
            <a:spLocks noGrp="1"/>
          </p:cNvSpPr>
          <p:nvPr>
            <p:ph type="title"/>
          </p:nvPr>
        </p:nvSpPr>
        <p:spPr>
          <a:xfrm>
            <a:off x="73684" y="215030"/>
            <a:ext cx="10515600" cy="1325563"/>
          </a:xfrm>
        </p:spPr>
        <p:txBody>
          <a:bodyPr/>
          <a:lstStyle/>
          <a:p>
            <a:r>
              <a:rPr lang="en-US" b="1" dirty="0">
                <a:solidFill>
                  <a:srgbClr val="9E0000"/>
                </a:solidFill>
                <a:latin typeface="+mn-lt"/>
              </a:rPr>
              <a:t>   Proposed Solution</a:t>
            </a:r>
            <a:endParaRPr lang="en-US" b="1" dirty="0"/>
          </a:p>
        </p:txBody>
      </p:sp>
      <p:sp>
        <p:nvSpPr>
          <p:cNvPr id="3" name="Slide Number Placeholder 2">
            <a:extLst>
              <a:ext uri="{FF2B5EF4-FFF2-40B4-BE49-F238E27FC236}">
                <a16:creationId xmlns:a16="http://schemas.microsoft.com/office/drawing/2014/main" id="{D36953B9-6865-8D7E-B396-F9F346EF3301}"/>
              </a:ext>
            </a:extLst>
          </p:cNvPr>
          <p:cNvSpPr>
            <a:spLocks noGrp="1"/>
          </p:cNvSpPr>
          <p:nvPr>
            <p:ph type="sldNum" sz="quarter" idx="12"/>
          </p:nvPr>
        </p:nvSpPr>
        <p:spPr/>
        <p:txBody>
          <a:bodyPr/>
          <a:lstStyle/>
          <a:p>
            <a:fld id="{A3A1CAF0-5C54-4693-A944-B9005369A5D2}" type="slidenum">
              <a:rPr lang="en-US" smtClean="0"/>
              <a:t>8</a:t>
            </a:fld>
            <a:endParaRPr lang="en-US"/>
          </a:p>
        </p:txBody>
      </p:sp>
      <p:sp>
        <p:nvSpPr>
          <p:cNvPr id="6" name="TextBox 5">
            <a:extLst>
              <a:ext uri="{FF2B5EF4-FFF2-40B4-BE49-F238E27FC236}">
                <a16:creationId xmlns:a16="http://schemas.microsoft.com/office/drawing/2014/main" id="{4A95CD8C-52DA-3B38-B8EF-48E37DF8B971}"/>
              </a:ext>
            </a:extLst>
          </p:cNvPr>
          <p:cNvSpPr txBox="1"/>
          <p:nvPr/>
        </p:nvSpPr>
        <p:spPr>
          <a:xfrm>
            <a:off x="654422" y="1540593"/>
            <a:ext cx="9726707" cy="253556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solution leverages a diverse set of machine learning algorithms including Naive Bayes, XGBoost, Random Forest , among others, to enhance the detection performance of Denial of Service (DoS) attacks in Wireless Sensor Networks (WSNs).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harnessing the strengths of these algorithms, the approach aims to provide robust and adaptive defense mechanisms capable of effectively identifying and mitigating DoS threats in resource-constrained WSN environments.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51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82C29-90FE-A1DE-7ED9-0C4149E40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8B3E5-1209-D648-D473-013DAF0E27FF}"/>
              </a:ext>
            </a:extLst>
          </p:cNvPr>
          <p:cNvSpPr>
            <a:spLocks noGrp="1"/>
          </p:cNvSpPr>
          <p:nvPr>
            <p:ph type="title"/>
          </p:nvPr>
        </p:nvSpPr>
        <p:spPr>
          <a:xfrm>
            <a:off x="73684" y="215030"/>
            <a:ext cx="10515600" cy="1325563"/>
          </a:xfrm>
        </p:spPr>
        <p:txBody>
          <a:bodyPr/>
          <a:lstStyle/>
          <a:p>
            <a:r>
              <a:rPr lang="en-US" b="1" dirty="0">
                <a:solidFill>
                  <a:srgbClr val="9E0000"/>
                </a:solidFill>
                <a:latin typeface="+mn-lt"/>
              </a:rPr>
              <a:t>   Technology Stack</a:t>
            </a:r>
            <a:endParaRPr lang="en-US" b="1" dirty="0"/>
          </a:p>
        </p:txBody>
      </p:sp>
      <p:sp>
        <p:nvSpPr>
          <p:cNvPr id="3" name="Slide Number Placeholder 2">
            <a:extLst>
              <a:ext uri="{FF2B5EF4-FFF2-40B4-BE49-F238E27FC236}">
                <a16:creationId xmlns:a16="http://schemas.microsoft.com/office/drawing/2014/main" id="{F9251FFF-39CF-FAE5-D312-AE41DE1479A2}"/>
              </a:ext>
            </a:extLst>
          </p:cNvPr>
          <p:cNvSpPr>
            <a:spLocks noGrp="1"/>
          </p:cNvSpPr>
          <p:nvPr>
            <p:ph type="sldNum" sz="quarter" idx="12"/>
          </p:nvPr>
        </p:nvSpPr>
        <p:spPr/>
        <p:txBody>
          <a:bodyPr/>
          <a:lstStyle/>
          <a:p>
            <a:fld id="{A3A1CAF0-5C54-4693-A944-B9005369A5D2}" type="slidenum">
              <a:rPr lang="en-US" smtClean="0"/>
              <a:t>9</a:t>
            </a:fld>
            <a:endParaRPr lang="en-US"/>
          </a:p>
        </p:txBody>
      </p:sp>
      <p:sp>
        <p:nvSpPr>
          <p:cNvPr id="6" name="TextBox 5">
            <a:extLst>
              <a:ext uri="{FF2B5EF4-FFF2-40B4-BE49-F238E27FC236}">
                <a16:creationId xmlns:a16="http://schemas.microsoft.com/office/drawing/2014/main" id="{3CBB5C03-E6EA-5046-6422-980F78CF97AB}"/>
              </a:ext>
            </a:extLst>
          </p:cNvPr>
          <p:cNvSpPr txBox="1"/>
          <p:nvPr/>
        </p:nvSpPr>
        <p:spPr>
          <a:xfrm>
            <a:off x="862577" y="1540593"/>
            <a:ext cx="9726707" cy="46130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Jupyter Notebook 6 or higher</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Python 3.11.4 or higher</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Machine Learning algorithms</a:t>
            </a:r>
            <a:r>
              <a:rPr lang="en-US" dirty="0">
                <a:latin typeface="Times New Roman" panose="02020603050405020304" pitchFamily="18" charset="0"/>
                <a:cs typeface="Times New Roman" panose="02020603050405020304" pitchFamily="18" charset="0"/>
              </a:rPr>
              <a:t>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XGBoost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Random Forest </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Naïve Bayes</a:t>
            </a:r>
            <a:r>
              <a:rPr lang="en-US" sz="18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NumPy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Pandas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Sklearn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Matplotlib</a:t>
            </a: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66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777</TotalTime>
  <Words>1132</Words>
  <Application>Microsoft Office PowerPoint</Application>
  <PresentationFormat>Widescreen</PresentationFormat>
  <Paragraphs>163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Abadi</vt:lpstr>
      <vt:lpstr>Arial</vt:lpstr>
      <vt:lpstr>Calibri</vt:lpstr>
      <vt:lpstr>Calibri Light</vt:lpstr>
      <vt:lpstr>CGOMEGA</vt:lpstr>
      <vt:lpstr>Times New Roman</vt:lpstr>
      <vt:lpstr>Office Theme</vt:lpstr>
      <vt:lpstr>CVR COLLEGE OF ENGINEERING DEPARTMENT OF EMERGING TECHNOLOGIES MINOR PROGRAMME-CYBERSECURITY</vt:lpstr>
      <vt:lpstr>Contents</vt:lpstr>
      <vt:lpstr>Abstract</vt:lpstr>
      <vt:lpstr>Domain Introduction</vt:lpstr>
      <vt:lpstr> Challenges and Problem Statement</vt:lpstr>
      <vt:lpstr>    Existing Methodologies</vt:lpstr>
      <vt:lpstr>    Existing Methodologies</vt:lpstr>
      <vt:lpstr>   Proposed Solution</vt:lpstr>
      <vt:lpstr>   Technology Stack</vt:lpstr>
      <vt:lpstr> Hardware Requirements</vt:lpstr>
      <vt:lpstr>  Use Case Diagram</vt:lpstr>
      <vt:lpstr>Class Diagram</vt:lpstr>
      <vt:lpstr>Activity Diagram </vt:lpstr>
      <vt:lpstr>  System Architecture Diagram</vt:lpstr>
      <vt:lpstr>Dataset </vt:lpstr>
      <vt:lpstr>Proposed System </vt:lpstr>
      <vt:lpstr>Conclusions</vt:lpstr>
      <vt:lpstr>Results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COMPUTER SCIENCE AND ENGINEERING</dc:title>
  <dc:creator>Dr. Subhash Chandra N</dc:creator>
  <cp:lastModifiedBy>Jirra Vigneshwar</cp:lastModifiedBy>
  <cp:revision>39</cp:revision>
  <dcterms:created xsi:type="dcterms:W3CDTF">2021-03-03T04:25:51Z</dcterms:created>
  <dcterms:modified xsi:type="dcterms:W3CDTF">2024-03-28T05:47:41Z</dcterms:modified>
</cp:coreProperties>
</file>