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71"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1490660" y="2551272"/>
            <a:ext cx="7425409" cy="2308324"/>
          </a:xfrm>
          <a:prstGeom prst="rect">
            <a:avLst/>
          </a:prstGeom>
          <a:noFill/>
        </p:spPr>
        <p:txBody>
          <a:bodyPr wrap="square" rtlCol="0">
            <a:spAutoFit/>
          </a:bodyPr>
          <a:lstStyle/>
          <a:p>
            <a:r>
              <a:rPr lang="en-IN" sz="2400" dirty="0"/>
              <a:t>STU</a:t>
            </a:r>
            <a:r>
              <a:rPr lang="en-US" sz="2400" dirty="0"/>
              <a:t>DENT NAME:</a:t>
            </a:r>
            <a:r>
              <a:rPr lang="en-IN" sz="2400" dirty="0" err="1"/>
              <a:t>Poornima.P</a:t>
            </a:r>
            <a:endParaRPr lang="en-US" sz="2400" dirty="0"/>
          </a:p>
          <a:p>
            <a:r>
              <a:rPr lang="en-US" sz="2400" dirty="0"/>
              <a:t>REGISTER NO:</a:t>
            </a:r>
            <a:r>
              <a:rPr lang="en-IN" sz="2400" dirty="0"/>
              <a:t>312217023(D7011676DB8953188634500D6F30DE53)</a:t>
            </a:r>
            <a:r>
              <a:rPr lang="en-US" sz="2400" dirty="0"/>
              <a:t>DEPARTMENT:</a:t>
            </a:r>
            <a:r>
              <a:rPr lang="en-IN" sz="2400" dirty="0"/>
              <a:t>B. COM</a:t>
            </a:r>
            <a:endParaRPr lang="en-US" sz="2400" dirty="0"/>
          </a:p>
          <a:p>
            <a:r>
              <a:rPr lang="en-US" sz="2400" dirty="0"/>
              <a:t>COLLEGE</a:t>
            </a:r>
            <a:r>
              <a:rPr lang="en-IN" sz="2400" dirty="0"/>
              <a:t>S: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D0B6C805-44AD-052A-05A5-E6523D752D31}"/>
              </a:ext>
            </a:extLst>
          </p:cNvPr>
          <p:cNvSpPr txBox="1"/>
          <p:nvPr/>
        </p:nvSpPr>
        <p:spPr>
          <a:xfrm>
            <a:off x="2533650" y="1695450"/>
            <a:ext cx="6402532" cy="5078313"/>
          </a:xfrm>
          <a:prstGeom prst="rect">
            <a:avLst/>
          </a:prstGeom>
          <a:noFill/>
        </p:spPr>
        <p:txBody>
          <a:bodyPr wrap="square">
            <a:spAutoFit/>
          </a:bodyPr>
          <a:lstStyle/>
          <a:p>
            <a:endParaRPr lang="en-IN" dirty="0"/>
          </a:p>
          <a:p>
            <a:pPr>
              <a:buFont typeface="+mj-lt"/>
              <a:buAutoNum type="arabicPeriod"/>
            </a:pPr>
            <a:r>
              <a:rPr lang="en-IN" b="1" dirty="0"/>
              <a:t>Custom Dashboards</a:t>
            </a:r>
            <a:r>
              <a:rPr lang="en-IN" dirty="0"/>
              <a:t>: Create interactive dashboards with charts and graphs that summarize performance metrics at a glance. Use PivotTables and </a:t>
            </a:r>
            <a:r>
              <a:rPr lang="en-IN" dirty="0" err="1"/>
              <a:t>PivotCharts</a:t>
            </a:r>
            <a:r>
              <a:rPr lang="en-IN" dirty="0"/>
              <a:t> to dynamically filter and visualize data.</a:t>
            </a:r>
          </a:p>
          <a:p>
            <a:pPr>
              <a:buFont typeface="+mj-lt"/>
              <a:buAutoNum type="arabicPeriod"/>
            </a:pPr>
            <a:r>
              <a:rPr lang="en-IN" b="1" dirty="0"/>
              <a:t>Performance Metrics</a:t>
            </a:r>
            <a:r>
              <a:rPr lang="en-IN" dirty="0"/>
              <a:t>: Define clear performance metrics such as sales numbers, project completion rates, or customer satisfaction scores. Track these metrics over time to identify trends and areas for improvement.</a:t>
            </a:r>
          </a:p>
          <a:p>
            <a:pPr>
              <a:buFont typeface="+mj-lt"/>
              <a:buAutoNum type="arabicPeriod"/>
            </a:pPr>
            <a:r>
              <a:rPr lang="en-IN" b="1" dirty="0"/>
              <a:t>Data Validation and Clean-up</a:t>
            </a:r>
            <a:r>
              <a:rPr lang="en-IN" dirty="0"/>
              <a:t>: Implement data validation rules to ensure accurate data entry. Use Excel functions to clean and standardize data, making it easier to </a:t>
            </a:r>
            <a:r>
              <a:rPr lang="en-IN" dirty="0" err="1"/>
              <a:t>analyze</a:t>
            </a:r>
            <a:r>
              <a:rPr lang="en-IN" dirty="0"/>
              <a:t>.</a:t>
            </a:r>
          </a:p>
          <a:p>
            <a:pPr>
              <a:buFont typeface="+mj-lt"/>
              <a:buAutoNum type="arabicPeriod"/>
            </a:pPr>
            <a:r>
              <a:rPr lang="en-IN" b="1" dirty="0"/>
              <a:t>Conditional Formatting</a:t>
            </a:r>
            <a:r>
              <a:rPr lang="en-IN" dirty="0"/>
              <a:t>: Highlight key performance indicators (KPIs) using conditional formatting to draw attention to high or low performance areas.</a:t>
            </a:r>
          </a:p>
          <a:p>
            <a:pPr>
              <a:buFont typeface="+mj-lt"/>
              <a:buAutoNum type="arabicPeriod"/>
            </a:pPr>
            <a:r>
              <a:rPr lang="en-IN" b="1" dirty="0"/>
              <a:t>Trend Analysis</a:t>
            </a:r>
            <a:r>
              <a:rPr lang="en-IN" dirty="0"/>
              <a:t>: Utilize Excel’s </a:t>
            </a:r>
            <a:r>
              <a:rPr lang="en-IN" dirty="0" err="1"/>
              <a:t>trendlines</a:t>
            </a:r>
            <a:r>
              <a:rPr lang="en-IN" dirty="0"/>
              <a:t> and forecasting tools to </a:t>
            </a:r>
            <a:r>
              <a:rPr lang="en-IN" dirty="0" err="1"/>
              <a:t>analyze</a:t>
            </a:r>
            <a:r>
              <a:rPr lang="en-IN" dirty="0"/>
              <a:t> performance trends and predict future outcomes.</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9A8707B-98D0-E96B-D290-8FD56C0B8EF4}"/>
              </a:ext>
            </a:extLst>
          </p:cNvPr>
          <p:cNvSpPr txBox="1"/>
          <p:nvPr/>
        </p:nvSpPr>
        <p:spPr>
          <a:xfrm>
            <a:off x="950966" y="670242"/>
            <a:ext cx="6100074" cy="6186309"/>
          </a:xfrm>
          <a:prstGeom prst="rect">
            <a:avLst/>
          </a:prstGeom>
          <a:noFill/>
        </p:spPr>
        <p:txBody>
          <a:bodyPr wrap="square">
            <a:spAutoFit/>
          </a:bodyPr>
          <a:lstStyle/>
          <a:p>
            <a:pPr algn="l"/>
            <a:endParaRPr lang="en-IN" dirty="0">
              <a:effectLst/>
            </a:endParaRPr>
          </a:p>
          <a:p>
            <a:r>
              <a:rPr lang="en-IN" b="1" dirty="0">
                <a:effectLst/>
              </a:rPr>
              <a:t>1. Data Collection</a:t>
            </a:r>
          </a:p>
          <a:p>
            <a:pPr>
              <a:buFont typeface="Arial" panose="020B0604020202020204" pitchFamily="34" charset="0"/>
              <a:buChar char="•"/>
            </a:pPr>
            <a:r>
              <a:rPr lang="en-IN" b="1" dirty="0">
                <a:effectLst/>
              </a:rPr>
              <a:t>Employee Data</a:t>
            </a:r>
            <a:r>
              <a:rPr lang="en-IN" dirty="0">
                <a:effectLst/>
              </a:rPr>
              <a:t>: Gather information such as names, IDs, departments, roles, and performance metrics.</a:t>
            </a:r>
          </a:p>
          <a:p>
            <a:pPr>
              <a:buFont typeface="Arial" panose="020B0604020202020204" pitchFamily="34" charset="0"/>
              <a:buChar char="•"/>
            </a:pPr>
            <a:r>
              <a:rPr lang="en-IN" b="1" dirty="0">
                <a:effectLst/>
              </a:rPr>
              <a:t>Performance Metrics</a:t>
            </a:r>
            <a:r>
              <a:rPr lang="en-IN" dirty="0">
                <a:effectLst/>
              </a:rPr>
              <a:t>: Define metrics like sales targets, project completions, attendance, customer feedback, etc.</a:t>
            </a:r>
          </a:p>
          <a:p>
            <a:r>
              <a:rPr lang="en-IN" b="1" dirty="0">
                <a:effectLst/>
              </a:rPr>
              <a:t>2. Data Entry</a:t>
            </a:r>
          </a:p>
          <a:p>
            <a:pPr>
              <a:buFont typeface="Arial" panose="020B0604020202020204" pitchFamily="34" charset="0"/>
              <a:buChar char="•"/>
            </a:pPr>
            <a:r>
              <a:rPr lang="en-IN" b="1" dirty="0">
                <a:effectLst/>
              </a:rPr>
              <a:t>Create a Spreadsheet</a:t>
            </a:r>
            <a:r>
              <a:rPr lang="en-IN" dirty="0">
                <a:effectLst/>
              </a:rPr>
              <a:t>: Set up an Excel sheet with columns for employee names, IDs, metrics, and other relevant data.</a:t>
            </a:r>
          </a:p>
          <a:p>
            <a:pPr>
              <a:buFont typeface="Arial" panose="020B0604020202020204" pitchFamily="34" charset="0"/>
              <a:buChar char="•"/>
            </a:pPr>
            <a:r>
              <a:rPr lang="en-IN" b="1" dirty="0">
                <a:effectLst/>
              </a:rPr>
              <a:t>Input Data</a:t>
            </a:r>
            <a:r>
              <a:rPr lang="en-IN" dirty="0">
                <a:effectLst/>
              </a:rPr>
              <a:t>: Enter data for each employee, ensuring consistency and accuracy.</a:t>
            </a:r>
          </a:p>
          <a:p>
            <a:r>
              <a:rPr lang="en-IN" b="1" dirty="0">
                <a:effectLst/>
              </a:rPr>
              <a:t>3. Data Cleaning</a:t>
            </a:r>
          </a:p>
          <a:p>
            <a:pPr>
              <a:buFont typeface="Arial" panose="020B0604020202020204" pitchFamily="34" charset="0"/>
              <a:buChar char="•"/>
            </a:pPr>
            <a:r>
              <a:rPr lang="en-IN" b="1" dirty="0">
                <a:effectLst/>
              </a:rPr>
              <a:t>Remove Duplicates</a:t>
            </a:r>
            <a:r>
              <a:rPr lang="en-IN" dirty="0">
                <a:effectLst/>
              </a:rPr>
              <a:t>: Ensure there are no duplicate entries.</a:t>
            </a:r>
          </a:p>
          <a:p>
            <a:pPr>
              <a:buFont typeface="Arial" panose="020B0604020202020204" pitchFamily="34" charset="0"/>
              <a:buChar char="•"/>
            </a:pPr>
            <a:r>
              <a:rPr lang="en-IN" b="1" dirty="0">
                <a:effectLst/>
              </a:rPr>
              <a:t>Handle Missing Data</a:t>
            </a:r>
            <a:r>
              <a:rPr lang="en-IN" dirty="0">
                <a:effectLst/>
              </a:rPr>
              <a:t>: Fill in or handle missing values appropriately.</a:t>
            </a:r>
          </a:p>
          <a:p>
            <a:r>
              <a:rPr lang="en-IN" b="1" dirty="0">
                <a:effectLst/>
              </a:rPr>
              <a:t>4. Analysis</a:t>
            </a:r>
          </a:p>
          <a:p>
            <a:pPr>
              <a:buFont typeface="Arial" panose="020B0604020202020204" pitchFamily="34" charset="0"/>
              <a:buChar char="•"/>
            </a:pPr>
            <a:r>
              <a:rPr lang="en-IN" b="1" dirty="0">
                <a:effectLst/>
              </a:rPr>
              <a:t>Descriptive Statistics</a:t>
            </a:r>
            <a:r>
              <a:rPr lang="en-IN" dirty="0">
                <a:effectLst/>
              </a:rPr>
              <a:t>: Use functions like AVERAGE(), MEDIAN(), STDEV() to get insights into overall performance.</a:t>
            </a:r>
          </a:p>
          <a:p>
            <a:pPr>
              <a:buFont typeface="Arial" panose="020B0604020202020204" pitchFamily="34" charset="0"/>
              <a:buChar char="•"/>
            </a:pPr>
            <a:r>
              <a:rPr lang="en-IN" b="1" dirty="0">
                <a:effectLst/>
              </a:rPr>
              <a:t>Conditional Formatting</a:t>
            </a:r>
            <a:r>
              <a:rPr lang="en-IN" dirty="0">
                <a:effectLst/>
              </a:rPr>
              <a:t>: Highlight top performers or those needing improvement based on predefined thresholds.</a:t>
            </a:r>
          </a:p>
          <a:p>
            <a:endParaRPr lang="en-IN"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651FDE3-5326-7F83-4048-B99EC953693D}"/>
              </a:ext>
            </a:extLst>
          </p:cNvPr>
          <p:cNvSpPr txBox="1"/>
          <p:nvPr/>
        </p:nvSpPr>
        <p:spPr>
          <a:xfrm>
            <a:off x="1036365" y="1047822"/>
            <a:ext cx="5816872" cy="6740307"/>
          </a:xfrm>
          <a:prstGeom prst="rect">
            <a:avLst/>
          </a:prstGeom>
          <a:noFill/>
        </p:spPr>
        <p:txBody>
          <a:bodyPr wrap="square">
            <a:spAutoFit/>
          </a:bodyPr>
          <a:lstStyle/>
          <a:p>
            <a:endParaRPr lang="en-IN" b="1" dirty="0"/>
          </a:p>
          <a:p>
            <a:pPr>
              <a:buFont typeface="+mj-lt"/>
              <a:buAutoNum type="arabicPeriod"/>
            </a:pPr>
            <a:r>
              <a:rPr lang="en-IN" b="1" dirty="0"/>
              <a:t>Data Collection:</a:t>
            </a:r>
            <a:endParaRPr lang="en-IN" dirty="0"/>
          </a:p>
          <a:p>
            <a:pPr marL="742950" lvl="1" indent="-285750">
              <a:buFont typeface="+mj-lt"/>
              <a:buAutoNum type="arabicPeriod"/>
            </a:pPr>
            <a:r>
              <a:rPr lang="en-IN" dirty="0"/>
              <a:t>Gather data on employee performance metrics (e.g., sales figures, completed tasks, attendance records, etc.).</a:t>
            </a:r>
          </a:p>
          <a:p>
            <a:pPr marL="742950" lvl="1" indent="-285750">
              <a:buFont typeface="+mj-lt"/>
              <a:buAutoNum type="arabicPeriod"/>
            </a:pPr>
            <a:r>
              <a:rPr lang="en-IN" dirty="0"/>
              <a:t>Ensure data is organized in a tabular format with relevant columns (e.g., Employee Name, Department, Metrics, Dates).</a:t>
            </a:r>
          </a:p>
          <a:p>
            <a:pPr>
              <a:buFont typeface="+mj-lt"/>
              <a:buAutoNum type="arabicPeriod"/>
            </a:pPr>
            <a:r>
              <a:rPr lang="en-IN" b="1" dirty="0"/>
              <a:t>Data Entry:</a:t>
            </a:r>
            <a:endParaRPr lang="en-IN" dirty="0"/>
          </a:p>
          <a:p>
            <a:pPr marL="742950" lvl="1" indent="-285750">
              <a:buFont typeface="+mj-lt"/>
              <a:buAutoNum type="arabicPeriod"/>
            </a:pPr>
            <a:r>
              <a:rPr lang="en-IN" dirty="0"/>
              <a:t>Enter the collected data into an Excel spreadsheet.</a:t>
            </a:r>
          </a:p>
          <a:p>
            <a:pPr marL="742950" lvl="1" indent="-285750">
              <a:buFont typeface="+mj-lt"/>
              <a:buAutoNum type="arabicPeriod"/>
            </a:pPr>
            <a:r>
              <a:rPr lang="en-IN" dirty="0"/>
              <a:t>Use separate sheets or tables for different performance metrics if needed.</a:t>
            </a:r>
          </a:p>
          <a:p>
            <a:pPr>
              <a:buFont typeface="+mj-lt"/>
              <a:buAutoNum type="arabicPeriod"/>
            </a:pPr>
            <a:r>
              <a:rPr lang="en-IN" b="1" dirty="0"/>
              <a:t>Data Cleaning:</a:t>
            </a:r>
            <a:endParaRPr lang="en-IN" dirty="0"/>
          </a:p>
          <a:p>
            <a:pPr marL="742950" lvl="1" indent="-285750">
              <a:buFont typeface="+mj-lt"/>
              <a:buAutoNum type="arabicPeriod"/>
            </a:pPr>
            <a:r>
              <a:rPr lang="en-IN" dirty="0"/>
              <a:t>Remove any inconsistencies or errors in the data.</a:t>
            </a:r>
          </a:p>
          <a:p>
            <a:pPr marL="742950" lvl="1" indent="-285750">
              <a:buFont typeface="+mj-lt"/>
              <a:buAutoNum type="arabicPeriod"/>
            </a:pPr>
            <a:r>
              <a:rPr lang="en-IN" dirty="0"/>
              <a:t>Ensure there are no missing values or duplicates.</a:t>
            </a:r>
          </a:p>
          <a:p>
            <a:pPr>
              <a:buFont typeface="+mj-lt"/>
              <a:buAutoNum type="arabicPeriod"/>
            </a:pPr>
            <a:r>
              <a:rPr lang="en-IN" b="1" dirty="0"/>
              <a:t>Data Analysis:</a:t>
            </a:r>
            <a:endParaRPr lang="en-IN" dirty="0"/>
          </a:p>
          <a:p>
            <a:pPr marL="742950" lvl="1" indent="-285750">
              <a:buFont typeface="+mj-lt"/>
              <a:buAutoNum type="arabicPeriod"/>
            </a:pPr>
            <a:r>
              <a:rPr lang="en-IN" dirty="0"/>
              <a:t>Use Excel functions to summarize data (e.g., AVERAGE, SUM, COUNT).</a:t>
            </a:r>
          </a:p>
          <a:p>
            <a:pPr marL="742950" lvl="1" indent="-285750">
              <a:buFont typeface="+mj-lt"/>
              <a:buAutoNum type="arabicPeriod"/>
            </a:pPr>
            <a:r>
              <a:rPr lang="en-IN" dirty="0"/>
              <a:t>Apply Conditional Formatting to highlight high or low performers.</a:t>
            </a:r>
          </a:p>
          <a:p>
            <a:pPr lvl="1"/>
            <a:endParaRPr lang="en-IN" dirty="0"/>
          </a:p>
          <a:p>
            <a:pPr marL="742950" lvl="1" indent="-285750">
              <a:buFont typeface="+mj-lt"/>
              <a:buAutoNum type="arabicPeriod"/>
            </a:pPr>
            <a:endParaRPr lang="en-IN" dirty="0"/>
          </a:p>
          <a:p>
            <a:pPr lvl="1"/>
            <a:endParaRPr lang="en-IN" dirty="0"/>
          </a:p>
          <a:p>
            <a:pPr>
              <a:buFont typeface="Arial" panose="020B0604020202020204"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EC4430-499F-27D7-3904-A197E974D225}"/>
              </a:ext>
            </a:extLst>
          </p:cNvPr>
          <p:cNvSpPr txBox="1"/>
          <p:nvPr/>
        </p:nvSpPr>
        <p:spPr>
          <a:xfrm>
            <a:off x="1004456" y="1020699"/>
            <a:ext cx="6100074" cy="6186309"/>
          </a:xfrm>
          <a:prstGeom prst="rect">
            <a:avLst/>
          </a:prstGeom>
          <a:noFill/>
        </p:spPr>
        <p:txBody>
          <a:bodyPr wrap="square">
            <a:spAutoFit/>
          </a:bodyPr>
          <a:lstStyle/>
          <a:p>
            <a:pPr>
              <a:buFont typeface="+mj-lt"/>
              <a:buAutoNum type="arabicPeriod"/>
            </a:pPr>
            <a:r>
              <a:rPr lang="en-IN" b="1" dirty="0"/>
              <a:t>Top Performers</a:t>
            </a:r>
            <a:r>
              <a:rPr lang="en-IN" dirty="0"/>
              <a:t>: Identify which employees consistently meet or exceed performance targets. These individuals can be recognized for their contributions and might be considered for promotions or additional responsibilities.</a:t>
            </a:r>
          </a:p>
          <a:p>
            <a:pPr>
              <a:buFont typeface="+mj-lt"/>
              <a:buAutoNum type="arabicPeriod"/>
            </a:pPr>
            <a:r>
              <a:rPr lang="en-IN" b="1" dirty="0"/>
              <a:t>Underperformers</a:t>
            </a:r>
            <a:r>
              <a:rPr lang="en-IN" dirty="0"/>
              <a:t>: Spot employees who consistently fall short of targets. This could indicate a need for additional training, support, or reassessment of their roles.</a:t>
            </a:r>
          </a:p>
          <a:p>
            <a:pPr>
              <a:buFont typeface="+mj-lt"/>
              <a:buAutoNum type="arabicPeriod"/>
            </a:pPr>
            <a:r>
              <a:rPr lang="en-IN" b="1" dirty="0"/>
              <a:t>Trends and Patterns</a:t>
            </a:r>
            <a:r>
              <a:rPr lang="en-IN" dirty="0"/>
              <a:t>: </a:t>
            </a:r>
            <a:r>
              <a:rPr lang="en-IN" dirty="0" err="1"/>
              <a:t>Analyze</a:t>
            </a:r>
            <a:r>
              <a:rPr lang="en-IN" dirty="0"/>
              <a:t> trends over time to see if performance improves, declines, or remains stable. This could help in understanding the impact of specific interventions or changes in the work environment.</a:t>
            </a:r>
          </a:p>
          <a:p>
            <a:pPr>
              <a:buFont typeface="+mj-lt"/>
              <a:buAutoNum type="arabicPeriod"/>
            </a:pPr>
            <a:r>
              <a:rPr lang="en-IN" b="1" dirty="0"/>
              <a:t>Departmental Comparisons</a:t>
            </a:r>
            <a:r>
              <a:rPr lang="en-IN" dirty="0"/>
              <a:t>: Compare performance across different departments or teams to identify which areas are performing well and which might need more resources or attention.</a:t>
            </a:r>
          </a:p>
          <a:p>
            <a:pPr>
              <a:buFont typeface="+mj-lt"/>
              <a:buAutoNum type="arabicPeriod"/>
            </a:pPr>
            <a:r>
              <a:rPr lang="en-IN" b="1" dirty="0"/>
              <a:t>Goal Achievement</a:t>
            </a:r>
            <a:r>
              <a:rPr lang="en-IN" dirty="0"/>
              <a:t>: Assess how well employees are meeting individual or team goals. This can help in setting more realistic targets or refining goal-setting processes.</a:t>
            </a:r>
          </a:p>
          <a:p>
            <a:pPr>
              <a:buFont typeface="+mj-lt"/>
              <a:buAutoNum type="arabicPeriod"/>
            </a:pPr>
            <a:r>
              <a:rPr lang="en-IN" b="1" dirty="0"/>
              <a:t>Skill Gaps</a:t>
            </a:r>
            <a:r>
              <a:rPr lang="en-IN" dirty="0"/>
              <a:t>: Identify areas where employees may need additional training or development. Performance data can reveal specific skills or competencies that are lacking.</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0C8800F-BAA4-0AD2-50A2-F20B266A105E}"/>
              </a:ext>
            </a:extLst>
          </p:cNvPr>
          <p:cNvSpPr txBox="1"/>
          <p:nvPr/>
        </p:nvSpPr>
        <p:spPr>
          <a:xfrm>
            <a:off x="834072" y="2136338"/>
            <a:ext cx="8311965" cy="2308324"/>
          </a:xfrm>
          <a:prstGeom prst="rect">
            <a:avLst/>
          </a:prstGeom>
          <a:noFill/>
        </p:spPr>
        <p:txBody>
          <a:bodyPr wrap="square">
            <a:spAutoFit/>
          </a:bodyPr>
          <a:lstStyle/>
          <a:p>
            <a:r>
              <a:rPr lang="en-IN" b="1"/>
              <a:t>Objective:</a:t>
            </a:r>
            <a:r>
              <a:rPr lang="en-IN"/>
              <a:t> To evaluate and analyze the performance of employees across different departments using Excel, with the goal of identifying top performers, areas for improvement, and trends over time.</a:t>
            </a:r>
          </a:p>
          <a:p>
            <a:endParaRPr lang="en-IN"/>
          </a:p>
          <a:p>
            <a:r>
              <a:rPr lang="en-IN" b="1"/>
              <a:t>Background:</a:t>
            </a:r>
            <a:r>
              <a:rPr lang="en-IN"/>
              <a:t> An organization wants to systematically assess the performance of its employees to make informed decisions about promotions, training needs, and resource allocation. Performance data includes various metrics such as productivity, quality of work, punctuality, and feedback scores.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A284CD-C1FF-5091-050B-6E06C50C9C4D}"/>
              </a:ext>
            </a:extLst>
          </p:cNvPr>
          <p:cNvSpPr txBox="1"/>
          <p:nvPr/>
        </p:nvSpPr>
        <p:spPr>
          <a:xfrm>
            <a:off x="-2887245" y="-1649164"/>
            <a:ext cx="6100074" cy="2031325"/>
          </a:xfrm>
          <a:prstGeom prst="rect">
            <a:avLst/>
          </a:prstGeom>
          <a:noFill/>
        </p:spPr>
        <p:txBody>
          <a:bodyPr wrap="square">
            <a:spAutoFit/>
          </a:bodyPr>
          <a:lstStyle/>
          <a:p>
            <a:endParaRPr lang="en-IN" b="1" dirty="0">
              <a:effectLst/>
            </a:endParaRPr>
          </a:p>
          <a:p>
            <a:endParaRPr lang="en-IN" dirty="0">
              <a:effectLst/>
            </a:endParaRPr>
          </a:p>
          <a:p>
            <a:endParaRPr lang="en-IN" dirty="0">
              <a:effectLst/>
            </a:endParaRPr>
          </a:p>
          <a:p>
            <a:endParaRPr lang="en-IN" dirty="0">
              <a:effectLst/>
            </a:endParaRPr>
          </a:p>
          <a:p>
            <a:endParaRPr lang="en-IN" dirty="0">
              <a:effectLst/>
            </a:endParaRPr>
          </a:p>
          <a:p>
            <a:pPr>
              <a:buFont typeface="Arial" panose="020B0604020202020204" pitchFamily="34" charset="0"/>
              <a:buChar char="•"/>
            </a:pPr>
            <a:endParaRPr lang="en-IN" dirty="0">
              <a:effectLst/>
            </a:endParaRPr>
          </a:p>
          <a:p>
            <a:pPr marL="342900" indent="-342900">
              <a:buFont typeface="Arial" panose="020B0604020202020204" pitchFamily="34" charset="0"/>
              <a:buAutoNum type="arabicPeriod"/>
            </a:pPr>
            <a:endParaRPr lang="en-IN" dirty="0">
              <a:effectLst/>
            </a:endParaRPr>
          </a:p>
        </p:txBody>
      </p:sp>
      <p:sp>
        <p:nvSpPr>
          <p:cNvPr id="13" name="TextBox 12">
            <a:extLst>
              <a:ext uri="{FF2B5EF4-FFF2-40B4-BE49-F238E27FC236}">
                <a16:creationId xmlns:a16="http://schemas.microsoft.com/office/drawing/2014/main" id="{C69F16D5-8ABF-E4FE-6BD9-FAC12020C9EF}"/>
              </a:ext>
            </a:extLst>
          </p:cNvPr>
          <p:cNvSpPr txBox="1"/>
          <p:nvPr/>
        </p:nvSpPr>
        <p:spPr>
          <a:xfrm rot="10800000" flipV="1">
            <a:off x="648063" y="2194569"/>
            <a:ext cx="7047888" cy="2308324"/>
          </a:xfrm>
          <a:prstGeom prst="rect">
            <a:avLst/>
          </a:prstGeom>
          <a:noFill/>
        </p:spPr>
        <p:txBody>
          <a:bodyPr wrap="square">
            <a:spAutoFit/>
          </a:bodyPr>
          <a:lstStyle/>
          <a:p>
            <a:r>
              <a:rPr lang="en-IN" b="1" dirty="0"/>
              <a:t>Project Objective:</a:t>
            </a:r>
            <a:endParaRPr lang="en-IN" dirty="0"/>
          </a:p>
          <a:p>
            <a:pPr>
              <a:buFont typeface="Arial" panose="020B0604020202020204" pitchFamily="34" charset="0"/>
              <a:buChar char="•"/>
            </a:pPr>
            <a:r>
              <a:rPr lang="en-IN" dirty="0"/>
              <a:t>To evaluate and enhance employee performance by </a:t>
            </a:r>
            <a:r>
              <a:rPr lang="en-IN" dirty="0" err="1"/>
              <a:t>analyzing</a:t>
            </a:r>
            <a:r>
              <a:rPr lang="en-IN" dirty="0"/>
              <a:t> various performance metrics using Excel. The goal is to identify strengths, weaknesses, and trends to support decision-making and improve overall productivity.</a:t>
            </a:r>
          </a:p>
          <a:p>
            <a:r>
              <a:rPr lang="en-IN" b="1" dirty="0"/>
              <a:t>2. Data Collection:</a:t>
            </a:r>
            <a:endParaRPr lang="en-IN" dirty="0"/>
          </a:p>
          <a:p>
            <a:pPr>
              <a:buFont typeface="Arial" panose="020B0604020202020204" pitchFamily="34" charset="0"/>
              <a:buChar char="•"/>
            </a:pPr>
            <a:r>
              <a:rPr lang="en-IN" b="1" dirty="0"/>
              <a:t>Types of Data:</a:t>
            </a:r>
            <a:r>
              <a:rPr lang="en-IN" dirty="0"/>
              <a:t> Gather data related to attendance, productivity, sales figures, performance reviews, quality metrics,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0E51-72C9-9644-9DD7-F5E72524C7B9}"/>
              </a:ext>
            </a:extLst>
          </p:cNvPr>
          <p:cNvSpPr>
            <a:spLocks noGrp="1"/>
          </p:cNvSpPr>
          <p:nvPr>
            <p:ph type="title"/>
          </p:nvPr>
        </p:nvSpPr>
        <p:spPr>
          <a:xfrm>
            <a:off x="755332" y="385444"/>
            <a:ext cx="10681335" cy="738664"/>
          </a:xfrm>
        </p:spPr>
        <p:txBody>
          <a:bodyPr/>
          <a:lstStyle/>
          <a:p>
            <a:r>
              <a:rPr lang="en-IN" dirty="0"/>
              <a:t>End users</a:t>
            </a:r>
            <a:endParaRPr lang="en-US" dirty="0"/>
          </a:p>
        </p:txBody>
      </p:sp>
      <p:sp>
        <p:nvSpPr>
          <p:cNvPr id="4" name="TextBox 3">
            <a:extLst>
              <a:ext uri="{FF2B5EF4-FFF2-40B4-BE49-F238E27FC236}">
                <a16:creationId xmlns:a16="http://schemas.microsoft.com/office/drawing/2014/main" id="{E075AC6F-D66D-A308-B16F-D9C3E620BCC0}"/>
              </a:ext>
            </a:extLst>
          </p:cNvPr>
          <p:cNvSpPr txBox="1"/>
          <p:nvPr/>
        </p:nvSpPr>
        <p:spPr>
          <a:xfrm rot="10800000" flipV="1">
            <a:off x="1662545" y="1381380"/>
            <a:ext cx="7483492" cy="3416320"/>
          </a:xfrm>
          <a:prstGeom prst="rect">
            <a:avLst/>
          </a:prstGeom>
          <a:noFill/>
        </p:spPr>
        <p:txBody>
          <a:bodyPr wrap="square">
            <a:spAutoFit/>
          </a:bodyPr>
          <a:lstStyle/>
          <a:p>
            <a:r>
              <a:rPr lang="en-IN" b="1" dirty="0"/>
              <a:t>Project Objective:</a:t>
            </a:r>
            <a:endParaRPr lang="en-IN" dirty="0"/>
          </a:p>
          <a:p>
            <a:pPr>
              <a:buFont typeface="Arial" panose="020B0604020202020204" pitchFamily="34" charset="0"/>
              <a:buChar char="•"/>
            </a:pPr>
            <a:r>
              <a:rPr lang="en-IN" dirty="0"/>
              <a:t>To evaluate and enhance employee performance by </a:t>
            </a:r>
            <a:r>
              <a:rPr lang="en-IN" dirty="0" err="1"/>
              <a:t>analyzing</a:t>
            </a:r>
            <a:r>
              <a:rPr lang="en-IN" dirty="0"/>
              <a:t> various performance metrics using Excel. The goal is to identify strengths, weaknesses, and trends to support decision-making and improve overall productivity.</a:t>
            </a:r>
          </a:p>
          <a:p>
            <a:r>
              <a:rPr lang="en-IN" b="1" dirty="0"/>
              <a:t>2. Data Collection:</a:t>
            </a:r>
            <a:endParaRPr lang="en-IN" dirty="0"/>
          </a:p>
          <a:p>
            <a:pPr>
              <a:buFont typeface="Arial" panose="020B0604020202020204" pitchFamily="34" charset="0"/>
              <a:buChar char="•"/>
            </a:pPr>
            <a:r>
              <a:rPr lang="en-IN" b="1" dirty="0"/>
              <a:t>Types of Data:</a:t>
            </a:r>
            <a:r>
              <a:rPr lang="en-IN" dirty="0"/>
              <a:t> Gather data related to attendance, productivity, sales figures, performance reviews, quality metrics, etc.</a:t>
            </a:r>
          </a:p>
          <a:p>
            <a:pPr>
              <a:buFont typeface="Arial" panose="020B0604020202020204" pitchFamily="34" charset="0"/>
              <a:buChar char="•"/>
            </a:pPr>
            <a:r>
              <a:rPr lang="en-IN" b="1" dirty="0"/>
              <a:t>Sources:</a:t>
            </a:r>
            <a:r>
              <a:rPr lang="en-IN" dirty="0"/>
              <a:t> Employee records, HR databases, performance management systems.</a:t>
            </a:r>
          </a:p>
          <a:p>
            <a:r>
              <a:rPr lang="en-IN" b="1" dirty="0"/>
              <a:t>3. Data Preparation:</a:t>
            </a:r>
            <a:endParaRPr lang="en-IN" dirty="0"/>
          </a:p>
          <a:p>
            <a:pPr>
              <a:buFont typeface="Arial" panose="020B0604020202020204" pitchFamily="34" charset="0"/>
              <a:buChar char="•"/>
            </a:pPr>
            <a:r>
              <a:rPr lang="en-IN" b="1" dirty="0"/>
              <a:t>Data Import:</a:t>
            </a:r>
            <a:r>
              <a:rPr lang="en-IN" dirty="0"/>
              <a:t> Load the data into Excel from various sources (e.g., CSV files, Excel sheets).</a:t>
            </a:r>
          </a:p>
        </p:txBody>
      </p:sp>
    </p:spTree>
    <p:extLst>
      <p:ext uri="{BB962C8B-B14F-4D97-AF65-F5344CB8AC3E}">
        <p14:creationId xmlns:p14="http://schemas.microsoft.com/office/powerpoint/2010/main" val="123998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BF0AB7F-8A6A-3272-7FA4-E3B4C5C37B65}"/>
              </a:ext>
            </a:extLst>
          </p:cNvPr>
          <p:cNvSpPr txBox="1"/>
          <p:nvPr/>
        </p:nvSpPr>
        <p:spPr>
          <a:xfrm>
            <a:off x="1295808" y="1863487"/>
            <a:ext cx="7703534" cy="3139321"/>
          </a:xfrm>
          <a:prstGeom prst="rect">
            <a:avLst/>
          </a:prstGeom>
          <a:noFill/>
        </p:spPr>
        <p:txBody>
          <a:bodyPr wrap="square">
            <a:spAutoFit/>
          </a:bodyPr>
          <a:lstStyle/>
          <a:p>
            <a:r>
              <a:rPr lang="en-IN" b="1"/>
              <a:t>Project Objective:</a:t>
            </a:r>
            <a:endParaRPr lang="en-IN"/>
          </a:p>
          <a:p>
            <a:pPr>
              <a:buFont typeface="Arial" panose="020B0604020202020204" pitchFamily="34" charset="0"/>
              <a:buChar char="•"/>
            </a:pPr>
            <a:r>
              <a:rPr lang="en-IN" dirty="0"/>
              <a:t>To evaluate and enhance employee performance by </a:t>
            </a:r>
            <a:r>
              <a:rPr lang="en-IN" dirty="0" err="1"/>
              <a:t>analyzing</a:t>
            </a:r>
            <a:r>
              <a:rPr lang="en-IN" dirty="0"/>
              <a:t> various performance metrics using Excel. The goal is to identify strengths, weaknesses, and trends to support decision-making and improve overall productivity.</a:t>
            </a:r>
          </a:p>
          <a:p>
            <a:r>
              <a:rPr lang="en-IN" b="1" dirty="0"/>
              <a:t>2. Data Collection:</a:t>
            </a:r>
            <a:endParaRPr lang="en-IN" dirty="0"/>
          </a:p>
          <a:p>
            <a:pPr>
              <a:buFont typeface="Arial" panose="020B0604020202020204" pitchFamily="34" charset="0"/>
              <a:buChar char="•"/>
            </a:pPr>
            <a:r>
              <a:rPr lang="en-IN" b="1" dirty="0"/>
              <a:t>Types of Data:</a:t>
            </a:r>
            <a:r>
              <a:rPr lang="en-IN" dirty="0"/>
              <a:t> Gather data related to attendance, productivity, sales figures, performance reviews, quality metrics, etc.</a:t>
            </a:r>
          </a:p>
          <a:p>
            <a:pPr>
              <a:buFont typeface="Arial" panose="020B0604020202020204" pitchFamily="34" charset="0"/>
              <a:buChar char="•"/>
            </a:pPr>
            <a:r>
              <a:rPr lang="en-IN" b="1" dirty="0"/>
              <a:t>Sources:</a:t>
            </a:r>
            <a:r>
              <a:rPr lang="en-IN" dirty="0"/>
              <a:t> Employee records, HR databases, performance management systems.</a:t>
            </a:r>
          </a:p>
          <a:p>
            <a:r>
              <a:rPr lang="en-IN" b="1" dirty="0"/>
              <a:t>3. Data Preparation:</a:t>
            </a:r>
            <a:endParaRPr lang="en-IN" dirty="0"/>
          </a:p>
          <a:p>
            <a:pPr>
              <a:buFont typeface="Arial" panose="020B0604020202020204" pitchFamily="34" charset="0"/>
              <a:buChar char="•"/>
            </a:pPr>
            <a:r>
              <a:rPr lang="en-IN" b="1" dirty="0"/>
              <a:t>Data Import:</a:t>
            </a:r>
            <a:r>
              <a:rPr lang="en-IN" dirty="0"/>
              <a:t> Load the data into Excel from various sources (e.g., CSV files, Excel sheets).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FE1E4EA4-C8D9-149B-42E3-F4CA041F6D80}"/>
              </a:ext>
            </a:extLst>
          </p:cNvPr>
          <p:cNvSpPr txBox="1"/>
          <p:nvPr/>
        </p:nvSpPr>
        <p:spPr>
          <a:xfrm>
            <a:off x="2819400" y="1631245"/>
            <a:ext cx="6100074" cy="5909310"/>
          </a:xfrm>
          <a:prstGeom prst="rect">
            <a:avLst/>
          </a:prstGeom>
          <a:noFill/>
        </p:spPr>
        <p:txBody>
          <a:bodyPr wrap="square">
            <a:spAutoFit/>
          </a:bodyPr>
          <a:lstStyle/>
          <a:p>
            <a:r>
              <a:rPr lang="en-IN" b="1" dirty="0"/>
              <a:t>Solution Overview:</a:t>
            </a:r>
            <a:endParaRPr lang="en-IN" dirty="0"/>
          </a:p>
          <a:p>
            <a:pPr>
              <a:buFont typeface="Arial" panose="020B0604020202020204" pitchFamily="34" charset="0"/>
              <a:buChar char="•"/>
            </a:pPr>
            <a:r>
              <a:rPr lang="en-IN" b="1" dirty="0"/>
              <a:t>Objective:</a:t>
            </a:r>
            <a:r>
              <a:rPr lang="en-IN" dirty="0"/>
              <a:t> Develop a comprehensive performance analysis tool using Excel to evaluate, monitor, and improve employee performance based on various metrics.</a:t>
            </a:r>
          </a:p>
          <a:p>
            <a:pPr>
              <a:buFont typeface="Arial" panose="020B0604020202020204" pitchFamily="34" charset="0"/>
              <a:buChar char="•"/>
            </a:pPr>
            <a:r>
              <a:rPr lang="en-IN" b="1" dirty="0"/>
              <a:t>Components:</a:t>
            </a:r>
            <a:r>
              <a:rPr lang="en-IN" dirty="0"/>
              <a:t> Data import, cleaning, analysis, visualization, reporting, and actionable insights.</a:t>
            </a:r>
          </a:p>
          <a:p>
            <a:r>
              <a:rPr lang="en-IN" b="1" dirty="0"/>
              <a:t>2. Key Features:</a:t>
            </a:r>
            <a:endParaRPr lang="en-IN" dirty="0"/>
          </a:p>
          <a:p>
            <a:pPr>
              <a:buFont typeface="Arial" panose="020B0604020202020204" pitchFamily="34" charset="0"/>
              <a:buChar char="•"/>
            </a:pPr>
            <a:r>
              <a:rPr lang="en-IN" b="1" dirty="0"/>
              <a:t>Data Integration:</a:t>
            </a:r>
            <a:r>
              <a:rPr lang="en-IN" dirty="0"/>
              <a:t> Seamless import of performance-related data from multiple sources into Excel.</a:t>
            </a:r>
          </a:p>
          <a:p>
            <a:pPr>
              <a:buFont typeface="Arial" panose="020B0604020202020204" pitchFamily="34" charset="0"/>
              <a:buChar char="•"/>
            </a:pPr>
            <a:r>
              <a:rPr lang="en-IN" b="1" dirty="0"/>
              <a:t>Data Cleaning:</a:t>
            </a:r>
            <a:r>
              <a:rPr lang="en-IN" dirty="0"/>
              <a:t> Automated tools and templates for error checking, handling missing values, and standardizing data.</a:t>
            </a:r>
          </a:p>
          <a:p>
            <a:pPr>
              <a:buFont typeface="Arial" panose="020B0604020202020204" pitchFamily="34" charset="0"/>
              <a:buChar char="•"/>
            </a:pPr>
            <a:r>
              <a:rPr lang="en-IN" b="1" dirty="0"/>
              <a:t>Analysis Tools:</a:t>
            </a:r>
            <a:r>
              <a:rPr lang="en-IN" dirty="0"/>
              <a:t> Advanced Excel functions, pivot tables, and formulas to </a:t>
            </a:r>
            <a:r>
              <a:rPr lang="en-IN" dirty="0" err="1"/>
              <a:t>analyze</a:t>
            </a:r>
            <a:r>
              <a:rPr lang="en-IN" dirty="0"/>
              <a:t> productivity, quality, and attendance metrics.</a:t>
            </a:r>
          </a:p>
          <a:p>
            <a:pPr>
              <a:buFont typeface="Arial" panose="020B0604020202020204" pitchFamily="34" charset="0"/>
              <a:buChar char="•"/>
            </a:pPr>
            <a:r>
              <a:rPr lang="en-IN" b="1" dirty="0"/>
              <a:t>Visualization:</a:t>
            </a:r>
            <a:r>
              <a:rPr lang="en-IN" dirty="0"/>
              <a:t> Dynamic charts and graphs to visualize performance trends and comparisons.</a:t>
            </a:r>
          </a:p>
          <a:p>
            <a:pPr>
              <a:buFont typeface="Arial" panose="020B0604020202020204" pitchFamily="34" charset="0"/>
              <a:buChar char="•"/>
            </a:pPr>
            <a:r>
              <a:rPr lang="en-IN" b="1" dirty="0"/>
              <a:t>Reporting:</a:t>
            </a:r>
            <a:r>
              <a:rPr lang="en-IN" dirty="0"/>
              <a:t> Customizable reports and dashboards to summarize findings and present actionable recommendations.</a:t>
            </a:r>
          </a:p>
          <a:p>
            <a:endParaRPr lang="en-IN" dirty="0"/>
          </a:p>
          <a:p>
            <a:pPr marL="742950" lvl="1" indent="-285750">
              <a:buFont typeface="Arial" panose="020B0604020202020204" pitchFamily="34" charset="0"/>
              <a:buChar char="•"/>
            </a:pPr>
            <a:r>
              <a:rPr lang="en-IN" dirty="0"/>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47515" y="727733"/>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43461B58-6FD6-1621-0521-DFEBFEBB56B1}"/>
              </a:ext>
            </a:extLst>
          </p:cNvPr>
          <p:cNvSpPr txBox="1"/>
          <p:nvPr/>
        </p:nvSpPr>
        <p:spPr>
          <a:xfrm>
            <a:off x="906659" y="1781263"/>
            <a:ext cx="8066197" cy="4801314"/>
          </a:xfrm>
          <a:prstGeom prst="rect">
            <a:avLst/>
          </a:prstGeom>
          <a:noFill/>
        </p:spPr>
        <p:txBody>
          <a:bodyPr wrap="square">
            <a:spAutoFit/>
          </a:bodyPr>
          <a:lstStyle/>
          <a:p>
            <a:pPr algn="l"/>
            <a:r>
              <a:rPr lang="en-IN" b="1" dirty="0">
                <a:effectLst/>
              </a:rPr>
              <a:t>Employee ID</a:t>
            </a:r>
          </a:p>
          <a:p>
            <a:pPr>
              <a:buFont typeface="Arial" panose="020B0604020202020204" pitchFamily="34" charset="0"/>
              <a:buChar char="•"/>
            </a:pPr>
            <a:r>
              <a:rPr lang="en-IN" b="1" dirty="0">
                <a:effectLst/>
              </a:rPr>
              <a:t>Type:</a:t>
            </a:r>
            <a:r>
              <a:rPr lang="en-IN" dirty="0">
                <a:effectLst/>
              </a:rPr>
              <a:t> Numeric or Alphanumeric</a:t>
            </a:r>
          </a:p>
          <a:p>
            <a:pPr>
              <a:buFont typeface="Arial" panose="020B0604020202020204" pitchFamily="34" charset="0"/>
              <a:buChar char="•"/>
            </a:pPr>
            <a:r>
              <a:rPr lang="en-IN" b="1" dirty="0">
                <a:effectLst/>
              </a:rPr>
              <a:t>Description:</a:t>
            </a:r>
            <a:r>
              <a:rPr lang="en-IN" dirty="0">
                <a:effectLst/>
              </a:rPr>
              <a:t> Unique identifier for each employee.</a:t>
            </a:r>
          </a:p>
          <a:p>
            <a:r>
              <a:rPr lang="en-IN" b="1" dirty="0">
                <a:effectLst/>
              </a:rPr>
              <a:t>2. Name</a:t>
            </a:r>
          </a:p>
          <a:p>
            <a:pPr>
              <a:buFont typeface="Arial" panose="020B0604020202020204" pitchFamily="34" charset="0"/>
              <a:buChar char="•"/>
            </a:pPr>
            <a:r>
              <a:rPr lang="en-IN" b="1" dirty="0">
                <a:effectLst/>
              </a:rPr>
              <a:t>Type:</a:t>
            </a:r>
            <a:r>
              <a:rPr lang="en-IN" dirty="0">
                <a:effectLst/>
              </a:rPr>
              <a:t> Text</a:t>
            </a:r>
          </a:p>
          <a:p>
            <a:pPr>
              <a:buFont typeface="Arial" panose="020B0604020202020204" pitchFamily="34" charset="0"/>
              <a:buChar char="•"/>
            </a:pPr>
            <a:r>
              <a:rPr lang="en-IN" b="1" dirty="0">
                <a:effectLst/>
              </a:rPr>
              <a:t>Description:</a:t>
            </a:r>
            <a:r>
              <a:rPr lang="en-IN" dirty="0">
                <a:effectLst/>
              </a:rPr>
              <a:t> Full name of the employee.</a:t>
            </a:r>
          </a:p>
          <a:p>
            <a:r>
              <a:rPr lang="en-IN" b="1" dirty="0">
                <a:effectLst/>
              </a:rPr>
              <a:t>3. Department</a:t>
            </a:r>
          </a:p>
          <a:p>
            <a:pPr>
              <a:buFont typeface="Arial" panose="020B0604020202020204" pitchFamily="34" charset="0"/>
              <a:buChar char="•"/>
            </a:pPr>
            <a:r>
              <a:rPr lang="en-IN" b="1" dirty="0">
                <a:effectLst/>
              </a:rPr>
              <a:t>Type:</a:t>
            </a:r>
            <a:r>
              <a:rPr lang="en-IN" dirty="0">
                <a:effectLst/>
              </a:rPr>
              <a:t> Text</a:t>
            </a:r>
          </a:p>
          <a:p>
            <a:pPr>
              <a:buFont typeface="Arial" panose="020B0604020202020204" pitchFamily="34" charset="0"/>
              <a:buChar char="•"/>
            </a:pPr>
            <a:r>
              <a:rPr lang="en-IN" b="1" dirty="0">
                <a:effectLst/>
              </a:rPr>
              <a:t>Description:</a:t>
            </a:r>
            <a:r>
              <a:rPr lang="en-IN" dirty="0">
                <a:effectLst/>
              </a:rPr>
              <a:t> The department or team where the employee works (e.g., Sales, Marketing, HR).</a:t>
            </a:r>
          </a:p>
          <a:p>
            <a:r>
              <a:rPr lang="en-IN" b="1" dirty="0">
                <a:effectLst/>
              </a:rPr>
              <a:t>4. Job Title</a:t>
            </a:r>
          </a:p>
          <a:p>
            <a:pPr>
              <a:buFont typeface="Arial" panose="020B0604020202020204" pitchFamily="34" charset="0"/>
              <a:buChar char="•"/>
            </a:pPr>
            <a:r>
              <a:rPr lang="en-IN" b="1" dirty="0">
                <a:effectLst/>
              </a:rPr>
              <a:t>Type:</a:t>
            </a:r>
            <a:r>
              <a:rPr lang="en-IN" dirty="0">
                <a:effectLst/>
              </a:rPr>
              <a:t> Text</a:t>
            </a:r>
          </a:p>
          <a:p>
            <a:pPr>
              <a:buFont typeface="Arial" panose="020B0604020202020204" pitchFamily="34" charset="0"/>
              <a:buChar char="•"/>
            </a:pPr>
            <a:r>
              <a:rPr lang="en-IN" b="1" dirty="0">
                <a:effectLst/>
              </a:rPr>
              <a:t>Description:</a:t>
            </a:r>
            <a:r>
              <a:rPr lang="en-IN" dirty="0">
                <a:effectLst/>
              </a:rPr>
              <a:t> The employee’s position or job role.</a:t>
            </a:r>
          </a:p>
          <a:p>
            <a:r>
              <a:rPr lang="en-IN" b="1" dirty="0">
                <a:effectLst/>
              </a:rPr>
              <a:t>5. Performance Rating</a:t>
            </a:r>
          </a:p>
          <a:p>
            <a:pPr>
              <a:buFont typeface="Arial" panose="020B0604020202020204" pitchFamily="34" charset="0"/>
              <a:buChar char="•"/>
            </a:pPr>
            <a:r>
              <a:rPr lang="en-IN" b="1" dirty="0">
                <a:effectLst/>
              </a:rPr>
              <a:t>Type:</a:t>
            </a:r>
            <a:r>
              <a:rPr lang="en-IN" dirty="0">
                <a:effectLst/>
              </a:rPr>
              <a:t> Numeric or Text</a:t>
            </a:r>
          </a:p>
          <a:p>
            <a:pPr>
              <a:buFont typeface="Arial" panose="020B0604020202020204" pitchFamily="34" charset="0"/>
              <a:buChar char="•"/>
            </a:pPr>
            <a:r>
              <a:rPr lang="en-IN" b="1" dirty="0">
                <a:effectLst/>
              </a:rPr>
              <a:t>Description:</a:t>
            </a:r>
            <a:r>
              <a:rPr lang="en-IN" dirty="0">
                <a:effectLst/>
              </a:rPr>
              <a:t> A score or grade indicating performance level, often given as a percentage or on a scale </a:t>
            </a:r>
          </a:p>
        </p:txBody>
      </p:sp>
    </p:spTree>
    <p:extLst>
      <p:ext uri="{BB962C8B-B14F-4D97-AF65-F5344CB8AC3E}">
        <p14:creationId xmlns:p14="http://schemas.microsoft.com/office/powerpoint/2010/main" val="200438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End users</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poornip151@gmail.com</cp:lastModifiedBy>
  <cp:revision>17</cp:revision>
  <dcterms:created xsi:type="dcterms:W3CDTF">2024-03-29T15:07:22Z</dcterms:created>
  <dcterms:modified xsi:type="dcterms:W3CDTF">2024-09-10T11:21:40Z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