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30"/>
  </p:notesMasterIdLst>
  <p:sldIdLst>
    <p:sldId id="256" r:id="rId5"/>
    <p:sldId id="276" r:id="rId6"/>
    <p:sldId id="278" r:id="rId7"/>
    <p:sldId id="279" r:id="rId8"/>
    <p:sldId id="261" r:id="rId9"/>
    <p:sldId id="263" r:id="rId10"/>
    <p:sldId id="262" r:id="rId11"/>
    <p:sldId id="269" r:id="rId12"/>
    <p:sldId id="267" r:id="rId13"/>
    <p:sldId id="260" r:id="rId14"/>
    <p:sldId id="287" r:id="rId15"/>
    <p:sldId id="268" r:id="rId16"/>
    <p:sldId id="288" r:id="rId17"/>
    <p:sldId id="280" r:id="rId18"/>
    <p:sldId id="271" r:id="rId19"/>
    <p:sldId id="258" r:id="rId20"/>
    <p:sldId id="281" r:id="rId21"/>
    <p:sldId id="283" r:id="rId22"/>
    <p:sldId id="264" r:id="rId23"/>
    <p:sldId id="291" r:id="rId24"/>
    <p:sldId id="273" r:id="rId25"/>
    <p:sldId id="277" r:id="rId26"/>
    <p:sldId id="290" r:id="rId27"/>
    <p:sldId id="275" r:id="rId28"/>
    <p:sldId id="292"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94"/>
  </p:normalViewPr>
  <p:slideViewPr>
    <p:cSldViewPr snapToGrid="0">
      <p:cViewPr varScale="1">
        <p:scale>
          <a:sx n="113" d="100"/>
          <a:sy n="113" d="100"/>
        </p:scale>
        <p:origin x="571" y="9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4" name="Google Shape;14;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lvl="0"/>
            <a:r>
              <a:rPr lang="en-US"/>
              <a:t>Click to edit Master text styles</a:t>
            </a: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a:t>Click to edit Master text styles</a:t>
            </a: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CC8BC-CABE-AA69-FA63-E01BBC5647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CA19E0-6332-32D3-61AB-34371EC882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D9712A-AFFF-0ABA-2DA1-6B886ADE6367}"/>
              </a:ext>
            </a:extLst>
          </p:cNvPr>
          <p:cNvSpPr>
            <a:spLocks noGrp="1"/>
          </p:cNvSpPr>
          <p:nvPr>
            <p:ph type="dt" sz="half" idx="10"/>
          </p:nvPr>
        </p:nvSpPr>
        <p:spPr/>
        <p:txBody>
          <a:bodyPr/>
          <a:lstStyle/>
          <a:p>
            <a:fld id="{C9568521-2374-4ECE-B415-B02555B42F00}" type="datetimeFigureOut">
              <a:rPr lang="en-US" smtClean="0"/>
              <a:t>12/11/2023</a:t>
            </a:fld>
            <a:endParaRPr lang="en-US"/>
          </a:p>
        </p:txBody>
      </p:sp>
      <p:sp>
        <p:nvSpPr>
          <p:cNvPr id="5" name="Footer Placeholder 4">
            <a:extLst>
              <a:ext uri="{FF2B5EF4-FFF2-40B4-BE49-F238E27FC236}">
                <a16:creationId xmlns:a16="http://schemas.microsoft.com/office/drawing/2014/main" id="{CC907B02-093A-755F-38C8-D7F854D06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840B59-8CDA-958F-26DD-C4E74A9E3B53}"/>
              </a:ext>
            </a:extLst>
          </p:cNvPr>
          <p:cNvSpPr>
            <a:spLocks noGrp="1"/>
          </p:cNvSpPr>
          <p:nvPr>
            <p:ph type="sldNum" sz="quarter" idx="12"/>
          </p:nvPr>
        </p:nvSpPr>
        <p:spPr/>
        <p:txBody>
          <a:bodyPr/>
          <a:lstStyle/>
          <a:p>
            <a:fld id="{B2A0AD19-0C6B-4B46-966A-F57FD1F516D4}" type="slidenum">
              <a:rPr lang="en-US" smtClean="0"/>
              <a:t>‹#›</a:t>
            </a:fld>
            <a:endParaRPr lang="en-US"/>
          </a:p>
        </p:txBody>
      </p:sp>
    </p:spTree>
    <p:extLst>
      <p:ext uri="{BB962C8B-B14F-4D97-AF65-F5344CB8AC3E}">
        <p14:creationId xmlns:p14="http://schemas.microsoft.com/office/powerpoint/2010/main" val="4286737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22B765-42DA-A4C6-FB2C-A1E79041663E}"/>
              </a:ext>
            </a:extLst>
          </p:cNvPr>
          <p:cNvSpPr>
            <a:spLocks noGrp="1"/>
          </p:cNvSpPr>
          <p:nvPr>
            <p:ph type="dt" sz="half" idx="10"/>
          </p:nvPr>
        </p:nvSpPr>
        <p:spPr/>
        <p:txBody>
          <a:bodyPr/>
          <a:lstStyle/>
          <a:p>
            <a:fld id="{C9568521-2374-4ECE-B415-B02555B42F00}" type="datetimeFigureOut">
              <a:rPr lang="en-US" smtClean="0"/>
              <a:t>12/11/2023</a:t>
            </a:fld>
            <a:endParaRPr lang="en-US"/>
          </a:p>
        </p:txBody>
      </p:sp>
      <p:sp>
        <p:nvSpPr>
          <p:cNvPr id="3" name="Footer Placeholder 2">
            <a:extLst>
              <a:ext uri="{FF2B5EF4-FFF2-40B4-BE49-F238E27FC236}">
                <a16:creationId xmlns:a16="http://schemas.microsoft.com/office/drawing/2014/main" id="{20EF37CB-5FAD-16D6-4887-1A69ED2884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4957DC-12C7-590A-67D6-4D18F032E182}"/>
              </a:ext>
            </a:extLst>
          </p:cNvPr>
          <p:cNvSpPr>
            <a:spLocks noGrp="1"/>
          </p:cNvSpPr>
          <p:nvPr>
            <p:ph type="sldNum" sz="quarter" idx="12"/>
          </p:nvPr>
        </p:nvSpPr>
        <p:spPr/>
        <p:txBody>
          <a:bodyPr/>
          <a:lstStyle/>
          <a:p>
            <a:fld id="{B2A0AD19-0C6B-4B46-966A-F57FD1F516D4}" type="slidenum">
              <a:rPr lang="en-US" smtClean="0"/>
              <a:t>‹#›</a:t>
            </a:fld>
            <a:endParaRPr lang="en-US"/>
          </a:p>
        </p:txBody>
      </p:sp>
    </p:spTree>
    <p:extLst>
      <p:ext uri="{BB962C8B-B14F-4D97-AF65-F5344CB8AC3E}">
        <p14:creationId xmlns:p14="http://schemas.microsoft.com/office/powerpoint/2010/main" val="3370615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1">
            <a:alphaModFix/>
          </a:blip>
          <a:stretch>
            <a:fillRect/>
          </a:stretch>
        </p:blipFill>
        <p:spPr>
          <a:xfrm>
            <a:off x="8159445" y="4144200"/>
            <a:ext cx="984551" cy="999300"/>
          </a:xfrm>
          <a:prstGeom prst="rect">
            <a:avLst/>
          </a:prstGeom>
          <a:noFill/>
          <a:ln>
            <a:noFill/>
          </a:ln>
        </p:spPr>
      </p:pic>
      <p:sp>
        <p:nvSpPr>
          <p:cNvPr id="7" name="Google Shape;7;p1"/>
          <p:cNvSpPr txBox="1">
            <a:spLocks noGrp="1"/>
          </p:cNvSpPr>
          <p:nvPr>
            <p:ph type="title"/>
          </p:nvPr>
        </p:nvSpPr>
        <p:spPr>
          <a:xfrm>
            <a:off x="311700" y="649750"/>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311700" y="1222450"/>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12">
            <a:alphaModFix/>
          </a:blip>
          <a:stretch>
            <a:fillRect/>
          </a:stretch>
        </p:blipFill>
        <p:spPr>
          <a:xfrm>
            <a:off x="0" y="0"/>
            <a:ext cx="9144000" cy="571500"/>
          </a:xfrm>
          <a:prstGeom prst="rect">
            <a:avLst/>
          </a:prstGeom>
          <a:noFill/>
          <a:ln>
            <a:noFill/>
          </a:ln>
        </p:spPr>
      </p:pic>
      <p:pic>
        <p:nvPicPr>
          <p:cNvPr id="11" name="Google Shape;11;p1"/>
          <p:cNvPicPr preferRelativeResize="0"/>
          <p:nvPr/>
        </p:nvPicPr>
        <p:blipFill>
          <a:blip r:embed="rId13">
            <a:alphaModFix/>
          </a:blip>
          <a:stretch>
            <a:fillRect/>
          </a:stretch>
        </p:blipFill>
        <p:spPr>
          <a:xfrm>
            <a:off x="388600" y="65336"/>
            <a:ext cx="1913424" cy="4408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6" r:id="rId6"/>
    <p:sldLayoutId id="2147483657" r:id="rId7"/>
    <p:sldLayoutId id="2147483660" r:id="rId8"/>
    <p:sldLayoutId id="2147483661" r:id="rId9"/>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opendata.dc.gov/datasets/DCGIS::311-city-service-requests-in-2021/abou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3" name="Title 2">
            <a:extLst>
              <a:ext uri="{FF2B5EF4-FFF2-40B4-BE49-F238E27FC236}">
                <a16:creationId xmlns:a16="http://schemas.microsoft.com/office/drawing/2014/main" id="{B1EB1886-D6E6-11E7-F26C-A97737DDB391}"/>
              </a:ext>
            </a:extLst>
          </p:cNvPr>
          <p:cNvSpPr>
            <a:spLocks noGrp="1"/>
          </p:cNvSpPr>
          <p:nvPr>
            <p:ph type="ctrTitle"/>
          </p:nvPr>
        </p:nvSpPr>
        <p:spPr>
          <a:xfrm>
            <a:off x="393594" y="1712214"/>
            <a:ext cx="8356812" cy="1719072"/>
          </a:xfrm>
        </p:spPr>
        <p:txBody>
          <a:bodyPr/>
          <a:lstStyle/>
          <a:p>
            <a:r>
              <a:rPr lang="en-IN" sz="4400" dirty="0">
                <a:effectLst/>
                <a:latin typeface="Times New Roman" panose="02020603050405020304" pitchFamily="18" charset="0"/>
                <a:ea typeface="Calibri" panose="020F0502020204030204" pitchFamily="34" charset="0"/>
                <a:cs typeface="Times New Roman" panose="02020603050405020304" pitchFamily="18" charset="0"/>
              </a:rPr>
              <a:t>Predictions on 311 City Service Requests (in DC) Dataset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5" name="Subtitle 4">
            <a:extLst>
              <a:ext uri="{FF2B5EF4-FFF2-40B4-BE49-F238E27FC236}">
                <a16:creationId xmlns:a16="http://schemas.microsoft.com/office/drawing/2014/main" id="{74021643-9A4E-DF43-6A06-8E7C3EE56B2D}"/>
              </a:ext>
            </a:extLst>
          </p:cNvPr>
          <p:cNvSpPr>
            <a:spLocks noGrp="1"/>
          </p:cNvSpPr>
          <p:nvPr>
            <p:ph type="subTitle" idx="1"/>
          </p:nvPr>
        </p:nvSpPr>
        <p:spPr>
          <a:xfrm>
            <a:off x="1971758" y="2571750"/>
            <a:ext cx="6778648" cy="1877567"/>
          </a:xfrm>
        </p:spPr>
        <p:txBody>
          <a:bodyPr/>
          <a:lstStyle/>
          <a:p>
            <a:pPr marL="0" marR="0">
              <a:lnSpc>
                <a:spcPct val="115000"/>
              </a:lnSpc>
              <a:spcBef>
                <a:spcPts val="0"/>
              </a:spcBef>
              <a:spcAft>
                <a:spcPts val="10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15000"/>
              </a:lnSpc>
              <a:spcBef>
                <a:spcPts val="0"/>
              </a:spcBef>
              <a:spcAft>
                <a:spcPts val="1000"/>
              </a:spcAft>
            </a:pPr>
            <a:r>
              <a:rPr lang="en-IN" sz="12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Anurag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Kunchi</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Manisha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Karnati</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Poornima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Kolasani</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Snehal</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Choudhari</a:t>
            </a:r>
            <a:endParaRPr lang="en-US" sz="1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Suhana</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Shaik</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1E22DDF6-478A-2D5F-BFAF-CACAD7401B20}"/>
              </a:ext>
            </a:extLst>
          </p:cNvPr>
          <p:cNvSpPr txBox="1"/>
          <p:nvPr/>
        </p:nvSpPr>
        <p:spPr>
          <a:xfrm>
            <a:off x="3006077" y="2571750"/>
            <a:ext cx="2525291" cy="523220"/>
          </a:xfrm>
          <a:prstGeom prst="rect">
            <a:avLst/>
          </a:prstGeom>
          <a:noFill/>
        </p:spPr>
        <p:txBody>
          <a:bodyPr wrap="square" rtlCol="0">
            <a:spAutoFit/>
          </a:bodyPr>
          <a:lstStyle/>
          <a:p>
            <a:r>
              <a:rPr lang="en-US" sz="1400" dirty="0">
                <a:effectLst/>
                <a:latin typeface="Calibri" panose="020F0502020204030204" pitchFamily="34" charset="0"/>
                <a:ea typeface="Calibri" panose="020F0502020204030204" pitchFamily="34" charset="0"/>
                <a:cs typeface="Times New Roman" panose="02020603050405020304" pitchFamily="18" charset="0"/>
              </a:rPr>
              <a:t>Professor: Masoud Soroush</a:t>
            </a:r>
            <a:endParaRPr lang="en-US" sz="1400"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6B0BD-29BC-F62C-F68D-063A8A7D088B}"/>
              </a:ext>
            </a:extLst>
          </p:cNvPr>
          <p:cNvSpPr>
            <a:spLocks noGrp="1"/>
          </p:cNvSpPr>
          <p:nvPr>
            <p:ph type="title"/>
          </p:nvPr>
        </p:nvSpPr>
        <p:spPr>
          <a:xfrm>
            <a:off x="343946" y="718374"/>
            <a:ext cx="6367800" cy="683706"/>
          </a:xfrm>
        </p:spPr>
        <p:txBody>
          <a:bodyPr/>
          <a:lstStyle/>
          <a:p>
            <a:r>
              <a:rPr lang="en-US" sz="3600" dirty="0">
                <a:latin typeface="Times New Roman" panose="02020603050405020304" pitchFamily="18" charset="0"/>
                <a:cs typeface="Times New Roman" panose="02020603050405020304" pitchFamily="18" charset="0"/>
              </a:rPr>
              <a:t>Gradient Boosting:</a:t>
            </a:r>
          </a:p>
        </p:txBody>
      </p:sp>
      <p:sp>
        <p:nvSpPr>
          <p:cNvPr id="4" name="TextBox 3">
            <a:extLst>
              <a:ext uri="{FF2B5EF4-FFF2-40B4-BE49-F238E27FC236}">
                <a16:creationId xmlns:a16="http://schemas.microsoft.com/office/drawing/2014/main" id="{CD16DE94-0881-9132-6A39-709C59C49466}"/>
              </a:ext>
            </a:extLst>
          </p:cNvPr>
          <p:cNvSpPr txBox="1"/>
          <p:nvPr/>
        </p:nvSpPr>
        <p:spPr>
          <a:xfrm>
            <a:off x="505968" y="1663809"/>
            <a:ext cx="6979920" cy="1938992"/>
          </a:xfrm>
          <a:prstGeom prst="rect">
            <a:avLst/>
          </a:prstGeom>
          <a:noFill/>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Gradient boosting is a popular and powerful machine learning technique used for both regression and classification problems.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idea behind gradient boosting is to iteratively add new models to the existing ensemble, where each new model tries to correct the errors made by the previous models. </a:t>
            </a:r>
          </a:p>
        </p:txBody>
      </p:sp>
    </p:spTree>
    <p:extLst>
      <p:ext uri="{BB962C8B-B14F-4D97-AF65-F5344CB8AC3E}">
        <p14:creationId xmlns:p14="http://schemas.microsoft.com/office/powerpoint/2010/main" val="279610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86B3B-87BC-02A4-2900-3579B9464C47}"/>
              </a:ext>
            </a:extLst>
          </p:cNvPr>
          <p:cNvSpPr>
            <a:spLocks noGrp="1"/>
          </p:cNvSpPr>
          <p:nvPr>
            <p:ph type="title"/>
          </p:nvPr>
        </p:nvSpPr>
        <p:spPr>
          <a:xfrm>
            <a:off x="490250" y="450150"/>
            <a:ext cx="6367800" cy="915354"/>
          </a:xfrm>
        </p:spPr>
        <p:txBody>
          <a:bodyPr/>
          <a:lstStyle/>
          <a:p>
            <a:r>
              <a:rPr lang="en-US" sz="3600" dirty="0">
                <a:latin typeface="Times New Roman" panose="02020603050405020304" pitchFamily="18" charset="0"/>
                <a:cs typeface="Times New Roman" panose="02020603050405020304" pitchFamily="18" charset="0"/>
              </a:rPr>
              <a:t>Results:</a:t>
            </a:r>
          </a:p>
        </p:txBody>
      </p:sp>
      <p:pic>
        <p:nvPicPr>
          <p:cNvPr id="4" name="Picture 3">
            <a:extLst>
              <a:ext uri="{FF2B5EF4-FFF2-40B4-BE49-F238E27FC236}">
                <a16:creationId xmlns:a16="http://schemas.microsoft.com/office/drawing/2014/main" id="{8233BE3F-E7ED-8280-EC11-DC321B987525}"/>
              </a:ext>
            </a:extLst>
          </p:cNvPr>
          <p:cNvPicPr>
            <a:picLocks noChangeAspect="1"/>
          </p:cNvPicPr>
          <p:nvPr/>
        </p:nvPicPr>
        <p:blipFill>
          <a:blip r:embed="rId2"/>
          <a:stretch>
            <a:fillRect/>
          </a:stretch>
        </p:blipFill>
        <p:spPr>
          <a:xfrm>
            <a:off x="1056608" y="3019966"/>
            <a:ext cx="4234720" cy="877250"/>
          </a:xfrm>
          <a:prstGeom prst="rect">
            <a:avLst/>
          </a:prstGeom>
        </p:spPr>
      </p:pic>
      <p:pic>
        <p:nvPicPr>
          <p:cNvPr id="6" name="Picture 5">
            <a:extLst>
              <a:ext uri="{FF2B5EF4-FFF2-40B4-BE49-F238E27FC236}">
                <a16:creationId xmlns:a16="http://schemas.microsoft.com/office/drawing/2014/main" id="{19B5E73F-398A-5800-CF15-10CAAF1C3959}"/>
              </a:ext>
            </a:extLst>
          </p:cNvPr>
          <p:cNvPicPr>
            <a:picLocks noChangeAspect="1"/>
          </p:cNvPicPr>
          <p:nvPr/>
        </p:nvPicPr>
        <p:blipFill>
          <a:blip r:embed="rId3"/>
          <a:stretch>
            <a:fillRect/>
          </a:stretch>
        </p:blipFill>
        <p:spPr>
          <a:xfrm>
            <a:off x="1056608" y="1656396"/>
            <a:ext cx="6697504" cy="1013652"/>
          </a:xfrm>
          <a:prstGeom prst="rect">
            <a:avLst/>
          </a:prstGeom>
        </p:spPr>
      </p:pic>
    </p:spTree>
    <p:extLst>
      <p:ext uri="{BB962C8B-B14F-4D97-AF65-F5344CB8AC3E}">
        <p14:creationId xmlns:p14="http://schemas.microsoft.com/office/powerpoint/2010/main" val="845420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DFAA3-2BB3-7BF3-16D1-EB986CA4A3FA}"/>
              </a:ext>
            </a:extLst>
          </p:cNvPr>
          <p:cNvSpPr>
            <a:spLocks noGrp="1"/>
          </p:cNvSpPr>
          <p:nvPr>
            <p:ph type="title"/>
          </p:nvPr>
        </p:nvSpPr>
        <p:spPr>
          <a:xfrm>
            <a:off x="254080" y="540985"/>
            <a:ext cx="8532637" cy="897672"/>
          </a:xfrm>
        </p:spPr>
        <p:txBody>
          <a:bodyPr/>
          <a:lstStyle/>
          <a:p>
            <a:r>
              <a:rPr lang="en-US" sz="5200" dirty="0" err="1">
                <a:latin typeface="Times New Roman" panose="02020603050405020304" pitchFamily="18" charset="0"/>
                <a:cs typeface="Times New Roman" panose="02020603050405020304" pitchFamily="18" charset="0"/>
              </a:rPr>
              <a:t>XGBoost</a:t>
            </a:r>
            <a:r>
              <a:rPr lang="en-US" sz="520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6EA7E6C5-ADFC-3CE0-F302-2E4EC3BDAB4A}"/>
              </a:ext>
            </a:extLst>
          </p:cNvPr>
          <p:cNvSpPr txBox="1"/>
          <p:nvPr/>
        </p:nvSpPr>
        <p:spPr>
          <a:xfrm>
            <a:off x="423672" y="1674840"/>
            <a:ext cx="7842504" cy="707886"/>
          </a:xfrm>
          <a:prstGeom prst="rect">
            <a:avLst/>
          </a:prstGeom>
          <a:noFill/>
        </p:spPr>
        <p:txBody>
          <a:bodyPr wrap="square">
            <a:spAutoFit/>
          </a:bodyPr>
          <a:lstStyle/>
          <a:p>
            <a:r>
              <a:rPr lang="en-US" sz="2000" b="0" i="0" dirty="0" err="1">
                <a:solidFill>
                  <a:schemeClr val="tx1"/>
                </a:solidFill>
                <a:effectLst/>
                <a:latin typeface="Times New Roman" panose="02020603050405020304" pitchFamily="18" charset="0"/>
                <a:cs typeface="Times New Roman" panose="02020603050405020304" pitchFamily="18" charset="0"/>
              </a:rPr>
              <a:t>XGBoost</a:t>
            </a:r>
            <a:r>
              <a:rPr lang="en-US" sz="2000" b="0" i="0" dirty="0">
                <a:solidFill>
                  <a:schemeClr val="tx1"/>
                </a:solidFill>
                <a:effectLst/>
                <a:latin typeface="Times New Roman" panose="02020603050405020304" pitchFamily="18" charset="0"/>
                <a:cs typeface="Times New Roman" panose="02020603050405020304" pitchFamily="18" charset="0"/>
              </a:rPr>
              <a:t>, which stands for </a:t>
            </a:r>
            <a:r>
              <a:rPr lang="en-US" sz="2000" b="0" i="0" dirty="0" err="1">
                <a:solidFill>
                  <a:schemeClr val="tx1"/>
                </a:solidFill>
                <a:effectLst/>
                <a:latin typeface="Times New Roman" panose="02020603050405020304" pitchFamily="18" charset="0"/>
                <a:cs typeface="Times New Roman" panose="02020603050405020304" pitchFamily="18" charset="0"/>
              </a:rPr>
              <a:t>eXtreme</a:t>
            </a:r>
            <a:r>
              <a:rPr lang="en-US" sz="2000" b="0" i="0" dirty="0">
                <a:solidFill>
                  <a:schemeClr val="tx1"/>
                </a:solidFill>
                <a:effectLst/>
                <a:latin typeface="Times New Roman" panose="02020603050405020304" pitchFamily="18" charset="0"/>
                <a:cs typeface="Times New Roman" panose="02020603050405020304" pitchFamily="18" charset="0"/>
              </a:rPr>
              <a:t> Gradient Boosting, is a powerful and efficient open-source implementation of the gradient boosting framework.</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1E0FD20-8ADB-8294-DD57-C0D45EEA97E2}"/>
              </a:ext>
            </a:extLst>
          </p:cNvPr>
          <p:cNvSpPr txBox="1"/>
          <p:nvPr/>
        </p:nvSpPr>
        <p:spPr>
          <a:xfrm>
            <a:off x="423672" y="2618909"/>
            <a:ext cx="7927848" cy="1323439"/>
          </a:xfrm>
          <a:prstGeom prst="rect">
            <a:avLst/>
          </a:prstGeom>
          <a:noFill/>
        </p:spPr>
        <p:txBody>
          <a:bodyPr wrap="square">
            <a:spAutoFit/>
          </a:bodyPr>
          <a:lstStyle/>
          <a:p>
            <a:pPr algn="just"/>
            <a:r>
              <a:rPr lang="en-US" sz="2000" b="0" i="0" dirty="0" err="1">
                <a:solidFill>
                  <a:schemeClr val="tx1"/>
                </a:solidFill>
                <a:effectLst/>
                <a:latin typeface="Times New Roman" panose="02020603050405020304" pitchFamily="18" charset="0"/>
                <a:cs typeface="Times New Roman" panose="02020603050405020304" pitchFamily="18" charset="0"/>
              </a:rPr>
              <a:t>XGBoost</a:t>
            </a:r>
            <a:r>
              <a:rPr lang="en-US" sz="2000" b="0" i="0" dirty="0">
                <a:solidFill>
                  <a:schemeClr val="tx1"/>
                </a:solidFill>
                <a:effectLst/>
                <a:latin typeface="Times New Roman" panose="02020603050405020304" pitchFamily="18" charset="0"/>
                <a:cs typeface="Times New Roman" panose="02020603050405020304" pitchFamily="18" charset="0"/>
              </a:rPr>
              <a:t> is based on the gradient boosting framework, which involves combining the predictions of multiple weak learners to create a strong predictive model. It builds a series of decision trees sequentially, with each tree aiming to correct the errors of the previous ones.</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16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71236-927A-C487-3650-847DEBF8AAF7}"/>
              </a:ext>
            </a:extLst>
          </p:cNvPr>
          <p:cNvSpPr>
            <a:spLocks noGrp="1"/>
          </p:cNvSpPr>
          <p:nvPr>
            <p:ph type="title"/>
          </p:nvPr>
        </p:nvSpPr>
        <p:spPr>
          <a:xfrm>
            <a:off x="490250" y="450150"/>
            <a:ext cx="6367800" cy="1025082"/>
          </a:xfrm>
        </p:spPr>
        <p:txBody>
          <a:bodyPr/>
          <a:lstStyle/>
          <a:p>
            <a:r>
              <a:rPr lang="en-US" sz="3600" dirty="0">
                <a:latin typeface="Times New Roman" panose="02020603050405020304" pitchFamily="18" charset="0"/>
                <a:cs typeface="Times New Roman" panose="02020603050405020304" pitchFamily="18" charset="0"/>
              </a:rPr>
              <a:t>Results:</a:t>
            </a:r>
          </a:p>
        </p:txBody>
      </p:sp>
      <p:pic>
        <p:nvPicPr>
          <p:cNvPr id="4" name="Picture 3">
            <a:extLst>
              <a:ext uri="{FF2B5EF4-FFF2-40B4-BE49-F238E27FC236}">
                <a16:creationId xmlns:a16="http://schemas.microsoft.com/office/drawing/2014/main" id="{33D7C906-1188-BA9A-3DDD-88238587E76E}"/>
              </a:ext>
            </a:extLst>
          </p:cNvPr>
          <p:cNvPicPr>
            <a:picLocks noChangeAspect="1"/>
          </p:cNvPicPr>
          <p:nvPr/>
        </p:nvPicPr>
        <p:blipFill>
          <a:blip r:embed="rId2"/>
          <a:stretch>
            <a:fillRect/>
          </a:stretch>
        </p:blipFill>
        <p:spPr>
          <a:xfrm>
            <a:off x="1310208" y="3118070"/>
            <a:ext cx="4090847" cy="1025082"/>
          </a:xfrm>
          <a:prstGeom prst="rect">
            <a:avLst/>
          </a:prstGeom>
        </p:spPr>
      </p:pic>
      <p:pic>
        <p:nvPicPr>
          <p:cNvPr id="6" name="Picture 5">
            <a:extLst>
              <a:ext uri="{FF2B5EF4-FFF2-40B4-BE49-F238E27FC236}">
                <a16:creationId xmlns:a16="http://schemas.microsoft.com/office/drawing/2014/main" id="{AE2E8009-6575-5880-6F7B-482B657B67A0}"/>
              </a:ext>
            </a:extLst>
          </p:cNvPr>
          <p:cNvPicPr>
            <a:picLocks noChangeAspect="1"/>
          </p:cNvPicPr>
          <p:nvPr/>
        </p:nvPicPr>
        <p:blipFill>
          <a:blip r:embed="rId3"/>
          <a:stretch>
            <a:fillRect/>
          </a:stretch>
        </p:blipFill>
        <p:spPr>
          <a:xfrm>
            <a:off x="1310209" y="1671037"/>
            <a:ext cx="5761151" cy="1025082"/>
          </a:xfrm>
          <a:prstGeom prst="rect">
            <a:avLst/>
          </a:prstGeom>
        </p:spPr>
      </p:pic>
    </p:spTree>
    <p:extLst>
      <p:ext uri="{BB962C8B-B14F-4D97-AF65-F5344CB8AC3E}">
        <p14:creationId xmlns:p14="http://schemas.microsoft.com/office/powerpoint/2010/main" val="1135278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3E165-748E-8E12-728E-9C94DBA16CF6}"/>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Problem statement:2 </a:t>
            </a:r>
            <a:r>
              <a:rPr lang="en-US" sz="2400" dirty="0">
                <a:latin typeface="Times New Roman" panose="02020603050405020304" pitchFamily="18" charset="0"/>
                <a:cs typeface="Times New Roman" panose="02020603050405020304" pitchFamily="18" charset="0"/>
              </a:rPr>
              <a:t>Predict if the service is completed within allocated timeframe or got delayed</a:t>
            </a:r>
            <a:r>
              <a:rPr lang="en-US" sz="2800" dirty="0">
                <a:latin typeface="Times New Roman" panose="02020603050405020304" pitchFamily="18" charset="0"/>
                <a:cs typeface="Times New Roman" panose="02020603050405020304" pitchFamily="18" charset="0"/>
              </a:rPr>
              <a:t>.</a:t>
            </a:r>
            <a:endParaRPr lang="en-US" dirty="0"/>
          </a:p>
        </p:txBody>
      </p:sp>
      <p:sp>
        <p:nvSpPr>
          <p:cNvPr id="3" name="Text Placeholder 2">
            <a:extLst>
              <a:ext uri="{FF2B5EF4-FFF2-40B4-BE49-F238E27FC236}">
                <a16:creationId xmlns:a16="http://schemas.microsoft.com/office/drawing/2014/main" id="{18DE1FB7-C588-78B9-21A3-09B6633597A3}"/>
              </a:ext>
            </a:extLst>
          </p:cNvPr>
          <p:cNvSpPr>
            <a:spLocks noGrp="1"/>
          </p:cNvSpPr>
          <p:nvPr>
            <p:ph type="body" idx="1"/>
          </p:nvPr>
        </p:nvSpPr>
        <p:spPr>
          <a:xfrm>
            <a:off x="406526" y="1646928"/>
            <a:ext cx="8520599" cy="3416400"/>
          </a:xfrm>
        </p:spPr>
        <p:txBody>
          <a:bodyPr/>
          <a:lstStyle/>
          <a:p>
            <a:r>
              <a:rPr lang="en-US" sz="1200" dirty="0">
                <a:solidFill>
                  <a:schemeClr val="tx1"/>
                </a:solidFill>
              </a:rPr>
              <a:t>In this problem statement, our objective is to anticipate whether a service will experience delays, taking into consideration the assigned due date for that particular service.</a:t>
            </a:r>
          </a:p>
          <a:p>
            <a:endParaRPr lang="en-US" sz="1200" dirty="0"/>
          </a:p>
          <a:p>
            <a:pPr marL="139700" indent="0">
              <a:buNone/>
            </a:pPr>
            <a:endParaRPr lang="en-US" sz="1200" dirty="0"/>
          </a:p>
          <a:p>
            <a:endParaRPr lang="en-US" sz="1200" dirty="0"/>
          </a:p>
          <a:p>
            <a:endParaRPr lang="en-US" sz="1200" dirty="0"/>
          </a:p>
          <a:p>
            <a:endParaRPr lang="en-US" sz="1200" dirty="0"/>
          </a:p>
          <a:p>
            <a:endParaRPr lang="en-US" sz="1200" dirty="0"/>
          </a:p>
          <a:p>
            <a:endParaRPr lang="en-US" sz="1200" dirty="0"/>
          </a:p>
          <a:p>
            <a:r>
              <a:rPr lang="en-US" sz="1200" dirty="0">
                <a:solidFill>
                  <a:schemeClr val="tx1"/>
                </a:solidFill>
              </a:rPr>
              <a:t>This is Unbalanced Binary Classification:</a:t>
            </a:r>
          </a:p>
          <a:p>
            <a:pPr marL="139700" indent="0">
              <a:buNone/>
            </a:pPr>
            <a:r>
              <a:rPr lang="en-US" sz="1200" dirty="0"/>
              <a:t>	</a:t>
            </a:r>
          </a:p>
        </p:txBody>
      </p:sp>
      <p:pic>
        <p:nvPicPr>
          <p:cNvPr id="6" name="Picture 5">
            <a:extLst>
              <a:ext uri="{FF2B5EF4-FFF2-40B4-BE49-F238E27FC236}">
                <a16:creationId xmlns:a16="http://schemas.microsoft.com/office/drawing/2014/main" id="{11F63147-AA10-4BB1-F2FE-E42D02C8F47F}"/>
              </a:ext>
            </a:extLst>
          </p:cNvPr>
          <p:cNvPicPr>
            <a:picLocks noChangeAspect="1"/>
          </p:cNvPicPr>
          <p:nvPr/>
        </p:nvPicPr>
        <p:blipFill>
          <a:blip r:embed="rId2"/>
          <a:stretch>
            <a:fillRect/>
          </a:stretch>
        </p:blipFill>
        <p:spPr>
          <a:xfrm>
            <a:off x="1002348" y="3937730"/>
            <a:ext cx="2181225" cy="895350"/>
          </a:xfrm>
          <a:prstGeom prst="rect">
            <a:avLst/>
          </a:prstGeom>
        </p:spPr>
      </p:pic>
      <p:pic>
        <p:nvPicPr>
          <p:cNvPr id="9" name="Picture 8">
            <a:extLst>
              <a:ext uri="{FF2B5EF4-FFF2-40B4-BE49-F238E27FC236}">
                <a16:creationId xmlns:a16="http://schemas.microsoft.com/office/drawing/2014/main" id="{3BF41ABA-EC87-4A57-246E-F4F359D441AC}"/>
              </a:ext>
            </a:extLst>
          </p:cNvPr>
          <p:cNvPicPr>
            <a:picLocks noChangeAspect="1"/>
          </p:cNvPicPr>
          <p:nvPr/>
        </p:nvPicPr>
        <p:blipFill>
          <a:blip r:embed="rId3"/>
          <a:stretch>
            <a:fillRect/>
          </a:stretch>
        </p:blipFill>
        <p:spPr>
          <a:xfrm>
            <a:off x="921068" y="2233939"/>
            <a:ext cx="6524625" cy="1333500"/>
          </a:xfrm>
          <a:prstGeom prst="rect">
            <a:avLst/>
          </a:prstGeom>
        </p:spPr>
      </p:pic>
    </p:spTree>
    <p:extLst>
      <p:ext uri="{BB962C8B-B14F-4D97-AF65-F5344CB8AC3E}">
        <p14:creationId xmlns:p14="http://schemas.microsoft.com/office/powerpoint/2010/main" val="1064247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6DFC19-BC8A-EE9E-580A-5F93FCE59990}"/>
              </a:ext>
            </a:extLst>
          </p:cNvPr>
          <p:cNvSpPr>
            <a:spLocks noGrp="1"/>
          </p:cNvSpPr>
          <p:nvPr>
            <p:ph type="title"/>
          </p:nvPr>
        </p:nvSpPr>
        <p:spPr/>
        <p:txBody>
          <a:bodyPr/>
          <a:lstStyle/>
          <a:p>
            <a:r>
              <a:rPr lang="en-US" dirty="0"/>
              <a:t>Methodology</a:t>
            </a:r>
          </a:p>
        </p:txBody>
      </p:sp>
      <p:sp>
        <p:nvSpPr>
          <p:cNvPr id="4" name="Content Placeholder 3">
            <a:extLst>
              <a:ext uri="{FF2B5EF4-FFF2-40B4-BE49-F238E27FC236}">
                <a16:creationId xmlns:a16="http://schemas.microsoft.com/office/drawing/2014/main" id="{C5E03B96-29A6-BFCF-4209-51B1EAAF41B3}"/>
              </a:ext>
            </a:extLst>
          </p:cNvPr>
          <p:cNvSpPr>
            <a:spLocks noGrp="1"/>
          </p:cNvSpPr>
          <p:nvPr>
            <p:ph idx="1"/>
          </p:nvPr>
        </p:nvSpPr>
        <p:spPr/>
        <p:txBody>
          <a:bodyPr/>
          <a:lstStyle/>
          <a:p>
            <a:r>
              <a:rPr lang="en-US" dirty="0">
                <a:solidFill>
                  <a:schemeClr val="tx1"/>
                </a:solidFill>
              </a:rPr>
              <a:t>Performed Feature Importance to get the features that have significant impact.</a:t>
            </a:r>
          </a:p>
          <a:p>
            <a:r>
              <a:rPr lang="en-US" dirty="0">
                <a:solidFill>
                  <a:schemeClr val="tx1"/>
                </a:solidFill>
              </a:rPr>
              <a:t>Performed Label Encoding (on ordinal) and One-Hot Encoding (on nominal) categorical features.</a:t>
            </a:r>
          </a:p>
          <a:p>
            <a:r>
              <a:rPr lang="en-US" dirty="0">
                <a:solidFill>
                  <a:schemeClr val="tx1"/>
                </a:solidFill>
              </a:rPr>
              <a:t>Applied Various suitable Machine Learning Algorithms.</a:t>
            </a:r>
          </a:p>
          <a:p>
            <a:r>
              <a:rPr lang="en-US" dirty="0">
                <a:solidFill>
                  <a:schemeClr val="tx1"/>
                </a:solidFill>
              </a:rPr>
              <a:t>Tuned the models wherever required.</a:t>
            </a:r>
          </a:p>
        </p:txBody>
      </p:sp>
    </p:spTree>
    <p:extLst>
      <p:ext uri="{BB962C8B-B14F-4D97-AF65-F5344CB8AC3E}">
        <p14:creationId xmlns:p14="http://schemas.microsoft.com/office/powerpoint/2010/main" val="834694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6B0B7-8B0F-10E5-4B87-FEB848A60C01}"/>
              </a:ext>
            </a:extLst>
          </p:cNvPr>
          <p:cNvSpPr>
            <a:spLocks noGrp="1"/>
          </p:cNvSpPr>
          <p:nvPr>
            <p:ph type="title"/>
          </p:nvPr>
        </p:nvSpPr>
        <p:spPr/>
        <p:txBody>
          <a:bodyPr/>
          <a:lstStyle/>
          <a:p>
            <a:r>
              <a:rPr lang="en-US" dirty="0"/>
              <a:t>Model Assessment:</a:t>
            </a:r>
          </a:p>
        </p:txBody>
      </p:sp>
      <p:sp>
        <p:nvSpPr>
          <p:cNvPr id="3" name="Content Placeholder 2">
            <a:extLst>
              <a:ext uri="{FF2B5EF4-FFF2-40B4-BE49-F238E27FC236}">
                <a16:creationId xmlns:a16="http://schemas.microsoft.com/office/drawing/2014/main" id="{DA774144-5036-C747-8162-071744346B8C}"/>
              </a:ext>
            </a:extLst>
          </p:cNvPr>
          <p:cNvSpPr>
            <a:spLocks noGrp="1"/>
          </p:cNvSpPr>
          <p:nvPr>
            <p:ph idx="1"/>
          </p:nvPr>
        </p:nvSpPr>
        <p:spPr>
          <a:xfrm>
            <a:off x="628650" y="1165013"/>
            <a:ext cx="7886700" cy="3089819"/>
          </a:xfrm>
        </p:spPr>
        <p:txBody>
          <a:bodyPr>
            <a:normAutofit/>
          </a:bodyPr>
          <a:lstStyle/>
          <a:p>
            <a:pPr marL="114300" indent="0">
              <a:buNone/>
            </a:pPr>
            <a:r>
              <a:rPr lang="en-US" sz="1500" dirty="0">
                <a:solidFill>
                  <a:schemeClr val="tx1"/>
                </a:solidFill>
              </a:rPr>
              <a:t>1. Logistic Regression:</a:t>
            </a:r>
          </a:p>
          <a:p>
            <a:endParaRPr lang="en-US" dirty="0"/>
          </a:p>
          <a:p>
            <a:endParaRPr lang="en-US" dirty="0"/>
          </a:p>
          <a:p>
            <a:pPr marL="0" indent="0">
              <a:buNone/>
            </a:pPr>
            <a:endParaRPr lang="en-US" sz="675" dirty="0"/>
          </a:p>
          <a:p>
            <a:pPr marL="0" indent="0">
              <a:buNone/>
            </a:pPr>
            <a:endParaRPr lang="en-US" dirty="0"/>
          </a:p>
          <a:p>
            <a:endParaRPr lang="en-US" dirty="0"/>
          </a:p>
          <a:p>
            <a:pPr marL="0" indent="0">
              <a:buNone/>
            </a:pPr>
            <a:endParaRPr lang="en-US" dirty="0"/>
          </a:p>
          <a:p>
            <a:pPr marL="0" indent="0">
              <a:buNone/>
            </a:pPr>
            <a:endParaRPr lang="en-US" dirty="0"/>
          </a:p>
        </p:txBody>
      </p:sp>
      <p:pic>
        <p:nvPicPr>
          <p:cNvPr id="8" name="Picture 7">
            <a:extLst>
              <a:ext uri="{FF2B5EF4-FFF2-40B4-BE49-F238E27FC236}">
                <a16:creationId xmlns:a16="http://schemas.microsoft.com/office/drawing/2014/main" id="{4CB9D354-FC85-C22F-ED70-6FC63CB8FC9B}"/>
              </a:ext>
            </a:extLst>
          </p:cNvPr>
          <p:cNvPicPr>
            <a:picLocks noChangeAspect="1"/>
          </p:cNvPicPr>
          <p:nvPr/>
        </p:nvPicPr>
        <p:blipFill>
          <a:blip r:embed="rId2"/>
          <a:stretch>
            <a:fillRect/>
          </a:stretch>
        </p:blipFill>
        <p:spPr>
          <a:xfrm>
            <a:off x="762944" y="1501913"/>
            <a:ext cx="6336506" cy="957263"/>
          </a:xfrm>
          <a:prstGeom prst="rect">
            <a:avLst/>
          </a:prstGeom>
        </p:spPr>
      </p:pic>
      <p:pic>
        <p:nvPicPr>
          <p:cNvPr id="10" name="Picture 9">
            <a:extLst>
              <a:ext uri="{FF2B5EF4-FFF2-40B4-BE49-F238E27FC236}">
                <a16:creationId xmlns:a16="http://schemas.microsoft.com/office/drawing/2014/main" id="{CF0904C6-D40F-31FF-27FC-D822B24625ED}"/>
              </a:ext>
            </a:extLst>
          </p:cNvPr>
          <p:cNvPicPr>
            <a:picLocks noChangeAspect="1"/>
          </p:cNvPicPr>
          <p:nvPr/>
        </p:nvPicPr>
        <p:blipFill>
          <a:blip r:embed="rId3"/>
          <a:stretch>
            <a:fillRect/>
          </a:stretch>
        </p:blipFill>
        <p:spPr>
          <a:xfrm>
            <a:off x="817129" y="2546685"/>
            <a:ext cx="5386413" cy="1183745"/>
          </a:xfrm>
          <a:prstGeom prst="rect">
            <a:avLst/>
          </a:prstGeom>
        </p:spPr>
      </p:pic>
      <p:pic>
        <p:nvPicPr>
          <p:cNvPr id="12" name="Picture 11">
            <a:extLst>
              <a:ext uri="{FF2B5EF4-FFF2-40B4-BE49-F238E27FC236}">
                <a16:creationId xmlns:a16="http://schemas.microsoft.com/office/drawing/2014/main" id="{E10CB129-BA98-008C-2042-16E5D586DE66}"/>
              </a:ext>
            </a:extLst>
          </p:cNvPr>
          <p:cNvPicPr>
            <a:picLocks noChangeAspect="1"/>
          </p:cNvPicPr>
          <p:nvPr/>
        </p:nvPicPr>
        <p:blipFill>
          <a:blip r:embed="rId4"/>
          <a:stretch>
            <a:fillRect/>
          </a:stretch>
        </p:blipFill>
        <p:spPr>
          <a:xfrm>
            <a:off x="817130" y="3749649"/>
            <a:ext cx="5386412" cy="1213765"/>
          </a:xfrm>
          <a:prstGeom prst="rect">
            <a:avLst/>
          </a:prstGeom>
        </p:spPr>
      </p:pic>
    </p:spTree>
    <p:extLst>
      <p:ext uri="{BB962C8B-B14F-4D97-AF65-F5344CB8AC3E}">
        <p14:creationId xmlns:p14="http://schemas.microsoft.com/office/powerpoint/2010/main" val="1370839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CFA0-C1E1-AB8A-8CDB-8D4B7036D30D}"/>
              </a:ext>
            </a:extLst>
          </p:cNvPr>
          <p:cNvSpPr>
            <a:spLocks noGrp="1"/>
          </p:cNvSpPr>
          <p:nvPr>
            <p:ph type="title"/>
          </p:nvPr>
        </p:nvSpPr>
        <p:spPr/>
        <p:txBody>
          <a:bodyPr/>
          <a:lstStyle/>
          <a:p>
            <a:r>
              <a:rPr lang="en-US" sz="2400" dirty="0"/>
              <a:t>2. Random Forest</a:t>
            </a:r>
          </a:p>
        </p:txBody>
      </p:sp>
      <p:pic>
        <p:nvPicPr>
          <p:cNvPr id="4" name="Content Placeholder 3">
            <a:extLst>
              <a:ext uri="{FF2B5EF4-FFF2-40B4-BE49-F238E27FC236}">
                <a16:creationId xmlns:a16="http://schemas.microsoft.com/office/drawing/2014/main" id="{7A431A83-68B4-C2B2-B228-85751E1F69A2}"/>
              </a:ext>
            </a:extLst>
          </p:cNvPr>
          <p:cNvPicPr>
            <a:picLocks noGrp="1" noChangeAspect="1"/>
          </p:cNvPicPr>
          <p:nvPr>
            <p:ph idx="1"/>
          </p:nvPr>
        </p:nvPicPr>
        <p:blipFill>
          <a:blip r:embed="rId2"/>
          <a:stretch>
            <a:fillRect/>
          </a:stretch>
        </p:blipFill>
        <p:spPr>
          <a:xfrm>
            <a:off x="431250" y="1222450"/>
            <a:ext cx="8401050" cy="1257300"/>
          </a:xfrm>
          <a:prstGeom prst="rect">
            <a:avLst/>
          </a:prstGeom>
        </p:spPr>
      </p:pic>
      <p:sp>
        <p:nvSpPr>
          <p:cNvPr id="6" name="TextBox 5">
            <a:extLst>
              <a:ext uri="{FF2B5EF4-FFF2-40B4-BE49-F238E27FC236}">
                <a16:creationId xmlns:a16="http://schemas.microsoft.com/office/drawing/2014/main" id="{0C33A38B-FB7C-6F72-784D-E447FE6D00E2}"/>
              </a:ext>
            </a:extLst>
          </p:cNvPr>
          <p:cNvSpPr txBox="1"/>
          <p:nvPr/>
        </p:nvSpPr>
        <p:spPr>
          <a:xfrm>
            <a:off x="431250" y="2661634"/>
            <a:ext cx="8401049" cy="523220"/>
          </a:xfrm>
          <a:prstGeom prst="rect">
            <a:avLst/>
          </a:prstGeom>
          <a:noFill/>
        </p:spPr>
        <p:txBody>
          <a:bodyPr wrap="square">
            <a:spAutoFit/>
          </a:bodyPr>
          <a:lstStyle/>
          <a:p>
            <a:r>
              <a:rPr lang="en-US" sz="1400" dirty="0"/>
              <a:t>Best Hyperparameters: {'classifier__</a:t>
            </a:r>
            <a:r>
              <a:rPr lang="en-US" sz="1400" dirty="0" err="1"/>
              <a:t>n_estimators</a:t>
            </a:r>
            <a:r>
              <a:rPr lang="en-US" sz="1400" dirty="0"/>
              <a:t>': 100, 'classifier__</a:t>
            </a:r>
            <a:r>
              <a:rPr lang="en-US" sz="1400" dirty="0" err="1"/>
              <a:t>min_samples_split</a:t>
            </a:r>
            <a:r>
              <a:rPr lang="en-US" sz="1400" dirty="0"/>
              <a:t>': 10, 'classifier__</a:t>
            </a:r>
            <a:r>
              <a:rPr lang="en-US" sz="1400" dirty="0" err="1"/>
              <a:t>min_samples_leaf</a:t>
            </a:r>
            <a:r>
              <a:rPr lang="en-US" sz="1400" dirty="0"/>
              <a:t>': 1, 'classifier__</a:t>
            </a:r>
            <a:r>
              <a:rPr lang="en-US" sz="1400" dirty="0" err="1"/>
              <a:t>max_depth</a:t>
            </a:r>
            <a:r>
              <a:rPr lang="en-US" sz="1400" dirty="0"/>
              <a:t>': None}</a:t>
            </a:r>
          </a:p>
        </p:txBody>
      </p:sp>
      <p:pic>
        <p:nvPicPr>
          <p:cNvPr id="7" name="Picture 6">
            <a:extLst>
              <a:ext uri="{FF2B5EF4-FFF2-40B4-BE49-F238E27FC236}">
                <a16:creationId xmlns:a16="http://schemas.microsoft.com/office/drawing/2014/main" id="{2DC8F01C-FE23-8312-ECAB-186CD6F9436A}"/>
              </a:ext>
            </a:extLst>
          </p:cNvPr>
          <p:cNvPicPr>
            <a:picLocks noChangeAspect="1"/>
          </p:cNvPicPr>
          <p:nvPr/>
        </p:nvPicPr>
        <p:blipFill>
          <a:blip r:embed="rId3"/>
          <a:stretch>
            <a:fillRect/>
          </a:stretch>
        </p:blipFill>
        <p:spPr>
          <a:xfrm>
            <a:off x="431250" y="3309687"/>
            <a:ext cx="8401049" cy="1630439"/>
          </a:xfrm>
          <a:prstGeom prst="rect">
            <a:avLst/>
          </a:prstGeom>
        </p:spPr>
      </p:pic>
    </p:spTree>
    <p:extLst>
      <p:ext uri="{BB962C8B-B14F-4D97-AF65-F5344CB8AC3E}">
        <p14:creationId xmlns:p14="http://schemas.microsoft.com/office/powerpoint/2010/main" val="3532510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DE49ECB-9CB0-A380-529B-09DAEAA15C48}"/>
              </a:ext>
            </a:extLst>
          </p:cNvPr>
          <p:cNvSpPr txBox="1"/>
          <p:nvPr/>
        </p:nvSpPr>
        <p:spPr>
          <a:xfrm>
            <a:off x="594764" y="752069"/>
            <a:ext cx="3693254" cy="400110"/>
          </a:xfrm>
          <a:prstGeom prst="rect">
            <a:avLst/>
          </a:prstGeom>
          <a:noFill/>
        </p:spPr>
        <p:txBody>
          <a:bodyPr wrap="square" rtlCol="0">
            <a:spAutoFit/>
          </a:bodyPr>
          <a:lstStyle/>
          <a:p>
            <a:r>
              <a:rPr lang="en-US" sz="2000" dirty="0"/>
              <a:t>3. Gradient Boosting Classifier</a:t>
            </a:r>
          </a:p>
        </p:txBody>
      </p:sp>
      <p:pic>
        <p:nvPicPr>
          <p:cNvPr id="20" name="Picture 19">
            <a:extLst>
              <a:ext uri="{FF2B5EF4-FFF2-40B4-BE49-F238E27FC236}">
                <a16:creationId xmlns:a16="http://schemas.microsoft.com/office/drawing/2014/main" id="{5141CF40-1398-DB38-5E43-68A8AE887FBF}"/>
              </a:ext>
            </a:extLst>
          </p:cNvPr>
          <p:cNvPicPr>
            <a:picLocks noChangeAspect="1"/>
          </p:cNvPicPr>
          <p:nvPr/>
        </p:nvPicPr>
        <p:blipFill>
          <a:blip r:embed="rId2"/>
          <a:stretch>
            <a:fillRect/>
          </a:stretch>
        </p:blipFill>
        <p:spPr>
          <a:xfrm>
            <a:off x="587619" y="1125412"/>
            <a:ext cx="6876594" cy="1017891"/>
          </a:xfrm>
          <a:prstGeom prst="rect">
            <a:avLst/>
          </a:prstGeom>
        </p:spPr>
      </p:pic>
      <p:sp>
        <p:nvSpPr>
          <p:cNvPr id="21" name="TextBox 20">
            <a:extLst>
              <a:ext uri="{FF2B5EF4-FFF2-40B4-BE49-F238E27FC236}">
                <a16:creationId xmlns:a16="http://schemas.microsoft.com/office/drawing/2014/main" id="{AC3B324B-A8F8-B2A2-2B65-71F1F004CC0E}"/>
              </a:ext>
            </a:extLst>
          </p:cNvPr>
          <p:cNvSpPr txBox="1"/>
          <p:nvPr/>
        </p:nvSpPr>
        <p:spPr>
          <a:xfrm>
            <a:off x="479617" y="2147944"/>
            <a:ext cx="3062836" cy="369332"/>
          </a:xfrm>
          <a:prstGeom prst="rect">
            <a:avLst/>
          </a:prstGeom>
          <a:noFill/>
        </p:spPr>
        <p:txBody>
          <a:bodyPr wrap="square" rtlCol="0">
            <a:spAutoFit/>
          </a:bodyPr>
          <a:lstStyle/>
          <a:p>
            <a:r>
              <a:rPr lang="en-US" sz="1800" dirty="0"/>
              <a:t>4. Guassian NB Classifier</a:t>
            </a:r>
          </a:p>
        </p:txBody>
      </p:sp>
      <p:pic>
        <p:nvPicPr>
          <p:cNvPr id="23" name="Picture 22">
            <a:extLst>
              <a:ext uri="{FF2B5EF4-FFF2-40B4-BE49-F238E27FC236}">
                <a16:creationId xmlns:a16="http://schemas.microsoft.com/office/drawing/2014/main" id="{023241C6-42FF-E75D-EF35-9ABA42F0EE93}"/>
              </a:ext>
            </a:extLst>
          </p:cNvPr>
          <p:cNvPicPr>
            <a:picLocks noChangeAspect="1"/>
          </p:cNvPicPr>
          <p:nvPr/>
        </p:nvPicPr>
        <p:blipFill>
          <a:blip r:embed="rId3"/>
          <a:stretch>
            <a:fillRect/>
          </a:stretch>
        </p:blipFill>
        <p:spPr>
          <a:xfrm>
            <a:off x="594764" y="2528710"/>
            <a:ext cx="6876594" cy="1027985"/>
          </a:xfrm>
          <a:prstGeom prst="rect">
            <a:avLst/>
          </a:prstGeom>
        </p:spPr>
      </p:pic>
      <p:sp>
        <p:nvSpPr>
          <p:cNvPr id="24" name="TextBox 23">
            <a:extLst>
              <a:ext uri="{FF2B5EF4-FFF2-40B4-BE49-F238E27FC236}">
                <a16:creationId xmlns:a16="http://schemas.microsoft.com/office/drawing/2014/main" id="{F6D82726-4951-1A44-0AAB-6B241A163B59}"/>
              </a:ext>
            </a:extLst>
          </p:cNvPr>
          <p:cNvSpPr txBox="1"/>
          <p:nvPr/>
        </p:nvSpPr>
        <p:spPr>
          <a:xfrm>
            <a:off x="594764" y="3561336"/>
            <a:ext cx="2947689" cy="369332"/>
          </a:xfrm>
          <a:prstGeom prst="rect">
            <a:avLst/>
          </a:prstGeom>
          <a:noFill/>
        </p:spPr>
        <p:txBody>
          <a:bodyPr wrap="square" rtlCol="0">
            <a:spAutoFit/>
          </a:bodyPr>
          <a:lstStyle/>
          <a:p>
            <a:r>
              <a:rPr lang="en-US" sz="1500" dirty="0"/>
              <a:t>5. </a:t>
            </a:r>
            <a:r>
              <a:rPr lang="en-US" sz="1800" dirty="0"/>
              <a:t>Support Vector Classifier</a:t>
            </a:r>
          </a:p>
        </p:txBody>
      </p:sp>
      <p:pic>
        <p:nvPicPr>
          <p:cNvPr id="26" name="Picture 25">
            <a:extLst>
              <a:ext uri="{FF2B5EF4-FFF2-40B4-BE49-F238E27FC236}">
                <a16:creationId xmlns:a16="http://schemas.microsoft.com/office/drawing/2014/main" id="{61BED26D-91D0-FED1-57CA-5A4EC5D79937}"/>
              </a:ext>
            </a:extLst>
          </p:cNvPr>
          <p:cNvPicPr>
            <a:picLocks noChangeAspect="1"/>
          </p:cNvPicPr>
          <p:nvPr/>
        </p:nvPicPr>
        <p:blipFill>
          <a:blip r:embed="rId4"/>
          <a:stretch>
            <a:fillRect/>
          </a:stretch>
        </p:blipFill>
        <p:spPr>
          <a:xfrm>
            <a:off x="587619" y="3884501"/>
            <a:ext cx="7118664" cy="1087126"/>
          </a:xfrm>
          <a:prstGeom prst="rect">
            <a:avLst/>
          </a:prstGeom>
        </p:spPr>
      </p:pic>
    </p:spTree>
    <p:extLst>
      <p:ext uri="{BB962C8B-B14F-4D97-AF65-F5344CB8AC3E}">
        <p14:creationId xmlns:p14="http://schemas.microsoft.com/office/powerpoint/2010/main" val="2887164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A1464-1637-B604-0798-4B9FD8A560CD}"/>
              </a:ext>
            </a:extLst>
          </p:cNvPr>
          <p:cNvSpPr>
            <a:spLocks noGrp="1"/>
          </p:cNvSpPr>
          <p:nvPr>
            <p:ph type="title"/>
          </p:nvPr>
        </p:nvSpPr>
        <p:spPr>
          <a:xfrm>
            <a:off x="87913" y="512064"/>
            <a:ext cx="8900299" cy="853440"/>
          </a:xfrm>
        </p:spPr>
        <p:txBody>
          <a:bodyPr/>
          <a:lstStyle/>
          <a:p>
            <a:r>
              <a:rPr lang="en-US" sz="2400" b="1" dirty="0">
                <a:latin typeface="Times New Roman" panose="02020603050405020304" pitchFamily="18" charset="0"/>
                <a:cs typeface="Times New Roman" panose="02020603050405020304" pitchFamily="18" charset="0"/>
              </a:rPr>
              <a:t>Problem statement 3: Predict the zip code of the location where the service is required</a:t>
            </a:r>
          </a:p>
        </p:txBody>
      </p:sp>
      <p:sp>
        <p:nvSpPr>
          <p:cNvPr id="4" name="TextBox 3">
            <a:extLst>
              <a:ext uri="{FF2B5EF4-FFF2-40B4-BE49-F238E27FC236}">
                <a16:creationId xmlns:a16="http://schemas.microsoft.com/office/drawing/2014/main" id="{89511C4A-D386-4550-D9EB-204B67647B2A}"/>
              </a:ext>
            </a:extLst>
          </p:cNvPr>
          <p:cNvSpPr txBox="1"/>
          <p:nvPr/>
        </p:nvSpPr>
        <p:spPr>
          <a:xfrm>
            <a:off x="596054" y="1668790"/>
            <a:ext cx="6969760" cy="830997"/>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have used 6 features for predicting our target variable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[‘YCOORD’, 'XCOORD’, 'LATITUDE’, 'LONGITUDE’, 'MARADDRESSREPOSITORYID’, 	'STREETADDRESS’]</a:t>
            </a:r>
          </a:p>
        </p:txBody>
      </p:sp>
      <p:sp>
        <p:nvSpPr>
          <p:cNvPr id="5" name="TextBox 4">
            <a:extLst>
              <a:ext uri="{FF2B5EF4-FFF2-40B4-BE49-F238E27FC236}">
                <a16:creationId xmlns:a16="http://schemas.microsoft.com/office/drawing/2014/main" id="{22F4DB34-2954-9E38-4674-C2FB7CD32032}"/>
              </a:ext>
            </a:extLst>
          </p:cNvPr>
          <p:cNvSpPr txBox="1"/>
          <p:nvPr/>
        </p:nvSpPr>
        <p:spPr>
          <a:xfrm>
            <a:off x="696298" y="3059211"/>
            <a:ext cx="7973568" cy="400110"/>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ZIPCODE is our target variable</a:t>
            </a:r>
          </a:p>
        </p:txBody>
      </p:sp>
    </p:spTree>
    <p:extLst>
      <p:ext uri="{BB962C8B-B14F-4D97-AF65-F5344CB8AC3E}">
        <p14:creationId xmlns:p14="http://schemas.microsoft.com/office/powerpoint/2010/main" val="3836638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4EE62-148A-5727-F4EF-F5FE325DE48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US" dirty="0"/>
          </a:p>
        </p:txBody>
      </p:sp>
      <p:sp>
        <p:nvSpPr>
          <p:cNvPr id="3" name="Text Placeholder 2">
            <a:extLst>
              <a:ext uri="{FF2B5EF4-FFF2-40B4-BE49-F238E27FC236}">
                <a16:creationId xmlns:a16="http://schemas.microsoft.com/office/drawing/2014/main" id="{57CE4290-F3ED-78F5-4989-6FB0DB008FA0}"/>
              </a:ext>
            </a:extLst>
          </p:cNvPr>
          <p:cNvSpPr>
            <a:spLocks noGrp="1"/>
          </p:cNvSpPr>
          <p:nvPr>
            <p:ph type="body" idx="1"/>
          </p:nvPr>
        </p:nvSpPr>
        <p:spPr>
          <a:xfrm>
            <a:off x="311700" y="1152474"/>
            <a:ext cx="8520600" cy="36227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311 is a non-emergency telephone number that residents of many cities in the United States can use to access local government services. When someone dials 311, they can report non-emergency issues, seek information, or request various municipal services.</a:t>
            </a:r>
          </a:p>
          <a:p>
            <a:r>
              <a:rPr lang="en-US" sz="1600" dirty="0">
                <a:solidFill>
                  <a:schemeClr val="tx1"/>
                </a:solidFill>
                <a:latin typeface="Times New Roman" panose="02020603050405020304" pitchFamily="18" charset="0"/>
                <a:cs typeface="Times New Roman" panose="02020603050405020304" pitchFamily="18" charset="0"/>
              </a:rPr>
              <a:t>In the course of this project, we have engaged with diverse machine learning models to forecast different aspects associated with 311 city service requests and their subsequent fulfillment.</a:t>
            </a:r>
          </a:p>
          <a:p>
            <a:pPr marL="139700" indent="0">
              <a:buNone/>
            </a:pPr>
            <a:r>
              <a:rPr lang="en-US" sz="2400" dirty="0">
                <a:solidFill>
                  <a:schemeClr val="tx1"/>
                </a:solidFill>
                <a:latin typeface="Times New Roman" panose="02020603050405020304" pitchFamily="18" charset="0"/>
                <a:cs typeface="Times New Roman" panose="02020603050405020304" pitchFamily="18" charset="0"/>
              </a:rPr>
              <a:t>Problem</a:t>
            </a:r>
            <a:r>
              <a:rPr lang="en-US" sz="2800"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Statement</a:t>
            </a:r>
            <a:r>
              <a:rPr lang="en-US" sz="2800" dirty="0">
                <a:solidFill>
                  <a:schemeClr val="tx1"/>
                </a:solidFill>
                <a:latin typeface="Times New Roman" panose="02020603050405020304" pitchFamily="18" charset="0"/>
                <a:cs typeface="Times New Roman" panose="02020603050405020304" pitchFamily="18" charset="0"/>
              </a:rPr>
              <a:t>:</a:t>
            </a:r>
          </a:p>
          <a:p>
            <a:pPr marL="482600" indent="-342900">
              <a:buAutoNum type="arabicPeriod"/>
            </a:pPr>
            <a:r>
              <a:rPr lang="en-US" sz="1600" dirty="0">
                <a:solidFill>
                  <a:schemeClr val="tx1"/>
                </a:solidFill>
                <a:latin typeface="Times New Roman" panose="02020603050405020304" pitchFamily="18" charset="0"/>
                <a:cs typeface="Times New Roman" panose="02020603050405020304" pitchFamily="18" charset="0"/>
              </a:rPr>
              <a:t>Predict the time required for the completion of service requests.</a:t>
            </a:r>
          </a:p>
          <a:p>
            <a:pPr marL="482600" indent="-342900">
              <a:buAutoNum type="arabicPeriod"/>
            </a:pPr>
            <a:r>
              <a:rPr lang="en-US" sz="1600" dirty="0">
                <a:solidFill>
                  <a:schemeClr val="tx1"/>
                </a:solidFill>
                <a:latin typeface="Times New Roman" panose="02020603050405020304" pitchFamily="18" charset="0"/>
                <a:cs typeface="Times New Roman" panose="02020603050405020304" pitchFamily="18" charset="0"/>
              </a:rPr>
              <a:t>Predict if the service is completed within allocated timeframe or got delayed.</a:t>
            </a:r>
          </a:p>
          <a:p>
            <a:pPr marL="482600" indent="-342900">
              <a:buAutoNum type="arabicPeriod"/>
            </a:pPr>
            <a:r>
              <a:rPr lang="en-US" sz="1600" dirty="0">
                <a:solidFill>
                  <a:schemeClr val="tx1"/>
                </a:solidFill>
                <a:latin typeface="Times New Roman" panose="02020603050405020304" pitchFamily="18" charset="0"/>
                <a:cs typeface="Times New Roman" panose="02020603050405020304" pitchFamily="18" charset="0"/>
              </a:rPr>
              <a:t>Predict the zip code of the location where the service is required.</a:t>
            </a: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3682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6DFC19-BC8A-EE9E-580A-5F93FCE59990}"/>
              </a:ext>
            </a:extLst>
          </p:cNvPr>
          <p:cNvSpPr>
            <a:spLocks noGrp="1"/>
          </p:cNvSpPr>
          <p:nvPr>
            <p:ph type="title"/>
          </p:nvPr>
        </p:nvSpPr>
        <p:spPr/>
        <p:txBody>
          <a:bodyPr/>
          <a:lstStyle/>
          <a:p>
            <a:r>
              <a:rPr lang="en-US" dirty="0"/>
              <a:t>Methodology</a:t>
            </a:r>
          </a:p>
        </p:txBody>
      </p:sp>
      <p:sp>
        <p:nvSpPr>
          <p:cNvPr id="4" name="Content Placeholder 3">
            <a:extLst>
              <a:ext uri="{FF2B5EF4-FFF2-40B4-BE49-F238E27FC236}">
                <a16:creationId xmlns:a16="http://schemas.microsoft.com/office/drawing/2014/main" id="{C5E03B96-29A6-BFCF-4209-51B1EAAF41B3}"/>
              </a:ext>
            </a:extLst>
          </p:cNvPr>
          <p:cNvSpPr>
            <a:spLocks noGrp="1"/>
          </p:cNvSpPr>
          <p:nvPr>
            <p:ph idx="1"/>
          </p:nvPr>
        </p:nvSpPr>
        <p:spPr/>
        <p:txBody>
          <a:bodyPr/>
          <a:lstStyle/>
          <a:p>
            <a:pPr marL="114300" indent="0">
              <a:buNone/>
            </a:pPr>
            <a:endParaRPr lang="en-US" dirty="0">
              <a:solidFill>
                <a:schemeClr val="tx1"/>
              </a:solidFill>
            </a:endParaRPr>
          </a:p>
          <a:p>
            <a:r>
              <a:rPr lang="en-US" dirty="0">
                <a:solidFill>
                  <a:schemeClr val="tx1"/>
                </a:solidFill>
              </a:rPr>
              <a:t>Calculated the Feature Importance</a:t>
            </a:r>
          </a:p>
          <a:p>
            <a:r>
              <a:rPr lang="en-US" dirty="0">
                <a:solidFill>
                  <a:schemeClr val="tx1"/>
                </a:solidFill>
              </a:rPr>
              <a:t>Chose features based on the results.</a:t>
            </a:r>
          </a:p>
          <a:p>
            <a:r>
              <a:rPr lang="en-US" dirty="0">
                <a:solidFill>
                  <a:schemeClr val="tx1"/>
                </a:solidFill>
              </a:rPr>
              <a:t>Applied Various Machine Learning Algorithms.</a:t>
            </a:r>
          </a:p>
          <a:p>
            <a:r>
              <a:rPr lang="en-US" dirty="0">
                <a:solidFill>
                  <a:schemeClr val="tx1"/>
                </a:solidFill>
              </a:rPr>
              <a:t>Tuned the models wherever required.</a:t>
            </a:r>
          </a:p>
        </p:txBody>
      </p:sp>
    </p:spTree>
    <p:extLst>
      <p:ext uri="{BB962C8B-B14F-4D97-AF65-F5344CB8AC3E}">
        <p14:creationId xmlns:p14="http://schemas.microsoft.com/office/powerpoint/2010/main" val="1135546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54389-05EC-FDFB-79DB-7EBA475BA60F}"/>
              </a:ext>
            </a:extLst>
          </p:cNvPr>
          <p:cNvSpPr>
            <a:spLocks noGrp="1"/>
          </p:cNvSpPr>
          <p:nvPr>
            <p:ph type="title"/>
          </p:nvPr>
        </p:nvSpPr>
        <p:spPr>
          <a:xfrm>
            <a:off x="490250" y="450150"/>
            <a:ext cx="6367800" cy="988506"/>
          </a:xfrm>
        </p:spPr>
        <p:txBody>
          <a:bodyPr/>
          <a:lstStyle/>
          <a:p>
            <a:r>
              <a:rPr lang="en-US" sz="3600" dirty="0">
                <a:latin typeface="Times New Roman" panose="02020603050405020304" pitchFamily="18" charset="0"/>
                <a:cs typeface="Times New Roman" panose="02020603050405020304" pitchFamily="18" charset="0"/>
              </a:rPr>
              <a:t>Results:</a:t>
            </a:r>
          </a:p>
        </p:txBody>
      </p:sp>
      <p:pic>
        <p:nvPicPr>
          <p:cNvPr id="4" name="Picture 3" descr="A screenshot of a computer&#10;&#10;Description automatically generated">
            <a:extLst>
              <a:ext uri="{FF2B5EF4-FFF2-40B4-BE49-F238E27FC236}">
                <a16:creationId xmlns:a16="http://schemas.microsoft.com/office/drawing/2014/main" id="{2A11F765-2AD8-1F38-568D-2AB66D7D0846}"/>
              </a:ext>
            </a:extLst>
          </p:cNvPr>
          <p:cNvPicPr>
            <a:picLocks noChangeAspect="1"/>
          </p:cNvPicPr>
          <p:nvPr/>
        </p:nvPicPr>
        <p:blipFill>
          <a:blip r:embed="rId2"/>
          <a:stretch>
            <a:fillRect/>
          </a:stretch>
        </p:blipFill>
        <p:spPr>
          <a:xfrm>
            <a:off x="258854" y="1682496"/>
            <a:ext cx="3886426" cy="3289762"/>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81E5137E-5A81-6830-C298-2835C08864ED}"/>
              </a:ext>
            </a:extLst>
          </p:cNvPr>
          <p:cNvPicPr>
            <a:picLocks noChangeAspect="1"/>
          </p:cNvPicPr>
          <p:nvPr/>
        </p:nvPicPr>
        <p:blipFill>
          <a:blip r:embed="rId3"/>
          <a:stretch>
            <a:fillRect/>
          </a:stretch>
        </p:blipFill>
        <p:spPr>
          <a:xfrm>
            <a:off x="4291584" y="1823865"/>
            <a:ext cx="3226607" cy="4637895"/>
          </a:xfrm>
          <a:prstGeom prst="rect">
            <a:avLst/>
          </a:prstGeom>
        </p:spPr>
      </p:pic>
      <p:sp>
        <p:nvSpPr>
          <p:cNvPr id="9" name="TextBox 8">
            <a:extLst>
              <a:ext uri="{FF2B5EF4-FFF2-40B4-BE49-F238E27FC236}">
                <a16:creationId xmlns:a16="http://schemas.microsoft.com/office/drawing/2014/main" id="{02478141-9B95-E3AB-D80B-942E116DA5EE}"/>
              </a:ext>
            </a:extLst>
          </p:cNvPr>
          <p:cNvSpPr txBox="1"/>
          <p:nvPr/>
        </p:nvSpPr>
        <p:spPr>
          <a:xfrm>
            <a:off x="332006" y="1360357"/>
            <a:ext cx="3740122"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Logistic Regression results for train and test subsets: </a:t>
            </a:r>
          </a:p>
        </p:txBody>
      </p:sp>
      <p:sp>
        <p:nvSpPr>
          <p:cNvPr id="10" name="TextBox 9">
            <a:extLst>
              <a:ext uri="{FF2B5EF4-FFF2-40B4-BE49-F238E27FC236}">
                <a16:creationId xmlns:a16="http://schemas.microsoft.com/office/drawing/2014/main" id="{ADDD233F-EE9B-8E2A-B796-562CA6D59073}"/>
              </a:ext>
            </a:extLst>
          </p:cNvPr>
          <p:cNvSpPr txBox="1"/>
          <p:nvPr/>
        </p:nvSpPr>
        <p:spPr>
          <a:xfrm>
            <a:off x="4303524" y="1405497"/>
            <a:ext cx="3226607"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Random forest results:</a:t>
            </a:r>
          </a:p>
        </p:txBody>
      </p:sp>
    </p:spTree>
    <p:extLst>
      <p:ext uri="{BB962C8B-B14F-4D97-AF65-F5344CB8AC3E}">
        <p14:creationId xmlns:p14="http://schemas.microsoft.com/office/powerpoint/2010/main" val="2351852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54389-05EC-FDFB-79DB-7EBA475BA60F}"/>
              </a:ext>
            </a:extLst>
          </p:cNvPr>
          <p:cNvSpPr>
            <a:spLocks noGrp="1"/>
          </p:cNvSpPr>
          <p:nvPr>
            <p:ph type="title"/>
          </p:nvPr>
        </p:nvSpPr>
        <p:spPr>
          <a:xfrm>
            <a:off x="490250" y="450150"/>
            <a:ext cx="6367800" cy="988506"/>
          </a:xfrm>
        </p:spPr>
        <p:txBody>
          <a:bodyPr/>
          <a:lstStyle/>
          <a:p>
            <a:r>
              <a:rPr lang="en-US" sz="3600" dirty="0">
                <a:latin typeface="Times New Roman" panose="02020603050405020304" pitchFamily="18" charset="0"/>
                <a:cs typeface="Times New Roman" panose="02020603050405020304" pitchFamily="18" charset="0"/>
              </a:rPr>
              <a:t>Results:</a:t>
            </a:r>
          </a:p>
        </p:txBody>
      </p:sp>
      <p:pic>
        <p:nvPicPr>
          <p:cNvPr id="4" name="Picture 3" descr="A screenshot of a computer&#10;&#10;Description automatically generated">
            <a:extLst>
              <a:ext uri="{FF2B5EF4-FFF2-40B4-BE49-F238E27FC236}">
                <a16:creationId xmlns:a16="http://schemas.microsoft.com/office/drawing/2014/main" id="{3767AF59-DE1A-BC75-84AF-45BE2247A9A9}"/>
              </a:ext>
            </a:extLst>
          </p:cNvPr>
          <p:cNvPicPr>
            <a:picLocks noChangeAspect="1"/>
          </p:cNvPicPr>
          <p:nvPr/>
        </p:nvPicPr>
        <p:blipFill>
          <a:blip r:embed="rId2"/>
          <a:stretch>
            <a:fillRect/>
          </a:stretch>
        </p:blipFill>
        <p:spPr>
          <a:xfrm>
            <a:off x="557612" y="1834896"/>
            <a:ext cx="3240196" cy="4338828"/>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591A8464-FD8D-F6D0-3DE7-F080EC1ADFF3}"/>
              </a:ext>
            </a:extLst>
          </p:cNvPr>
          <p:cNvPicPr>
            <a:picLocks noChangeAspect="1"/>
          </p:cNvPicPr>
          <p:nvPr/>
        </p:nvPicPr>
        <p:blipFill>
          <a:blip r:embed="rId3"/>
          <a:stretch>
            <a:fillRect/>
          </a:stretch>
        </p:blipFill>
        <p:spPr>
          <a:xfrm>
            <a:off x="4132467" y="1883664"/>
            <a:ext cx="3634457" cy="4474464"/>
          </a:xfrm>
          <a:prstGeom prst="rect">
            <a:avLst/>
          </a:prstGeom>
        </p:spPr>
      </p:pic>
      <p:sp>
        <p:nvSpPr>
          <p:cNvPr id="7" name="TextBox 6">
            <a:extLst>
              <a:ext uri="{FF2B5EF4-FFF2-40B4-BE49-F238E27FC236}">
                <a16:creationId xmlns:a16="http://schemas.microsoft.com/office/drawing/2014/main" id="{7BA391D2-C270-E292-05F3-1050F36106F3}"/>
              </a:ext>
            </a:extLst>
          </p:cNvPr>
          <p:cNvSpPr txBox="1"/>
          <p:nvPr/>
        </p:nvSpPr>
        <p:spPr>
          <a:xfrm>
            <a:off x="557612" y="1572768"/>
            <a:ext cx="3349924"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Gradient Boosting classifier:</a:t>
            </a:r>
          </a:p>
        </p:txBody>
      </p:sp>
      <p:sp>
        <p:nvSpPr>
          <p:cNvPr id="8" name="TextBox 7">
            <a:extLst>
              <a:ext uri="{FF2B5EF4-FFF2-40B4-BE49-F238E27FC236}">
                <a16:creationId xmlns:a16="http://schemas.microsoft.com/office/drawing/2014/main" id="{8E5155E6-80B0-2A85-D98B-5A04A450D707}"/>
              </a:ext>
            </a:extLst>
          </p:cNvPr>
          <p:cNvSpPr txBox="1"/>
          <p:nvPr/>
        </p:nvSpPr>
        <p:spPr>
          <a:xfrm>
            <a:off x="4389120" y="1493520"/>
            <a:ext cx="3115056"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Gaussian Naive Bayes Classifier:</a:t>
            </a:r>
          </a:p>
        </p:txBody>
      </p:sp>
    </p:spTree>
    <p:extLst>
      <p:ext uri="{BB962C8B-B14F-4D97-AF65-F5344CB8AC3E}">
        <p14:creationId xmlns:p14="http://schemas.microsoft.com/office/powerpoint/2010/main" val="3386673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BA59B-7C29-B70D-F963-E97FFBCA77D9}"/>
              </a:ext>
            </a:extLst>
          </p:cNvPr>
          <p:cNvSpPr>
            <a:spLocks noGrp="1"/>
          </p:cNvSpPr>
          <p:nvPr>
            <p:ph type="title"/>
          </p:nvPr>
        </p:nvSpPr>
        <p:spPr>
          <a:xfrm>
            <a:off x="412230" y="307743"/>
            <a:ext cx="8458678" cy="1183578"/>
          </a:xfrm>
        </p:spPr>
        <p:txBody>
          <a:bodyPr/>
          <a:lstStyle/>
          <a:p>
            <a:r>
              <a:rPr lang="en-US" sz="3600" dirty="0">
                <a:latin typeface="Times New Roman" panose="02020603050405020304" pitchFamily="18" charset="0"/>
                <a:cs typeface="Times New Roman" panose="02020603050405020304" pitchFamily="18" charset="0"/>
              </a:rPr>
              <a:t>Future Recommendations</a:t>
            </a:r>
            <a:r>
              <a:rPr lang="en-US" sz="520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C69B42EF-695F-6AAF-72C4-ECDFD3477639}"/>
              </a:ext>
            </a:extLst>
          </p:cNvPr>
          <p:cNvSpPr txBox="1"/>
          <p:nvPr/>
        </p:nvSpPr>
        <p:spPr>
          <a:xfrm>
            <a:off x="412230" y="1408875"/>
            <a:ext cx="6325849" cy="2893100"/>
          </a:xfrm>
          <a:prstGeom prst="rect">
            <a:avLst/>
          </a:prstGeom>
          <a:noFill/>
        </p:spPr>
        <p:txBody>
          <a:bodyPr wrap="square">
            <a:spAutoFit/>
          </a:bodyPr>
          <a:lstStyle/>
          <a:p>
            <a:pPr marL="285750" indent="-285750">
              <a:buFont typeface="Arial" panose="020B0604020202020204" pitchFamily="34" charset="0"/>
              <a:buChar char="•"/>
            </a:pPr>
            <a:r>
              <a:rPr lang="en-US" dirty="0"/>
              <a:t>predict future trends in service request volume.</a:t>
            </a:r>
          </a:p>
          <a:p>
            <a:endParaRPr lang="en-US" dirty="0"/>
          </a:p>
          <a:p>
            <a:pPr marL="285750" indent="-285750">
              <a:buFont typeface="Arial" panose="020B0604020202020204" pitchFamily="34" charset="0"/>
              <a:buChar char="•"/>
            </a:pPr>
            <a:r>
              <a:rPr lang="en-US" dirty="0"/>
              <a:t>Investigate the impact of including weather, time of day, or other external factors on service request completion times.</a:t>
            </a:r>
          </a:p>
          <a:p>
            <a:endParaRPr lang="en-US" dirty="0"/>
          </a:p>
          <a:p>
            <a:pPr marL="285750" indent="-285750">
              <a:buFont typeface="Arial" panose="020B0604020202020204" pitchFamily="34" charset="0"/>
              <a:buChar char="•"/>
            </a:pPr>
            <a:r>
              <a:rPr lang="en-US" dirty="0"/>
              <a:t>Develop algorithms or models to optimize the routes of service vehicles for more efficient and timely response to service requests.</a:t>
            </a:r>
          </a:p>
          <a:p>
            <a:endParaRPr lang="en-US" dirty="0"/>
          </a:p>
          <a:p>
            <a:pPr marL="285750" indent="-285750">
              <a:buFont typeface="Arial" panose="020B0604020202020204" pitchFamily="34" charset="0"/>
              <a:buChar char="•"/>
            </a:pPr>
            <a:r>
              <a:rPr lang="en-US" dirty="0"/>
              <a:t>Develop real-time decision support systems that can dynamically allocate resources based on incoming service requests and changing conditions.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future data if there are any missing values for ZIP code they can be handled them by using the location based prediction model.</a:t>
            </a:r>
          </a:p>
        </p:txBody>
      </p:sp>
    </p:spTree>
    <p:extLst>
      <p:ext uri="{BB962C8B-B14F-4D97-AF65-F5344CB8AC3E}">
        <p14:creationId xmlns:p14="http://schemas.microsoft.com/office/powerpoint/2010/main" val="3202138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8571-42AB-0E26-0DB6-7EA2C44128BA}"/>
              </a:ext>
            </a:extLst>
          </p:cNvPr>
          <p:cNvSpPr>
            <a:spLocks noGrp="1"/>
          </p:cNvSpPr>
          <p:nvPr>
            <p:ph type="title"/>
          </p:nvPr>
        </p:nvSpPr>
        <p:spPr>
          <a:xfrm>
            <a:off x="82446" y="479685"/>
            <a:ext cx="6445771" cy="981856"/>
          </a:xfrm>
        </p:spPr>
        <p:txBody>
          <a:bodyPr/>
          <a:lstStyle/>
          <a:p>
            <a:r>
              <a:rPr lang="en-US" sz="36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A25F31C-ADF3-6DAE-CE7F-4105AEA64F69}"/>
              </a:ext>
            </a:extLst>
          </p:cNvPr>
          <p:cNvSpPr txBox="1"/>
          <p:nvPr/>
        </p:nvSpPr>
        <p:spPr>
          <a:xfrm>
            <a:off x="82446" y="1388664"/>
            <a:ext cx="8979108" cy="3539430"/>
          </a:xfrm>
          <a:prstGeom prst="rect">
            <a:avLst/>
          </a:prstGeom>
          <a:noFill/>
        </p:spPr>
        <p:txBody>
          <a:bodyPr wrap="square">
            <a:spAutoFit/>
          </a:bodyPr>
          <a:lstStyle/>
          <a:p>
            <a:pPr marL="285750" indent="-285750" rtl="0">
              <a:buFont typeface="Arial" panose="020B0604020202020204" pitchFamily="34" charset="0"/>
              <a:buChar char="•"/>
            </a:pPr>
            <a:r>
              <a:rPr lang="en-US" dirty="0"/>
              <a:t>The </a:t>
            </a:r>
            <a:r>
              <a:rPr lang="en-US" dirty="0" err="1"/>
              <a:t>XGBoost</a:t>
            </a:r>
            <a:r>
              <a:rPr lang="en-US" dirty="0"/>
              <a:t> regressor excels in predicting service request time spans due to its robust performance and proficiency in handling complex relationships within the data. Its ability to capture intricate patterns and nonlinear trends, coupled with effective regularization techniques, ensures reliable predictions while mitigating overfitting.</a:t>
            </a:r>
          </a:p>
          <a:p>
            <a:pPr marL="285750" indent="-285750" rtl="0">
              <a:buFont typeface="Arial" panose="020B0604020202020204" pitchFamily="34" charset="0"/>
              <a:buChar char="•"/>
            </a:pPr>
            <a:endParaRPr lang="en-US" dirty="0"/>
          </a:p>
          <a:p>
            <a:pPr marL="285750" indent="-285750" rtl="0">
              <a:buFont typeface="Arial" panose="020B0604020202020204" pitchFamily="34" charset="0"/>
              <a:buChar char="•"/>
            </a:pPr>
            <a:r>
              <a:rPr lang="en-US" dirty="0"/>
              <a:t>For service request Due status, the random forest classifier is a fitting choice. Its ensemble learning approach, constructing multiple decision trees trained on data subsets, reduces overfitting concerns. This classifier's capability to handle categorical variables proves valuable in scenarios with discrete service request status outcomes.</a:t>
            </a:r>
          </a:p>
          <a:p>
            <a:pPr marL="285750" indent="-285750" rtl="0">
              <a:buFont typeface="Arial" panose="020B0604020202020204" pitchFamily="34" charset="0"/>
              <a:buChar char="•"/>
            </a:pPr>
            <a:endParaRPr lang="en-US" dirty="0"/>
          </a:p>
          <a:p>
            <a:pPr marL="285750" indent="-285750" rtl="0">
              <a:buFont typeface="Arial" panose="020B0604020202020204" pitchFamily="34" charset="0"/>
              <a:buChar char="•"/>
            </a:pPr>
            <a:r>
              <a:rPr lang="en-US" dirty="0"/>
              <a:t> In ZIP code prediction, the Gaussian Naive Bayes classifier stands out. Despite assuming feature independence, it excels where features exhibit some degree of independence, making it ideal for ZIP code prediction. Efficient with continuous features and reliable for relatively small datasets, it offers a probabilistic framework that not only accurately predicts ZIP codes but also provides a measure of confidence, crucial for decision-making. Overall, the Gaussian Naive Bayes classifier proves highly effective for superior ZIP code prediction performance.</a:t>
            </a:r>
          </a:p>
        </p:txBody>
      </p:sp>
    </p:spTree>
    <p:extLst>
      <p:ext uri="{BB962C8B-B14F-4D97-AF65-F5344CB8AC3E}">
        <p14:creationId xmlns:p14="http://schemas.microsoft.com/office/powerpoint/2010/main" val="305550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048E3-B054-6D38-7D3B-E6DC808122AE}"/>
              </a:ext>
            </a:extLst>
          </p:cNvPr>
          <p:cNvSpPr>
            <a:spLocks noGrp="1"/>
          </p:cNvSpPr>
          <p:nvPr>
            <p:ph type="title"/>
          </p:nvPr>
        </p:nvSpPr>
        <p:spPr>
          <a:xfrm>
            <a:off x="1200165" y="1655804"/>
            <a:ext cx="6304688" cy="1751183"/>
          </a:xfrm>
        </p:spPr>
        <p:txBody>
          <a:bodyPr/>
          <a:lstStyle/>
          <a:p>
            <a:r>
              <a:rPr lang="en-US" sz="9600" dirty="0"/>
              <a:t>Thank you!</a:t>
            </a:r>
          </a:p>
        </p:txBody>
      </p:sp>
    </p:spTree>
    <p:extLst>
      <p:ext uri="{BB962C8B-B14F-4D97-AF65-F5344CB8AC3E}">
        <p14:creationId xmlns:p14="http://schemas.microsoft.com/office/powerpoint/2010/main" val="1443570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505C2-1520-8F99-462F-3005CE3E7D08}"/>
              </a:ext>
            </a:extLst>
          </p:cNvPr>
          <p:cNvSpPr>
            <a:spLocks noGrp="1"/>
          </p:cNvSpPr>
          <p:nvPr>
            <p:ph type="title"/>
          </p:nvPr>
        </p:nvSpPr>
        <p:spPr/>
        <p:txBody>
          <a:bodyPr/>
          <a:lstStyle/>
          <a:p>
            <a:r>
              <a:rPr lang="en-US" sz="2400" dirty="0"/>
              <a:t>Dataset</a:t>
            </a:r>
            <a:r>
              <a:rPr lang="en-US" dirty="0"/>
              <a:t> </a:t>
            </a:r>
            <a:r>
              <a:rPr lang="en-US" sz="2400" dirty="0"/>
              <a:t>Source</a:t>
            </a:r>
          </a:p>
        </p:txBody>
      </p:sp>
      <p:sp>
        <p:nvSpPr>
          <p:cNvPr id="3" name="Text Placeholder 2">
            <a:extLst>
              <a:ext uri="{FF2B5EF4-FFF2-40B4-BE49-F238E27FC236}">
                <a16:creationId xmlns:a16="http://schemas.microsoft.com/office/drawing/2014/main" id="{9F504C3D-2B2A-7F5B-76FC-4AFDD440667B}"/>
              </a:ext>
            </a:extLst>
          </p:cNvPr>
          <p:cNvSpPr>
            <a:spLocks noGrp="1"/>
          </p:cNvSpPr>
          <p:nvPr>
            <p:ph type="body" idx="1"/>
          </p:nvPr>
        </p:nvSpPr>
        <p:spPr>
          <a:xfrm>
            <a:off x="311700" y="1168264"/>
            <a:ext cx="8222700" cy="3542452"/>
          </a:xfrm>
        </p:spPr>
        <p:txBody>
          <a:bodyPr/>
          <a:lstStyle/>
          <a:p>
            <a:r>
              <a:rPr lang="en-US" dirty="0">
                <a:solidFill>
                  <a:schemeClr val="tx1"/>
                </a:solidFill>
              </a:rPr>
              <a:t>311 City Service Requests: </a:t>
            </a:r>
            <a:r>
              <a:rPr lang="en-US" dirty="0">
                <a:solidFill>
                  <a:schemeClr val="tx1"/>
                </a:solidFill>
                <a:latin typeface="Times New Roman" panose="02020603050405020304" pitchFamily="18" charset="0"/>
                <a:cs typeface="Times New Roman" panose="02020603050405020304" pitchFamily="18" charset="0"/>
              </a:rPr>
              <a:t>The dataset consists of </a:t>
            </a:r>
            <a:r>
              <a:rPr lang="en-US" b="1" dirty="0">
                <a:solidFill>
                  <a:schemeClr val="tx1"/>
                </a:solidFill>
                <a:latin typeface="Times New Roman" panose="02020603050405020304" pitchFamily="18" charset="0"/>
                <a:cs typeface="Times New Roman" panose="02020603050405020304" pitchFamily="18" charset="0"/>
              </a:rPr>
              <a:t>360816 rows with 36 columns</a:t>
            </a:r>
            <a:r>
              <a:rPr lang="en-US" dirty="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Below are the columns in the dataset:</a:t>
            </a:r>
          </a:p>
          <a:p>
            <a:pPr marL="139700" indent="0">
              <a:buNone/>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r>
              <a:rPr lang="en-US" dirty="0">
                <a:solidFill>
                  <a:schemeClr val="tx1"/>
                </a:solidFill>
              </a:rPr>
              <a:t>Source link: </a:t>
            </a:r>
            <a:r>
              <a:rPr lang="en-US" dirty="0">
                <a:solidFill>
                  <a:schemeClr val="tx1"/>
                </a:solidFill>
                <a:hlinkClick r:id="rId2">
                  <a:extLst>
                    <a:ext uri="{A12FA001-AC4F-418D-AE19-62706E023703}">
                      <ahyp:hlinkClr xmlns:ahyp="http://schemas.microsoft.com/office/drawing/2018/hyperlinkcolor" val="tx"/>
                    </a:ext>
                  </a:extLst>
                </a:hlinkClick>
              </a:rPr>
              <a:t>https://opendata.dc.gov/datasets/DCGIS::311-city-service-requests-in-2021/about</a:t>
            </a:r>
            <a:endParaRPr lang="en-US" dirty="0">
              <a:solidFill>
                <a:schemeClr val="tx1"/>
              </a:solidFill>
            </a:endParaRPr>
          </a:p>
          <a:p>
            <a:endParaRPr lang="en-US" dirty="0">
              <a:solidFill>
                <a:schemeClr val="tx1"/>
              </a:solidFill>
            </a:endParaRPr>
          </a:p>
        </p:txBody>
      </p:sp>
      <p:pic>
        <p:nvPicPr>
          <p:cNvPr id="6" name="Picture 5" descr="A screenshot of a computer program&#10;&#10;Description automatically generated">
            <a:extLst>
              <a:ext uri="{FF2B5EF4-FFF2-40B4-BE49-F238E27FC236}">
                <a16:creationId xmlns:a16="http://schemas.microsoft.com/office/drawing/2014/main" id="{873A8356-E729-4464-4413-B213F7A9F22F}"/>
              </a:ext>
            </a:extLst>
          </p:cNvPr>
          <p:cNvPicPr>
            <a:picLocks noChangeAspect="1"/>
          </p:cNvPicPr>
          <p:nvPr/>
        </p:nvPicPr>
        <p:blipFill>
          <a:blip r:embed="rId3"/>
          <a:stretch>
            <a:fillRect/>
          </a:stretch>
        </p:blipFill>
        <p:spPr>
          <a:xfrm>
            <a:off x="3726247" y="1555143"/>
            <a:ext cx="2335886" cy="2988415"/>
          </a:xfrm>
          <a:prstGeom prst="rect">
            <a:avLst/>
          </a:prstGeom>
        </p:spPr>
      </p:pic>
    </p:spTree>
    <p:extLst>
      <p:ext uri="{BB962C8B-B14F-4D97-AF65-F5344CB8AC3E}">
        <p14:creationId xmlns:p14="http://schemas.microsoft.com/office/powerpoint/2010/main" val="2419487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9D810-7D15-1DB4-DA58-21E846C52F4B}"/>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Problem statement:1 Predict the time required for the completion of service requests.</a:t>
            </a:r>
          </a:p>
        </p:txBody>
      </p:sp>
      <p:sp>
        <p:nvSpPr>
          <p:cNvPr id="3" name="Text Placeholder 2">
            <a:extLst>
              <a:ext uri="{FF2B5EF4-FFF2-40B4-BE49-F238E27FC236}">
                <a16:creationId xmlns:a16="http://schemas.microsoft.com/office/drawing/2014/main" id="{06D3F63F-C505-5AE1-4AAC-2192EA196732}"/>
              </a:ext>
            </a:extLst>
          </p:cNvPr>
          <p:cNvSpPr>
            <a:spLocks noGrp="1"/>
          </p:cNvSpPr>
          <p:nvPr>
            <p:ph type="body" idx="1"/>
          </p:nvPr>
        </p:nvSpPr>
        <p:spPr>
          <a:xfrm>
            <a:off x="311700" y="1416635"/>
            <a:ext cx="8520599" cy="3548218"/>
          </a:xfrm>
        </p:spPr>
        <p:txBody>
          <a:bodyPr/>
          <a:lstStyle/>
          <a:p>
            <a:endParaRPr lang="en-US" dirty="0"/>
          </a:p>
          <a:p>
            <a:endParaRPr lang="en-US" dirty="0"/>
          </a:p>
          <a:p>
            <a:pPr marL="139700" indent="0">
              <a:buNone/>
            </a:pPr>
            <a:endParaRPr lang="en-US" dirty="0"/>
          </a:p>
        </p:txBody>
      </p:sp>
      <p:pic>
        <p:nvPicPr>
          <p:cNvPr id="5" name="Picture 4">
            <a:extLst>
              <a:ext uri="{FF2B5EF4-FFF2-40B4-BE49-F238E27FC236}">
                <a16:creationId xmlns:a16="http://schemas.microsoft.com/office/drawing/2014/main" id="{4756296C-B8F5-D870-A5AD-FDF802B045DE}"/>
              </a:ext>
            </a:extLst>
          </p:cNvPr>
          <p:cNvPicPr>
            <a:picLocks noChangeAspect="1"/>
          </p:cNvPicPr>
          <p:nvPr/>
        </p:nvPicPr>
        <p:blipFill>
          <a:blip r:embed="rId2"/>
          <a:stretch>
            <a:fillRect/>
          </a:stretch>
        </p:blipFill>
        <p:spPr>
          <a:xfrm>
            <a:off x="925618" y="1985962"/>
            <a:ext cx="6534150" cy="1171575"/>
          </a:xfrm>
          <a:prstGeom prst="rect">
            <a:avLst/>
          </a:prstGeom>
        </p:spPr>
      </p:pic>
    </p:spTree>
    <p:extLst>
      <p:ext uri="{BB962C8B-B14F-4D97-AF65-F5344CB8AC3E}">
        <p14:creationId xmlns:p14="http://schemas.microsoft.com/office/powerpoint/2010/main" val="2557983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5CEBF-8901-6D8B-5E21-02756D507408}"/>
              </a:ext>
            </a:extLst>
          </p:cNvPr>
          <p:cNvSpPr>
            <a:spLocks noGrp="1"/>
          </p:cNvSpPr>
          <p:nvPr>
            <p:ph type="title"/>
          </p:nvPr>
        </p:nvSpPr>
        <p:spPr>
          <a:xfrm>
            <a:off x="124490" y="462342"/>
            <a:ext cx="6367800" cy="939738"/>
          </a:xfrm>
        </p:spPr>
        <p:txBody>
          <a:bodyPr/>
          <a:lstStyle/>
          <a:p>
            <a:r>
              <a:rPr lang="en-US" sz="3200" dirty="0">
                <a:latin typeface="Times New Roman" panose="02020603050405020304" pitchFamily="18" charset="0"/>
                <a:cs typeface="Times New Roman" panose="02020603050405020304" pitchFamily="18" charset="0"/>
              </a:rPr>
              <a:t>Linear Regression:</a:t>
            </a:r>
          </a:p>
        </p:txBody>
      </p:sp>
      <p:sp>
        <p:nvSpPr>
          <p:cNvPr id="4" name="TextBox 3">
            <a:extLst>
              <a:ext uri="{FF2B5EF4-FFF2-40B4-BE49-F238E27FC236}">
                <a16:creationId xmlns:a16="http://schemas.microsoft.com/office/drawing/2014/main" id="{546A40FE-669D-E2AC-5A8D-DBEB34D5D0B1}"/>
              </a:ext>
            </a:extLst>
          </p:cNvPr>
          <p:cNvSpPr txBox="1"/>
          <p:nvPr/>
        </p:nvSpPr>
        <p:spPr>
          <a:xfrm>
            <a:off x="124490" y="1606063"/>
            <a:ext cx="8312374" cy="2554545"/>
          </a:xfrm>
          <a:prstGeom prst="rect">
            <a:avLst/>
          </a:prstGeom>
          <a:noFill/>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Linear regression is a statistical method used to model the relationship between a dependent variable and one or more independent variables by fitting a linear equation to the observed data.</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goal of linear regression is to find the best-fitting straight line (or hyperplane in the case of multiple independent variables) that minimizes the sum of the squared differences between the predicted and actual values of the dependent variable.</a:t>
            </a:r>
          </a:p>
        </p:txBody>
      </p:sp>
    </p:spTree>
    <p:extLst>
      <p:ext uri="{BB962C8B-B14F-4D97-AF65-F5344CB8AC3E}">
        <p14:creationId xmlns:p14="http://schemas.microsoft.com/office/powerpoint/2010/main" val="2275607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99A85F-5FA8-7DED-5676-D2E6A5296D65}"/>
              </a:ext>
            </a:extLst>
          </p:cNvPr>
          <p:cNvPicPr>
            <a:picLocks noChangeAspect="1"/>
          </p:cNvPicPr>
          <p:nvPr/>
        </p:nvPicPr>
        <p:blipFill>
          <a:blip r:embed="rId2"/>
          <a:stretch>
            <a:fillRect/>
          </a:stretch>
        </p:blipFill>
        <p:spPr>
          <a:xfrm>
            <a:off x="1043634" y="3080732"/>
            <a:ext cx="4272078" cy="1076740"/>
          </a:xfrm>
          <a:prstGeom prst="rect">
            <a:avLst/>
          </a:prstGeom>
        </p:spPr>
      </p:pic>
      <p:pic>
        <p:nvPicPr>
          <p:cNvPr id="6" name="Picture 5">
            <a:extLst>
              <a:ext uri="{FF2B5EF4-FFF2-40B4-BE49-F238E27FC236}">
                <a16:creationId xmlns:a16="http://schemas.microsoft.com/office/drawing/2014/main" id="{59B6BE2A-621E-36AF-EE45-AD15121D8DF7}"/>
              </a:ext>
            </a:extLst>
          </p:cNvPr>
          <p:cNvPicPr>
            <a:picLocks noChangeAspect="1"/>
          </p:cNvPicPr>
          <p:nvPr/>
        </p:nvPicPr>
        <p:blipFill>
          <a:blip r:embed="rId3"/>
          <a:stretch>
            <a:fillRect/>
          </a:stretch>
        </p:blipFill>
        <p:spPr>
          <a:xfrm>
            <a:off x="1043634" y="1609588"/>
            <a:ext cx="4808526" cy="1170188"/>
          </a:xfrm>
          <a:prstGeom prst="rect">
            <a:avLst/>
          </a:prstGeom>
        </p:spPr>
      </p:pic>
      <p:sp>
        <p:nvSpPr>
          <p:cNvPr id="7" name="Title 6">
            <a:extLst>
              <a:ext uri="{FF2B5EF4-FFF2-40B4-BE49-F238E27FC236}">
                <a16:creationId xmlns:a16="http://schemas.microsoft.com/office/drawing/2014/main" id="{752CF5CE-4121-7688-3C29-C8591FAD27D8}"/>
              </a:ext>
            </a:extLst>
          </p:cNvPr>
          <p:cNvSpPr>
            <a:spLocks noGrp="1"/>
          </p:cNvSpPr>
          <p:nvPr>
            <p:ph type="ctrTitle"/>
          </p:nvPr>
        </p:nvSpPr>
        <p:spPr>
          <a:xfrm>
            <a:off x="-2760676" y="-493669"/>
            <a:ext cx="8520600" cy="2052600"/>
          </a:xfrm>
        </p:spPr>
        <p:txBody>
          <a:bodyPr/>
          <a:lstStyle/>
          <a:p>
            <a:r>
              <a:rPr lang="en-US" sz="3600" dirty="0">
                <a:latin typeface="Times New Roman" panose="02020603050405020304" pitchFamily="18" charset="0"/>
                <a:cs typeface="Times New Roman" panose="02020603050405020304" pitchFamily="18" charset="0"/>
              </a:rPr>
              <a:t>Results:</a:t>
            </a:r>
          </a:p>
        </p:txBody>
      </p:sp>
    </p:spTree>
    <p:extLst>
      <p:ext uri="{BB962C8B-B14F-4D97-AF65-F5344CB8AC3E}">
        <p14:creationId xmlns:p14="http://schemas.microsoft.com/office/powerpoint/2010/main" val="2261699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AFB5-C3C2-B9FD-01C2-6AAD05F8BFB2}"/>
              </a:ext>
            </a:extLst>
          </p:cNvPr>
          <p:cNvSpPr>
            <a:spLocks noGrp="1"/>
          </p:cNvSpPr>
          <p:nvPr>
            <p:ph type="title"/>
          </p:nvPr>
        </p:nvSpPr>
        <p:spPr>
          <a:xfrm>
            <a:off x="136682" y="907860"/>
            <a:ext cx="6367800" cy="804672"/>
          </a:xfrm>
        </p:spPr>
        <p:txBody>
          <a:bodyPr/>
          <a:lstStyle/>
          <a:p>
            <a:r>
              <a:rPr lang="en-US" sz="3600" dirty="0">
                <a:latin typeface="Times New Roman" panose="02020603050405020304" pitchFamily="18" charset="0"/>
                <a:cs typeface="Times New Roman" panose="02020603050405020304" pitchFamily="18" charset="0"/>
              </a:rPr>
              <a:t>Random Forest:</a:t>
            </a:r>
            <a:br>
              <a:rPr lang="en-US" sz="3600" dirty="0"/>
            </a:br>
            <a:endParaRPr lang="en-US" sz="3600" dirty="0"/>
          </a:p>
        </p:txBody>
      </p:sp>
      <p:sp>
        <p:nvSpPr>
          <p:cNvPr id="4" name="TextBox 3">
            <a:extLst>
              <a:ext uri="{FF2B5EF4-FFF2-40B4-BE49-F238E27FC236}">
                <a16:creationId xmlns:a16="http://schemas.microsoft.com/office/drawing/2014/main" id="{328C24DE-89CA-349B-D992-C9F55C450B6D}"/>
              </a:ext>
            </a:extLst>
          </p:cNvPr>
          <p:cNvSpPr txBox="1"/>
          <p:nvPr/>
        </p:nvSpPr>
        <p:spPr>
          <a:xfrm>
            <a:off x="136682" y="1448365"/>
            <a:ext cx="7227286" cy="2246769"/>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Random forest is a popular machine learning technique used for both regression and classification problems.</a:t>
            </a: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The random forest algorithm builds a collection of decision trees and combines their predictions to generate the final output.</a:t>
            </a: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Each decision tree in the forest is trained independently on a randomly sampled subset of the training data, using a random subset of features at each node.</a:t>
            </a:r>
          </a:p>
        </p:txBody>
      </p:sp>
    </p:spTree>
    <p:extLst>
      <p:ext uri="{BB962C8B-B14F-4D97-AF65-F5344CB8AC3E}">
        <p14:creationId xmlns:p14="http://schemas.microsoft.com/office/powerpoint/2010/main" val="39021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B8B55-C50E-2E77-E627-D529D0D9C3B7}"/>
              </a:ext>
            </a:extLst>
          </p:cNvPr>
          <p:cNvSpPr>
            <a:spLocks noGrp="1"/>
          </p:cNvSpPr>
          <p:nvPr>
            <p:ph type="title"/>
          </p:nvPr>
        </p:nvSpPr>
        <p:spPr>
          <a:xfrm>
            <a:off x="490250" y="450150"/>
            <a:ext cx="6367800" cy="927546"/>
          </a:xfrm>
        </p:spPr>
        <p:txBody>
          <a:bodyPr/>
          <a:lstStyle/>
          <a:p>
            <a:r>
              <a:rPr lang="en-US" sz="4400" dirty="0">
                <a:latin typeface="Times New Roman" panose="02020603050405020304" pitchFamily="18" charset="0"/>
                <a:cs typeface="Times New Roman" panose="02020603050405020304" pitchFamily="18" charset="0"/>
              </a:rPr>
              <a:t>Results:</a:t>
            </a:r>
          </a:p>
        </p:txBody>
      </p:sp>
      <p:pic>
        <p:nvPicPr>
          <p:cNvPr id="4" name="Picture 3">
            <a:extLst>
              <a:ext uri="{FF2B5EF4-FFF2-40B4-BE49-F238E27FC236}">
                <a16:creationId xmlns:a16="http://schemas.microsoft.com/office/drawing/2014/main" id="{40AA38A5-1A8F-491B-1489-8A3050696433}"/>
              </a:ext>
            </a:extLst>
          </p:cNvPr>
          <p:cNvPicPr>
            <a:picLocks noChangeAspect="1"/>
          </p:cNvPicPr>
          <p:nvPr/>
        </p:nvPicPr>
        <p:blipFill>
          <a:blip r:embed="rId2"/>
          <a:stretch>
            <a:fillRect/>
          </a:stretch>
        </p:blipFill>
        <p:spPr>
          <a:xfrm>
            <a:off x="1177132" y="2825469"/>
            <a:ext cx="3906931" cy="1088163"/>
          </a:xfrm>
          <a:prstGeom prst="rect">
            <a:avLst/>
          </a:prstGeom>
        </p:spPr>
      </p:pic>
      <p:pic>
        <p:nvPicPr>
          <p:cNvPr id="6" name="Picture 5">
            <a:extLst>
              <a:ext uri="{FF2B5EF4-FFF2-40B4-BE49-F238E27FC236}">
                <a16:creationId xmlns:a16="http://schemas.microsoft.com/office/drawing/2014/main" id="{B62A1BA0-E4A4-857F-DFFB-D6180CBA6EF7}"/>
              </a:ext>
            </a:extLst>
          </p:cNvPr>
          <p:cNvPicPr>
            <a:picLocks noChangeAspect="1"/>
          </p:cNvPicPr>
          <p:nvPr/>
        </p:nvPicPr>
        <p:blipFill>
          <a:blip r:embed="rId3"/>
          <a:stretch>
            <a:fillRect/>
          </a:stretch>
        </p:blipFill>
        <p:spPr>
          <a:xfrm>
            <a:off x="1177132" y="1665866"/>
            <a:ext cx="4884843" cy="916715"/>
          </a:xfrm>
          <a:prstGeom prst="rect">
            <a:avLst/>
          </a:prstGeom>
        </p:spPr>
      </p:pic>
    </p:spTree>
    <p:extLst>
      <p:ext uri="{BB962C8B-B14F-4D97-AF65-F5344CB8AC3E}">
        <p14:creationId xmlns:p14="http://schemas.microsoft.com/office/powerpoint/2010/main" val="1177111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7BC1B-1090-C83B-94DD-84757A9BD1F3}"/>
              </a:ext>
            </a:extLst>
          </p:cNvPr>
          <p:cNvSpPr>
            <a:spLocks noGrp="1"/>
          </p:cNvSpPr>
          <p:nvPr>
            <p:ph type="title"/>
          </p:nvPr>
        </p:nvSpPr>
        <p:spPr>
          <a:xfrm>
            <a:off x="396240" y="564884"/>
            <a:ext cx="6367800" cy="830010"/>
          </a:xfrm>
        </p:spPr>
        <p:txBody>
          <a:bodyPr/>
          <a:lstStyle/>
          <a:p>
            <a:r>
              <a:rPr lang="en-US" sz="4400" dirty="0">
                <a:latin typeface="Times New Roman" panose="02020603050405020304" pitchFamily="18" charset="0"/>
                <a:cs typeface="Times New Roman" panose="02020603050405020304" pitchFamily="18" charset="0"/>
              </a:rPr>
              <a:t>Boosting:</a:t>
            </a:r>
          </a:p>
        </p:txBody>
      </p:sp>
      <p:sp>
        <p:nvSpPr>
          <p:cNvPr id="4" name="TextBox 3">
            <a:extLst>
              <a:ext uri="{FF2B5EF4-FFF2-40B4-BE49-F238E27FC236}">
                <a16:creationId xmlns:a16="http://schemas.microsoft.com/office/drawing/2014/main" id="{12F6666E-6B5D-96E8-51A0-BC032E7DCEDB}"/>
              </a:ext>
            </a:extLst>
          </p:cNvPr>
          <p:cNvSpPr txBox="1"/>
          <p:nvPr/>
        </p:nvSpPr>
        <p:spPr>
          <a:xfrm>
            <a:off x="396240" y="1599599"/>
            <a:ext cx="7040880" cy="1938992"/>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Boosting is a machine learning ensemble technique that aims to improve the predictive performance of a model by combining the strengths of multiple weak learners (usually simple models or classifiers). </a:t>
            </a: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The term "weak learner" refers to a model that performs slightly better than random chance on a given task.</a:t>
            </a:r>
          </a:p>
        </p:txBody>
      </p:sp>
    </p:spTree>
    <p:extLst>
      <p:ext uri="{BB962C8B-B14F-4D97-AF65-F5344CB8AC3E}">
        <p14:creationId xmlns:p14="http://schemas.microsoft.com/office/powerpoint/2010/main" val="119226757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MBC presentation template" id="{AB65D83E-2400-6B44-80B6-570C4D1979AE}" vid="{575BF1C9-A2EC-6C4D-85BC-EA12E69D25D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6ED8954222B1C429A59F0EC15EF7AA8" ma:contentTypeVersion="3" ma:contentTypeDescription="Create a new document." ma:contentTypeScope="" ma:versionID="0d60aa1db23f65adc289745d523415cb">
  <xsd:schema xmlns:xsd="http://www.w3.org/2001/XMLSchema" xmlns:xs="http://www.w3.org/2001/XMLSchema" xmlns:p="http://schemas.microsoft.com/office/2006/metadata/properties" xmlns:ns2="3d49952c-a256-405f-b031-e3a3291e2b23" targetNamespace="http://schemas.microsoft.com/office/2006/metadata/properties" ma:root="true" ma:fieldsID="6950b06e8532f9ac7d38c40afa82ae3a" ns2:_="">
    <xsd:import namespace="3d49952c-a256-405f-b031-e3a3291e2b23"/>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49952c-a256-405f-b031-e3a3291e2b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7D5036-224F-4702-A7D6-45C6253E8B4D}">
  <ds:schemaRefs>
    <ds:schemaRef ds:uri="http://schemas.microsoft.com/office/2006/metadata/properties"/>
    <ds:schemaRef ds:uri="http://purl.org/dc/elements/1.1/"/>
    <ds:schemaRef ds:uri="http://schemas.microsoft.com/office/infopath/2007/PartnerControls"/>
    <ds:schemaRef ds:uri="http://schemas.microsoft.com/office/2006/documentManagement/types"/>
    <ds:schemaRef ds:uri="http://purl.org/dc/terms/"/>
    <ds:schemaRef ds:uri="http://purl.org/dc/dcmitype/"/>
    <ds:schemaRef ds:uri="http://www.w3.org/XML/1998/namespace"/>
    <ds:schemaRef ds:uri="http://schemas.openxmlformats.org/package/2006/metadata/core-properties"/>
    <ds:schemaRef ds:uri="3d49952c-a256-405f-b031-e3a3291e2b23"/>
  </ds:schemaRefs>
</ds:datastoreItem>
</file>

<file path=customXml/itemProps2.xml><?xml version="1.0" encoding="utf-8"?>
<ds:datastoreItem xmlns:ds="http://schemas.openxmlformats.org/officeDocument/2006/customXml" ds:itemID="{5D1E8249-7A07-46C3-8690-7972F9AAD6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49952c-a256-405f-b031-e3a3291e2b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2477F5-ACFC-4ED1-ACC1-C27FFFF643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UMBC presentation template</Template>
  <TotalTime>1172</TotalTime>
  <Words>1088</Words>
  <Application>Microsoft Office PowerPoint</Application>
  <PresentationFormat>On-screen Show (16:9)</PresentationFormat>
  <Paragraphs>116</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Times New Roman</vt:lpstr>
      <vt:lpstr>Simple Light</vt:lpstr>
      <vt:lpstr>Predictions on 311 City Service Requests (in DC) Dataset  </vt:lpstr>
      <vt:lpstr>Introduction:</vt:lpstr>
      <vt:lpstr>Dataset Source</vt:lpstr>
      <vt:lpstr>Problem statement:1 Predict the time required for the completion of service requests.</vt:lpstr>
      <vt:lpstr>Linear Regression:</vt:lpstr>
      <vt:lpstr>Results:</vt:lpstr>
      <vt:lpstr>Random Forest: </vt:lpstr>
      <vt:lpstr>Results:</vt:lpstr>
      <vt:lpstr>Boosting:</vt:lpstr>
      <vt:lpstr>Gradient Boosting:</vt:lpstr>
      <vt:lpstr>Results:</vt:lpstr>
      <vt:lpstr>XGBoost:</vt:lpstr>
      <vt:lpstr>Results:</vt:lpstr>
      <vt:lpstr>Problem statement:2 Predict if the service is completed within allocated timeframe or got delayed.</vt:lpstr>
      <vt:lpstr>Methodology</vt:lpstr>
      <vt:lpstr>Model Assessment:</vt:lpstr>
      <vt:lpstr>2. Random Forest</vt:lpstr>
      <vt:lpstr>PowerPoint Presentation</vt:lpstr>
      <vt:lpstr>Problem statement 3: Predict the zip code of the location where the service is required</vt:lpstr>
      <vt:lpstr>Methodology</vt:lpstr>
      <vt:lpstr>Results:</vt:lpstr>
      <vt:lpstr>Results:</vt:lpstr>
      <vt:lpstr>Future Recommendations: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311 City Service Requests in DC Completion Time Prediction </dc:title>
  <dc:creator>Anurag Kunchi</dc:creator>
  <cp:lastModifiedBy>Snehal Choudhari</cp:lastModifiedBy>
  <cp:revision>17</cp:revision>
  <cp:lastPrinted>2022-12-06T17:26:06Z</cp:lastPrinted>
  <dcterms:created xsi:type="dcterms:W3CDTF">2023-12-11T00:53:25Z</dcterms:created>
  <dcterms:modified xsi:type="dcterms:W3CDTF">2023-12-11T21:22:27Z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0x01010066ED8954222B1C429A59F0EC15EF7AA8</vt:lpwstr>
  </property>
</Properties>
</file>