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5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4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38" d="100"/>
          <a:sy n="38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417867" cy="1371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48835" y="2393950"/>
            <a:ext cx="21886333" cy="21653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3067" y="4845050"/>
            <a:ext cx="21899035" cy="35052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12490450"/>
            <a:ext cx="5689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12490450"/>
            <a:ext cx="7721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75200" y="12490450"/>
            <a:ext cx="5689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81000"/>
            <a:ext cx="5486400" cy="1187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16052800" cy="11874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1" y="9178926"/>
            <a:ext cx="21031200" cy="3000374"/>
          </a:xfrm>
        </p:spPr>
        <p:txBody>
          <a:bodyPr/>
          <a:lstStyle>
            <a:lvl1pPr marL="0" indent="0">
              <a:buNone/>
              <a:defRPr sz="4800"/>
            </a:lvl1pPr>
            <a:lvl2pPr marL="914400" indent="0">
              <a:buNone/>
              <a:defRPr sz="4000"/>
            </a:lvl2pPr>
            <a:lvl3pPr marL="1828800" indent="0">
              <a:buNone/>
              <a:defRPr sz="36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49500"/>
            <a:ext cx="10769600" cy="990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2349500"/>
            <a:ext cx="10769600" cy="990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635" y="730250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635" y="3362326"/>
            <a:ext cx="1031663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0635" y="5010150"/>
            <a:ext cx="1031663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743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743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635" y="914400"/>
            <a:ext cx="786553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435" y="1974850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635" y="4114800"/>
            <a:ext cx="786553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635" y="914400"/>
            <a:ext cx="786553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7435" y="1974850"/>
            <a:ext cx="12344400" cy="97472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635" y="4114800"/>
            <a:ext cx="786553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24417867" cy="1371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1219200" y="381000"/>
            <a:ext cx="21945600" cy="116522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1219200" y="2349500"/>
            <a:ext cx="21945600" cy="990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12490450"/>
            <a:ext cx="5689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8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12490450"/>
            <a:ext cx="7721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75200" y="12490450"/>
            <a:ext cx="5689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685800" indent="-685800" algn="l" rtl="0" fontAlgn="base">
        <a:spcBef>
          <a:spcPct val="40000"/>
        </a:spcBef>
        <a:spcAft>
          <a:spcPct val="0"/>
        </a:spcAft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fontAlgn="base">
        <a:spcBef>
          <a:spcPct val="40000"/>
        </a:spcBef>
        <a:spcAft>
          <a:spcPct val="0"/>
        </a:spcAft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fontAlgn="base">
        <a:spcBef>
          <a:spcPct val="40000"/>
        </a:spcBef>
        <a:spcAft>
          <a:spcPct val="0"/>
        </a:spcAft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fontAlgn="base">
        <a:spcBef>
          <a:spcPct val="40000"/>
        </a:spcBef>
        <a:spcAft>
          <a:spcPct val="0"/>
        </a:spcAft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fontAlgn="base">
        <a:spcBef>
          <a:spcPct val="40000"/>
        </a:spcBef>
        <a:spcAft>
          <a:spcPct val="0"/>
        </a:spcAft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5" Type="http://schemas.microsoft.com/office/2007/relationships/media" Target="../media/media3.m4a"/><Relationship Id="rId4" Type="http://schemas.openxmlformats.org/officeDocument/2006/relationships/audio" Target="../media/media2.m4a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5.m4a"/><Relationship Id="rId7" Type="http://schemas.openxmlformats.org/officeDocument/2006/relationships/image" Target="../media/image3.png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5.m4a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atik Chaudhari…"/>
          <p:cNvSpPr txBox="1">
            <a:spLocks noGrp="1"/>
          </p:cNvSpPr>
          <p:nvPr>
            <p:ph type="body" sz="quarter" idx="1"/>
          </p:nvPr>
        </p:nvSpPr>
        <p:spPr>
          <a:xfrm>
            <a:off x="454660" y="7146290"/>
            <a:ext cx="21971000" cy="6043930"/>
          </a:xfrm>
          <a:prstGeom prst="rect">
            <a:avLst/>
          </a:prstGeom>
        </p:spPr>
        <p:txBody>
          <a:bodyPr/>
          <a:lstStyle/>
          <a:p>
            <a:pPr marL="0" lvl="1" indent="1066800" algn="l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b="1">
                <a:sym typeface="+mn-ea"/>
              </a:rPr>
              <a:t>Team Members:</a:t>
            </a:r>
          </a:p>
          <a:p>
            <a:pPr marL="0" lvl="1" indent="1066800" algn="l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Poornima Pulakandam </a:t>
            </a:r>
          </a:p>
          <a:p>
            <a:pPr marL="0" lvl="1" indent="1066800" algn="l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Vineela Punuru </a:t>
            </a:r>
          </a:p>
          <a:p>
            <a:pPr marL="0" lvl="1" indent="1066800" algn="l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sym typeface="+mn-ea"/>
              </a:rPr>
              <a:t>Maniparthu manne</a:t>
            </a:r>
          </a:p>
          <a:p>
            <a:pPr marL="0" lvl="1" indent="1066800" algn="l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Koosha Sharifani</a:t>
            </a:r>
          </a:p>
        </p:txBody>
      </p:sp>
      <p:sp>
        <p:nvSpPr>
          <p:cNvPr id="3" name="Pratik Chaudhari…"/>
          <p:cNvSpPr txBox="1"/>
          <p:nvPr/>
        </p:nvSpPr>
        <p:spPr>
          <a:xfrm>
            <a:off x="454660" y="2969260"/>
            <a:ext cx="21971000" cy="19919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685800" indent="-685800" algn="l" rtl="0" fontAlgn="base">
              <a:spcBef>
                <a:spcPct val="40000"/>
              </a:spcBef>
              <a:spcAft>
                <a:spcPct val="0"/>
              </a:spcAft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5900" indent="-57150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rtl="0" fontAlgn="base">
              <a:spcBef>
                <a:spcPct val="40000"/>
              </a:spcBef>
              <a:spcAft>
                <a:spcPct val="0"/>
              </a:spcAft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rtl="0" fontAlgn="base">
              <a:spcBef>
                <a:spcPct val="40000"/>
              </a:spcBef>
              <a:spcAft>
                <a:spcPct val="0"/>
              </a:spcAft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1066800" algn="ctr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8800" b="1" dirty="0" err="1"/>
              <a:t>CampusEats</a:t>
            </a:r>
            <a:r>
              <a:rPr lang="en-US" sz="8800" b="1" dirty="0"/>
              <a:t> - Group 15</a:t>
            </a:r>
          </a:p>
          <a:p>
            <a:pPr marL="0" lvl="1" indent="1066800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8800" b="1" dirty="0"/>
          </a:p>
          <a:p>
            <a:pPr marL="0" lvl="1" indent="1066800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8800" b="1" dirty="0"/>
          </a:p>
          <a:p>
            <a:pPr marL="0" lvl="1" indent="1066800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8800" b="1" dirty="0"/>
          </a:p>
        </p:txBody>
      </p:sp>
      <p:pic>
        <p:nvPicPr>
          <p:cNvPr id="2" name="Audio Recording Dec 8, 2021 at 11:44:09 PM" descr="Audio Recording Dec 8, 2021 at 11:44:09 PM">
            <a:hlinkClick r:id="" action="ppaction://media"/>
            <a:extLst>
              <a:ext uri="{FF2B5EF4-FFF2-40B4-BE49-F238E27FC236}">
                <a16:creationId xmlns:a16="http://schemas.microsoft.com/office/drawing/2014/main" id="{0A8B5139-EE24-044F-BAFB-7E077E87FD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  <p:pic>
        <p:nvPicPr>
          <p:cNvPr id="4" name="Audio Recording Dec 8, 2021 at 11:47:18 PM" descr="Audio Recording Dec 8, 2021 at 11:47:18 PM">
            <a:hlinkClick r:id="" action="ppaction://media"/>
            <a:extLst>
              <a:ext uri="{FF2B5EF4-FFF2-40B4-BE49-F238E27FC236}">
                <a16:creationId xmlns:a16="http://schemas.microsoft.com/office/drawing/2014/main" id="{31B46AC0-CA7D-C447-BA1E-5F7B2E233B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  <p:pic>
        <p:nvPicPr>
          <p:cNvPr id="5" name="Audio Recording Dec 8, 2021 at 11:48:14 PM" descr="Audio Recording Dec 8, 2021 at 11:48:14 PM">
            <a:hlinkClick r:id="" action="ppaction://media"/>
            <a:extLst>
              <a:ext uri="{FF2B5EF4-FFF2-40B4-BE49-F238E27FC236}">
                <a16:creationId xmlns:a16="http://schemas.microsoft.com/office/drawing/2014/main" id="{6E77FD20-2BF1-A741-99E0-CBB203D07C6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81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6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WhatsApp Image 2021-12-08 at 4.36.09 PM.jpeg" descr="WhatsApp Image 2021-12-08 at 4.36.09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754" y="2841893"/>
            <a:ext cx="14820901" cy="9156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3982720" y="881380"/>
            <a:ext cx="13839825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defTabSz="1950720">
              <a:defRPr sz="6800"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6600" b="1">
                <a:sym typeface="+mn-ea"/>
              </a:rPr>
              <a:t>Stored Procedure For CampusEats</a:t>
            </a:r>
            <a:r>
              <a:rPr sz="6600" b="1">
                <a:sym typeface="+mn-ea"/>
              </a:rPr>
              <a:t> </a:t>
            </a:r>
            <a:endParaRPr lang="en-US" sz="6600"/>
          </a:p>
        </p:txBody>
      </p:sp>
      <p:pic>
        <p:nvPicPr>
          <p:cNvPr id="3" name="Audio Recording Dec 8, 2021 at 11:51:32 PM" descr="Audio Recording Dec 8, 2021 at 11:51:32 PM">
            <a:hlinkClick r:id="" action="ppaction://media"/>
            <a:extLst>
              <a:ext uri="{FF2B5EF4-FFF2-40B4-BE49-F238E27FC236}">
                <a16:creationId xmlns:a16="http://schemas.microsoft.com/office/drawing/2014/main" id="{3BB118F5-B992-DB47-AFA3-C13313F4E8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WhatsApp Image 2021-12-08 at 5.54.27 PM.jpeg" descr="WhatsApp Image 2021-12-08 at 5.54.27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10" y="3722821"/>
            <a:ext cx="15791738" cy="76664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3982720" y="881380"/>
            <a:ext cx="13839825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defTabSz="1950720">
              <a:defRPr sz="6800"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6600" b="1">
                <a:sym typeface="+mn-ea"/>
              </a:rPr>
              <a:t>Functions For CampusEats</a:t>
            </a:r>
            <a:r>
              <a:rPr sz="6600" b="1">
                <a:sym typeface="+mn-ea"/>
              </a:rPr>
              <a:t> </a:t>
            </a:r>
            <a:endParaRPr lang="en-US" sz="6600"/>
          </a:p>
        </p:txBody>
      </p:sp>
      <p:pic>
        <p:nvPicPr>
          <p:cNvPr id="3" name="Audio Recording Dec 8, 2021 at 11:51:44 PM" descr="Audio Recording Dec 8, 2021 at 11:51:44 PM">
            <a:hlinkClick r:id="" action="ppaction://media"/>
            <a:extLst>
              <a:ext uri="{FF2B5EF4-FFF2-40B4-BE49-F238E27FC236}">
                <a16:creationId xmlns:a16="http://schemas.microsoft.com/office/drawing/2014/main" id="{2356D75B-D0FB-8441-A98F-F8E9223136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WhatsApp Image 2021-12-08 at 5.55.18 PM (1).jpeg" descr="WhatsApp Image 2021-12-08 at 5.55.18 PM (1)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401" y="3486150"/>
            <a:ext cx="16570478" cy="77591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3982720" y="881380"/>
            <a:ext cx="13839825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defTabSz="1950720">
              <a:defRPr sz="6800"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6600" b="1">
                <a:sym typeface="+mn-ea"/>
              </a:rPr>
              <a:t>Functions For CampusEats</a:t>
            </a:r>
            <a:r>
              <a:rPr sz="6600" b="1">
                <a:sym typeface="+mn-ea"/>
              </a:rPr>
              <a:t> </a:t>
            </a:r>
            <a:endParaRPr lang="en-US" sz="6600"/>
          </a:p>
        </p:txBody>
      </p:sp>
      <p:pic>
        <p:nvPicPr>
          <p:cNvPr id="3" name="Audio Recording Dec 8, 2021 at 11:43:05 PM" descr="Audio Recording Dec 8, 2021 at 11:43:05 PM">
            <a:hlinkClick r:id="" action="ppaction://media"/>
            <a:extLst>
              <a:ext uri="{FF2B5EF4-FFF2-40B4-BE49-F238E27FC236}">
                <a16:creationId xmlns:a16="http://schemas.microsoft.com/office/drawing/2014/main" id="{EE36A12C-FB4C-7640-9698-4DBE0349AD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  <p:pic>
        <p:nvPicPr>
          <p:cNvPr id="4" name="Audio Recording Dec 8, 2021 at 11:51:56 PM" descr="Audio Recording Dec 8, 2021 at 11:51:56 PM">
            <a:hlinkClick r:id="" action="ppaction://media"/>
            <a:extLst>
              <a:ext uri="{FF2B5EF4-FFF2-40B4-BE49-F238E27FC236}">
                <a16:creationId xmlns:a16="http://schemas.microsoft.com/office/drawing/2014/main" id="{7AF83202-2D16-FB4C-A41F-76EBB4EB013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6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2"/>
          <p:cNvSpPr txBox="1">
            <a:spLocks noGrp="1"/>
          </p:cNvSpPr>
          <p:nvPr>
            <p:ph type="title"/>
          </p:nvPr>
        </p:nvSpPr>
        <p:spPr>
          <a:xfrm>
            <a:off x="1006924" y="533919"/>
            <a:ext cx="21971006" cy="984638"/>
          </a:xfrm>
          <a:prstGeom prst="rect">
            <a:avLst/>
          </a:prstGeom>
        </p:spPr>
        <p:txBody>
          <a:bodyPr/>
          <a:lstStyle>
            <a:lvl1pPr defTabSz="1950720">
              <a:defRPr sz="5760" spc="-240"/>
            </a:lvl1pPr>
          </a:lstStyle>
          <a:p>
            <a:pPr algn="ctr"/>
            <a:r>
              <a:rPr sz="6600" b="1">
                <a:latin typeface="Times New Roman" panose="02020603050405020304" charset="0"/>
                <a:cs typeface="Times New Roman" panose="02020603050405020304" charset="0"/>
              </a:rPr>
              <a:t>Indexes </a:t>
            </a:r>
          </a:p>
        </p:txBody>
      </p:sp>
      <p:sp>
        <p:nvSpPr>
          <p:cNvPr id="231" name="Text Placeholder 3"/>
          <p:cNvSpPr txBox="1">
            <a:spLocks noGrp="1"/>
          </p:cNvSpPr>
          <p:nvPr>
            <p:ph type="body" idx="1"/>
          </p:nvPr>
        </p:nvSpPr>
        <p:spPr>
          <a:xfrm>
            <a:off x="1007110" y="2825115"/>
            <a:ext cx="18996025" cy="940435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/>
              <a:t>Indexes for </a:t>
            </a:r>
            <a:r>
              <a:rPr lang="en-US">
                <a:effectLst/>
                <a:sym typeface="+mn-ea"/>
              </a:rPr>
              <a:t>delivery table: PK index, fk_delivery_driver_id, fk_delivery_vehicle_id</a:t>
            </a: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driver table: PK index, fk_D_student_id.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faculty table: PK index, fk_F_person_id</a:t>
            </a: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location table:PK index, location_index_desc, idx_location_location_name.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P</a:t>
            </a:r>
            <a:r>
              <a:rPr lang="en-US">
                <a:effectLst/>
                <a:sym typeface="+mn-ea"/>
              </a:rPr>
              <a:t>erson cation table: PK index.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 </a:t>
            </a:r>
            <a:r>
              <a:rPr lang="en-US">
                <a:effectLst/>
                <a:sym typeface="+mn-ea"/>
              </a:rPr>
              <a:t>restaurant table: PK index.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staff table: PK index, fk_S_person_id.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student table: PK index, fk_St_person_id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vehicle table: PK index.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order table: PK index, fk_O_person_id, fk_O_delivery_id,fk_O_location_id, fk_O_driver_id, fk_O_restaurant_id.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ratings table: PK index,fk_Rt_order_id.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driver_ratings table:PK index, fk_DR_rating_id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sym typeface="+mn-ea"/>
              </a:rPr>
              <a:t>Indexes for </a:t>
            </a:r>
            <a:r>
              <a:rPr lang="en-US">
                <a:effectLst/>
                <a:sym typeface="+mn-ea"/>
              </a:rPr>
              <a:t>restaurant_ratings table:PK index, fk_RR_rating_id.</a:t>
            </a: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r>
              <a:rPr lang="en-US">
                <a:effectLst/>
                <a:sym typeface="+mn-ea"/>
              </a:rPr>
              <a:t>Indexes For Menu table:PK index, </a:t>
            </a:r>
            <a:r>
              <a:rPr>
                <a:sym typeface="+mn-ea"/>
              </a:rPr>
              <a:t>fk_menu_idx</a:t>
            </a:r>
            <a:r>
              <a:rPr lang="en-US">
                <a:sym typeface="+mn-ea"/>
              </a:rPr>
              <a:t>.</a:t>
            </a: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>
              <a:effectLst/>
              <a:sym typeface="+mn-ea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>
              <a:effectLst/>
              <a:sym typeface="+mn-ea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SzPct val="100000"/>
              <a:buFont typeface="Arial" panose="020B0604020202020204"/>
              <a:buNone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SzPct val="100000"/>
              <a:buFont typeface="Arial" panose="020B0604020202020204"/>
              <a:buChar char="•"/>
              <a:defRPr sz="2800"/>
            </a:pPr>
            <a:endParaRPr lang="en-US"/>
          </a:p>
        </p:txBody>
      </p:sp>
      <p:pic>
        <p:nvPicPr>
          <p:cNvPr id="2" name="Audio Recording Dec 8, 2021 at 11:52:08 PM" descr="Audio Recording Dec 8, 2021 at 11:52:08 PM">
            <a:hlinkClick r:id="" action="ppaction://media"/>
            <a:extLst>
              <a:ext uri="{FF2B5EF4-FFF2-40B4-BE49-F238E27FC236}">
                <a16:creationId xmlns:a16="http://schemas.microsoft.com/office/drawing/2014/main" id="{1915C7CF-976A-9048-9050-0429CC34D2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spc="-300"/>
            </a:lvl1pPr>
          </a:lstStyle>
          <a:p>
            <a:pPr algn="ctr"/>
            <a:r>
              <a:rPr sz="6600" b="1">
                <a:latin typeface="Times New Roman" panose="02020603050405020304" charset="0"/>
                <a:cs typeface="Times New Roman" panose="02020603050405020304" charset="0"/>
              </a:rPr>
              <a:t>CampusEats </a:t>
            </a:r>
            <a:r>
              <a:rPr lang="en-US" sz="6600" b="1">
                <a:latin typeface="Times New Roman" panose="02020603050405020304" charset="0"/>
                <a:cs typeface="Times New Roman" panose="02020603050405020304" charset="0"/>
              </a:rPr>
              <a:t>-Final EERD </a:t>
            </a:r>
          </a:p>
        </p:txBody>
      </p:sp>
      <p:pic>
        <p:nvPicPr>
          <p:cNvPr id="2" name="Content Placeholder 1" descr="EERD_reverse Engineer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1795" y="1719580"/>
            <a:ext cx="19091910" cy="11686540"/>
          </a:xfrm>
          <a:prstGeom prst="rect">
            <a:avLst/>
          </a:prstGeom>
        </p:spPr>
      </p:pic>
      <p:pic>
        <p:nvPicPr>
          <p:cNvPr id="3" name="Audio Recording Dec 8, 2021 at 11:52:20 PM" descr="Audio Recording Dec 8, 2021 at 11:52:20 PM">
            <a:hlinkClick r:id="" action="ppaction://media"/>
            <a:extLst>
              <a:ext uri="{FF2B5EF4-FFF2-40B4-BE49-F238E27FC236}">
                <a16:creationId xmlns:a16="http://schemas.microsoft.com/office/drawing/2014/main" id="{3E4FBD91-4E5C-BC49-AA5F-229FED428B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hank You"/>
          <p:cNvSpPr txBox="1">
            <a:spLocks noGrp="1"/>
          </p:cNvSpPr>
          <p:nvPr>
            <p:ph type="body" sz="quarter" idx="4294967295"/>
          </p:nvPr>
        </p:nvSpPr>
        <p:spPr>
          <a:xfrm>
            <a:off x="6031865" y="4702810"/>
            <a:ext cx="10927080" cy="2260600"/>
          </a:xfrm>
          <a:prstGeom prst="rect">
            <a:avLst/>
          </a:prstGeom>
        </p:spPr>
        <p:txBody>
          <a:bodyPr numCol="1" spcCol="38100">
            <a:scene3d>
              <a:camera prst="orthographicFront"/>
              <a:lightRig rig="threePt" dir="t"/>
            </a:scene3d>
          </a:bodyPr>
          <a:lstStyle>
            <a:lvl1pPr marL="0" indent="0" algn="ctr">
              <a:buSzTx/>
              <a:buNone/>
              <a:defRPr sz="6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sz="9600" b="1">
                <a:ln w="22225">
                  <a:solidFill>
                    <a:srgbClr val="00206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  <p:pic>
        <p:nvPicPr>
          <p:cNvPr id="2" name="Audio Recording Dec 8, 2021 at 11:52:28 PM" descr="Audio Recording Dec 8, 2021 at 11:52:28 PM">
            <a:hlinkClick r:id="" action="ppaction://media"/>
            <a:extLst>
              <a:ext uri="{FF2B5EF4-FFF2-40B4-BE49-F238E27FC236}">
                <a16:creationId xmlns:a16="http://schemas.microsoft.com/office/drawing/2014/main" id="{2E487D11-EB08-AE4B-B283-3A1327786E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dded three new tables to support rating system.…"/>
          <p:cNvSpPr txBox="1">
            <a:spLocks noGrp="1"/>
          </p:cNvSpPr>
          <p:nvPr>
            <p:ph type="body" sz="half" idx="4294967295"/>
          </p:nvPr>
        </p:nvSpPr>
        <p:spPr>
          <a:xfrm>
            <a:off x="1822450" y="3982085"/>
            <a:ext cx="18671540" cy="7590155"/>
          </a:xfrm>
          <a:prstGeom prst="rect">
            <a:avLst/>
          </a:prstGeom>
        </p:spPr>
        <p:txBody>
          <a:bodyPr numCol="1" spcCol="38100"/>
          <a:lstStyle/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4800" dirty="0"/>
              <a:t>We have added four </a:t>
            </a:r>
            <a:r>
              <a:rPr sz="4800" dirty="0"/>
              <a:t>additional tables to</a:t>
            </a:r>
            <a:r>
              <a:rPr lang="en-US" sz="4800" dirty="0"/>
              <a:t> create</a:t>
            </a:r>
            <a:r>
              <a:rPr sz="4800" dirty="0"/>
              <a:t> the rating system's support.</a:t>
            </a:r>
          </a:p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4800" dirty="0"/>
              <a:t>Ratings, Driver Ratings, and Restaurant Ratings are </a:t>
            </a:r>
            <a:r>
              <a:rPr lang="en-US" sz="4800" dirty="0"/>
              <a:t>the new tables to support the ratings  system and Menu table has been created with restaurant’s menu</a:t>
            </a:r>
            <a:r>
              <a:rPr sz="4800" dirty="0"/>
              <a:t>.</a:t>
            </a:r>
          </a:p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4800" dirty="0"/>
              <a:t>we have created </a:t>
            </a:r>
            <a:r>
              <a:rPr lang="en-US" sz="4800" dirty="0" err="1"/>
              <a:t>seperate</a:t>
            </a:r>
            <a:r>
              <a:rPr lang="en-US" sz="4800" dirty="0"/>
              <a:t> tables for driver ratings and restaurant ratings to avoid data inconsistency without including them in ratings table.</a:t>
            </a:r>
          </a:p>
        </p:txBody>
      </p:sp>
      <p:sp>
        <p:nvSpPr>
          <p:cNvPr id="3" name="Pratik Chaudhari…"/>
          <p:cNvSpPr txBox="1"/>
          <p:nvPr/>
        </p:nvSpPr>
        <p:spPr>
          <a:xfrm>
            <a:off x="526415" y="1024890"/>
            <a:ext cx="21971000" cy="19919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685800" indent="-685800" algn="l" rtl="0" fontAlgn="base">
              <a:spcBef>
                <a:spcPct val="40000"/>
              </a:spcBef>
              <a:spcAft>
                <a:spcPct val="0"/>
              </a:spcAft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5900" indent="-57150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rtl="0" fontAlgn="base">
              <a:spcBef>
                <a:spcPct val="40000"/>
              </a:spcBef>
              <a:spcAft>
                <a:spcPct val="0"/>
              </a:spcAft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rtl="0" fontAlgn="base">
              <a:spcBef>
                <a:spcPct val="40000"/>
              </a:spcBef>
              <a:spcAft>
                <a:spcPct val="0"/>
              </a:spcAft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1066800" algn="ctr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8800" b="1" dirty="0" err="1"/>
              <a:t>CampusEats</a:t>
            </a:r>
            <a:r>
              <a:rPr lang="en-US" sz="8800" b="1" dirty="0"/>
              <a:t> - Group 15</a:t>
            </a:r>
          </a:p>
          <a:p>
            <a:pPr marL="0" lvl="1" indent="1066800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8800" b="1" dirty="0"/>
          </a:p>
          <a:p>
            <a:pPr marL="0" lvl="1" indent="1066800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8800" b="1" dirty="0"/>
          </a:p>
          <a:p>
            <a:pPr marL="0" lvl="1" indent="1066800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8800" b="1" dirty="0"/>
          </a:p>
        </p:txBody>
      </p:sp>
      <p:pic>
        <p:nvPicPr>
          <p:cNvPr id="2" name="Audio Recording Dec 8, 2021 at 11:49:12 PM" descr="Audio Recording Dec 8, 2021 at 11:49:12 PM">
            <a:hlinkClick r:id="" action="ppaction://media"/>
            <a:extLst>
              <a:ext uri="{FF2B5EF4-FFF2-40B4-BE49-F238E27FC236}">
                <a16:creationId xmlns:a16="http://schemas.microsoft.com/office/drawing/2014/main" id="{C7DF0E08-C9D1-BE4F-8D63-A87F133766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atings table defines the overall rating for each order.…"/>
          <p:cNvSpPr txBox="1">
            <a:spLocks noGrp="1"/>
          </p:cNvSpPr>
          <p:nvPr>
            <p:ph type="body" sz="half" idx="4294967295"/>
          </p:nvPr>
        </p:nvSpPr>
        <p:spPr>
          <a:xfrm>
            <a:off x="1894840" y="4121785"/>
            <a:ext cx="18758535" cy="5725795"/>
          </a:xfrm>
          <a:prstGeom prst="rect">
            <a:avLst/>
          </a:prstGeom>
        </p:spPr>
        <p:txBody>
          <a:bodyPr numCol="1" spcCol="38100"/>
          <a:lstStyle/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4800"/>
              <a:t>Ratings of an order are recorded in the ratings table. driver’s ratings and restaurant ratings of an order are recorded in driver ratings and restaurant ratings tables respectively</a:t>
            </a:r>
            <a:r>
              <a:rPr lang="en-US" sz="4800"/>
              <a:t>.</a:t>
            </a:r>
          </a:p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4800"/>
              <a:t>The order table and the ratings table have a one-to-one </a:t>
            </a:r>
            <a:r>
              <a:rPr lang="en-US" sz="4800"/>
              <a:t>relationship</a:t>
            </a:r>
            <a:r>
              <a:rPr sz="4800"/>
              <a:t>.</a:t>
            </a:r>
          </a:p>
          <a:p>
            <a:pPr algn="just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4800"/>
              <a:t>The order ratings can be accessed by using the FK (order_id) from the ratings table.</a:t>
            </a:r>
          </a:p>
        </p:txBody>
      </p:sp>
      <p:sp>
        <p:nvSpPr>
          <p:cNvPr id="3" name="Pratik Chaudhari…"/>
          <p:cNvSpPr txBox="1"/>
          <p:nvPr/>
        </p:nvSpPr>
        <p:spPr>
          <a:xfrm>
            <a:off x="526415" y="883285"/>
            <a:ext cx="21971000" cy="19919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685800" indent="-685800" algn="l" rtl="0" fontAlgn="base">
              <a:spcBef>
                <a:spcPct val="40000"/>
              </a:spcBef>
              <a:spcAft>
                <a:spcPct val="0"/>
              </a:spcAft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5900" indent="-57150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rtl="0" fontAlgn="base">
              <a:spcBef>
                <a:spcPct val="40000"/>
              </a:spcBef>
              <a:spcAft>
                <a:spcPct val="0"/>
              </a:spcAft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rtl="0" fontAlgn="base">
              <a:spcBef>
                <a:spcPct val="40000"/>
              </a:spcBef>
              <a:spcAft>
                <a:spcPct val="0"/>
              </a:spcAft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1066800" algn="ctr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8800" b="1"/>
              <a:t>CampusEats - Group 15</a:t>
            </a:r>
          </a:p>
          <a:p>
            <a:pPr marL="0" lvl="1" indent="1066800">
              <a:buSzTx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8800" b="1"/>
          </a:p>
        </p:txBody>
      </p:sp>
      <p:pic>
        <p:nvPicPr>
          <p:cNvPr id="2" name="Audio Recording Dec 8, 2021 at 11:49:40 PM" descr="Audio Recording Dec 8, 2021 at 11:49:40 PM">
            <a:hlinkClick r:id="" action="ppaction://media"/>
            <a:extLst>
              <a:ext uri="{FF2B5EF4-FFF2-40B4-BE49-F238E27FC236}">
                <a16:creationId xmlns:a16="http://schemas.microsoft.com/office/drawing/2014/main" id="{7156D45E-9D9B-CA45-87F7-11AA33355C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Queries used to create new tables"/>
          <p:cNvSpPr txBox="1">
            <a:spLocks noGrp="1"/>
          </p:cNvSpPr>
          <p:nvPr>
            <p:ph type="title" idx="4294967295"/>
          </p:nvPr>
        </p:nvSpPr>
        <p:spPr>
          <a:xfrm>
            <a:off x="2543174" y="1241425"/>
            <a:ext cx="15314597" cy="1435100"/>
          </a:xfrm>
          <a:prstGeom prst="rect">
            <a:avLst/>
          </a:prstGeom>
        </p:spPr>
        <p:txBody>
          <a:bodyPr anchor="ctr"/>
          <a:lstStyle/>
          <a:p>
            <a:pPr lvl="1" algn="ctr">
              <a:defRPr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6600" b="1" dirty="0"/>
              <a:t>Queries </a:t>
            </a:r>
          </a:p>
        </p:txBody>
      </p:sp>
      <p:sp>
        <p:nvSpPr>
          <p:cNvPr id="205" name="CREATE TABLE `ratings` (…"/>
          <p:cNvSpPr txBox="1">
            <a:spLocks noGrp="1"/>
          </p:cNvSpPr>
          <p:nvPr>
            <p:ph type="body" idx="4294967295"/>
          </p:nvPr>
        </p:nvSpPr>
        <p:spPr>
          <a:xfrm>
            <a:off x="1557655" y="3078480"/>
            <a:ext cx="18870930" cy="10189845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3200" b="1" dirty="0"/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lang="en-US" sz="3200" b="1" dirty="0"/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3200" b="1" dirty="0"/>
              <a:t>Rating Table:</a:t>
            </a:r>
            <a:endParaRPr sz="3200" b="1" dirty="0"/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CREATE TABLE `rating` (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  `</a:t>
            </a:r>
            <a:r>
              <a:rPr sz="3200" dirty="0" err="1"/>
              <a:t>rating_id</a:t>
            </a:r>
            <a:r>
              <a:rPr sz="3200" dirty="0"/>
              <a:t>` int(11) NOT NULL AUTO_INCREMENT,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  `</a:t>
            </a:r>
            <a:r>
              <a:rPr sz="3200" dirty="0" err="1"/>
              <a:t>order_id</a:t>
            </a:r>
            <a:r>
              <a:rPr sz="3200" dirty="0"/>
              <a:t>` int(11) NOT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  `rating` int(1) DEFAULT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  PRIMARY KEY (`</a:t>
            </a:r>
            <a:r>
              <a:rPr sz="3200" dirty="0" err="1"/>
              <a:t>rating_id</a:t>
            </a:r>
            <a:r>
              <a:rPr sz="3200" dirty="0"/>
              <a:t>`),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  FOREIGN KEY `</a:t>
            </a:r>
            <a:r>
              <a:rPr sz="3200" dirty="0" err="1"/>
              <a:t>fk_Rt_order_id</a:t>
            </a:r>
            <a:r>
              <a:rPr sz="3200" dirty="0"/>
              <a:t>` (`</a:t>
            </a:r>
            <a:r>
              <a:rPr sz="3200" dirty="0" err="1"/>
              <a:t>order_id</a:t>
            </a:r>
            <a:r>
              <a:rPr sz="3200" dirty="0"/>
              <a:t>`) REFERENCES `order` (`</a:t>
            </a:r>
            <a:r>
              <a:rPr sz="3200" dirty="0" err="1"/>
              <a:t>order_id</a:t>
            </a:r>
            <a:r>
              <a:rPr sz="3200" dirty="0"/>
              <a:t>`) ON DELETE CASCADE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) ENGINE=</a:t>
            </a:r>
            <a:r>
              <a:rPr sz="3200" dirty="0" err="1"/>
              <a:t>InnoDB</a:t>
            </a:r>
            <a:r>
              <a:rPr sz="3200" dirty="0"/>
              <a:t> AUTO_INCREMENT=206 DEFAULT CHARSET=latin1;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sz="3200" dirty="0"/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b="1" dirty="0" err="1">
                <a:sym typeface="+mn-ea"/>
              </a:rPr>
              <a:t>restaurant_rating</a:t>
            </a:r>
            <a:r>
              <a:rPr lang="en-US" sz="3200" b="1" dirty="0">
                <a:sym typeface="+mn-ea"/>
              </a:rPr>
              <a:t> Table:</a:t>
            </a:r>
            <a:endParaRPr sz="3200" b="1" dirty="0"/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CREATE TABLE `</a:t>
            </a:r>
            <a:r>
              <a:rPr sz="3200" dirty="0" err="1"/>
              <a:t>restaurant_rating</a:t>
            </a:r>
            <a:r>
              <a:rPr sz="3200" dirty="0"/>
              <a:t>` ( `</a:t>
            </a:r>
            <a:r>
              <a:rPr sz="3200" dirty="0" err="1"/>
              <a:t>restaurant_rating_id</a:t>
            </a:r>
            <a:r>
              <a:rPr sz="3200" dirty="0"/>
              <a:t>` int(11) NOT NULL AUTO_INCREMENT,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  `</a:t>
            </a:r>
            <a:r>
              <a:rPr sz="3200" dirty="0" err="1"/>
              <a:t>rating_id</a:t>
            </a:r>
            <a:r>
              <a:rPr sz="3200" dirty="0"/>
              <a:t>` int(11) DEFAULT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  PRIMARY KEY (`</a:t>
            </a:r>
            <a:r>
              <a:rPr sz="3200" dirty="0" err="1"/>
              <a:t>restaurant_rating_id</a:t>
            </a:r>
            <a:r>
              <a:rPr sz="3200" dirty="0"/>
              <a:t>`),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  FOREIGN KEY `</a:t>
            </a:r>
            <a:r>
              <a:rPr sz="3200" dirty="0" err="1"/>
              <a:t>fk_R_rating_id</a:t>
            </a:r>
            <a:r>
              <a:rPr sz="3200" dirty="0"/>
              <a:t>` (`</a:t>
            </a:r>
            <a:r>
              <a:rPr sz="3200" dirty="0" err="1"/>
              <a:t>rating_id</a:t>
            </a:r>
            <a:r>
              <a:rPr sz="3200" dirty="0"/>
              <a:t>`) REFERENCES `rating` (`</a:t>
            </a:r>
            <a:r>
              <a:rPr sz="3200" dirty="0" err="1"/>
              <a:t>rating_id</a:t>
            </a:r>
            <a:r>
              <a:rPr sz="3200" dirty="0"/>
              <a:t>`) ON DELETE CASCADE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dirty="0"/>
              <a:t>) ENGINE=</a:t>
            </a:r>
            <a:r>
              <a:rPr sz="3200" dirty="0" err="1"/>
              <a:t>InnoDB</a:t>
            </a:r>
            <a:r>
              <a:rPr sz="3200" dirty="0"/>
              <a:t> AUTO_INCREMENT=26 DEFAULT CHARSET=latin1;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sz="3200" dirty="0"/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 sz="3200" dirty="0"/>
          </a:p>
        </p:txBody>
      </p:sp>
      <p:pic>
        <p:nvPicPr>
          <p:cNvPr id="2" name="Audio Recording Dec 8, 2021 at 11:50:06 PM" descr="Audio Recording Dec 8, 2021 at 11:50:06 PM">
            <a:hlinkClick r:id="" action="ppaction://media"/>
            <a:extLst>
              <a:ext uri="{FF2B5EF4-FFF2-40B4-BE49-F238E27FC236}">
                <a16:creationId xmlns:a16="http://schemas.microsoft.com/office/drawing/2014/main" id="{82C73CC0-761F-C54A-8148-F44BCC122D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Queries used to create new tables"/>
          <p:cNvSpPr txBox="1">
            <a:spLocks noGrp="1"/>
          </p:cNvSpPr>
          <p:nvPr>
            <p:ph type="title" idx="4294967295"/>
          </p:nvPr>
        </p:nvSpPr>
        <p:spPr>
          <a:xfrm>
            <a:off x="2974974" y="737235"/>
            <a:ext cx="15314597" cy="1435100"/>
          </a:xfrm>
          <a:prstGeom prst="rect">
            <a:avLst/>
          </a:prstGeom>
        </p:spPr>
        <p:txBody>
          <a:bodyPr anchor="ctr"/>
          <a:lstStyle/>
          <a:p>
            <a:pPr lvl="1" algn="ctr">
              <a:defRPr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6600" b="1"/>
              <a:t>Queries </a:t>
            </a:r>
          </a:p>
        </p:txBody>
      </p:sp>
      <p:sp>
        <p:nvSpPr>
          <p:cNvPr id="205" name="CREATE TABLE `ratings` (…"/>
          <p:cNvSpPr txBox="1">
            <a:spLocks noGrp="1"/>
          </p:cNvSpPr>
          <p:nvPr>
            <p:ph type="body" idx="4294967295"/>
          </p:nvPr>
        </p:nvSpPr>
        <p:spPr>
          <a:xfrm>
            <a:off x="1557655" y="3078480"/>
            <a:ext cx="18870930" cy="10189845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 b="1">
                <a:sym typeface="+mn-ea"/>
              </a:rPr>
              <a:t>driver_rating</a:t>
            </a:r>
            <a:r>
              <a:rPr lang="en-US" sz="3200" b="1">
                <a:sym typeface="+mn-ea"/>
              </a:rPr>
              <a:t> </a:t>
            </a:r>
            <a:r>
              <a:rPr lang="en-US" sz="3200" b="1"/>
              <a:t>Table:</a:t>
            </a:r>
            <a:endParaRPr sz="3200" b="1"/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CREATE TABLE `driver_rating` (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`driver_rating_id` int(11) NOT NULL AUTO_INCREMENT,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`rating_id` int(11) DEFAULT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PRIMARY KEY (`driver_rating_id`),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FOREIGN KEY `fk_D_rating_id` (`rating_id`) REFERENCES `rating` (`rating_id`) ON DELETE CASCADE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) ENGINE=InnoDB AUTO_INCREMENT=26 DEFAULT CHARSET=latin1;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3200" b="1">
                <a:sym typeface="+mn-ea"/>
              </a:rPr>
              <a:t>Menu Table:</a:t>
            </a:r>
            <a:endParaRPr sz="3200" b="1"/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CREATE TABLE IF NOT EXISTS `campus_eats_fall2021`.`menu` (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`item_id` INT NOT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`price` FLOAT NOT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`description` VARCHAR(45) NOT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`name` VARCHAR(45) NOT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`restaurant_id` INT NOT NULL,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PRIMARY KEY (`item_id`, `restaurant_id`),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INDEX `fk_menu_idx` (`restaurant_id` ASC) VISIBLE,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CONSTRAINT `fk_menu`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  FOREIGN KEY (`restaurant_id`)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  REFERENCES `campus_eats_fall2021`.`restaurant` (`restaurant_id`)</a:t>
            </a:r>
            <a:r>
              <a:rPr lang="en-US" sz="3200"/>
              <a:t> </a:t>
            </a:r>
            <a:r>
              <a:rPr sz="3200"/>
              <a:t>ON DELETE NO ACTION</a:t>
            </a:r>
          </a:p>
          <a:p>
            <a:pPr marL="0" indent="0" defTabSz="2194560">
              <a:spcBef>
                <a:spcPts val="0"/>
              </a:spcBef>
              <a:buNone/>
              <a:defRPr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3200"/>
              <a:t>    ON UPDATE NO ACTION)ENGINE = InnoDB;</a:t>
            </a:r>
          </a:p>
        </p:txBody>
      </p:sp>
      <p:pic>
        <p:nvPicPr>
          <p:cNvPr id="2" name="Audio Recording Dec 8, 2021 at 11:50:16 PM" descr="Audio Recording Dec 8, 2021 at 11:50:16 PM">
            <a:hlinkClick r:id="" action="ppaction://media"/>
            <a:extLst>
              <a:ext uri="{FF2B5EF4-FFF2-40B4-BE49-F238E27FC236}">
                <a16:creationId xmlns:a16="http://schemas.microsoft.com/office/drawing/2014/main" id="{F0CC996C-4824-4B45-B6CB-64FF93128B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Views Created to the CampusEats Database Model"/>
          <p:cNvSpPr txBox="1">
            <a:spLocks noGrp="1"/>
          </p:cNvSpPr>
          <p:nvPr>
            <p:ph type="title" idx="4294967295"/>
          </p:nvPr>
        </p:nvSpPr>
        <p:spPr>
          <a:xfrm>
            <a:off x="1206500" y="1151255"/>
            <a:ext cx="18269448" cy="1435100"/>
          </a:xfrm>
          <a:prstGeom prst="rect">
            <a:avLst/>
          </a:prstGeom>
        </p:spPr>
        <p:txBody>
          <a:bodyPr anchor="ctr"/>
          <a:lstStyle/>
          <a:p>
            <a:pPr lvl="1" algn="ctr" defTabSz="1950720">
              <a:defRPr sz="6800"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b="1"/>
              <a:t>Views</a:t>
            </a:r>
            <a:r>
              <a:rPr lang="en-US" b="1"/>
              <a:t> For CampusEats</a:t>
            </a:r>
            <a:r>
              <a:rPr b="1"/>
              <a:t> </a:t>
            </a:r>
          </a:p>
        </p:txBody>
      </p:sp>
      <p:pic>
        <p:nvPicPr>
          <p:cNvPr id="208" name="WhatsApp Image 2021-12-08 at 4.26.52 PM.jpeg" descr="WhatsApp Image 2021-12-08 at 4.26.52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905" y="3256869"/>
            <a:ext cx="11739935" cy="98025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Audio Recording Dec 8, 2021 at 11:50:33 PM" descr="Audio Recording Dec 8, 2021 at 11:50:33 PM">
            <a:hlinkClick r:id="" action="ppaction://media"/>
            <a:extLst>
              <a:ext uri="{FF2B5EF4-FFF2-40B4-BE49-F238E27FC236}">
                <a16:creationId xmlns:a16="http://schemas.microsoft.com/office/drawing/2014/main" id="{4FB31694-194F-3F47-B358-D3CB67BCE1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WhatsApp Image 2021-12-08 at 4.28.25 PM.jpeg" descr="WhatsApp Image 2021-12-08 at 4.28.25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969" y="2825150"/>
            <a:ext cx="14897101" cy="10325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7" name="Views Created to the CampusEats Database Model"/>
          <p:cNvSpPr txBox="1"/>
          <p:nvPr/>
        </p:nvSpPr>
        <p:spPr>
          <a:xfrm>
            <a:off x="1206500" y="1151255"/>
            <a:ext cx="18269448" cy="14351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algn="ctr" defTabSz="1950720">
              <a:defRPr sz="6800"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b="1"/>
              <a:t>Views</a:t>
            </a:r>
            <a:r>
              <a:rPr lang="en-US" b="1"/>
              <a:t> For CampusEats</a:t>
            </a:r>
            <a:r>
              <a:rPr b="1"/>
              <a:t> </a:t>
            </a:r>
          </a:p>
        </p:txBody>
      </p:sp>
      <p:pic>
        <p:nvPicPr>
          <p:cNvPr id="2" name="Audio Recording Dec 8, 2021 at 11:50:47 PM" descr="Audio Recording Dec 8, 2021 at 11:50:47 PM">
            <a:hlinkClick r:id="" action="ppaction://media"/>
            <a:extLst>
              <a:ext uri="{FF2B5EF4-FFF2-40B4-BE49-F238E27FC236}">
                <a16:creationId xmlns:a16="http://schemas.microsoft.com/office/drawing/2014/main" id="{72D46F9A-0188-6346-8E9E-3028326223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WhatsApp Image 2021-12-08 at 4.32.25 PM (2).jpeg" descr="WhatsApp Image 2021-12-08 at 4.32.25 PM (2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08" y="2681799"/>
            <a:ext cx="15074901" cy="9385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3982720" y="881380"/>
            <a:ext cx="13839825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defTabSz="1950720">
              <a:defRPr sz="6800"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6600" b="1">
                <a:sym typeface="+mn-ea"/>
              </a:rPr>
              <a:t>Stored Procedure For CampusEats</a:t>
            </a:r>
            <a:r>
              <a:rPr sz="6600" b="1">
                <a:sym typeface="+mn-ea"/>
              </a:rPr>
              <a:t> </a:t>
            </a:r>
            <a:endParaRPr lang="en-US" sz="6600"/>
          </a:p>
        </p:txBody>
      </p:sp>
      <p:pic>
        <p:nvPicPr>
          <p:cNvPr id="3" name="Audio Recording Dec 8, 2021 at 11:51:06 PM" descr="Audio Recording Dec 8, 2021 at 11:51:06 PM">
            <a:hlinkClick r:id="" action="ppaction://media"/>
            <a:extLst>
              <a:ext uri="{FF2B5EF4-FFF2-40B4-BE49-F238E27FC236}">
                <a16:creationId xmlns:a16="http://schemas.microsoft.com/office/drawing/2014/main" id="{E3EAB16D-4D8F-6147-B43A-376E2DE2A2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WhatsApp Image 2021-12-08 at 4.34.41 PM.jpeg" descr="WhatsApp Image 2021-12-08 at 4.34.41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744" y="2897754"/>
            <a:ext cx="15074901" cy="10007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3982720" y="881380"/>
            <a:ext cx="13839825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defTabSz="1950720">
              <a:defRPr sz="6800" spc="-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sz="6600" b="1">
                <a:sym typeface="+mn-ea"/>
              </a:rPr>
              <a:t>Stored Procedure For CampusEats</a:t>
            </a:r>
            <a:r>
              <a:rPr sz="6600" b="1">
                <a:sym typeface="+mn-ea"/>
              </a:rPr>
              <a:t> </a:t>
            </a:r>
            <a:endParaRPr lang="en-US" sz="6600"/>
          </a:p>
        </p:txBody>
      </p:sp>
      <p:pic>
        <p:nvPicPr>
          <p:cNvPr id="3" name="Audio Recording Dec 8, 2021 at 11:51:19 PM" descr="Audio Recording Dec 8, 2021 at 11:51:19 PM">
            <a:hlinkClick r:id="" action="ppaction://media"/>
            <a:extLst>
              <a:ext uri="{FF2B5EF4-FFF2-40B4-BE49-F238E27FC236}">
                <a16:creationId xmlns:a16="http://schemas.microsoft.com/office/drawing/2014/main" id="{CD88BD34-D526-C64D-ADF1-9A5C0E4CF8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862</Words>
  <Application>Microsoft Macintosh PowerPoint</Application>
  <PresentationFormat>Custom</PresentationFormat>
  <Paragraphs>92</Paragraphs>
  <Slides>15</Slides>
  <Notes>0</Notes>
  <HiddenSlides>0</HiddenSlides>
  <MMClips>18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Times New Roman</vt:lpstr>
      <vt:lpstr>Blue Waves</vt:lpstr>
      <vt:lpstr>PowerPoint Presentation</vt:lpstr>
      <vt:lpstr>PowerPoint Presentation</vt:lpstr>
      <vt:lpstr>PowerPoint Presentation</vt:lpstr>
      <vt:lpstr>Queries </vt:lpstr>
      <vt:lpstr>Queries </vt:lpstr>
      <vt:lpstr>Views For CampusEats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Indexes </vt:lpstr>
      <vt:lpstr>CampusEats -Final EERD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CampusEats DB Model</dc:title>
  <dc:creator/>
  <cp:lastModifiedBy>Microsoft Office User</cp:lastModifiedBy>
  <cp:revision>11</cp:revision>
  <dcterms:created xsi:type="dcterms:W3CDTF">2021-12-09T02:41:23Z</dcterms:created>
  <dcterms:modified xsi:type="dcterms:W3CDTF">2021-12-09T04:53:07Z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F82DFFEB45294B25B5F057FB2575F65F</vt:lpwstr>
  </property>
  <property fmtid="{D5CDD505-2E9C-101B-9397-08002B2CF9AE}" pid="3" name="KSOProductBuildVer">
    <vt:lpwstr>1033-11.2.0.10382</vt:lpwstr>
  </property>
</Properties>
</file>