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1" r:id="rId7"/>
    <p:sldId id="266" r:id="rId8"/>
    <p:sldId id="267" r:id="rId9"/>
    <p:sldId id="268" r:id="rId10"/>
    <p:sldId id="269" r:id="rId11"/>
    <p:sldId id="270" r:id="rId12"/>
    <p:sldId id="272" r:id="rId13"/>
    <p:sldId id="264" r:id="rId14"/>
    <p:sldId id="263"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3B29D-91ED-4B86-BA4A-6CDFCE7D3F79}" v="17" dt="2021-12-10T03:04:15.1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2EDB8D0-98ED-4B86-9D5F-E61ADC70144D}"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EDB8D0-98ED-4B86-9D5F-E61ADC70144D}"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EDB8D0-98ED-4B86-9D5F-E61ADC70144D}"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EDB8D0-98ED-4B86-9D5F-E61ADC70144D}"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EDB8D0-98ED-4B86-9D5F-E61ADC70144D}"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EDB8D0-98ED-4B86-9D5F-E61ADC70144D}" type="datetimeFigureOut">
              <a:rPr lang="en-US" smtClean="0"/>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EDB8D0-98ED-4B86-9D5F-E61ADC70144D}" type="datetimeFigureOut">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8D0-98ED-4B86-9D5F-E61ADC70144D}" type="datetimeFigureOut">
              <a:rPr lang="en-US" smtClean="0"/>
              <a:t>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t>12/9/2021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p:cNvSpPr>
            <a:spLocks noGrp="1" noRot="1" noChangeAspect="1" noMove="1" noResize="1" noEditPoints="1" noAdjustHandles="1" noChangeArrowheads="1" noChangeShapeType="1" noTextEdit="1"/>
          </p:cNvSpPr>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p:cNvSpPr>
            <a:spLocks noGrp="1" noRot="1" noChangeAspect="1" noMove="1" noResize="1" noEditPoints="1" noAdjustHandles="1" noChangeArrowheads="1" noChangeShapeType="1" noTextEdit="1"/>
          </p:cNvSpPr>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3" name="Rectangle 12"/>
          <p:cNvSpPr>
            <a:spLocks noGrp="1" noRot="1" noChangeAspect="1" noMove="1" noResize="1" noEditPoints="1" noAdjustHandles="1" noChangeArrowheads="1" noChangeShapeType="1" noTextEdit="1"/>
          </p:cNvSpPr>
          <p:nvPr/>
        </p:nvSpPr>
        <p:spPr bwMode="white">
          <a:xfrm>
            <a:off x="0" y="2032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Arc 14"/>
          <p:cNvSpPr>
            <a:spLocks noGrp="1" noRot="1" noChangeAspect="1" noMove="1" noResize="1" noEditPoints="1" noAdjustHandles="1" noChangeArrowheads="1" noChangeShapeType="1" noTextEdit="1"/>
          </p:cNvSpPr>
          <p:nvPr/>
        </p:nvSpPr>
        <p:spPr>
          <a:xfrm rot="15367197" flipH="1">
            <a:off x="10388393" y="-1104627"/>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530225" y="2640330"/>
            <a:ext cx="11131550" cy="795655"/>
          </a:xfrm>
        </p:spPr>
        <p:txBody>
          <a:bodyPr vert="horz" lIns="91440" tIns="45720" rIns="91440" bIns="45720" rtlCol="0" anchor="ctr">
            <a:normAutofit/>
          </a:bodyPr>
          <a:lstStyle/>
          <a:p>
            <a:pPr algn="ctr"/>
            <a:r>
              <a:rPr lang="en-US" sz="4400" b="1" kern="1200" dirty="0">
                <a:latin typeface="Times New Roman" panose="02020603050405020304"/>
                <a:cs typeface="Times New Roman" panose="02020603050405020304"/>
              </a:rPr>
              <a:t>US-Accidents Data Analysis</a:t>
            </a:r>
            <a:endParaRPr lang="en-US" sz="4400" kern="1200" dirty="0">
              <a:latin typeface="Times New Roman" panose="02020603050405020304"/>
              <a:cs typeface="Times New Roman" panose="02020603050405020304"/>
            </a:endParaRPr>
          </a:p>
          <a:p>
            <a:pPr algn="l"/>
            <a:endParaRPr lang="en-US" sz="4400" kern="1200" dirty="0">
              <a:latin typeface="Times New Roman" panose="02020603050405020304"/>
              <a:cs typeface="Times New Roman" panose="02020603050405020304"/>
            </a:endParaRPr>
          </a:p>
        </p:txBody>
      </p:sp>
      <p:sp>
        <p:nvSpPr>
          <p:cNvPr id="17" name="Freeform: Shape 16"/>
          <p:cNvSpPr>
            <a:spLocks noGrp="1" noRot="1" noChangeAspect="1" noMove="1" noResize="1" noEditPoints="1" noAdjustHandles="1" noChangeArrowheads="1" noChangeShapeType="1" noTextEdit="1"/>
          </p:cNvSpPr>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Logo, company name&#10;&#10;Description automatically generated"/>
          <p:cNvPicPr>
            <a:picLocks noChangeAspect="1"/>
          </p:cNvPicPr>
          <p:nvPr/>
        </p:nvPicPr>
        <p:blipFill>
          <a:blip r:embed="rId2"/>
          <a:stretch>
            <a:fillRect/>
          </a:stretch>
        </p:blipFill>
        <p:spPr>
          <a:xfrm>
            <a:off x="4269105" y="13335"/>
            <a:ext cx="3121660" cy="197802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Subtitle 2"/>
          <p:cNvSpPr>
            <a:spLocks noGrp="1"/>
          </p:cNvSpPr>
          <p:nvPr>
            <p:ph type="subTitle" idx="1"/>
          </p:nvPr>
        </p:nvSpPr>
        <p:spPr>
          <a:xfrm>
            <a:off x="5580380" y="3955415"/>
            <a:ext cx="6409690" cy="2704465"/>
          </a:xfrm>
        </p:spPr>
        <p:txBody>
          <a:bodyPr vert="horz" lIns="91440" tIns="45720" rIns="91440" bIns="45720" rtlCol="0" anchor="t">
            <a:normAutofit/>
          </a:bodyPr>
          <a:lstStyle/>
          <a:p>
            <a:pPr algn="l"/>
            <a:r>
              <a:rPr lang="en-US" b="1" dirty="0">
                <a:latin typeface="Times New Roman" panose="02020603050405020304"/>
                <a:cs typeface="Times New Roman" panose="02020603050405020304"/>
              </a:rPr>
              <a:t>Group – 8</a:t>
            </a:r>
            <a:endParaRPr lang="en-US" dirty="0">
              <a:latin typeface="Times New Roman" panose="02020603050405020304"/>
              <a:cs typeface="Times New Roman" panose="02020603050405020304"/>
            </a:endParaRPr>
          </a:p>
          <a:p>
            <a:pPr indent="-228600" algn="l">
              <a:buClr>
                <a:srgbClr val="000000"/>
              </a:buClr>
              <a:buFont typeface="Arial" panose="020B0604020202020204" pitchFamily="34" charset="0"/>
              <a:buChar char="•"/>
            </a:pPr>
            <a:r>
              <a:rPr lang="en-US" dirty="0">
                <a:latin typeface="Times New Roman" panose="02020603050405020304"/>
                <a:cs typeface="Times New Roman" panose="02020603050405020304"/>
                <a:sym typeface="+mn-ea"/>
              </a:rPr>
              <a:t>Poornima </a:t>
            </a:r>
            <a:r>
              <a:rPr lang="en-US" dirty="0" err="1">
                <a:latin typeface="Times New Roman" panose="02020603050405020304"/>
                <a:cs typeface="Times New Roman" panose="02020603050405020304"/>
                <a:sym typeface="+mn-ea"/>
              </a:rPr>
              <a:t>Pulakandam</a:t>
            </a:r>
          </a:p>
          <a:p>
            <a:pPr indent="-228600" algn="l">
              <a:buClr>
                <a:srgbClr val="000000"/>
              </a:buClr>
              <a:buFont typeface="Arial" panose="020B0604020202020204" pitchFamily="34" charset="0"/>
              <a:buChar char="•"/>
            </a:pPr>
            <a:r>
              <a:rPr lang="en-US" dirty="0">
                <a:latin typeface="Times New Roman" panose="02020603050405020304"/>
                <a:cs typeface="Times New Roman" panose="02020603050405020304"/>
              </a:rPr>
              <a:t>Joseph Antony Bala Vineesh Reddy </a:t>
            </a:r>
            <a:r>
              <a:rPr lang="en-US" dirty="0" err="1">
                <a:latin typeface="Times New Roman" panose="02020603050405020304"/>
                <a:cs typeface="Times New Roman" panose="02020603050405020304"/>
              </a:rPr>
              <a:t>Pentareddy</a:t>
            </a:r>
          </a:p>
          <a:p>
            <a:pPr indent="-228600" algn="l">
              <a:buClr>
                <a:srgbClr val="000000"/>
              </a:buClr>
              <a:buFont typeface="Arial" panose="020B0604020202020204" pitchFamily="34" charset="0"/>
              <a:buChar char="•"/>
            </a:pPr>
            <a:r>
              <a:rPr lang="en-US" dirty="0">
                <a:latin typeface="Times New Roman" panose="02020603050405020304"/>
                <a:cs typeface="Times New Roman" panose="02020603050405020304"/>
                <a:sym typeface="+mn-ea"/>
              </a:rPr>
              <a:t>Ivy Pham</a:t>
            </a:r>
            <a:endParaRPr lang="en-US">
              <a:latin typeface="Times New Roman" panose="02020603050405020304"/>
              <a:cs typeface="Times New Roman" panose="02020603050405020304"/>
            </a:endParaRPr>
          </a:p>
          <a:p>
            <a:pPr indent="-228600" algn="l">
              <a:buClr>
                <a:srgbClr val="000000"/>
              </a:buClr>
              <a:buFont typeface="Arial" panose="020B0604020202020204" pitchFamily="34" charset="0"/>
              <a:buChar char="•"/>
            </a:pPr>
            <a:r>
              <a:rPr lang="en-US" dirty="0">
                <a:latin typeface="Times New Roman" panose="02020603050405020304"/>
                <a:cs typeface="Times New Roman" panose="02020603050405020304"/>
              </a:rPr>
              <a:t>Srujana Patil</a:t>
            </a:r>
          </a:p>
          <a:p>
            <a:pPr marL="342900" indent="-228600" algn="l">
              <a:buClr>
                <a:srgbClr val="000000"/>
              </a:buClr>
              <a:buFont typeface="Arial" panose="020B0604020202020204" pitchFamily="34" charset="0"/>
              <a:buChar char="•"/>
            </a:pPr>
            <a:endParaRPr lang="en-US" dirty="0">
              <a:latin typeface="Times New Roman" panose="02020603050405020304"/>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b="1" dirty="0">
                <a:latin typeface="Times New Roman" panose="02020603050405020304" charset="0"/>
                <a:cs typeface="Times New Roman" panose="02020603050405020304" charset="0"/>
                <a:sym typeface="+mn-ea"/>
              </a:rPr>
            </a:br>
            <a:r>
              <a:rPr lang="en-US" b="1" dirty="0">
                <a:latin typeface="Times New Roman" panose="02020603050405020304" charset="0"/>
                <a:cs typeface="Times New Roman" panose="02020603050405020304" charset="0"/>
                <a:sym typeface="+mn-ea"/>
              </a:rPr>
              <a:t>Exploratory Data Analysis</a:t>
            </a:r>
            <a:br>
              <a:rPr lang="en-US" b="1" dirty="0">
                <a:latin typeface="Times New Roman" panose="02020603050405020304" charset="0"/>
                <a:cs typeface="Times New Roman" panose="02020603050405020304" charset="0"/>
              </a:rPr>
            </a:br>
            <a:endParaRPr lang="en-US"/>
          </a:p>
        </p:txBody>
      </p:sp>
      <p:sp>
        <p:nvSpPr>
          <p:cNvPr id="3" name="Content Placeholder 2"/>
          <p:cNvSpPr>
            <a:spLocks noGrp="1"/>
          </p:cNvSpPr>
          <p:nvPr>
            <p:ph idx="1"/>
          </p:nvPr>
        </p:nvSpPr>
        <p:spPr/>
        <p:txBody>
          <a:bodyPr/>
          <a:lstStyle/>
          <a:p>
            <a:r>
              <a:rPr lang="en-US">
                <a:latin typeface="Times New Roman" panose="02020603050405020304" charset="0"/>
                <a:cs typeface="Times New Roman" panose="02020603050405020304" charset="0"/>
              </a:rPr>
              <a:t>Weekday Accidents are higher in number compared to weekends.</a:t>
            </a:r>
          </a:p>
          <a:p>
            <a:endParaRPr lang="en-US">
              <a:latin typeface="Times New Roman" panose="02020603050405020304" charset="0"/>
              <a:cs typeface="Times New Roman" panose="02020603050405020304" charset="0"/>
            </a:endParaRPr>
          </a:p>
        </p:txBody>
      </p:sp>
      <p:pic>
        <p:nvPicPr>
          <p:cNvPr id="4" name="Content Placeholder 3" descr="Weekdays vs Weekends"/>
          <p:cNvPicPr>
            <a:picLocks noGrp="1" noChangeAspect="1"/>
          </p:cNvPicPr>
          <p:nvPr>
            <p:ph sz="half" idx="4294967295"/>
          </p:nvPr>
        </p:nvPicPr>
        <p:blipFill>
          <a:blip r:embed="rId2"/>
          <a:stretch>
            <a:fillRect/>
          </a:stretch>
        </p:blipFill>
        <p:spPr>
          <a:xfrm>
            <a:off x="1170940" y="2410460"/>
            <a:ext cx="10182860" cy="39795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Times New Roman" panose="02020603050405020304" charset="0"/>
                <a:cs typeface="Times New Roman" panose="02020603050405020304" charset="0"/>
              </a:rPr>
              <a:t>Data Modeling and Evaluation</a:t>
            </a:r>
          </a:p>
        </p:txBody>
      </p:sp>
      <p:sp>
        <p:nvSpPr>
          <p:cNvPr id="3" name="Content Placeholder 2"/>
          <p:cNvSpPr>
            <a:spLocks noGrp="1"/>
          </p:cNvSpPr>
          <p:nvPr>
            <p:ph idx="1"/>
          </p:nvPr>
        </p:nvSpPr>
        <p:spPr/>
        <p:txBody>
          <a:bodyPr/>
          <a:lstStyle/>
          <a:p>
            <a:r>
              <a:rPr lang="en-US">
                <a:latin typeface="Times New Roman" panose="02020603050405020304" charset="0"/>
                <a:cs typeface="Times New Roman" panose="02020603050405020304" charset="0"/>
              </a:rPr>
              <a:t>we have used K-Nearest Neighbour, Logistic Regression, Decision Tree for Data Modeling.</a:t>
            </a:r>
          </a:p>
          <a:p>
            <a:r>
              <a:rPr lang="en-US">
                <a:latin typeface="Times New Roman" panose="02020603050405020304" charset="0"/>
                <a:cs typeface="Times New Roman" panose="02020603050405020304" charset="0"/>
              </a:rPr>
              <a:t>The evaluation methods used are Accuracy Score, Precision Recall, Cross Validation Score.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250A4-9A5D-4654-A0D3-9E8867D56C0C}"/>
              </a:ext>
            </a:extLst>
          </p:cNvPr>
          <p:cNvSpPr>
            <a:spLocks noGrp="1"/>
          </p:cNvSpPr>
          <p:nvPr>
            <p:ph type="title"/>
          </p:nvPr>
        </p:nvSpPr>
        <p:spPr>
          <a:xfrm>
            <a:off x="838200" y="-8686"/>
            <a:ext cx="10515600" cy="1325563"/>
          </a:xfrm>
        </p:spPr>
        <p:txBody>
          <a:bodyPr/>
          <a:lstStyle/>
          <a:p>
            <a:r>
              <a:rPr lang="en-US" b="1" dirty="0">
                <a:latin typeface="Times New Roman"/>
                <a:cs typeface="Times New Roman"/>
              </a:rPr>
              <a:t>Results</a:t>
            </a:r>
          </a:p>
        </p:txBody>
      </p:sp>
      <p:sp>
        <p:nvSpPr>
          <p:cNvPr id="3" name="Content Placeholder 2">
            <a:extLst>
              <a:ext uri="{FF2B5EF4-FFF2-40B4-BE49-F238E27FC236}">
                <a16:creationId xmlns:a16="http://schemas.microsoft.com/office/drawing/2014/main" id="{56F3CDC9-0E38-46FD-9C09-0718E6DD9FA8}"/>
              </a:ext>
            </a:extLst>
          </p:cNvPr>
          <p:cNvSpPr>
            <a:spLocks noGrp="1"/>
          </p:cNvSpPr>
          <p:nvPr>
            <p:ph idx="1"/>
          </p:nvPr>
        </p:nvSpPr>
        <p:spPr>
          <a:xfrm>
            <a:off x="881332" y="1336795"/>
            <a:ext cx="10515600" cy="4621741"/>
          </a:xfrm>
        </p:spPr>
        <p:txBody>
          <a:bodyPr vert="horz" lIns="91440" tIns="45720" rIns="91440" bIns="45720" rtlCol="0" anchor="t">
            <a:normAutofit fontScale="92500" lnSpcReduction="10000"/>
          </a:bodyPr>
          <a:lstStyle/>
          <a:p>
            <a:r>
              <a:rPr lang="en-US" dirty="0">
                <a:latin typeface="Times New Roman"/>
                <a:ea typeface="+mn-lt"/>
                <a:cs typeface="+mn-lt"/>
              </a:rPr>
              <a:t> A state's population has an obvious effect on the numbers. However, many other factors can also affect these rates, including types of vehicles driven, travel speeds, rates of licensure, state traffic laws, emergency care capabilities, etc.</a:t>
            </a:r>
            <a:endParaRPr lang="en-US" dirty="0">
              <a:latin typeface="Times New Roman"/>
              <a:ea typeface="+mn-lt"/>
              <a:cs typeface="Times New Roman"/>
            </a:endParaRPr>
          </a:p>
          <a:p>
            <a:r>
              <a:rPr lang="en-US" dirty="0">
                <a:latin typeface="Times New Roman"/>
                <a:ea typeface="+mn-lt"/>
                <a:cs typeface="+mn-lt"/>
              </a:rPr>
              <a:t> Generally, major percentage of the US Accidents were occurred at traffic signals, crossing, station, stop and amenity. Weather doesn’t seem to have big impact on numbers of accidents since more than half happened in fair condition. There are more accidents happened during weekdays compares to weekend days as people have to get on the roads to work. </a:t>
            </a:r>
            <a:endParaRPr lang="en-US">
              <a:latin typeface="Times New Roman"/>
              <a:ea typeface="+mn-lt"/>
              <a:cs typeface="Times New Roman"/>
            </a:endParaRPr>
          </a:p>
          <a:p>
            <a:r>
              <a:rPr lang="en-US" dirty="0">
                <a:latin typeface="Times New Roman"/>
                <a:ea typeface="+mn-lt"/>
                <a:cs typeface="+mn-lt"/>
              </a:rPr>
              <a:t>From the data, we found California is the state with highest number of accidents follows closely by Florida. Los Angeles county contributed the largest number of accidents in California, more than 3 times the number of accidents in Kern, the second most accidents in this state.</a:t>
            </a:r>
            <a:endParaRPr lang="en-US">
              <a:latin typeface="Times New Roman"/>
              <a:cs typeface="Times New Roman"/>
            </a:endParaRPr>
          </a:p>
        </p:txBody>
      </p:sp>
    </p:spTree>
    <p:extLst>
      <p:ext uri="{BB962C8B-B14F-4D97-AF65-F5344CB8AC3E}">
        <p14:creationId xmlns:p14="http://schemas.microsoft.com/office/powerpoint/2010/main" val="3416856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a:cs typeface="Times New Roman" panose="02020603050405020304"/>
              </a:rPr>
              <a:t>Future Scope</a:t>
            </a:r>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sz="2400" dirty="0">
                <a:latin typeface="Times New Roman" panose="02020603050405020304"/>
                <a:ea typeface="+mn-lt"/>
                <a:cs typeface="+mn-lt"/>
              </a:rPr>
              <a:t>Analyze year-on-year trends of accidents.</a:t>
            </a:r>
            <a:endParaRPr lang="en-US" sz="2400">
              <a:latin typeface="Times New Roman" panose="02020603050405020304"/>
              <a:cs typeface="Times New Roman" panose="02020603050405020304"/>
            </a:endParaRPr>
          </a:p>
          <a:p>
            <a:pPr algn="just"/>
            <a:r>
              <a:rPr lang="en-US" sz="2400" dirty="0">
                <a:latin typeface="Times New Roman" panose="02020603050405020304"/>
                <a:ea typeface="+mn-lt"/>
                <a:cs typeface="+mn-lt"/>
              </a:rPr>
              <a:t>Explore per-capita accident figures by adding a state and city-wise population data set.</a:t>
            </a:r>
            <a:endParaRPr lang="en-US" sz="2400">
              <a:latin typeface="Times New Roman" panose="02020603050405020304"/>
              <a:cs typeface="Times New Roman" panose="02020603050405020304"/>
            </a:endParaRPr>
          </a:p>
          <a:p>
            <a:pPr algn="just"/>
            <a:r>
              <a:rPr lang="en-US" sz="2400" dirty="0">
                <a:latin typeface="Times New Roman" panose="02020603050405020304"/>
                <a:ea typeface="+mn-lt"/>
                <a:cs typeface="+mn-lt"/>
              </a:rPr>
              <a:t>The question of missing data in certain months could be analyzed if there is some data available on the source/s of this one.</a:t>
            </a:r>
            <a:endParaRPr lang="en-US" sz="2400">
              <a:latin typeface="Times New Roman" panose="02020603050405020304"/>
              <a:cs typeface="Times New Roman" panose="02020603050405020304"/>
            </a:endParaRPr>
          </a:p>
          <a:p>
            <a:pPr marL="0" indent="0">
              <a:buNone/>
            </a:pPr>
            <a:endParaRPr lang="en-US" dirty="0">
              <a:latin typeface="Times New Roman" panose="02020603050405020304"/>
              <a:cs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a:cs typeface="Times New Roman" panose="02020603050405020304"/>
              </a:rPr>
              <a:t>Conclusion</a:t>
            </a:r>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sz="2400" dirty="0">
                <a:latin typeface="Times New Roman" panose="02020603050405020304"/>
                <a:ea typeface="+mn-lt"/>
                <a:cs typeface="+mn-lt"/>
              </a:rPr>
              <a:t>In </a:t>
            </a:r>
            <a:r>
              <a:rPr lang="en-US" sz="2400" b="1" dirty="0">
                <a:latin typeface="Times New Roman" panose="02020603050405020304"/>
                <a:ea typeface="+mn-lt"/>
                <a:cs typeface="+mn-lt"/>
              </a:rPr>
              <a:t>conclusion</a:t>
            </a:r>
            <a:r>
              <a:rPr lang="en-US" sz="2400" dirty="0">
                <a:latin typeface="Times New Roman" panose="02020603050405020304"/>
                <a:ea typeface="+mn-lt"/>
                <a:cs typeface="+mn-lt"/>
              </a:rPr>
              <a:t>, it can be said that while the percentage of accidents is low for most cities, it is important to hammer the point that this analysis points to the following-</a:t>
            </a:r>
            <a:endParaRPr lang="en-US" sz="2400" dirty="0">
              <a:latin typeface="Times New Roman" panose="02020603050405020304"/>
              <a:cs typeface="Times New Roman" panose="02020603050405020304"/>
            </a:endParaRPr>
          </a:p>
          <a:p>
            <a:pPr algn="just"/>
            <a:r>
              <a:rPr lang="en-US" sz="2400" dirty="0">
                <a:latin typeface="Times New Roman" panose="02020603050405020304"/>
                <a:ea typeface="+mn-lt"/>
                <a:cs typeface="+mn-lt"/>
              </a:rPr>
              <a:t>The majority of such accidents seemed to have happened due to the </a:t>
            </a:r>
            <a:r>
              <a:rPr lang="en-US" sz="2400" b="1" dirty="0">
                <a:latin typeface="Times New Roman" panose="02020603050405020304"/>
                <a:ea typeface="+mn-lt"/>
                <a:cs typeface="+mn-lt"/>
              </a:rPr>
              <a:t>absence of proper traffic management mechanisms like traffic signals and bumps- particularly in areas away from the main crossings.</a:t>
            </a:r>
          </a:p>
          <a:p>
            <a:pPr algn="just"/>
            <a:endParaRPr lang="en-US" sz="2400" dirty="0">
              <a:latin typeface="Times New Roman" panose="02020603050405020304"/>
              <a:cs typeface="Times New Roman" panose="02020603050405020304"/>
            </a:endParaRPr>
          </a:p>
          <a:p>
            <a:pPr marL="0" indent="0" algn="just">
              <a:buNone/>
            </a:pPr>
            <a:endParaRPr lang="en-US" sz="2400" dirty="0">
              <a:latin typeface="Times New Roman" panose="02020603050405020304"/>
              <a:cs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741045" y="2854960"/>
            <a:ext cx="10515600" cy="775970"/>
          </a:xfrm>
        </p:spPr>
        <p:txBody>
          <a:bodyPr>
            <a:noAutofit/>
            <a:scene3d>
              <a:camera prst="orthographicFront"/>
              <a:lightRig rig="threePt" dir="t"/>
            </a:scene3d>
          </a:bodyPr>
          <a:lstStyle/>
          <a:p>
            <a:pPr algn="ctr"/>
            <a:r>
              <a:rPr lang="en-US" sz="96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a:cs typeface="Times New Roman" panose="02020603050405020304"/>
              </a:rPr>
              <a:t>Introduction</a:t>
            </a:r>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sz="2400" dirty="0">
                <a:latin typeface="Times New Roman" panose="02020603050405020304"/>
                <a:ea typeface="+mn-lt"/>
                <a:cs typeface="+mn-lt"/>
              </a:rPr>
              <a:t>Road accidents have become very common these days. Nearly 1.25</a:t>
            </a:r>
            <a:r>
              <a:rPr lang="en-US" sz="2400" b="1" dirty="0">
                <a:latin typeface="Times New Roman" panose="02020603050405020304"/>
                <a:ea typeface="+mn-lt"/>
                <a:cs typeface="+mn-lt"/>
              </a:rPr>
              <a:t> million </a:t>
            </a:r>
            <a:r>
              <a:rPr lang="en-US" sz="2400" dirty="0">
                <a:latin typeface="Times New Roman" panose="02020603050405020304"/>
                <a:ea typeface="+mn-lt"/>
                <a:cs typeface="+mn-lt"/>
              </a:rPr>
              <a:t>people die in road crashes each year, on average,</a:t>
            </a:r>
            <a:r>
              <a:rPr lang="en-US" sz="2400" b="1" dirty="0">
                <a:latin typeface="Times New Roman" panose="02020603050405020304"/>
                <a:ea typeface="+mn-lt"/>
                <a:cs typeface="+mn-lt"/>
              </a:rPr>
              <a:t> 3,287</a:t>
            </a:r>
            <a:r>
              <a:rPr lang="en-US" sz="2400" dirty="0">
                <a:latin typeface="Times New Roman" panose="02020603050405020304"/>
                <a:ea typeface="+mn-lt"/>
                <a:cs typeface="+mn-lt"/>
              </a:rPr>
              <a:t> deaths a day. Moreover, </a:t>
            </a:r>
            <a:r>
              <a:rPr lang="en-US" sz="2400" b="1" dirty="0">
                <a:latin typeface="Times New Roman" panose="02020603050405020304"/>
                <a:ea typeface="+mn-lt"/>
                <a:cs typeface="+mn-lt"/>
              </a:rPr>
              <a:t>20–50 million</a:t>
            </a:r>
            <a:r>
              <a:rPr lang="en-US" sz="2400" dirty="0">
                <a:latin typeface="Times New Roman" panose="02020603050405020304"/>
                <a:ea typeface="+mn-lt"/>
                <a:cs typeface="+mn-lt"/>
              </a:rPr>
              <a:t> people are injured or disabled annually. In the USA, over </a:t>
            </a:r>
            <a:r>
              <a:rPr lang="en-US" sz="2400" b="1" dirty="0">
                <a:latin typeface="Times New Roman" panose="02020603050405020304"/>
                <a:ea typeface="+mn-lt"/>
                <a:cs typeface="+mn-lt"/>
              </a:rPr>
              <a:t>37,000</a:t>
            </a:r>
            <a:r>
              <a:rPr lang="en-US" sz="2400" dirty="0">
                <a:latin typeface="Times New Roman" panose="02020603050405020304"/>
                <a:ea typeface="+mn-lt"/>
                <a:cs typeface="+mn-lt"/>
              </a:rPr>
              <a:t> people die in road crashes each year, and </a:t>
            </a:r>
            <a:r>
              <a:rPr lang="en-US" sz="2400" b="1" dirty="0">
                <a:latin typeface="Times New Roman" panose="02020603050405020304"/>
                <a:ea typeface="+mn-lt"/>
                <a:cs typeface="+mn-lt"/>
              </a:rPr>
              <a:t>2.35 million </a:t>
            </a:r>
            <a:r>
              <a:rPr lang="en-US" sz="2400" dirty="0">
                <a:latin typeface="Times New Roman" panose="02020603050405020304"/>
                <a:ea typeface="+mn-lt"/>
                <a:cs typeface="+mn-lt"/>
              </a:rPr>
              <a:t>are injured or disabled.</a:t>
            </a:r>
          </a:p>
          <a:p>
            <a:pPr algn="just"/>
            <a:r>
              <a:rPr lang="en-US" sz="2400" dirty="0">
                <a:latin typeface="Times New Roman" panose="02020603050405020304"/>
                <a:ea typeface="+mn-lt"/>
                <a:cs typeface="+mn-lt"/>
              </a:rPr>
              <a:t>Looking at the severity of road accidents, we decided to analyze the accidents’ data by </a:t>
            </a:r>
            <a:r>
              <a:rPr lang="en-US" sz="2400" b="1" dirty="0">
                <a:latin typeface="Times New Roman" panose="02020603050405020304"/>
                <a:ea typeface="+mn-lt"/>
                <a:cs typeface="+mn-lt"/>
              </a:rPr>
              <a:t>Exploratory Data Analysis (EDA). </a:t>
            </a:r>
            <a:r>
              <a:rPr lang="en-US" sz="2400" dirty="0">
                <a:latin typeface="Times New Roman" panose="02020603050405020304"/>
                <a:ea typeface="+mn-lt"/>
                <a:cs typeface="+mn-lt"/>
              </a:rPr>
              <a:t>It</a:t>
            </a:r>
            <a:r>
              <a:rPr lang="en-US" sz="2400" b="1" dirty="0">
                <a:latin typeface="Times New Roman" panose="02020603050405020304"/>
                <a:ea typeface="+mn-lt"/>
                <a:cs typeface="+mn-lt"/>
              </a:rPr>
              <a:t> </a:t>
            </a:r>
            <a:r>
              <a:rPr lang="en-US" sz="2400" dirty="0">
                <a:latin typeface="Times New Roman" panose="02020603050405020304"/>
                <a:ea typeface="+mn-lt"/>
                <a:cs typeface="+mn-lt"/>
              </a:rPr>
              <a:t>applies various statistical methods to a data set and observes the data's main characteristics. This often includes data visualization techniques to picturize the numbers found during exploration.</a:t>
            </a:r>
            <a:endParaRPr lang="en-US" sz="2400" dirty="0">
              <a:latin typeface="Times New Roman" panose="02020603050405020304"/>
              <a:cs typeface="Times New Roman" panose="02020603050405020304"/>
            </a:endParaRPr>
          </a:p>
          <a:p>
            <a:pPr algn="just"/>
            <a:endParaRPr lang="en-US" sz="2400" dirty="0">
              <a:latin typeface="Times New Roman" panose="02020603050405020304"/>
              <a:cs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a:cs typeface="Times New Roman" panose="02020603050405020304"/>
              </a:rPr>
              <a:t>Dataset Description</a:t>
            </a:r>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sz="2400" dirty="0">
                <a:latin typeface="Times New Roman" panose="02020603050405020304"/>
                <a:ea typeface="+mn-lt"/>
                <a:cs typeface="Times New Roman" panose="02020603050405020304"/>
              </a:rPr>
              <a:t>US-Accidents dataset is</a:t>
            </a:r>
            <a:r>
              <a:rPr lang="en-US" sz="2400" dirty="0">
                <a:latin typeface="Times New Roman" panose="02020603050405020304"/>
                <a:ea typeface="+mn-lt"/>
                <a:cs typeface="+mn-lt"/>
              </a:rPr>
              <a:t> a </a:t>
            </a:r>
            <a:r>
              <a:rPr lang="en-US" sz="2400" b="1" dirty="0">
                <a:latin typeface="Times New Roman" panose="02020603050405020304"/>
                <a:ea typeface="+mn-lt"/>
                <a:cs typeface="+mn-lt"/>
              </a:rPr>
              <a:t>countrywide traffic accident dataset</a:t>
            </a:r>
            <a:r>
              <a:rPr lang="en-US" sz="2400" dirty="0">
                <a:latin typeface="Times New Roman" panose="02020603050405020304"/>
                <a:ea typeface="+mn-lt"/>
                <a:cs typeface="+mn-lt"/>
              </a:rPr>
              <a:t>, which covers </a:t>
            </a:r>
            <a:r>
              <a:rPr lang="en-US" sz="2400" b="1" dirty="0">
                <a:latin typeface="Times New Roman" panose="02020603050405020304"/>
                <a:ea typeface="+mn-lt"/>
                <a:cs typeface="+mn-lt"/>
              </a:rPr>
              <a:t>49 states</a:t>
            </a:r>
            <a:r>
              <a:rPr lang="en-US" sz="2400" dirty="0">
                <a:latin typeface="Times New Roman" panose="02020603050405020304"/>
                <a:ea typeface="+mn-lt"/>
                <a:cs typeface="+mn-lt"/>
              </a:rPr>
              <a:t> of the United States. The data is continuously being collected from </a:t>
            </a:r>
            <a:r>
              <a:rPr lang="en-US" sz="2400" b="1" dirty="0">
                <a:latin typeface="Times New Roman" panose="02020603050405020304"/>
                <a:ea typeface="+mn-lt"/>
                <a:cs typeface="+mn-lt"/>
              </a:rPr>
              <a:t>February 2016 to March 2019</a:t>
            </a:r>
            <a:r>
              <a:rPr lang="en-US" sz="2400" dirty="0">
                <a:latin typeface="Times New Roman" panose="02020603050405020304"/>
                <a:ea typeface="+mn-lt"/>
                <a:cs typeface="+mn-lt"/>
              </a:rPr>
              <a:t>, using several data providers, including two APIs which provide streaming traffic event data.</a:t>
            </a:r>
          </a:p>
          <a:p>
            <a:pPr algn="just"/>
            <a:r>
              <a:rPr lang="en-US" sz="2400" dirty="0">
                <a:latin typeface="Times New Roman" panose="02020603050405020304"/>
                <a:ea typeface="+mn-lt"/>
                <a:cs typeface="+mn-lt"/>
              </a:rPr>
              <a:t>The dataset contains </a:t>
            </a:r>
            <a:r>
              <a:rPr lang="en-US" sz="2400" b="1" dirty="0">
                <a:latin typeface="Times New Roman" panose="02020603050405020304"/>
                <a:ea typeface="+mn-lt"/>
                <a:cs typeface="+mn-lt"/>
              </a:rPr>
              <a:t>2,243,939(2.24 million)</a:t>
            </a:r>
            <a:r>
              <a:rPr lang="en-US" sz="2400" dirty="0">
                <a:latin typeface="Times New Roman" panose="02020603050405020304"/>
                <a:ea typeface="+mn-lt"/>
                <a:cs typeface="+mn-lt"/>
              </a:rPr>
              <a:t> rows and </a:t>
            </a:r>
            <a:r>
              <a:rPr lang="en-US" sz="2400" b="1" dirty="0">
                <a:latin typeface="Times New Roman" panose="02020603050405020304"/>
                <a:ea typeface="+mn-lt"/>
                <a:cs typeface="+mn-lt"/>
              </a:rPr>
              <a:t>49</a:t>
            </a:r>
            <a:r>
              <a:rPr lang="en-US" sz="2400" dirty="0">
                <a:latin typeface="Times New Roman" panose="02020603050405020304"/>
                <a:ea typeface="+mn-lt"/>
                <a:cs typeface="+mn-lt"/>
              </a:rPr>
              <a:t> columns(Quite a large dataset). A point to be noted is that even though the dataset contains data for only three years, there are 2.24 million accidents already.</a:t>
            </a:r>
            <a:endParaRPr lang="en-US" sz="2400" dirty="0">
              <a:latin typeface="Times New Roman" panose="02020603050405020304"/>
              <a:cs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9225"/>
            <a:ext cx="10515600" cy="1325563"/>
          </a:xfrm>
        </p:spPr>
        <p:txBody>
          <a:bodyPr/>
          <a:lstStyle/>
          <a:p>
            <a:pPr algn="ctr"/>
            <a:r>
              <a:rPr lang="en-US" b="1" dirty="0">
                <a:latin typeface="Times New Roman" panose="02020603050405020304" charset="0"/>
                <a:cs typeface="Times New Roman" panose="02020603050405020304" charset="0"/>
              </a:rPr>
              <a:t>Approach</a:t>
            </a:r>
          </a:p>
        </p:txBody>
      </p:sp>
      <p:sp>
        <p:nvSpPr>
          <p:cNvPr id="3" name="Content Placeholder 2"/>
          <p:cNvSpPr>
            <a:spLocks noGrp="1"/>
          </p:cNvSpPr>
          <p:nvPr>
            <p:ph idx="1"/>
          </p:nvPr>
        </p:nvSpPr>
        <p:spPr>
          <a:xfrm>
            <a:off x="838200" y="1375683"/>
            <a:ext cx="10515600" cy="4861226"/>
          </a:xfrm>
        </p:spPr>
        <p:txBody>
          <a:bodyPr vert="horz" lIns="91440" tIns="45720" rIns="91440" bIns="45720" rtlCol="0" anchor="t">
            <a:normAutofit/>
          </a:bodyPr>
          <a:lstStyle/>
          <a:p>
            <a:pPr marL="0" indent="0" algn="just">
              <a:buNone/>
            </a:pPr>
            <a:r>
              <a:rPr lang="en-US" sz="2400" b="1" u="sng" dirty="0">
                <a:latin typeface="Times New Roman" panose="02020603050405020304"/>
                <a:cs typeface="Times New Roman" panose="02020603050405020304"/>
              </a:rPr>
              <a:t>Downloading the data:</a:t>
            </a:r>
            <a:r>
              <a:rPr lang="en-US" sz="2400" dirty="0">
                <a:latin typeface="Times New Roman" panose="02020603050405020304"/>
                <a:cs typeface="Times New Roman" panose="02020603050405020304"/>
              </a:rPr>
              <a:t> </a:t>
            </a:r>
            <a:r>
              <a:rPr lang="en-US" sz="2400" dirty="0">
                <a:latin typeface="Times New Roman" panose="02020603050405020304"/>
                <a:ea typeface="+mn-lt"/>
                <a:cs typeface="+mn-lt"/>
              </a:rPr>
              <a:t>The first step to any data project is to download the data. In this case, the CSV file is directly accessed from Kaggle.</a:t>
            </a:r>
            <a:endParaRPr lang="en-US" sz="2400" dirty="0">
              <a:latin typeface="Times New Roman" panose="02020603050405020304"/>
              <a:cs typeface="Times New Roman" panose="02020603050405020304"/>
            </a:endParaRPr>
          </a:p>
          <a:p>
            <a:pPr marL="0" indent="0" algn="just">
              <a:buNone/>
            </a:pPr>
            <a:r>
              <a:rPr lang="en-US" sz="2400" b="1" u="sng" dirty="0">
                <a:latin typeface="Times New Roman" panose="02020603050405020304"/>
                <a:cs typeface="Times New Roman" panose="02020603050405020304"/>
              </a:rPr>
              <a:t>Data Preparation:</a:t>
            </a:r>
            <a:r>
              <a:rPr lang="en-US" sz="2400" dirty="0">
                <a:latin typeface="Times New Roman" panose="02020603050405020304"/>
                <a:ea typeface="+mn-lt"/>
                <a:cs typeface="Times New Roman" panose="02020603050405020304"/>
              </a:rPr>
              <a:t>  </a:t>
            </a:r>
            <a:r>
              <a:rPr lang="en-US" sz="2400" dirty="0">
                <a:latin typeface="Times New Roman" panose="02020603050405020304"/>
                <a:ea typeface="+mn-lt"/>
                <a:cs typeface="+mn-lt"/>
              </a:rPr>
              <a:t>After getting hold of the data, the following steps are needed to make it ready for data analysis and visualization-</a:t>
            </a:r>
            <a:endParaRPr lang="en-US" sz="2400" dirty="0">
              <a:latin typeface="Times New Roman" panose="02020603050405020304"/>
              <a:cs typeface="Times New Roman" panose="02020603050405020304"/>
            </a:endParaRPr>
          </a:p>
          <a:p>
            <a:r>
              <a:rPr lang="en-US" sz="2400" dirty="0">
                <a:latin typeface="Times New Roman" panose="02020603050405020304"/>
                <a:ea typeface="+mn-lt"/>
                <a:cs typeface="+mn-lt"/>
              </a:rPr>
              <a:t>Load the file using Pandas.</a:t>
            </a:r>
            <a:endParaRPr lang="en-US" sz="2400" dirty="0">
              <a:latin typeface="Times New Roman" panose="02020603050405020304"/>
              <a:cs typeface="Times New Roman" panose="02020603050405020304"/>
            </a:endParaRPr>
          </a:p>
          <a:p>
            <a:r>
              <a:rPr lang="en-US" sz="2400" dirty="0">
                <a:latin typeface="Times New Roman" panose="02020603050405020304"/>
                <a:ea typeface="+mn-lt"/>
                <a:cs typeface="+mn-lt"/>
              </a:rPr>
              <a:t>Look at preliminary information or summary statistics.</a:t>
            </a:r>
            <a:endParaRPr lang="en-US" sz="2400" dirty="0">
              <a:latin typeface="Times New Roman" panose="02020603050405020304"/>
              <a:cs typeface="Times New Roman" panose="02020603050405020304"/>
            </a:endParaRPr>
          </a:p>
          <a:p>
            <a:r>
              <a:rPr lang="en-US" sz="2400" dirty="0">
                <a:latin typeface="Times New Roman" panose="02020603050405020304"/>
                <a:ea typeface="+mn-lt"/>
                <a:cs typeface="+mn-lt"/>
              </a:rPr>
              <a:t>Fix any missing/incorrect values.</a:t>
            </a:r>
            <a:endParaRPr lang="en-US" sz="2400" dirty="0">
              <a:latin typeface="Times New Roman" panose="02020603050405020304"/>
              <a:cs typeface="Times New Roman" panose="02020603050405020304"/>
            </a:endParaRPr>
          </a:p>
          <a:p>
            <a:pPr algn="just">
              <a:buNone/>
            </a:pPr>
            <a:r>
              <a:rPr lang="en-US" sz="2400" b="1" u="sng" dirty="0">
                <a:latin typeface="Times New Roman" panose="02020603050405020304"/>
                <a:cs typeface="Times New Roman" panose="02020603050405020304"/>
              </a:rPr>
              <a:t>Data Analysis and Visualization:</a:t>
            </a:r>
            <a:r>
              <a:rPr lang="en-US" sz="2400" dirty="0">
                <a:latin typeface="Times New Roman" panose="02020603050405020304"/>
                <a:cs typeface="Times New Roman" panose="02020603050405020304"/>
              </a:rPr>
              <a:t> </a:t>
            </a:r>
            <a:r>
              <a:rPr lang="en-US" sz="2400" dirty="0">
                <a:latin typeface="Times New Roman" panose="02020603050405020304"/>
                <a:ea typeface="+mn-lt"/>
                <a:cs typeface="+mn-lt"/>
              </a:rPr>
              <a:t>Once the data is cleaned and prepped for analysis, we take some of the columns and apply statistical methods to see the underlying picture come to the surface.</a:t>
            </a:r>
          </a:p>
          <a:p>
            <a:pPr marL="0" indent="0">
              <a:buNone/>
            </a:pPr>
            <a:endParaRPr lang="en-US" sz="2400" dirty="0">
              <a:latin typeface="Times New Roman" panose="02020603050405020304"/>
              <a:cs typeface="Times New Roman" panose="02020603050405020304"/>
            </a:endParaRPr>
          </a:p>
          <a:p>
            <a:endParaRPr lang="en-US" sz="2400" dirty="0">
              <a:latin typeface="Times New Roman" panose="02020603050405020304"/>
              <a:cs typeface="Times New Roman" panose="02020603050405020304"/>
            </a:endParaRPr>
          </a:p>
          <a:p>
            <a:endParaRPr lang="en-US" sz="2400" dirty="0">
              <a:latin typeface="Times New Roman" panose="02020603050405020304"/>
              <a:cs typeface="Times New Roman" panose="02020603050405020304"/>
            </a:endParaRPr>
          </a:p>
          <a:p>
            <a:pPr marL="0" indent="0">
              <a:buNone/>
            </a:pPr>
            <a:endParaRPr lang="en-US" sz="2400" dirty="0">
              <a:latin typeface="Times New Roman" panose="02020603050405020304"/>
              <a:cs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hart&#10;&#10;Description automatically generated"/>
          <p:cNvPicPr>
            <a:picLocks noChangeAspect="1"/>
          </p:cNvPicPr>
          <p:nvPr/>
        </p:nvPicPr>
        <p:blipFill>
          <a:blip r:embed="rId2"/>
          <a:stretch>
            <a:fillRect/>
          </a:stretch>
        </p:blipFill>
        <p:spPr>
          <a:xfrm>
            <a:off x="3442276" y="3117164"/>
            <a:ext cx="4107542" cy="3074954"/>
          </a:xfrm>
          <a:prstGeom prst="rect">
            <a:avLst/>
          </a:prstGeom>
        </p:spPr>
      </p:pic>
      <p:sp>
        <p:nvSpPr>
          <p:cNvPr id="2" name="Title 1"/>
          <p:cNvSpPr>
            <a:spLocks noGrp="1"/>
          </p:cNvSpPr>
          <p:nvPr>
            <p:ph type="title"/>
          </p:nvPr>
        </p:nvSpPr>
        <p:spPr>
          <a:xfrm>
            <a:off x="838200" y="149225"/>
            <a:ext cx="10515600" cy="1325563"/>
          </a:xfrm>
        </p:spPr>
        <p:txBody>
          <a:bodyPr/>
          <a:lstStyle/>
          <a:p>
            <a:pPr algn="ctr"/>
            <a:r>
              <a:rPr lang="en-US" b="1" dirty="0">
                <a:latin typeface="Times New Roman" panose="02020603050405020304" charset="0"/>
                <a:cs typeface="Times New Roman" panose="02020603050405020304" charset="0"/>
              </a:rPr>
              <a:t>Exploratory Data Analysis</a:t>
            </a:r>
          </a:p>
        </p:txBody>
      </p:sp>
      <p:sp>
        <p:nvSpPr>
          <p:cNvPr id="3" name="Content Placeholder 2"/>
          <p:cNvSpPr>
            <a:spLocks noGrp="1"/>
          </p:cNvSpPr>
          <p:nvPr>
            <p:ph idx="1"/>
          </p:nvPr>
        </p:nvSpPr>
        <p:spPr/>
        <p:txBody>
          <a:bodyPr/>
          <a:lstStyle/>
          <a:p>
            <a:r>
              <a:rPr lang="en-US">
                <a:latin typeface="Times New Roman" panose="02020603050405020304" charset="0"/>
                <a:cs typeface="Times New Roman" panose="02020603050405020304" charset="0"/>
              </a:rPr>
              <a:t>Most of the US Accidents i.e 0.8 have the severity 2 and followed by severity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hart, pie chart&#10;&#10;Description automatically generated"/>
          <p:cNvPicPr>
            <a:picLocks noChangeAspect="1"/>
          </p:cNvPicPr>
          <p:nvPr/>
        </p:nvPicPr>
        <p:blipFill>
          <a:blip r:embed="rId2"/>
          <a:stretch>
            <a:fillRect/>
          </a:stretch>
        </p:blipFill>
        <p:spPr>
          <a:xfrm>
            <a:off x="5181600" y="1010285"/>
            <a:ext cx="7010400" cy="5847715"/>
          </a:xfrm>
          <a:prstGeom prst="rect">
            <a:avLst/>
          </a:prstGeom>
        </p:spPr>
      </p:pic>
      <p:sp>
        <p:nvSpPr>
          <p:cNvPr id="4" name="Content Placeholder 3"/>
          <p:cNvSpPr>
            <a:spLocks noGrp="1"/>
          </p:cNvSpPr>
          <p:nvPr>
            <p:ph idx="1"/>
          </p:nvPr>
        </p:nvSpPr>
        <p:spPr>
          <a:xfrm>
            <a:off x="838200" y="1825625"/>
            <a:ext cx="5201920" cy="4473575"/>
          </a:xfrm>
        </p:spPr>
        <p:txBody>
          <a:bodyPr/>
          <a:lstStyle/>
          <a:p>
            <a:r>
              <a:rPr lang="en-US">
                <a:latin typeface="Times New Roman" panose="02020603050405020304" charset="0"/>
                <a:cs typeface="Times New Roman" panose="02020603050405020304" charset="0"/>
              </a:rPr>
              <a:t>Major percentage of the US Accidents are occured at traffic signals, Crossing, Station, Stop and Amenity. </a:t>
            </a:r>
          </a:p>
          <a:p>
            <a:pPr marL="0" indent="0">
              <a:buNone/>
            </a:pP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least percentage of accidents are occured at Bump, Roundabout, Railway, No-Exit, Junction </a:t>
            </a:r>
          </a:p>
        </p:txBody>
      </p:sp>
      <p:sp>
        <p:nvSpPr>
          <p:cNvPr id="2" name="Title 1"/>
          <p:cNvSpPr>
            <a:spLocks noGrp="1"/>
          </p:cNvSpPr>
          <p:nvPr>
            <p:ph type="title"/>
          </p:nvPr>
        </p:nvSpPr>
        <p:spPr/>
        <p:txBody>
          <a:bodyPr/>
          <a:lstStyle/>
          <a:p>
            <a:pPr algn="ctr"/>
            <a:r>
              <a:rPr lang="en-US" b="1" dirty="0">
                <a:latin typeface="Times New Roman" panose="02020603050405020304" charset="0"/>
                <a:cs typeface="Times New Roman" panose="02020603050405020304" charset="0"/>
              </a:rPr>
              <a:t>Exploratory Data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8695" y="1760855"/>
            <a:ext cx="10515600" cy="4893945"/>
          </a:xfrm>
        </p:spPr>
        <p:txBody>
          <a:bodyPr>
            <a:normAutofit lnSpcReduction="10000"/>
          </a:bodyPr>
          <a:lstStyle/>
          <a:p>
            <a:r>
              <a:rPr lang="en-US">
                <a:latin typeface="Times New Roman" panose="02020603050405020304" charset="0"/>
                <a:cs typeface="Times New Roman" panose="02020603050405020304" charset="0"/>
              </a:rPr>
              <a:t>We have analysed Most percentage of accidents are occured in California followed by florida.</a:t>
            </a:r>
          </a:p>
        </p:txBody>
      </p:sp>
      <p:sp>
        <p:nvSpPr>
          <p:cNvPr id="2" name="Title 1"/>
          <p:cNvSpPr>
            <a:spLocks noGrp="1"/>
          </p:cNvSpPr>
          <p:nvPr>
            <p:ph type="title"/>
          </p:nvPr>
        </p:nvSpPr>
        <p:spPr/>
        <p:txBody>
          <a:bodyPr/>
          <a:lstStyle/>
          <a:p>
            <a:pPr algn="ctr"/>
            <a:r>
              <a:rPr lang="en-US" b="1" dirty="0">
                <a:latin typeface="Times New Roman" panose="02020603050405020304" charset="0"/>
                <a:cs typeface="Times New Roman" panose="02020603050405020304" charset="0"/>
              </a:rPr>
              <a:t>Exploratory Data Analysis</a:t>
            </a:r>
          </a:p>
        </p:txBody>
      </p:sp>
      <p:pic>
        <p:nvPicPr>
          <p:cNvPr id="3" name="Content Placeholder 2" descr="statewise accidents"/>
          <p:cNvPicPr>
            <a:picLocks noGrp="1" noChangeAspect="1"/>
          </p:cNvPicPr>
          <p:nvPr>
            <p:ph sz="half" idx="4294967295"/>
          </p:nvPr>
        </p:nvPicPr>
        <p:blipFill>
          <a:blip r:embed="rId2"/>
          <a:stretch>
            <a:fillRect/>
          </a:stretch>
        </p:blipFill>
        <p:spPr>
          <a:xfrm>
            <a:off x="1466215" y="2642870"/>
            <a:ext cx="9051925" cy="39363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8695" y="1254760"/>
            <a:ext cx="10515600" cy="5400040"/>
          </a:xfrm>
        </p:spPr>
        <p:txBody>
          <a:bodyPr>
            <a:normAutofit lnSpcReduction="10000"/>
          </a:bodyPr>
          <a:lstStyle/>
          <a:p>
            <a:r>
              <a:rPr lang="en-US">
                <a:latin typeface="Times New Roman" panose="02020603050405020304" charset="0"/>
                <a:cs typeface="Times New Roman" panose="02020603050405020304" charset="0"/>
                <a:sym typeface="+mn-ea"/>
              </a:rPr>
              <a:t>We have analysed the state-wise accidents data in USA.</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sym typeface="+mn-ea"/>
              </a:rPr>
              <a:t>Most percentage of accidents are occured in California followed by florida.</a:t>
            </a:r>
            <a:endParaRPr lang="en-US">
              <a:latin typeface="Times New Roman" panose="02020603050405020304" charset="0"/>
              <a:cs typeface="Times New Roman" panose="02020603050405020304" charset="0"/>
            </a:endParaRPr>
          </a:p>
        </p:txBody>
      </p:sp>
      <p:sp>
        <p:nvSpPr>
          <p:cNvPr id="2" name="Title 1"/>
          <p:cNvSpPr>
            <a:spLocks noGrp="1"/>
          </p:cNvSpPr>
          <p:nvPr>
            <p:ph type="title"/>
          </p:nvPr>
        </p:nvSpPr>
        <p:spPr>
          <a:xfrm>
            <a:off x="838200" y="365125"/>
            <a:ext cx="10515600" cy="970280"/>
          </a:xfrm>
        </p:spPr>
        <p:txBody>
          <a:bodyPr/>
          <a:lstStyle/>
          <a:p>
            <a:pPr algn="ctr"/>
            <a:r>
              <a:rPr lang="en-US" b="1" dirty="0">
                <a:latin typeface="Times New Roman" panose="02020603050405020304" charset="0"/>
                <a:cs typeface="Times New Roman" panose="02020603050405020304" charset="0"/>
              </a:rPr>
              <a:t>Exploratory Data Analysis</a:t>
            </a:r>
          </a:p>
        </p:txBody>
      </p:sp>
      <p:pic>
        <p:nvPicPr>
          <p:cNvPr id="3" name="Content Placeholder 2" descr="statewise accidents"/>
          <p:cNvPicPr>
            <a:picLocks noGrp="1" noChangeAspect="1"/>
          </p:cNvPicPr>
          <p:nvPr>
            <p:ph sz="half" idx="4294967295"/>
          </p:nvPr>
        </p:nvPicPr>
        <p:blipFill>
          <a:blip r:embed="rId2"/>
          <a:stretch>
            <a:fillRect/>
          </a:stretch>
        </p:blipFill>
        <p:spPr>
          <a:xfrm>
            <a:off x="1466215" y="2642870"/>
            <a:ext cx="9051925" cy="39363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1341120"/>
            <a:ext cx="10515600" cy="5324475"/>
          </a:xfrm>
        </p:spPr>
        <p:txBody>
          <a:bodyPr>
            <a:normAutofit lnSpcReduction="10000"/>
          </a:bodyPr>
          <a:lstStyle/>
          <a:p>
            <a:r>
              <a:rPr lang="en-US">
                <a:latin typeface="Times New Roman" panose="02020603050405020304" charset="0"/>
                <a:cs typeface="Times New Roman" panose="02020603050405020304" charset="0"/>
              </a:rPr>
              <a:t>Accidents are occurred in clear weather conditions(52.9%) and followed by cloudy weather 18.7% which means that weather conditions effects very less.</a:t>
            </a:r>
          </a:p>
          <a:p>
            <a:endParaRPr lang="en-US">
              <a:latin typeface="Times New Roman" panose="02020603050405020304" charset="0"/>
              <a:cs typeface="Times New Roman" panose="02020603050405020304" charset="0"/>
            </a:endParaRPr>
          </a:p>
        </p:txBody>
      </p:sp>
      <p:sp>
        <p:nvSpPr>
          <p:cNvPr id="2" name="Title 1"/>
          <p:cNvSpPr>
            <a:spLocks noGrp="1"/>
          </p:cNvSpPr>
          <p:nvPr>
            <p:ph type="title"/>
          </p:nvPr>
        </p:nvSpPr>
        <p:spPr>
          <a:xfrm>
            <a:off x="838200" y="365125"/>
            <a:ext cx="10515600" cy="906145"/>
          </a:xfrm>
        </p:spPr>
        <p:txBody>
          <a:bodyPr/>
          <a:lstStyle/>
          <a:p>
            <a:pPr algn="ctr"/>
            <a:r>
              <a:rPr lang="en-US" b="1" dirty="0">
                <a:latin typeface="Times New Roman" panose="02020603050405020304" charset="0"/>
                <a:cs typeface="Times New Roman" panose="02020603050405020304" charset="0"/>
              </a:rPr>
              <a:t>Exploratory Data Analysis</a:t>
            </a:r>
          </a:p>
        </p:txBody>
      </p:sp>
      <p:pic>
        <p:nvPicPr>
          <p:cNvPr id="5" name="Content Placeholder 4" descr="effect of Weather conditions"/>
          <p:cNvPicPr>
            <a:picLocks noGrp="1" noChangeAspect="1"/>
          </p:cNvPicPr>
          <p:nvPr>
            <p:ph sz="half" idx="4294967295"/>
          </p:nvPr>
        </p:nvPicPr>
        <p:blipFill>
          <a:blip r:embed="rId2"/>
          <a:stretch>
            <a:fillRect/>
          </a:stretch>
        </p:blipFill>
        <p:spPr>
          <a:xfrm>
            <a:off x="3136900" y="2526030"/>
            <a:ext cx="6337300" cy="4547235"/>
          </a:xfrm>
          <a:prstGeom prst="rect">
            <a:avLst/>
          </a:prstGeom>
        </p:spPr>
      </p:pic>
    </p:spTree>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0</TotalTime>
  <Words>3583</Words>
  <Application>Microsoft Office PowerPoint</Application>
  <PresentationFormat>Widescreen</PresentationFormat>
  <Paragraphs>84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ShapesVTI</vt:lpstr>
      <vt:lpstr>US-Accidents Data Analysis </vt:lpstr>
      <vt:lpstr>Introduction</vt:lpstr>
      <vt:lpstr>Dataset Description</vt:lpstr>
      <vt:lpstr>Approach</vt:lpstr>
      <vt:lpstr>Exploratory Data Analysis</vt:lpstr>
      <vt:lpstr>Exploratory Data Analysis</vt:lpstr>
      <vt:lpstr>Exploratory Data Analysis</vt:lpstr>
      <vt:lpstr>Exploratory Data Analysis</vt:lpstr>
      <vt:lpstr>Exploratory Data Analysis</vt:lpstr>
      <vt:lpstr> Exploratory Data Analysis </vt:lpstr>
      <vt:lpstr>Data Modeling and Evaluation</vt:lpstr>
      <vt:lpstr>Results</vt:lpstr>
      <vt:lpstr>Future Scope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PURNIMA</cp:lastModifiedBy>
  <cp:revision>175</cp:revision>
  <dcterms:created xsi:type="dcterms:W3CDTF">2021-12-08T21:35:00Z</dcterms:created>
  <dcterms:modified xsi:type="dcterms:W3CDTF">2021-12-10T03:05:37Z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0A1337D0308844738D774AB84221DAF9</vt:lpwstr>
  </property>
  <property fmtid="{D5CDD505-2E9C-101B-9397-08002B2CF9AE}" pid="3" name="KSOProductBuildVer">
    <vt:lpwstr>1033-11.2.0.10382</vt:lpwstr>
  </property>
</Properties>
</file>