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9" r:id="rId4"/>
    <p:sldId id="260" r:id="rId5"/>
    <p:sldId id="258" r:id="rId6"/>
    <p:sldId id="261" r:id="rId7"/>
    <p:sldId id="266" r:id="rId8"/>
    <p:sldId id="267" r:id="rId9"/>
    <p:sldId id="268" r:id="rId10"/>
    <p:sldId id="262" r:id="rId11"/>
    <p:sldId id="263" r:id="rId12"/>
    <p:sldId id="264" r:id="rId13"/>
    <p:sldId id="265" r:id="rId14"/>
    <p:sldId id="270" r:id="rId15"/>
    <p:sldId id="271" r:id="rId16"/>
    <p:sldId id="272" r:id="rId17"/>
    <p:sldId id="273" r:id="rId18"/>
    <p:sldId id="274" r:id="rId19"/>
    <p:sldId id="275" r:id="rId20"/>
    <p:sldId id="278" r:id="rId21"/>
    <p:sldId id="279" r:id="rId22"/>
    <p:sldId id="276" r:id="rId23"/>
    <p:sldId id="277" r:id="rId24"/>
    <p:sldId id="280" r:id="rId25"/>
    <p:sldId id="281" r:id="rId26"/>
    <p:sldId id="282" r:id="rId27"/>
    <p:sldId id="283" r:id="rId28"/>
    <p:sldId id="284" r:id="rId29"/>
    <p:sldId id="285" r:id="rId30"/>
    <p:sldId id="286" r:id="rId3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9EB02F86-3D85-4BE8-92CF-B85393319201}" type="datetimeFigureOut">
              <a:rPr lang="en-IN" smtClean="0"/>
              <a:t>11-12-2017</a:t>
            </a:fld>
            <a:endParaRPr lang="en-IN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5750D79-716D-46F4-8E93-C6F3184D148F}" type="slidenum">
              <a:rPr lang="en-IN" smtClean="0"/>
              <a:t>‹#›</a:t>
            </a:fld>
            <a:endParaRPr lang="en-IN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692696"/>
            <a:ext cx="7851648" cy="1828800"/>
          </a:xfrm>
        </p:spPr>
        <p:txBody>
          <a:bodyPr/>
          <a:lstStyle/>
          <a:p>
            <a:pPr algn="ctr"/>
            <a:r>
              <a:rPr lang="en-IN" dirty="0" smtClean="0"/>
              <a:t>Conceptual Database Design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 algn="ctr"/>
            <a:r>
              <a:rPr lang="en-IN" dirty="0" err="1"/>
              <a:t>Dr.</a:t>
            </a:r>
            <a:r>
              <a:rPr lang="en-IN" dirty="0"/>
              <a:t> S. RENUKA DEVI</a:t>
            </a:r>
          </a:p>
          <a:p>
            <a:pPr algn="ctr"/>
            <a:r>
              <a:rPr lang="en-IN" dirty="0"/>
              <a:t>Associate </a:t>
            </a:r>
            <a:r>
              <a:rPr lang="en-IN" dirty="0" err="1"/>
              <a:t>Profesor</a:t>
            </a:r>
            <a:endParaRPr lang="en-IN" dirty="0"/>
          </a:p>
          <a:p>
            <a:pPr algn="ctr"/>
            <a:r>
              <a:rPr lang="en-IN" dirty="0"/>
              <a:t>SCSE</a:t>
            </a:r>
          </a:p>
          <a:p>
            <a:pPr algn="ctr"/>
            <a:r>
              <a:rPr lang="en-IN" dirty="0"/>
              <a:t>VIT Chennai Campus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126250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Entity type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340768"/>
            <a:ext cx="8229600" cy="4389120"/>
          </a:xfrm>
        </p:spPr>
        <p:txBody>
          <a:bodyPr/>
          <a:lstStyle/>
          <a:p>
            <a:r>
              <a:rPr lang="en-IN" sz="2400" dirty="0" smtClean="0"/>
              <a:t>Entity type - </a:t>
            </a:r>
            <a:r>
              <a:rPr lang="en-IN" sz="2400" dirty="0"/>
              <a:t>defines a </a:t>
            </a:r>
            <a:r>
              <a:rPr lang="en-IN" sz="2400" i="1" dirty="0"/>
              <a:t>collection </a:t>
            </a:r>
            <a:r>
              <a:rPr lang="en-IN" sz="2400" dirty="0"/>
              <a:t>(or </a:t>
            </a:r>
            <a:r>
              <a:rPr lang="en-IN" sz="2400" i="1" dirty="0"/>
              <a:t>set</a:t>
            </a:r>
            <a:r>
              <a:rPr lang="en-IN" sz="2400" dirty="0"/>
              <a:t>) of entities that have the same </a:t>
            </a:r>
            <a:r>
              <a:rPr lang="en-IN" sz="2400" dirty="0" smtClean="0"/>
              <a:t>attributes</a:t>
            </a:r>
          </a:p>
          <a:p>
            <a:r>
              <a:rPr lang="en-IN" sz="2400" dirty="0" smtClean="0"/>
              <a:t>Each entity </a:t>
            </a:r>
            <a:r>
              <a:rPr lang="en-IN" sz="2400" dirty="0"/>
              <a:t>type in the database is described by its name and </a:t>
            </a:r>
            <a:r>
              <a:rPr lang="en-IN" sz="2400" dirty="0" smtClean="0"/>
              <a:t>attributes</a:t>
            </a:r>
          </a:p>
          <a:p>
            <a:r>
              <a:rPr lang="en-IN" sz="2400" dirty="0"/>
              <a:t>The collection of all entities of a particular entity type in the </a:t>
            </a:r>
            <a:r>
              <a:rPr lang="en-IN" sz="2400" dirty="0" smtClean="0"/>
              <a:t>database at </a:t>
            </a:r>
            <a:r>
              <a:rPr lang="en-IN" sz="2400" dirty="0"/>
              <a:t>any point in time is called an </a:t>
            </a:r>
            <a:r>
              <a:rPr lang="en-IN" sz="2400" b="1" dirty="0"/>
              <a:t>entity set</a:t>
            </a:r>
            <a:endParaRPr lang="en-IN" sz="2400" dirty="0" smtClean="0"/>
          </a:p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3755851"/>
            <a:ext cx="4914900" cy="305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1384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 ER diagram representation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1520" y="1935480"/>
            <a:ext cx="8435280" cy="4389120"/>
          </a:xfrm>
        </p:spPr>
        <p:txBody>
          <a:bodyPr>
            <a:normAutofit/>
          </a:bodyPr>
          <a:lstStyle/>
          <a:p>
            <a:r>
              <a:rPr lang="en-IN" sz="2000" dirty="0"/>
              <a:t>An entity type is represented in ER </a:t>
            </a:r>
            <a:r>
              <a:rPr lang="en-IN" sz="2000" dirty="0" smtClean="0"/>
              <a:t>diagrams as </a:t>
            </a:r>
            <a:r>
              <a:rPr lang="en-IN" sz="2000" dirty="0"/>
              <a:t>a rectangular </a:t>
            </a:r>
            <a:r>
              <a:rPr lang="en-IN" sz="2000" dirty="0" smtClean="0"/>
              <a:t>box enclosing </a:t>
            </a:r>
            <a:r>
              <a:rPr lang="en-IN" sz="2000" dirty="0"/>
              <a:t>the entity type </a:t>
            </a:r>
            <a:r>
              <a:rPr lang="en-IN" sz="2000" dirty="0" smtClean="0"/>
              <a:t>name</a:t>
            </a:r>
          </a:p>
          <a:p>
            <a:r>
              <a:rPr lang="en-IN" sz="2000" dirty="0" smtClean="0"/>
              <a:t>Attribute </a:t>
            </a:r>
            <a:r>
              <a:rPr lang="en-IN" sz="2000" dirty="0"/>
              <a:t>names are enclosed in ovals and </a:t>
            </a:r>
            <a:r>
              <a:rPr lang="en-IN" sz="2000" dirty="0" smtClean="0"/>
              <a:t>are attached </a:t>
            </a:r>
            <a:r>
              <a:rPr lang="en-IN" sz="2000" dirty="0"/>
              <a:t>to their entity type by straight </a:t>
            </a:r>
            <a:r>
              <a:rPr lang="en-IN" sz="2000" dirty="0" smtClean="0"/>
              <a:t>lines</a:t>
            </a:r>
          </a:p>
          <a:p>
            <a:r>
              <a:rPr lang="en-IN" sz="2000" dirty="0" smtClean="0"/>
              <a:t>Composite </a:t>
            </a:r>
            <a:r>
              <a:rPr lang="en-IN" sz="2000" dirty="0"/>
              <a:t>attributes are attached </a:t>
            </a:r>
            <a:r>
              <a:rPr lang="en-IN" sz="2000" dirty="0" smtClean="0"/>
              <a:t>to their </a:t>
            </a:r>
            <a:r>
              <a:rPr lang="en-IN" sz="2000" dirty="0"/>
              <a:t>component attributes by straight </a:t>
            </a:r>
            <a:r>
              <a:rPr lang="en-IN" sz="2000" dirty="0" smtClean="0"/>
              <a:t>lines</a:t>
            </a:r>
          </a:p>
          <a:p>
            <a:r>
              <a:rPr lang="en-IN" sz="2000" dirty="0" smtClean="0"/>
              <a:t>Multivalued </a:t>
            </a:r>
            <a:r>
              <a:rPr lang="en-IN" sz="2000" dirty="0"/>
              <a:t>attributes </a:t>
            </a:r>
            <a:r>
              <a:rPr lang="en-IN" sz="2000" dirty="0" smtClean="0"/>
              <a:t>are</a:t>
            </a:r>
          </a:p>
          <a:p>
            <a:pPr marL="0" indent="0">
              <a:buNone/>
            </a:pPr>
            <a:r>
              <a:rPr lang="en-IN" sz="2000" dirty="0" smtClean="0"/>
              <a:t> </a:t>
            </a:r>
            <a:r>
              <a:rPr lang="en-IN" sz="2000" dirty="0"/>
              <a:t>displayed </a:t>
            </a:r>
            <a:r>
              <a:rPr lang="en-IN" sz="2000" dirty="0" smtClean="0"/>
              <a:t>in double </a:t>
            </a:r>
            <a:r>
              <a:rPr lang="en-IN" sz="2000" dirty="0"/>
              <a:t>ovals. </a:t>
            </a:r>
            <a:endParaRPr lang="en-IN" sz="2000" dirty="0" smtClean="0"/>
          </a:p>
          <a:p>
            <a:r>
              <a:rPr lang="en-IN" sz="2000" dirty="0" smtClean="0"/>
              <a:t>Derived attributes  - dashed ovals</a:t>
            </a:r>
          </a:p>
          <a:p>
            <a:r>
              <a:rPr lang="en-IN" sz="2000" dirty="0" smtClean="0"/>
              <a:t>Key attributes – underlined </a:t>
            </a:r>
          </a:p>
          <a:p>
            <a:r>
              <a:rPr lang="en-IN" sz="2000" dirty="0" smtClean="0"/>
              <a:t>An entity without a key – </a:t>
            </a:r>
          </a:p>
          <a:p>
            <a:pPr marL="0" indent="0">
              <a:buNone/>
            </a:pPr>
            <a:r>
              <a:rPr lang="en-IN" sz="2000" dirty="0" smtClean="0"/>
              <a:t>Weak entity 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9408" y="3861048"/>
            <a:ext cx="4719096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02633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3942" y="692696"/>
            <a:ext cx="6302394" cy="25469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8298" y="3573017"/>
            <a:ext cx="6046030" cy="23042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8171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404664"/>
            <a:ext cx="8138145" cy="32403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429" y="4149080"/>
            <a:ext cx="7673995" cy="18722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4348636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2981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 smtClean="0"/>
              <a:t>Relationship Types and Instances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92208"/>
            <a:ext cx="8229600" cy="4389120"/>
          </a:xfrm>
        </p:spPr>
        <p:txBody>
          <a:bodyPr>
            <a:normAutofit lnSpcReduction="10000"/>
          </a:bodyPr>
          <a:lstStyle/>
          <a:p>
            <a:r>
              <a:rPr lang="en-IN" sz="2400" dirty="0" smtClean="0"/>
              <a:t>A </a:t>
            </a:r>
            <a:r>
              <a:rPr lang="en-IN" sz="2400" b="1" dirty="0"/>
              <a:t>relationship type </a:t>
            </a:r>
            <a:r>
              <a:rPr lang="en-IN" sz="2400" i="1" dirty="0"/>
              <a:t>R </a:t>
            </a:r>
            <a:r>
              <a:rPr lang="en-IN" sz="2400" dirty="0"/>
              <a:t>among </a:t>
            </a:r>
            <a:r>
              <a:rPr lang="en-IN" sz="2400" i="1" dirty="0"/>
              <a:t>n </a:t>
            </a:r>
            <a:r>
              <a:rPr lang="en-IN" sz="2400" dirty="0"/>
              <a:t>entity types </a:t>
            </a:r>
            <a:r>
              <a:rPr lang="en-IN" sz="2400" i="1" dirty="0"/>
              <a:t>E</a:t>
            </a:r>
            <a:r>
              <a:rPr lang="en-IN" sz="2400" dirty="0"/>
              <a:t>1, </a:t>
            </a:r>
            <a:r>
              <a:rPr lang="en-IN" sz="2400" i="1" dirty="0"/>
              <a:t>E</a:t>
            </a:r>
            <a:r>
              <a:rPr lang="en-IN" sz="2400" dirty="0"/>
              <a:t>2, ..., </a:t>
            </a:r>
            <a:r>
              <a:rPr lang="en-IN" sz="2400" i="1" dirty="0"/>
              <a:t>En </a:t>
            </a:r>
            <a:r>
              <a:rPr lang="en-IN" sz="2400" dirty="0"/>
              <a:t>defines a set of </a:t>
            </a:r>
            <a:r>
              <a:rPr lang="en-IN" sz="2400" dirty="0" smtClean="0"/>
              <a:t>associations</a:t>
            </a:r>
          </a:p>
          <a:p>
            <a:r>
              <a:rPr lang="en-IN" sz="2400" dirty="0"/>
              <a:t>E</a:t>
            </a:r>
            <a:r>
              <a:rPr lang="en-IN" sz="2400" dirty="0" smtClean="0"/>
              <a:t>ach </a:t>
            </a:r>
            <a:r>
              <a:rPr lang="en-IN" sz="2400" b="1" dirty="0"/>
              <a:t>relationship instance</a:t>
            </a:r>
            <a:r>
              <a:rPr lang="en-IN" sz="2400" dirty="0"/>
              <a:t> </a:t>
            </a:r>
            <a:r>
              <a:rPr lang="en-IN" sz="2400" i="1" dirty="0" err="1" smtClean="0"/>
              <a:t>r</a:t>
            </a:r>
            <a:r>
              <a:rPr lang="en-IN" sz="2400" i="1" baseline="-25000" dirty="0" err="1" smtClean="0"/>
              <a:t>i</a:t>
            </a:r>
            <a:r>
              <a:rPr lang="en-IN" sz="2400" i="1" dirty="0" smtClean="0"/>
              <a:t> </a:t>
            </a:r>
            <a:r>
              <a:rPr lang="en-IN" sz="2400" dirty="0"/>
              <a:t>in </a:t>
            </a:r>
            <a:r>
              <a:rPr lang="en-IN" sz="2400" i="1" dirty="0"/>
              <a:t>R </a:t>
            </a:r>
            <a:r>
              <a:rPr lang="en-IN" sz="2400" dirty="0"/>
              <a:t>is an association of entities, where </a:t>
            </a:r>
            <a:r>
              <a:rPr lang="en-IN" sz="2400" dirty="0" smtClean="0"/>
              <a:t>the association </a:t>
            </a:r>
            <a:r>
              <a:rPr lang="en-IN" sz="2400" dirty="0"/>
              <a:t>includes exactly one entity from each participating entity </a:t>
            </a:r>
            <a:r>
              <a:rPr lang="en-IN" sz="2400" dirty="0" smtClean="0"/>
              <a:t>type</a:t>
            </a:r>
          </a:p>
          <a:p>
            <a:r>
              <a:rPr lang="en-IN" sz="2400" dirty="0"/>
              <a:t>In ER diagrams, relationship types are displayed as diamond-shaped boxes </a:t>
            </a:r>
          </a:p>
          <a:p>
            <a:r>
              <a:rPr lang="en-IN" sz="2400" dirty="0"/>
              <a:t>They are connected by straight lines to the rectangular boxes representing the participating entity types</a:t>
            </a:r>
          </a:p>
          <a:p>
            <a:r>
              <a:rPr lang="en-IN" sz="2400" dirty="0"/>
              <a:t>The relationship name is displayed in the diamond-shaped </a:t>
            </a:r>
            <a:r>
              <a:rPr lang="en-IN" sz="2400" dirty="0" smtClean="0"/>
              <a:t>box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9194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2800" dirty="0"/>
              <a:t>R</a:t>
            </a:r>
            <a:r>
              <a:rPr lang="en-IN" sz="2800" dirty="0" smtClean="0"/>
              <a:t>elationship type WORKS_FOR between EMPLOYEE and DEPARTMENT</a:t>
            </a:r>
            <a:endParaRPr lang="en-IN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1773907"/>
            <a:ext cx="5516355" cy="45354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1048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Relationship Degree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b="1" dirty="0"/>
              <a:t>D</a:t>
            </a:r>
            <a:r>
              <a:rPr lang="en-IN" b="1" dirty="0" smtClean="0"/>
              <a:t>egree </a:t>
            </a:r>
            <a:r>
              <a:rPr lang="en-IN" b="1" dirty="0"/>
              <a:t>of a relationship type </a:t>
            </a:r>
            <a:r>
              <a:rPr lang="en-IN" dirty="0"/>
              <a:t>is the </a:t>
            </a:r>
            <a:r>
              <a:rPr lang="en-IN" dirty="0" smtClean="0"/>
              <a:t>number of </a:t>
            </a:r>
            <a:r>
              <a:rPr lang="en-IN" dirty="0"/>
              <a:t>participating entity </a:t>
            </a:r>
            <a:r>
              <a:rPr lang="en-IN" dirty="0" smtClean="0"/>
              <a:t>types </a:t>
            </a:r>
          </a:p>
          <a:p>
            <a:pPr>
              <a:spcAft>
                <a:spcPts val="600"/>
              </a:spcAft>
            </a:pPr>
            <a:r>
              <a:rPr lang="en-IN" dirty="0" smtClean="0"/>
              <a:t>E.g., </a:t>
            </a:r>
            <a:r>
              <a:rPr lang="en-IN" dirty="0"/>
              <a:t>the WORKS_FOR relationship is of degree </a:t>
            </a:r>
            <a:r>
              <a:rPr lang="en-IN" dirty="0" smtClean="0"/>
              <a:t>two</a:t>
            </a:r>
          </a:p>
          <a:p>
            <a:pPr>
              <a:spcAft>
                <a:spcPts val="600"/>
              </a:spcAft>
            </a:pPr>
            <a:r>
              <a:rPr lang="en-IN" dirty="0"/>
              <a:t>A relationship type of degree two is called </a:t>
            </a:r>
            <a:r>
              <a:rPr lang="en-IN" b="1" dirty="0" smtClean="0"/>
              <a:t>binary</a:t>
            </a:r>
            <a:endParaRPr lang="en-IN" dirty="0"/>
          </a:p>
          <a:p>
            <a:pPr>
              <a:spcAft>
                <a:spcPts val="600"/>
              </a:spcAft>
            </a:pPr>
            <a:r>
              <a:rPr lang="en-IN" dirty="0"/>
              <a:t>A relationship type of degree </a:t>
            </a:r>
            <a:r>
              <a:rPr lang="en-IN" dirty="0" smtClean="0"/>
              <a:t>three is called </a:t>
            </a:r>
            <a:r>
              <a:rPr lang="en-IN" b="1" dirty="0" smtClean="0"/>
              <a:t>Ternary</a:t>
            </a:r>
          </a:p>
          <a:p>
            <a:pPr>
              <a:spcAft>
                <a:spcPts val="600"/>
              </a:spcAft>
            </a:pPr>
            <a:r>
              <a:rPr lang="en-IN" dirty="0"/>
              <a:t>Relationships can </a:t>
            </a:r>
            <a:r>
              <a:rPr lang="en-IN" dirty="0" smtClean="0"/>
              <a:t>generally be </a:t>
            </a:r>
            <a:r>
              <a:rPr lang="en-IN" dirty="0"/>
              <a:t>of any degree, but the ones most common are binary </a:t>
            </a:r>
            <a:r>
              <a:rPr lang="en-IN" dirty="0" smtClean="0"/>
              <a:t>relationships</a:t>
            </a:r>
          </a:p>
          <a:p>
            <a:pPr>
              <a:spcAft>
                <a:spcPts val="600"/>
              </a:spcAft>
            </a:pPr>
            <a:r>
              <a:rPr lang="en-IN" dirty="0" smtClean="0"/>
              <a:t>Relationships can also be treated as attributes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48861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544" y="476672"/>
            <a:ext cx="8229600" cy="1143000"/>
          </a:xfrm>
        </p:spPr>
        <p:txBody>
          <a:bodyPr>
            <a:noAutofit/>
          </a:bodyPr>
          <a:lstStyle/>
          <a:p>
            <a:r>
              <a:rPr lang="en-IN" sz="4000" dirty="0" smtClean="0"/>
              <a:t>Role names and Recursive Relationships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968552"/>
          </a:xfrm>
        </p:spPr>
        <p:txBody>
          <a:bodyPr>
            <a:noAutofit/>
          </a:bodyPr>
          <a:lstStyle/>
          <a:p>
            <a:r>
              <a:rPr lang="en-IN" sz="2200" dirty="0"/>
              <a:t>Each entity type that </a:t>
            </a:r>
            <a:r>
              <a:rPr lang="en-IN" sz="2200" dirty="0" smtClean="0"/>
              <a:t>participates in </a:t>
            </a:r>
            <a:r>
              <a:rPr lang="en-IN" sz="2200" dirty="0"/>
              <a:t>a relationship type plays a particular role in the </a:t>
            </a:r>
            <a:r>
              <a:rPr lang="en-IN" sz="2200" dirty="0" smtClean="0"/>
              <a:t>relationship</a:t>
            </a:r>
          </a:p>
          <a:p>
            <a:endParaRPr lang="en-IN" sz="2200" dirty="0" smtClean="0"/>
          </a:p>
          <a:p>
            <a:r>
              <a:rPr lang="en-IN" sz="2200" dirty="0"/>
              <a:t>The </a:t>
            </a:r>
            <a:r>
              <a:rPr lang="en-IN" sz="2200" b="1" dirty="0"/>
              <a:t>role name </a:t>
            </a:r>
            <a:r>
              <a:rPr lang="en-IN" sz="2200" dirty="0" smtClean="0"/>
              <a:t>signifies the </a:t>
            </a:r>
            <a:r>
              <a:rPr lang="en-IN" sz="2200" dirty="0"/>
              <a:t>role that a participating entity from the entity type plays in each </a:t>
            </a:r>
            <a:r>
              <a:rPr lang="en-IN" sz="2200" dirty="0" smtClean="0"/>
              <a:t>relationship instance</a:t>
            </a:r>
            <a:r>
              <a:rPr lang="en-IN" sz="2200" dirty="0"/>
              <a:t>, and helps to explain what the relationship </a:t>
            </a:r>
            <a:r>
              <a:rPr lang="en-IN" sz="2200" dirty="0" smtClean="0"/>
              <a:t>means</a:t>
            </a:r>
          </a:p>
          <a:p>
            <a:endParaRPr lang="en-IN" sz="2200" dirty="0" smtClean="0"/>
          </a:p>
          <a:p>
            <a:r>
              <a:rPr lang="en-IN" sz="2200" dirty="0" smtClean="0"/>
              <a:t>E.g., in the WORKS_FOR </a:t>
            </a:r>
            <a:r>
              <a:rPr lang="en-IN" sz="2200" dirty="0"/>
              <a:t>relationship type, </a:t>
            </a:r>
            <a:endParaRPr lang="en-IN" sz="2200" dirty="0" smtClean="0"/>
          </a:p>
          <a:p>
            <a:pPr lvl="1"/>
            <a:r>
              <a:rPr lang="en-IN" sz="2000" dirty="0" smtClean="0"/>
              <a:t>EMPLOYEE </a:t>
            </a:r>
            <a:r>
              <a:rPr lang="en-IN" sz="2000" dirty="0"/>
              <a:t>plays the role of </a:t>
            </a:r>
            <a:r>
              <a:rPr lang="en-IN" sz="2000" i="1" dirty="0"/>
              <a:t>employee </a:t>
            </a:r>
            <a:r>
              <a:rPr lang="en-IN" sz="2000" dirty="0"/>
              <a:t>or </a:t>
            </a:r>
            <a:r>
              <a:rPr lang="en-IN" sz="2000" i="1" dirty="0"/>
              <a:t>worker </a:t>
            </a:r>
            <a:endParaRPr lang="en-IN" sz="2000" i="1" dirty="0" smtClean="0"/>
          </a:p>
          <a:p>
            <a:pPr lvl="1"/>
            <a:r>
              <a:rPr lang="en-IN" sz="2000" dirty="0" smtClean="0"/>
              <a:t>DEPARTMENT </a:t>
            </a:r>
            <a:r>
              <a:rPr lang="en-IN" sz="2000" dirty="0"/>
              <a:t>plays the role of </a:t>
            </a:r>
            <a:r>
              <a:rPr lang="en-IN" sz="2000" i="1" dirty="0"/>
              <a:t>department </a:t>
            </a:r>
            <a:r>
              <a:rPr lang="en-IN" sz="2000" dirty="0"/>
              <a:t>or </a:t>
            </a:r>
            <a:r>
              <a:rPr lang="en-IN" sz="2000" i="1" dirty="0"/>
              <a:t>employer</a:t>
            </a:r>
            <a:r>
              <a:rPr lang="en-IN" sz="2000" dirty="0" smtClean="0"/>
              <a:t>.</a:t>
            </a:r>
          </a:p>
          <a:p>
            <a:endParaRPr lang="en-IN" sz="2200" dirty="0" smtClean="0"/>
          </a:p>
          <a:p>
            <a:r>
              <a:rPr lang="en-IN" sz="2200" b="1" dirty="0" smtClean="0"/>
              <a:t>Recursive relationships</a:t>
            </a:r>
            <a:r>
              <a:rPr lang="en-IN" sz="2200" dirty="0" smtClean="0"/>
              <a:t> - the </a:t>
            </a:r>
            <a:r>
              <a:rPr lang="en-IN" sz="2200" i="1" dirty="0"/>
              <a:t>same </a:t>
            </a:r>
            <a:r>
              <a:rPr lang="en-IN" sz="2200" dirty="0"/>
              <a:t>entity type </a:t>
            </a:r>
            <a:r>
              <a:rPr lang="en-IN" sz="2200" dirty="0" smtClean="0"/>
              <a:t>participates more </a:t>
            </a:r>
            <a:r>
              <a:rPr lang="en-IN" sz="2200" dirty="0"/>
              <a:t>than once in a relationship type in </a:t>
            </a:r>
            <a:r>
              <a:rPr lang="en-IN" sz="2200" i="1" dirty="0"/>
              <a:t>different roles</a:t>
            </a:r>
            <a:endParaRPr lang="en-IN" sz="2200" dirty="0"/>
          </a:p>
        </p:txBody>
      </p:sp>
    </p:spTree>
    <p:extLst>
      <p:ext uri="{BB962C8B-B14F-4D97-AF65-F5344CB8AC3E}">
        <p14:creationId xmlns:p14="http://schemas.microsoft.com/office/powerpoint/2010/main" val="1857631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4400" dirty="0" smtClean="0"/>
              <a:t>Recursive relationship</a:t>
            </a:r>
            <a:endParaRPr lang="en-IN" sz="44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3672" y="1935480"/>
            <a:ext cx="8686800" cy="4389120"/>
          </a:xfrm>
        </p:spPr>
        <p:txBody>
          <a:bodyPr/>
          <a:lstStyle/>
          <a:p>
            <a:r>
              <a:rPr lang="en-IN" dirty="0"/>
              <a:t> </a:t>
            </a:r>
            <a:r>
              <a:rPr lang="en-IN" dirty="0" smtClean="0"/>
              <a:t>supervisor </a:t>
            </a:r>
            <a:r>
              <a:rPr lang="en-IN" dirty="0"/>
              <a:t>role </a:t>
            </a:r>
            <a:r>
              <a:rPr lang="en-IN" dirty="0" smtClean="0"/>
              <a:t>- 1</a:t>
            </a:r>
          </a:p>
          <a:p>
            <a:r>
              <a:rPr lang="en-IN" dirty="0" smtClean="0"/>
              <a:t>subordinate </a:t>
            </a:r>
            <a:r>
              <a:rPr lang="en-IN" dirty="0"/>
              <a:t>role -</a:t>
            </a:r>
            <a:r>
              <a:rPr lang="en-IN" dirty="0" smtClean="0"/>
              <a:t>2</a:t>
            </a:r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863405"/>
            <a:ext cx="5280428" cy="46085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057671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0648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Constraints on Binary Relationship Types</a:t>
            </a:r>
            <a:endParaRPr lang="en-IN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700808"/>
            <a:ext cx="8507288" cy="4623792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1" dirty="0" smtClean="0"/>
              <a:t>1. Cardinality </a:t>
            </a:r>
            <a:r>
              <a:rPr lang="en-IN" b="1" dirty="0"/>
              <a:t>Ratios for Binary </a:t>
            </a:r>
            <a:r>
              <a:rPr lang="en-IN" b="1" dirty="0" smtClean="0"/>
              <a:t>Relationships</a:t>
            </a:r>
          </a:p>
          <a:p>
            <a:pPr>
              <a:spcAft>
                <a:spcPts val="600"/>
              </a:spcAft>
            </a:pPr>
            <a:r>
              <a:rPr lang="en-IN" b="1" dirty="0"/>
              <a:t>cardinality ratio </a:t>
            </a:r>
            <a:r>
              <a:rPr lang="en-IN" dirty="0"/>
              <a:t>for a </a:t>
            </a:r>
            <a:r>
              <a:rPr lang="en-IN" dirty="0" smtClean="0"/>
              <a:t>binary relationship </a:t>
            </a:r>
            <a:r>
              <a:rPr lang="en-IN" dirty="0"/>
              <a:t>specifies the </a:t>
            </a:r>
            <a:r>
              <a:rPr lang="en-IN" i="1" dirty="0"/>
              <a:t>maximum </a:t>
            </a:r>
            <a:r>
              <a:rPr lang="en-IN" dirty="0"/>
              <a:t>number of relationship instances that an </a:t>
            </a:r>
            <a:r>
              <a:rPr lang="en-IN" dirty="0" smtClean="0"/>
              <a:t>entity can </a:t>
            </a:r>
            <a:r>
              <a:rPr lang="en-IN" dirty="0"/>
              <a:t>participate </a:t>
            </a:r>
            <a:r>
              <a:rPr lang="en-IN" dirty="0" smtClean="0"/>
              <a:t>in</a:t>
            </a:r>
          </a:p>
          <a:p>
            <a:pPr lvl="1">
              <a:spcAft>
                <a:spcPts val="600"/>
              </a:spcAft>
            </a:pPr>
            <a:r>
              <a:rPr lang="en-IN" dirty="0" err="1" smtClean="0"/>
              <a:t>E.g.,DEPARTMENT:EMPLOYEE</a:t>
            </a:r>
            <a:r>
              <a:rPr lang="en-IN" dirty="0" smtClean="0"/>
              <a:t> </a:t>
            </a:r>
            <a:r>
              <a:rPr lang="en-IN" dirty="0"/>
              <a:t>is of cardinality ratio </a:t>
            </a:r>
            <a:r>
              <a:rPr lang="en-IN" dirty="0" smtClean="0"/>
              <a:t>1:N</a:t>
            </a:r>
          </a:p>
          <a:p>
            <a:pPr lvl="1">
              <a:spcAft>
                <a:spcPts val="600"/>
              </a:spcAft>
            </a:pPr>
            <a:r>
              <a:rPr lang="en-IN" dirty="0" smtClean="0"/>
              <a:t>Relationship type </a:t>
            </a:r>
            <a:r>
              <a:rPr lang="en-IN" dirty="0"/>
              <a:t>WORKS_ON </a:t>
            </a:r>
            <a:r>
              <a:rPr lang="en-IN" dirty="0" smtClean="0"/>
              <a:t>is </a:t>
            </a:r>
            <a:r>
              <a:rPr lang="en-IN" dirty="0"/>
              <a:t>of cardinality ratio M:N</a:t>
            </a:r>
            <a:endParaRPr lang="en-IN" dirty="0" smtClean="0"/>
          </a:p>
          <a:p>
            <a:pPr>
              <a:spcAft>
                <a:spcPts val="600"/>
              </a:spcAft>
            </a:pPr>
            <a:r>
              <a:rPr lang="en-IN" dirty="0" smtClean="0"/>
              <a:t>Possible cardinality </a:t>
            </a:r>
            <a:r>
              <a:rPr lang="en-IN" dirty="0"/>
              <a:t>ratios for binary relationship types are 1:1, 1:N, N:1, and </a:t>
            </a:r>
            <a:r>
              <a:rPr lang="en-IN" dirty="0" smtClean="0"/>
              <a:t>M:N</a:t>
            </a:r>
          </a:p>
          <a:p>
            <a:pPr>
              <a:spcAft>
                <a:spcPts val="600"/>
              </a:spcAft>
            </a:pPr>
            <a:r>
              <a:rPr lang="en-IN" dirty="0"/>
              <a:t>Cardinality ratios for binary relationships are represented on ER diagrams by </a:t>
            </a:r>
            <a:r>
              <a:rPr lang="en-IN" dirty="0" smtClean="0"/>
              <a:t>displaying 1</a:t>
            </a:r>
            <a:r>
              <a:rPr lang="en-IN" dirty="0"/>
              <a:t>, M, and N on the diamonds</a:t>
            </a:r>
          </a:p>
        </p:txBody>
      </p:sp>
    </p:spTree>
    <p:extLst>
      <p:ext uri="{BB962C8B-B14F-4D97-AF65-F5344CB8AC3E}">
        <p14:creationId xmlns:p14="http://schemas.microsoft.com/office/powerpoint/2010/main" val="517942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04664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Introduction to conceptual modelling 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>
              <a:lnSpc>
                <a:spcPct val="150000"/>
              </a:lnSpc>
            </a:pPr>
            <a:r>
              <a:rPr lang="en-IN" sz="2400" dirty="0" smtClean="0"/>
              <a:t>To design a database application</a:t>
            </a:r>
          </a:p>
          <a:p>
            <a:pPr>
              <a:lnSpc>
                <a:spcPct val="150000"/>
              </a:lnSpc>
            </a:pPr>
            <a:r>
              <a:rPr lang="en-IN" sz="2400" b="1" dirty="0" smtClean="0"/>
              <a:t>Database </a:t>
            </a:r>
            <a:r>
              <a:rPr lang="en-IN" sz="2400" b="1" dirty="0"/>
              <a:t>application </a:t>
            </a:r>
            <a:r>
              <a:rPr lang="en-IN" sz="2400" dirty="0"/>
              <a:t>refers to a particular database and </a:t>
            </a:r>
            <a:r>
              <a:rPr lang="en-IN" sz="2400" dirty="0" smtClean="0"/>
              <a:t>the associated </a:t>
            </a:r>
            <a:r>
              <a:rPr lang="en-IN" sz="2400" dirty="0"/>
              <a:t>programs that implement the database queries and </a:t>
            </a:r>
            <a:r>
              <a:rPr lang="en-IN" sz="2400" dirty="0" smtClean="0"/>
              <a:t>updates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Entity-Relationship </a:t>
            </a:r>
            <a:r>
              <a:rPr lang="en-IN" sz="2400" dirty="0"/>
              <a:t>(</a:t>
            </a:r>
            <a:r>
              <a:rPr lang="en-IN" sz="2400" b="1" dirty="0"/>
              <a:t>ER</a:t>
            </a:r>
            <a:r>
              <a:rPr lang="en-IN" sz="2400" dirty="0"/>
              <a:t>) </a:t>
            </a:r>
            <a:r>
              <a:rPr lang="en-IN" sz="2400" b="1" dirty="0" smtClean="0"/>
              <a:t>model – </a:t>
            </a:r>
            <a:r>
              <a:rPr lang="en-IN" dirty="0"/>
              <a:t>widely used </a:t>
            </a:r>
            <a:r>
              <a:rPr lang="en-IN" sz="2400" dirty="0" smtClean="0"/>
              <a:t>high-level </a:t>
            </a:r>
            <a:r>
              <a:rPr lang="en-IN" sz="2400" dirty="0"/>
              <a:t>conceptual data </a:t>
            </a:r>
            <a:r>
              <a:rPr lang="en-IN" sz="2400" dirty="0" smtClean="0"/>
              <a:t>model</a:t>
            </a:r>
          </a:p>
          <a:p>
            <a:pPr>
              <a:lnSpc>
                <a:spcPct val="150000"/>
              </a:lnSpc>
            </a:pPr>
            <a:r>
              <a:rPr lang="en-IN" sz="2400" b="1" dirty="0"/>
              <a:t>ER </a:t>
            </a:r>
            <a:r>
              <a:rPr lang="en-IN" sz="2400" b="1" dirty="0" smtClean="0"/>
              <a:t>diagrams - </a:t>
            </a:r>
            <a:r>
              <a:rPr lang="en-IN" sz="2400" dirty="0" smtClean="0"/>
              <a:t>the </a:t>
            </a:r>
            <a:r>
              <a:rPr lang="en-IN" sz="2400" dirty="0"/>
              <a:t>diagrammatic notation </a:t>
            </a:r>
            <a:r>
              <a:rPr lang="en-IN" sz="2400" dirty="0" smtClean="0"/>
              <a:t>associated with </a:t>
            </a:r>
            <a:r>
              <a:rPr lang="en-IN" sz="2400" dirty="0"/>
              <a:t>the ER </a:t>
            </a:r>
            <a:r>
              <a:rPr lang="en-IN" sz="2400" dirty="0" smtClean="0"/>
              <a:t>model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2368040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1:1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43175" y="1957388"/>
            <a:ext cx="4057650" cy="42799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2544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M:N Relationship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5736" y="1988841"/>
            <a:ext cx="4721696" cy="4248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243327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88640"/>
            <a:ext cx="8229600" cy="1143000"/>
          </a:xfrm>
        </p:spPr>
        <p:txBody>
          <a:bodyPr>
            <a:noAutofit/>
          </a:bodyPr>
          <a:lstStyle/>
          <a:p>
            <a:r>
              <a:rPr lang="en-IN" sz="3600" b="1" dirty="0"/>
              <a:t>Constraints on Binary Relationship Types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28800"/>
            <a:ext cx="8229600" cy="4695800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IN" b="1" dirty="0" smtClean="0"/>
              <a:t>2. Participation </a:t>
            </a:r>
            <a:r>
              <a:rPr lang="en-IN" b="1" dirty="0"/>
              <a:t>Constraints and Existence </a:t>
            </a:r>
            <a:r>
              <a:rPr lang="en-IN" b="1" dirty="0" smtClean="0"/>
              <a:t>Dependencies</a:t>
            </a:r>
          </a:p>
          <a:p>
            <a:endParaRPr lang="en-IN" b="1" dirty="0" smtClean="0"/>
          </a:p>
          <a:p>
            <a:r>
              <a:rPr lang="en-IN" b="1" dirty="0" smtClean="0"/>
              <a:t>Participation constraint </a:t>
            </a:r>
            <a:r>
              <a:rPr lang="en-IN" dirty="0" smtClean="0"/>
              <a:t>specifies </a:t>
            </a:r>
            <a:r>
              <a:rPr lang="en-IN" dirty="0"/>
              <a:t>the </a:t>
            </a:r>
            <a:r>
              <a:rPr lang="en-IN" i="1" dirty="0" smtClean="0"/>
              <a:t>minimum </a:t>
            </a:r>
            <a:r>
              <a:rPr lang="en-IN" dirty="0" smtClean="0"/>
              <a:t>number </a:t>
            </a:r>
            <a:r>
              <a:rPr lang="en-IN" dirty="0"/>
              <a:t>of relationship instances that each entity can participate </a:t>
            </a:r>
            <a:r>
              <a:rPr lang="en-IN" dirty="0" smtClean="0"/>
              <a:t>in</a:t>
            </a:r>
          </a:p>
          <a:p>
            <a:r>
              <a:rPr lang="en-IN" dirty="0" smtClean="0"/>
              <a:t>Sometimes called </a:t>
            </a:r>
            <a:r>
              <a:rPr lang="en-IN" dirty="0"/>
              <a:t>the </a:t>
            </a:r>
            <a:r>
              <a:rPr lang="en-IN" b="1" dirty="0"/>
              <a:t>minimum cardinality </a:t>
            </a:r>
            <a:r>
              <a:rPr lang="en-IN" b="1" dirty="0" smtClean="0"/>
              <a:t>constraint</a:t>
            </a:r>
            <a:endParaRPr lang="en-IN" dirty="0"/>
          </a:p>
          <a:p>
            <a:pPr marL="0" indent="0">
              <a:buNone/>
            </a:pPr>
            <a:endParaRPr lang="en-IN" b="1" dirty="0" smtClean="0"/>
          </a:p>
          <a:p>
            <a:pPr marL="0" indent="0">
              <a:buNone/>
            </a:pPr>
            <a:r>
              <a:rPr lang="en-IN" b="1" dirty="0" smtClean="0"/>
              <a:t>Two </a:t>
            </a:r>
            <a:r>
              <a:rPr lang="en-IN" b="1" dirty="0"/>
              <a:t>types of </a:t>
            </a:r>
            <a:r>
              <a:rPr lang="en-IN" b="1" dirty="0" smtClean="0"/>
              <a:t>participation </a:t>
            </a:r>
          </a:p>
          <a:p>
            <a:r>
              <a:rPr lang="en-IN" dirty="0"/>
              <a:t>Total participation ( also called </a:t>
            </a:r>
            <a:r>
              <a:rPr lang="en-IN" b="1" dirty="0"/>
              <a:t>existence dependency)</a:t>
            </a:r>
          </a:p>
          <a:p>
            <a:pPr lvl="1"/>
            <a:r>
              <a:rPr lang="en-IN" dirty="0" smtClean="0"/>
              <a:t>E.g., - the </a:t>
            </a:r>
            <a:r>
              <a:rPr lang="en-IN" dirty="0"/>
              <a:t>participation of EMPLOYEE in WORKS_FOR </a:t>
            </a:r>
            <a:r>
              <a:rPr lang="en-IN" dirty="0" smtClean="0"/>
              <a:t>relationship</a:t>
            </a:r>
            <a:endParaRPr lang="en-IN" dirty="0"/>
          </a:p>
          <a:p>
            <a:endParaRPr lang="en-IN" dirty="0" smtClean="0"/>
          </a:p>
          <a:p>
            <a:r>
              <a:rPr lang="en-IN" dirty="0" smtClean="0"/>
              <a:t>Partial Participation 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., the </a:t>
            </a:r>
            <a:r>
              <a:rPr lang="en-IN" dirty="0"/>
              <a:t>participation of EMPLOYEE in the MANAGES </a:t>
            </a:r>
            <a:r>
              <a:rPr lang="en-IN" dirty="0" smtClean="0"/>
              <a:t>relationship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328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7667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3600" b="1" dirty="0"/>
              <a:t>Constraints on Binary Relationship Types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600"/>
              </a:spcAft>
            </a:pPr>
            <a:r>
              <a:rPr lang="en-IN" b="1" dirty="0"/>
              <a:t>structural constraints </a:t>
            </a:r>
            <a:r>
              <a:rPr lang="en-IN" dirty="0"/>
              <a:t>of a relationship </a:t>
            </a:r>
            <a:r>
              <a:rPr lang="en-IN" dirty="0" smtClean="0"/>
              <a:t>type – Combination of cardinality </a:t>
            </a:r>
            <a:r>
              <a:rPr lang="en-IN" dirty="0"/>
              <a:t>ratio and participation </a:t>
            </a:r>
            <a:r>
              <a:rPr lang="en-IN" dirty="0" smtClean="0"/>
              <a:t>constraints </a:t>
            </a:r>
          </a:p>
          <a:p>
            <a:pPr>
              <a:spcAft>
                <a:spcPts val="600"/>
              </a:spcAft>
            </a:pPr>
            <a:r>
              <a:rPr lang="en-IN" dirty="0"/>
              <a:t>In ER diagrams, total participation </a:t>
            </a:r>
            <a:r>
              <a:rPr lang="en-IN" dirty="0" smtClean="0"/>
              <a:t>is </a:t>
            </a:r>
            <a:r>
              <a:rPr lang="en-IN" dirty="0"/>
              <a:t>displayed as </a:t>
            </a:r>
            <a:r>
              <a:rPr lang="en-IN" dirty="0" smtClean="0"/>
              <a:t>a </a:t>
            </a:r>
            <a:r>
              <a:rPr lang="en-IN" i="1" dirty="0" smtClean="0"/>
              <a:t>double </a:t>
            </a:r>
            <a:r>
              <a:rPr lang="en-IN" i="1" dirty="0"/>
              <a:t>line </a:t>
            </a:r>
            <a:r>
              <a:rPr lang="en-IN" dirty="0"/>
              <a:t>connecting the participating entity type to the </a:t>
            </a:r>
            <a:r>
              <a:rPr lang="en-IN" dirty="0" smtClean="0"/>
              <a:t>relationship</a:t>
            </a:r>
          </a:p>
          <a:p>
            <a:pPr>
              <a:spcAft>
                <a:spcPts val="600"/>
              </a:spcAft>
            </a:pPr>
            <a:r>
              <a:rPr lang="en-IN" dirty="0" smtClean="0"/>
              <a:t>partial participation is represented by a </a:t>
            </a:r>
            <a:r>
              <a:rPr lang="en-IN" i="1" dirty="0" smtClean="0"/>
              <a:t>single line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56333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Weak Entity </a:t>
            </a:r>
            <a:r>
              <a:rPr lang="en-IN" dirty="0"/>
              <a:t>T</a:t>
            </a:r>
            <a:r>
              <a:rPr lang="en-IN" dirty="0" smtClean="0"/>
              <a:t>ype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spcAft>
                <a:spcPts val="600"/>
              </a:spcAft>
            </a:pPr>
            <a:r>
              <a:rPr lang="en-IN" b="1" dirty="0" smtClean="0"/>
              <a:t>Weak </a:t>
            </a:r>
            <a:r>
              <a:rPr lang="en-IN" b="1" dirty="0"/>
              <a:t>entity types </a:t>
            </a:r>
            <a:r>
              <a:rPr lang="en-IN" b="1" dirty="0" smtClean="0"/>
              <a:t> - </a:t>
            </a:r>
            <a:r>
              <a:rPr lang="en-IN" dirty="0" smtClean="0"/>
              <a:t>Entity </a:t>
            </a:r>
            <a:r>
              <a:rPr lang="en-IN" dirty="0"/>
              <a:t>types that do not have key attributes of their own </a:t>
            </a:r>
            <a:endParaRPr lang="en-IN" dirty="0" smtClean="0"/>
          </a:p>
          <a:p>
            <a:pPr>
              <a:spcAft>
                <a:spcPts val="600"/>
              </a:spcAft>
            </a:pPr>
            <a:r>
              <a:rPr lang="en-IN" b="1" dirty="0"/>
              <a:t>I</a:t>
            </a:r>
            <a:r>
              <a:rPr lang="en-IN" b="1" dirty="0" smtClean="0"/>
              <a:t>dentifying </a:t>
            </a:r>
            <a:r>
              <a:rPr lang="en-IN" dirty="0"/>
              <a:t>or </a:t>
            </a:r>
            <a:r>
              <a:rPr lang="en-IN" b="1" dirty="0"/>
              <a:t>owner entity </a:t>
            </a:r>
            <a:r>
              <a:rPr lang="en-IN" b="1" dirty="0" smtClean="0"/>
              <a:t>type - </a:t>
            </a:r>
            <a:r>
              <a:rPr lang="en-IN" dirty="0" smtClean="0"/>
              <a:t>Weak Entities are </a:t>
            </a:r>
            <a:r>
              <a:rPr lang="en-IN" dirty="0"/>
              <a:t>identified by being related to specific entities from </a:t>
            </a:r>
            <a:r>
              <a:rPr lang="en-IN" dirty="0" smtClean="0"/>
              <a:t>another entity </a:t>
            </a:r>
            <a:r>
              <a:rPr lang="en-IN" dirty="0"/>
              <a:t>type </a:t>
            </a:r>
            <a:endParaRPr lang="en-IN" dirty="0" smtClean="0"/>
          </a:p>
          <a:p>
            <a:pPr>
              <a:spcAft>
                <a:spcPts val="600"/>
              </a:spcAft>
            </a:pPr>
            <a:r>
              <a:rPr lang="en-IN" b="1" dirty="0" smtClean="0"/>
              <a:t>Identifying relationship -</a:t>
            </a:r>
            <a:r>
              <a:rPr lang="en-IN" dirty="0" smtClean="0"/>
              <a:t> </a:t>
            </a:r>
            <a:r>
              <a:rPr lang="en-IN" dirty="0"/>
              <a:t>relationship </a:t>
            </a:r>
            <a:r>
              <a:rPr lang="en-IN" dirty="0" smtClean="0"/>
              <a:t>type that </a:t>
            </a:r>
            <a:r>
              <a:rPr lang="en-IN" dirty="0"/>
              <a:t>relates a weak entity type to its </a:t>
            </a:r>
            <a:r>
              <a:rPr lang="en-IN" dirty="0" smtClean="0"/>
              <a:t>owner</a:t>
            </a:r>
          </a:p>
          <a:p>
            <a:pPr>
              <a:spcAft>
                <a:spcPts val="600"/>
              </a:spcAft>
            </a:pPr>
            <a:r>
              <a:rPr lang="en-IN" dirty="0" smtClean="0"/>
              <a:t> </a:t>
            </a:r>
            <a:r>
              <a:rPr lang="en-IN" dirty="0"/>
              <a:t>weak entity type always has a </a:t>
            </a:r>
            <a:r>
              <a:rPr lang="en-IN" b="1" i="1" dirty="0"/>
              <a:t>total participation </a:t>
            </a:r>
            <a:r>
              <a:rPr lang="en-IN" i="1" dirty="0"/>
              <a:t>constraint </a:t>
            </a:r>
            <a:r>
              <a:rPr lang="en-IN" dirty="0" smtClean="0"/>
              <a:t>with </a:t>
            </a:r>
            <a:r>
              <a:rPr lang="en-IN" dirty="0"/>
              <a:t>respect to its identifying </a:t>
            </a:r>
            <a:r>
              <a:rPr lang="en-IN" dirty="0" smtClean="0"/>
              <a:t>relationship</a:t>
            </a:r>
          </a:p>
          <a:p>
            <a:pPr>
              <a:spcAft>
                <a:spcPts val="600"/>
              </a:spcAft>
            </a:pPr>
            <a:r>
              <a:rPr lang="en-IN" dirty="0"/>
              <a:t>A weak entity type normally has a </a:t>
            </a:r>
            <a:r>
              <a:rPr lang="en-IN" b="1" dirty="0"/>
              <a:t>partial </a:t>
            </a:r>
            <a:r>
              <a:rPr lang="en-IN" b="1" dirty="0" smtClean="0"/>
              <a:t>key </a:t>
            </a:r>
          </a:p>
          <a:p>
            <a:pPr>
              <a:spcAft>
                <a:spcPts val="600"/>
              </a:spcAft>
            </a:pPr>
            <a:r>
              <a:rPr lang="en-IN" dirty="0"/>
              <a:t>In the </a:t>
            </a:r>
            <a:r>
              <a:rPr lang="en-IN" dirty="0" smtClean="0"/>
              <a:t>worst case</a:t>
            </a:r>
            <a:r>
              <a:rPr lang="en-IN" dirty="0"/>
              <a:t>, a composite attribute of </a:t>
            </a:r>
            <a:r>
              <a:rPr lang="en-IN" i="1" dirty="0"/>
              <a:t>all the weak entity’s attributes </a:t>
            </a:r>
            <a:r>
              <a:rPr lang="en-IN" dirty="0"/>
              <a:t>will be the partial key.</a:t>
            </a:r>
          </a:p>
        </p:txBody>
      </p:sp>
    </p:spTree>
    <p:extLst>
      <p:ext uri="{BB962C8B-B14F-4D97-AF65-F5344CB8AC3E}">
        <p14:creationId xmlns:p14="http://schemas.microsoft.com/office/powerpoint/2010/main" val="1265437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Weak Entity Type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en-IN" sz="2400" dirty="0"/>
              <a:t>In ER diagrams, both a weak entity type and its identifying relationship are </a:t>
            </a:r>
            <a:r>
              <a:rPr lang="en-IN" sz="2400" dirty="0" smtClean="0"/>
              <a:t>distinguished by </a:t>
            </a:r>
            <a:r>
              <a:rPr lang="en-IN" sz="2400" b="1" dirty="0"/>
              <a:t>surrounding their boxes and diamonds with double lines </a:t>
            </a:r>
            <a:endParaRPr lang="en-IN" sz="2400" b="1" dirty="0" smtClean="0"/>
          </a:p>
          <a:p>
            <a:pPr>
              <a:spcAft>
                <a:spcPts val="600"/>
              </a:spcAft>
            </a:pPr>
            <a:r>
              <a:rPr lang="en-IN" sz="2400" dirty="0" smtClean="0"/>
              <a:t>The </a:t>
            </a:r>
            <a:r>
              <a:rPr lang="en-IN" sz="2400" dirty="0"/>
              <a:t>partial key attribute is underlined with a </a:t>
            </a:r>
            <a:r>
              <a:rPr lang="en-IN" sz="2400" b="1" dirty="0"/>
              <a:t>dashed or dotted line</a:t>
            </a:r>
            <a:r>
              <a:rPr lang="en-IN" sz="2400" b="1" dirty="0" smtClean="0"/>
              <a:t>.</a:t>
            </a:r>
          </a:p>
          <a:p>
            <a:pPr>
              <a:spcAft>
                <a:spcPts val="600"/>
              </a:spcAft>
            </a:pPr>
            <a:r>
              <a:rPr lang="en-IN" sz="2400" dirty="0"/>
              <a:t>In general, any number of levels of weak entity types can be </a:t>
            </a:r>
            <a:r>
              <a:rPr lang="en-IN" sz="2400" dirty="0" smtClean="0"/>
              <a:t>defined</a:t>
            </a:r>
          </a:p>
          <a:p>
            <a:pPr>
              <a:spcAft>
                <a:spcPts val="600"/>
              </a:spcAft>
            </a:pPr>
            <a:r>
              <a:rPr lang="en-IN" sz="2400" dirty="0" smtClean="0"/>
              <a:t>an owner entity </a:t>
            </a:r>
            <a:r>
              <a:rPr lang="en-IN" sz="2400" dirty="0"/>
              <a:t>type may itself be a weak entity </a:t>
            </a:r>
            <a:r>
              <a:rPr lang="en-IN" sz="2400" dirty="0" smtClean="0"/>
              <a:t>type</a:t>
            </a:r>
          </a:p>
          <a:p>
            <a:pPr>
              <a:spcAft>
                <a:spcPts val="600"/>
              </a:spcAft>
            </a:pPr>
            <a:r>
              <a:rPr lang="en-IN" sz="2400" dirty="0" smtClean="0"/>
              <a:t>a </a:t>
            </a:r>
            <a:r>
              <a:rPr lang="en-IN" sz="2400" dirty="0"/>
              <a:t>weak entity type may </a:t>
            </a:r>
            <a:r>
              <a:rPr lang="en-IN" sz="2400" dirty="0" smtClean="0"/>
              <a:t>have more </a:t>
            </a:r>
            <a:r>
              <a:rPr lang="en-IN" sz="2400" dirty="0"/>
              <a:t>than one identifying entity type and an identifying relationship type </a:t>
            </a:r>
            <a:endParaRPr lang="en-IN" sz="2400" b="1" dirty="0"/>
          </a:p>
        </p:txBody>
      </p:sp>
    </p:spTree>
    <p:extLst>
      <p:ext uri="{BB962C8B-B14F-4D97-AF65-F5344CB8AC3E}">
        <p14:creationId xmlns:p14="http://schemas.microsoft.com/office/powerpoint/2010/main" val="2061725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32656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Notations of ER Diagram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26296" y="1734285"/>
            <a:ext cx="2088231" cy="47910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40341" y="1734286"/>
            <a:ext cx="2419891" cy="4694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53921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Notations of ER Diagram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047874"/>
            <a:ext cx="3951737" cy="37573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307573" cy="36370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59290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0912" y="-387424"/>
            <a:ext cx="8229600" cy="1143000"/>
          </a:xfrm>
        </p:spPr>
        <p:txBody>
          <a:bodyPr/>
          <a:lstStyle/>
          <a:p>
            <a:r>
              <a:rPr lang="en-IN" dirty="0" smtClean="0"/>
              <a:t>ER diagram for Company DB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836712"/>
            <a:ext cx="7203702" cy="56821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803172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73832"/>
            <a:ext cx="8229600" cy="1143000"/>
          </a:xfrm>
        </p:spPr>
        <p:txBody>
          <a:bodyPr>
            <a:noAutofit/>
          </a:bodyPr>
          <a:lstStyle/>
          <a:p>
            <a:pPr algn="ctr"/>
            <a:r>
              <a:rPr lang="en-IN" sz="4000" dirty="0" smtClean="0"/>
              <a:t>Relationship types of degree higher than two</a:t>
            </a:r>
            <a:endParaRPr lang="en-IN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6849" y="2780928"/>
            <a:ext cx="6721535" cy="2808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77966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IN" dirty="0" smtClean="0"/>
              <a:t>High level conceptual data models for database design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Database design process</a:t>
            </a:r>
          </a:p>
          <a:p>
            <a:pPr marL="0" indent="0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1. Requirements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collection and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analysis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Database designers collect and record the data requirements from the database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users </a:t>
            </a: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In addition, functional requirements are also specified</a:t>
            </a:r>
          </a:p>
          <a:p>
            <a:pPr marL="0" indent="0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2. Create a conceptual schema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conceptual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schema is a concise description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of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the data requirements of the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users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It includes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detailed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description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of the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entity types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relationships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constraints</a:t>
            </a:r>
          </a:p>
          <a:p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8592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Any queries?</a:t>
            </a: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71289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Database design process (</a:t>
            </a:r>
            <a:r>
              <a:rPr lang="en-IN" dirty="0" err="1" smtClean="0"/>
              <a:t>contd</a:t>
            </a:r>
            <a:r>
              <a:rPr lang="en-IN" dirty="0" smtClean="0"/>
              <a:t>…)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3.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ctual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implementation of the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database</a:t>
            </a:r>
          </a:p>
          <a:p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using a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commercial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DBMS.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commercial DBMSs use an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implementation data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model—such as the relational or the object-relational database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conceptual schema is transformed from the high-level data model into the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implementation data model -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logical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design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or </a:t>
            </a:r>
            <a:r>
              <a:rPr lang="en-IN" sz="2200" b="1" dirty="0">
                <a:latin typeface="Times New Roman" pitchFamily="18" charset="0"/>
                <a:cs typeface="Times New Roman" pitchFamily="18" charset="0"/>
              </a:rPr>
              <a:t>data model </a:t>
            </a: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mapping</a:t>
            </a:r>
          </a:p>
          <a:p>
            <a:pPr marL="0" indent="0">
              <a:buNone/>
            </a:pPr>
            <a:endParaRPr lang="en-IN" sz="2200" b="1" dirty="0" smtClean="0">
              <a:latin typeface="Times New Roman" pitchFamily="18" charset="0"/>
              <a:cs typeface="Times New Roman" pitchFamily="18" charset="0"/>
            </a:endParaRPr>
          </a:p>
          <a:p>
            <a:pPr marL="0" indent="0">
              <a:buNone/>
            </a:pPr>
            <a:r>
              <a:rPr lang="en-IN" sz="2200" b="1" dirty="0" smtClean="0">
                <a:latin typeface="Times New Roman" pitchFamily="18" charset="0"/>
                <a:cs typeface="Times New Roman" pitchFamily="18" charset="0"/>
              </a:rPr>
              <a:t>4. Physical Design</a:t>
            </a:r>
          </a:p>
          <a:p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nternal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storage structures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, file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organizations, indexes, access paths, and physical design parameters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for the </a:t>
            </a:r>
            <a:r>
              <a:rPr lang="en-IN" sz="2200" dirty="0">
                <a:latin typeface="Times New Roman" pitchFamily="18" charset="0"/>
                <a:cs typeface="Times New Roman" pitchFamily="18" charset="0"/>
              </a:rPr>
              <a:t>database files are </a:t>
            </a:r>
            <a:r>
              <a:rPr lang="en-IN" sz="2200" dirty="0" smtClean="0">
                <a:latin typeface="Times New Roman" pitchFamily="18" charset="0"/>
                <a:cs typeface="Times New Roman" pitchFamily="18" charset="0"/>
              </a:rPr>
              <a:t>specified</a:t>
            </a:r>
          </a:p>
          <a:p>
            <a:pPr marL="0" indent="0">
              <a:buNone/>
            </a:pPr>
            <a:endParaRPr lang="en-IN" sz="22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36852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28738" y="466725"/>
            <a:ext cx="6486525" cy="5924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005543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48680"/>
            <a:ext cx="8229600" cy="1143000"/>
          </a:xfrm>
        </p:spPr>
        <p:txBody>
          <a:bodyPr/>
          <a:lstStyle/>
          <a:p>
            <a:pPr algn="ctr"/>
            <a:r>
              <a:rPr lang="en-IN" dirty="0" smtClean="0"/>
              <a:t>Entities and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lnSpc>
                <a:spcPct val="13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Entity – object with physical or logical existence</a:t>
            </a:r>
          </a:p>
          <a:p>
            <a:pPr>
              <a:lnSpc>
                <a:spcPct val="130000"/>
              </a:lnSpc>
            </a:pP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Each entity has </a:t>
            </a:r>
            <a:r>
              <a:rPr lang="en-IN" sz="2400" b="1" dirty="0" smtClean="0">
                <a:latin typeface="Times New Roman" pitchFamily="18" charset="0"/>
                <a:cs typeface="Times New Roman" pitchFamily="18" charset="0"/>
              </a:rPr>
              <a:t>attributes -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properties </a:t>
            </a:r>
            <a:r>
              <a:rPr lang="en-IN" sz="2400" dirty="0">
                <a:latin typeface="Times New Roman" pitchFamily="18" charset="0"/>
                <a:cs typeface="Times New Roman" pitchFamily="18" charset="0"/>
              </a:rPr>
              <a:t>that describe </a:t>
            </a: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it</a:t>
            </a:r>
          </a:p>
          <a:p>
            <a:pPr>
              <a:lnSpc>
                <a:spcPct val="13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E.g., student – entity</a:t>
            </a:r>
          </a:p>
          <a:p>
            <a:pPr lvl="1">
              <a:lnSpc>
                <a:spcPct val="13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Name, </a:t>
            </a: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regno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, age, hobbies – attributes</a:t>
            </a:r>
          </a:p>
          <a:p>
            <a:pPr>
              <a:lnSpc>
                <a:spcPct val="130000"/>
              </a:lnSpc>
            </a:pPr>
            <a:r>
              <a:rPr lang="en-IN" sz="2400" dirty="0" smtClean="0">
                <a:latin typeface="Times New Roman" pitchFamily="18" charset="0"/>
                <a:cs typeface="Times New Roman" pitchFamily="18" charset="0"/>
              </a:rPr>
              <a:t>Attributes are of several types</a:t>
            </a:r>
          </a:p>
          <a:p>
            <a:pPr lvl="1">
              <a:lnSpc>
                <a:spcPct val="13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simple versus composite</a:t>
            </a:r>
          </a:p>
          <a:p>
            <a:pPr lvl="1">
              <a:lnSpc>
                <a:spcPct val="130000"/>
              </a:lnSpc>
            </a:pPr>
            <a:r>
              <a:rPr lang="en-IN" dirty="0" err="1" smtClean="0">
                <a:latin typeface="Times New Roman" pitchFamily="18" charset="0"/>
                <a:cs typeface="Times New Roman" pitchFamily="18" charset="0"/>
              </a:rPr>
              <a:t>Singlevalued</a:t>
            </a: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 versus multivalued</a:t>
            </a:r>
          </a:p>
          <a:p>
            <a:pPr lvl="1">
              <a:lnSpc>
                <a:spcPct val="130000"/>
              </a:lnSpc>
            </a:pPr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stored versus derived</a:t>
            </a:r>
          </a:p>
          <a:p>
            <a:pPr lvl="2"/>
            <a:endParaRPr lang="en-IN" sz="2400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0686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 smtClean="0"/>
              <a:t>Types of Attributes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Simple attributes</a:t>
            </a:r>
          </a:p>
          <a:p>
            <a:pPr lvl="1"/>
            <a:r>
              <a:rPr lang="en-IN" dirty="0" smtClean="0"/>
              <a:t>Has atomic or indivisible values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., name – a string</a:t>
            </a:r>
          </a:p>
          <a:p>
            <a:pPr marL="667512" lvl="2" indent="0">
              <a:buNone/>
            </a:pPr>
            <a:r>
              <a:rPr lang="en-IN" dirty="0"/>
              <a:t>	</a:t>
            </a:r>
            <a:r>
              <a:rPr lang="en-IN" dirty="0" err="1" smtClean="0"/>
              <a:t>phoneno</a:t>
            </a:r>
            <a:r>
              <a:rPr lang="en-IN" dirty="0" smtClean="0"/>
              <a:t> – ten digit number</a:t>
            </a:r>
          </a:p>
          <a:p>
            <a:endParaRPr lang="en-IN" dirty="0"/>
          </a:p>
          <a:p>
            <a:r>
              <a:rPr lang="en-IN" dirty="0" smtClean="0"/>
              <a:t>Composite </a:t>
            </a:r>
            <a:r>
              <a:rPr lang="en-IN" dirty="0" err="1" smtClean="0"/>
              <a:t>Attribtes</a:t>
            </a:r>
            <a:r>
              <a:rPr lang="en-IN" dirty="0" smtClean="0"/>
              <a:t> </a:t>
            </a:r>
          </a:p>
          <a:p>
            <a:pPr lvl="1"/>
            <a:r>
              <a:rPr lang="en-IN" dirty="0" smtClean="0"/>
              <a:t>Has several components in the value</a:t>
            </a:r>
          </a:p>
          <a:p>
            <a:pPr lvl="1"/>
            <a:r>
              <a:rPr lang="en-IN" dirty="0" err="1" smtClean="0"/>
              <a:t>Eg</a:t>
            </a:r>
            <a:r>
              <a:rPr lang="en-IN" dirty="0" smtClean="0"/>
              <a:t>., address</a:t>
            </a:r>
          </a:p>
          <a:p>
            <a:pPr marL="393192" lvl="1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3490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Single valued attributes</a:t>
            </a:r>
          </a:p>
          <a:p>
            <a:pPr lvl="1"/>
            <a:r>
              <a:rPr lang="en-IN" dirty="0" smtClean="0"/>
              <a:t>Has only one value rather than a set of values</a:t>
            </a:r>
          </a:p>
          <a:p>
            <a:pPr lvl="1"/>
            <a:r>
              <a:rPr lang="en-IN" dirty="0" err="1" smtClean="0"/>
              <a:t>E.g</a:t>
            </a:r>
            <a:r>
              <a:rPr lang="en-IN" dirty="0" smtClean="0"/>
              <a:t>, </a:t>
            </a:r>
            <a:r>
              <a:rPr lang="en-IN" dirty="0" err="1" smtClean="0"/>
              <a:t>placeofbirth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Multi-valued attributes</a:t>
            </a:r>
          </a:p>
          <a:p>
            <a:pPr lvl="1"/>
            <a:r>
              <a:rPr lang="en-IN" dirty="0" smtClean="0"/>
              <a:t>Has a set of values rather than a single value</a:t>
            </a:r>
          </a:p>
          <a:p>
            <a:pPr lvl="1"/>
            <a:r>
              <a:rPr lang="en-IN" dirty="0" smtClean="0"/>
              <a:t>E.g., qualification, courses enrolled, email address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96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dirty="0"/>
              <a:t>Types of Attributes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smtClean="0"/>
              <a:t>Stored attributes</a:t>
            </a:r>
          </a:p>
          <a:p>
            <a:pPr lvl="1"/>
            <a:r>
              <a:rPr lang="en-IN" dirty="0" smtClean="0"/>
              <a:t>has defined values</a:t>
            </a:r>
          </a:p>
          <a:p>
            <a:pPr lvl="1"/>
            <a:r>
              <a:rPr lang="en-IN" dirty="0" err="1" smtClean="0"/>
              <a:t>E.g</a:t>
            </a:r>
            <a:r>
              <a:rPr lang="en-IN" dirty="0" smtClean="0"/>
              <a:t>, </a:t>
            </a:r>
            <a:r>
              <a:rPr lang="en-IN" dirty="0" err="1" smtClean="0"/>
              <a:t>dateofbirth</a:t>
            </a:r>
            <a:endParaRPr lang="en-IN" dirty="0" smtClean="0"/>
          </a:p>
          <a:p>
            <a:endParaRPr lang="en-IN" dirty="0"/>
          </a:p>
          <a:p>
            <a:r>
              <a:rPr lang="en-IN" dirty="0" smtClean="0"/>
              <a:t>Derived attributes</a:t>
            </a:r>
          </a:p>
          <a:p>
            <a:pPr lvl="1"/>
            <a:r>
              <a:rPr lang="en-IN" dirty="0" smtClean="0"/>
              <a:t>Attribute value is dependent on some other attribute</a:t>
            </a:r>
          </a:p>
          <a:p>
            <a:pPr lvl="1"/>
            <a:r>
              <a:rPr lang="en-IN" dirty="0" smtClean="0"/>
              <a:t>E.g., Age is derived from date of birth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4072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583</TotalTime>
  <Words>1136</Words>
  <Application>Microsoft Office PowerPoint</Application>
  <PresentationFormat>On-screen Show (4:3)</PresentationFormat>
  <Paragraphs>145</Paragraphs>
  <Slides>30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1" baseType="lpstr">
      <vt:lpstr>Flow</vt:lpstr>
      <vt:lpstr>Conceptual Database Design</vt:lpstr>
      <vt:lpstr>Introduction to conceptual modelling </vt:lpstr>
      <vt:lpstr>High level conceptual data models for database design</vt:lpstr>
      <vt:lpstr>Database design process (contd…)</vt:lpstr>
      <vt:lpstr>PowerPoint Presentation</vt:lpstr>
      <vt:lpstr>Entities and Attributes</vt:lpstr>
      <vt:lpstr>Types of Attributes</vt:lpstr>
      <vt:lpstr>Types of Attributes</vt:lpstr>
      <vt:lpstr>Types of Attributes</vt:lpstr>
      <vt:lpstr>Entity type</vt:lpstr>
      <vt:lpstr> ER diagram representation</vt:lpstr>
      <vt:lpstr>PowerPoint Presentation</vt:lpstr>
      <vt:lpstr>PowerPoint Presentation</vt:lpstr>
      <vt:lpstr>Relationship Types and Instances</vt:lpstr>
      <vt:lpstr>Relationship type WORKS_FOR between EMPLOYEE and DEPARTMENT</vt:lpstr>
      <vt:lpstr>Relationship Degree</vt:lpstr>
      <vt:lpstr>Role names and Recursive Relationships</vt:lpstr>
      <vt:lpstr>Recursive relationship</vt:lpstr>
      <vt:lpstr>Constraints on Binary Relationship Types</vt:lpstr>
      <vt:lpstr>1:1 relationship</vt:lpstr>
      <vt:lpstr>M:N Relationship</vt:lpstr>
      <vt:lpstr>Constraints on Binary Relationship Types</vt:lpstr>
      <vt:lpstr>Constraints on Binary Relationship Types</vt:lpstr>
      <vt:lpstr>Weak Entity Type</vt:lpstr>
      <vt:lpstr>Weak Entity Type</vt:lpstr>
      <vt:lpstr>Notations of ER Diagram</vt:lpstr>
      <vt:lpstr>Notations of ER Diagram</vt:lpstr>
      <vt:lpstr>ER diagram for Company DB</vt:lpstr>
      <vt:lpstr>Relationship types of degree higher than two</vt:lpstr>
      <vt:lpstr>Any queries?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Conceptual Database Design</dc:title>
  <dc:creator>user</dc:creator>
  <cp:lastModifiedBy>user</cp:lastModifiedBy>
  <cp:revision>57</cp:revision>
  <dcterms:created xsi:type="dcterms:W3CDTF">2016-07-22T04:38:36Z</dcterms:created>
  <dcterms:modified xsi:type="dcterms:W3CDTF">2017-12-11T06:47:49Z</dcterms:modified>
</cp:coreProperties>
</file>