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3" r:id="rId8"/>
    <p:sldId id="270" r:id="rId9"/>
    <p:sldId id="264" r:id="rId10"/>
    <p:sldId id="265" r:id="rId11"/>
    <p:sldId id="261" r:id="rId12"/>
    <p:sldId id="262" r:id="rId13"/>
    <p:sldId id="266" r:id="rId14"/>
    <p:sldId id="267" r:id="rId15"/>
    <p:sldId id="271" r:id="rId16"/>
    <p:sldId id="272" r:id="rId17"/>
    <p:sldId id="273" r:id="rId18"/>
    <p:sldId id="275" r:id="rId19"/>
    <p:sldId id="277" r:id="rId20"/>
    <p:sldId id="276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32656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IN" sz="4800" dirty="0" smtClean="0"/>
              <a:t>Concurrency Control and Recovery Techniques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Professor</a:t>
            </a:r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4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Granting of Locks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a transaction </a:t>
            </a:r>
            <a:r>
              <a:rPr lang="en-IN" i="1" dirty="0"/>
              <a:t>Ti </a:t>
            </a:r>
            <a:r>
              <a:rPr lang="en-IN" dirty="0"/>
              <a:t>requests a lock on a data item </a:t>
            </a:r>
            <a:r>
              <a:rPr lang="en-IN" i="1" dirty="0"/>
              <a:t>Q </a:t>
            </a:r>
            <a:r>
              <a:rPr lang="en-IN" dirty="0"/>
              <a:t>in a </a:t>
            </a:r>
            <a:r>
              <a:rPr lang="en-IN" dirty="0" smtClean="0"/>
              <a:t>particular mode </a:t>
            </a:r>
            <a:r>
              <a:rPr lang="en-IN" i="1" dirty="0"/>
              <a:t>M</a:t>
            </a:r>
            <a:r>
              <a:rPr lang="en-IN" dirty="0"/>
              <a:t>, the concurrency-control manager grants the lock provided that:</a:t>
            </a:r>
          </a:p>
          <a:p>
            <a:pPr lvl="1"/>
            <a:r>
              <a:rPr lang="en-IN" dirty="0" smtClean="0"/>
              <a:t>There </a:t>
            </a:r>
            <a:r>
              <a:rPr lang="en-IN" dirty="0"/>
              <a:t>is no other transaction holding a lock on </a:t>
            </a:r>
            <a:r>
              <a:rPr lang="en-IN" i="1" dirty="0"/>
              <a:t>Q </a:t>
            </a:r>
            <a:r>
              <a:rPr lang="en-IN" dirty="0"/>
              <a:t>in a mode that </a:t>
            </a:r>
            <a:r>
              <a:rPr lang="en-IN" dirty="0" smtClean="0"/>
              <a:t>conflicts with </a:t>
            </a:r>
            <a:r>
              <a:rPr lang="en-IN" i="1" dirty="0" smtClean="0"/>
              <a:t>M</a:t>
            </a:r>
            <a:endParaRPr lang="en-IN" dirty="0" smtClean="0"/>
          </a:p>
          <a:p>
            <a:pPr lvl="1"/>
            <a:r>
              <a:rPr lang="en-IN" dirty="0"/>
              <a:t>There is no other transaction that is waiting for a lock on </a:t>
            </a:r>
            <a:r>
              <a:rPr lang="en-IN" i="1" dirty="0"/>
              <a:t>Q </a:t>
            </a:r>
            <a:r>
              <a:rPr lang="en-IN" dirty="0"/>
              <a:t>and that </a:t>
            </a:r>
            <a:r>
              <a:rPr lang="en-IN" dirty="0" smtClean="0"/>
              <a:t>made its </a:t>
            </a:r>
            <a:r>
              <a:rPr lang="en-IN" dirty="0"/>
              <a:t>lock request before </a:t>
            </a:r>
            <a:r>
              <a:rPr lang="en-IN" i="1" dirty="0"/>
              <a:t>Ti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95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  The </a:t>
            </a:r>
            <a:r>
              <a:rPr lang="en-IN" sz="4400" b="1" dirty="0"/>
              <a:t>Two-Phase Locking </a:t>
            </a:r>
            <a:r>
              <a:rPr lang="en-IN" sz="4400" b="1" dirty="0" smtClean="0"/>
              <a:t>Protocol 	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Ensures </a:t>
            </a:r>
            <a:r>
              <a:rPr lang="en-IN" dirty="0" err="1"/>
              <a:t>serializability</a:t>
            </a:r>
            <a:r>
              <a:rPr lang="en-IN" dirty="0"/>
              <a:t> </a:t>
            </a:r>
            <a:endParaRPr lang="en-IN" dirty="0" smtClean="0"/>
          </a:p>
          <a:p>
            <a:pPr algn="just"/>
            <a:r>
              <a:rPr lang="en-IN" dirty="0" smtClean="0"/>
              <a:t>It requires </a:t>
            </a:r>
            <a:r>
              <a:rPr lang="en-IN" dirty="0"/>
              <a:t>that each transaction issue lock and unlock requests in </a:t>
            </a:r>
            <a:r>
              <a:rPr lang="en-IN" dirty="0" smtClean="0"/>
              <a:t>two phases</a:t>
            </a:r>
            <a:r>
              <a:rPr lang="en-IN" dirty="0"/>
              <a:t>:</a:t>
            </a:r>
          </a:p>
          <a:p>
            <a:pPr lvl="1" algn="just"/>
            <a:r>
              <a:rPr lang="en-IN" b="1" dirty="0" smtClean="0"/>
              <a:t>Growing </a:t>
            </a:r>
            <a:r>
              <a:rPr lang="en-IN" b="1" dirty="0"/>
              <a:t>phase</a:t>
            </a:r>
            <a:r>
              <a:rPr lang="en-IN" dirty="0"/>
              <a:t>. A transaction may obtain locks, but may not release </a:t>
            </a:r>
            <a:r>
              <a:rPr lang="en-IN" dirty="0" smtClean="0"/>
              <a:t>any lock</a:t>
            </a:r>
            <a:endParaRPr lang="en-IN" dirty="0"/>
          </a:p>
          <a:p>
            <a:pPr lvl="1" algn="just"/>
            <a:r>
              <a:rPr lang="en-IN" b="1" dirty="0" smtClean="0"/>
              <a:t>Shrinking </a:t>
            </a:r>
            <a:r>
              <a:rPr lang="en-IN" b="1" dirty="0"/>
              <a:t>phase</a:t>
            </a:r>
            <a:r>
              <a:rPr lang="en-IN" dirty="0"/>
              <a:t>. A transaction may release locks, but may not obtain </a:t>
            </a:r>
            <a:r>
              <a:rPr lang="en-IN" dirty="0" smtClean="0"/>
              <a:t>any new locks</a:t>
            </a:r>
          </a:p>
          <a:p>
            <a:pPr algn="just"/>
            <a:r>
              <a:rPr lang="en-IN" sz="2400" dirty="0"/>
              <a:t>The point in the schedule where the transaction </a:t>
            </a:r>
            <a:r>
              <a:rPr lang="en-IN" sz="2400" dirty="0" smtClean="0"/>
              <a:t>has obtained </a:t>
            </a:r>
            <a:r>
              <a:rPr lang="en-IN" sz="2400" dirty="0"/>
              <a:t>its final lock (the end of its growing phase) is called the </a:t>
            </a:r>
            <a:r>
              <a:rPr lang="en-IN" sz="2400" b="1" dirty="0"/>
              <a:t>lock point </a:t>
            </a:r>
            <a:r>
              <a:rPr lang="en-IN" sz="2400" dirty="0" smtClean="0"/>
              <a:t>of the </a:t>
            </a:r>
            <a:r>
              <a:rPr lang="en-IN" sz="2400" dirty="0"/>
              <a:t>transaction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63601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4400" dirty="0" smtClean="0"/>
              <a:t>    Two Phase Locking – Examples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944" y="1700808"/>
            <a:ext cx="8229600" cy="4623792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IN" i="1" dirty="0" smtClean="0"/>
              <a:t>T</a:t>
            </a:r>
            <a:r>
              <a:rPr lang="en-IN" dirty="0"/>
              <a:t>1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lock-X(</a:t>
            </a:r>
            <a:r>
              <a:rPr lang="en-IN" i="1" dirty="0" smtClean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read(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/>
              <a:t>B </a:t>
            </a:r>
            <a:r>
              <a:rPr lang="en-IN" dirty="0"/>
              <a:t>:= </a:t>
            </a:r>
            <a:r>
              <a:rPr lang="en-IN" i="1" dirty="0"/>
              <a:t>B </a:t>
            </a:r>
            <a:r>
              <a:rPr lang="en-IN" dirty="0"/>
              <a:t>− 50;</a:t>
            </a:r>
          </a:p>
          <a:p>
            <a:pPr marL="0" indent="0">
              <a:buNone/>
            </a:pPr>
            <a:r>
              <a:rPr lang="en-IN" dirty="0"/>
              <a:t>write(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lock-X(</a:t>
            </a:r>
            <a:r>
              <a:rPr lang="en-IN" i="1" dirty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read(</a:t>
            </a:r>
            <a:r>
              <a:rPr lang="en-IN" i="1" dirty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i="1" dirty="0"/>
              <a:t>A </a:t>
            </a:r>
            <a:r>
              <a:rPr lang="en-IN" dirty="0"/>
              <a:t>:= </a:t>
            </a:r>
            <a:r>
              <a:rPr lang="en-IN" i="1" dirty="0"/>
              <a:t>A </a:t>
            </a:r>
            <a:r>
              <a:rPr lang="en-IN" dirty="0"/>
              <a:t>+ 50;</a:t>
            </a:r>
          </a:p>
          <a:p>
            <a:pPr marL="0" indent="0">
              <a:buNone/>
            </a:pPr>
            <a:r>
              <a:rPr lang="en-IN" dirty="0"/>
              <a:t>write(</a:t>
            </a:r>
            <a:r>
              <a:rPr lang="en-IN" i="1" dirty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unlock(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unlock(</a:t>
            </a:r>
            <a:r>
              <a:rPr lang="en-IN" i="1" dirty="0"/>
              <a:t>A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T</a:t>
            </a:r>
            <a:r>
              <a:rPr lang="en-IN" dirty="0"/>
              <a:t>2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IN" dirty="0" smtClean="0"/>
              <a:t>lock-S(</a:t>
            </a:r>
            <a:r>
              <a:rPr lang="en-IN" i="1" dirty="0" smtClean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read(</a:t>
            </a:r>
            <a:r>
              <a:rPr lang="en-IN" i="1" dirty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lock-S(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read(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display(</a:t>
            </a:r>
            <a:r>
              <a:rPr lang="en-IN" i="1" dirty="0"/>
              <a:t>A </a:t>
            </a:r>
            <a:r>
              <a:rPr lang="en-IN" dirty="0"/>
              <a:t>+ </a:t>
            </a:r>
            <a:r>
              <a:rPr lang="en-IN" i="1" dirty="0"/>
              <a:t>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unlock(</a:t>
            </a:r>
            <a:r>
              <a:rPr lang="en-IN" i="1" dirty="0"/>
              <a:t>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unlock(</a:t>
            </a:r>
            <a:r>
              <a:rPr lang="en-IN" i="1" dirty="0"/>
              <a:t>B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5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Variations of Locking Protocols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pPr algn="just"/>
            <a:r>
              <a:rPr lang="en-IN" b="1" dirty="0" smtClean="0"/>
              <a:t>Strict </a:t>
            </a:r>
            <a:r>
              <a:rPr lang="en-IN" b="1" dirty="0"/>
              <a:t>two-phase locking </a:t>
            </a:r>
            <a:r>
              <a:rPr lang="en-IN" b="1" dirty="0" smtClean="0"/>
              <a:t>protocol - </a:t>
            </a:r>
            <a:r>
              <a:rPr lang="en-IN" dirty="0" smtClean="0"/>
              <a:t>all </a:t>
            </a:r>
            <a:r>
              <a:rPr lang="en-IN" dirty="0"/>
              <a:t>exclusive-mode locks taken by a </a:t>
            </a:r>
            <a:r>
              <a:rPr lang="en-IN" dirty="0" smtClean="0"/>
              <a:t>transaction be </a:t>
            </a:r>
            <a:r>
              <a:rPr lang="en-IN" dirty="0"/>
              <a:t>held until that transaction </a:t>
            </a:r>
            <a:r>
              <a:rPr lang="en-IN" dirty="0" smtClean="0"/>
              <a:t>commits</a:t>
            </a:r>
          </a:p>
          <a:p>
            <a:pPr algn="just"/>
            <a:r>
              <a:rPr lang="en-IN" dirty="0"/>
              <a:t>Cascading </a:t>
            </a:r>
            <a:r>
              <a:rPr lang="en-IN" dirty="0" smtClean="0"/>
              <a:t>rollbacks can be avoided through this protocol</a:t>
            </a:r>
          </a:p>
          <a:p>
            <a:pPr algn="just"/>
            <a:r>
              <a:rPr lang="en-IN" smtClean="0"/>
              <a:t>Another </a:t>
            </a:r>
            <a:r>
              <a:rPr lang="en-IN" dirty="0"/>
              <a:t>variant of two-phase locking is the </a:t>
            </a:r>
            <a:r>
              <a:rPr lang="en-IN" b="1" dirty="0"/>
              <a:t>rigorous two-phase </a:t>
            </a:r>
            <a:r>
              <a:rPr lang="en-IN" b="1" dirty="0" smtClean="0"/>
              <a:t>locking protocol</a:t>
            </a:r>
            <a:r>
              <a:rPr lang="en-IN" dirty="0"/>
              <a:t>, which requires that all locks be held until the transaction </a:t>
            </a:r>
            <a:r>
              <a:rPr lang="en-IN" dirty="0" smtClean="0"/>
              <a:t>commits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7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Lock </a:t>
            </a:r>
            <a:r>
              <a:rPr lang="en-IN" sz="4400" b="1" dirty="0"/>
              <a:t>conversions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mechanism for </a:t>
            </a:r>
            <a:r>
              <a:rPr lang="en-IN" dirty="0"/>
              <a:t>upgrading a shared lock to an exclusive lock, and downgrading an </a:t>
            </a:r>
            <a:r>
              <a:rPr lang="en-IN" dirty="0" smtClean="0"/>
              <a:t>exclusive lock </a:t>
            </a:r>
            <a:r>
              <a:rPr lang="en-IN" dirty="0"/>
              <a:t>to a shared lock. </a:t>
            </a:r>
            <a:endParaRPr lang="en-IN" dirty="0" smtClean="0"/>
          </a:p>
          <a:p>
            <a:pPr algn="just"/>
            <a:r>
              <a:rPr lang="en-IN" dirty="0" smtClean="0"/>
              <a:t>We </a:t>
            </a:r>
            <a:r>
              <a:rPr lang="en-IN" dirty="0"/>
              <a:t>denote conversion from shared to exclusive modes </a:t>
            </a:r>
            <a:r>
              <a:rPr lang="en-IN" dirty="0" smtClean="0"/>
              <a:t>by </a:t>
            </a:r>
            <a:r>
              <a:rPr lang="en-IN" b="1" dirty="0" smtClean="0"/>
              <a:t>upgrade</a:t>
            </a:r>
            <a:r>
              <a:rPr lang="en-IN" dirty="0"/>
              <a:t>, and from exclusive to shared by </a:t>
            </a:r>
            <a:r>
              <a:rPr lang="en-IN" b="1" dirty="0" smtClean="0"/>
              <a:t>downgrade</a:t>
            </a:r>
            <a:endParaRPr lang="en-IN" dirty="0"/>
          </a:p>
          <a:p>
            <a:pPr algn="just"/>
            <a:r>
              <a:rPr lang="en-IN" dirty="0" smtClean="0"/>
              <a:t>Lock </a:t>
            </a:r>
            <a:r>
              <a:rPr lang="en-IN" dirty="0"/>
              <a:t>conversion cannot </a:t>
            </a:r>
            <a:r>
              <a:rPr lang="en-IN" dirty="0" smtClean="0"/>
              <a:t>be allowed arbitrarily</a:t>
            </a:r>
          </a:p>
          <a:p>
            <a:pPr algn="just"/>
            <a:r>
              <a:rPr lang="en-IN" dirty="0" smtClean="0"/>
              <a:t>Rather</a:t>
            </a:r>
            <a:r>
              <a:rPr lang="en-IN" dirty="0"/>
              <a:t>, upgrading can take place in only the growing phase</a:t>
            </a:r>
            <a:r>
              <a:rPr lang="en-IN" dirty="0" smtClean="0"/>
              <a:t>, whereas </a:t>
            </a:r>
            <a:r>
              <a:rPr lang="en-IN" dirty="0"/>
              <a:t>downgrading can take place in only the shrinking phase</a:t>
            </a:r>
          </a:p>
        </p:txBody>
      </p:sp>
    </p:spTree>
    <p:extLst>
      <p:ext uri="{BB962C8B-B14F-4D97-AF65-F5344CB8AC3E}">
        <p14:creationId xmlns:p14="http://schemas.microsoft.com/office/powerpoint/2010/main" val="15527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Database Recovery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/>
          </a:bodyPr>
          <a:lstStyle/>
          <a:p>
            <a:r>
              <a:rPr lang="en-IN" sz="2400" dirty="0"/>
              <a:t>Recovery from transaction failures usually means that the database is </a:t>
            </a:r>
            <a:r>
              <a:rPr lang="en-IN" sz="2400" i="1" dirty="0"/>
              <a:t>restored </a:t>
            </a:r>
            <a:r>
              <a:rPr lang="en-IN" sz="2400" dirty="0"/>
              <a:t>to </a:t>
            </a:r>
            <a:r>
              <a:rPr lang="en-IN" sz="2400" dirty="0" err="1" smtClean="0"/>
              <a:t>themost</a:t>
            </a:r>
            <a:r>
              <a:rPr lang="en-IN" sz="2400" dirty="0" smtClean="0"/>
              <a:t> </a:t>
            </a:r>
            <a:r>
              <a:rPr lang="en-IN" sz="2400" dirty="0"/>
              <a:t>recent consistent state just before the time of failure.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dirty="0"/>
              <a:t>do this, the s</a:t>
            </a:r>
            <a:r>
              <a:rPr lang="en-IN" sz="2400" b="1" dirty="0" smtClean="0"/>
              <a:t>ystem log</a:t>
            </a:r>
            <a:r>
              <a:rPr lang="en-IN" sz="2400" dirty="0"/>
              <a:t> </a:t>
            </a:r>
            <a:r>
              <a:rPr lang="en-IN" sz="2400" dirty="0" smtClean="0"/>
              <a:t>is required.</a:t>
            </a:r>
          </a:p>
          <a:p>
            <a:endParaRPr lang="en-IN" sz="2400" dirty="0" smtClean="0"/>
          </a:p>
          <a:p>
            <a:r>
              <a:rPr lang="en-IN" sz="2400" dirty="0" smtClean="0"/>
              <a:t>Conceptually</a:t>
            </a:r>
            <a:r>
              <a:rPr lang="en-IN" sz="2400" dirty="0"/>
              <a:t>, we can distinguish two main techniques for recovery from </a:t>
            </a:r>
            <a:r>
              <a:rPr lang="en-IN" sz="2400" dirty="0" err="1" smtClean="0"/>
              <a:t>noncatastrophic</a:t>
            </a:r>
            <a:r>
              <a:rPr lang="en-IN" sz="2400" dirty="0" smtClean="0"/>
              <a:t> transaction </a:t>
            </a:r>
            <a:r>
              <a:rPr lang="en-IN" sz="2400" dirty="0"/>
              <a:t>failures: </a:t>
            </a:r>
            <a:endParaRPr lang="en-IN" sz="2400" dirty="0" smtClean="0"/>
          </a:p>
          <a:p>
            <a:pPr lvl="1"/>
            <a:r>
              <a:rPr lang="en-IN" sz="2000" dirty="0" smtClean="0"/>
              <a:t>Deferred </a:t>
            </a:r>
            <a:r>
              <a:rPr lang="en-IN" sz="2000" dirty="0"/>
              <a:t>update </a:t>
            </a:r>
            <a:endParaRPr lang="en-IN" sz="2000" dirty="0" smtClean="0"/>
          </a:p>
          <a:p>
            <a:pPr lvl="1"/>
            <a:r>
              <a:rPr lang="en-IN" sz="2000" dirty="0" smtClean="0"/>
              <a:t>Immediate update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298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Deferred Update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91264" cy="4968552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The deferred update</a:t>
            </a:r>
            <a:r>
              <a:rPr lang="en-IN" b="1" dirty="0"/>
              <a:t> </a:t>
            </a:r>
            <a:r>
              <a:rPr lang="en-IN" dirty="0"/>
              <a:t>techniques do not physically update the database on disk until </a:t>
            </a:r>
            <a:r>
              <a:rPr lang="en-IN" i="1" dirty="0"/>
              <a:t>after </a:t>
            </a:r>
            <a:r>
              <a:rPr lang="en-IN" dirty="0"/>
              <a:t>a transaction reaches its commit </a:t>
            </a:r>
            <a:r>
              <a:rPr lang="en-IN" dirty="0" smtClean="0"/>
              <a:t>point</a:t>
            </a:r>
            <a:endParaRPr lang="en-IN" dirty="0"/>
          </a:p>
          <a:p>
            <a:r>
              <a:rPr lang="en-IN" dirty="0" smtClean="0"/>
              <a:t>Before </a:t>
            </a:r>
            <a:r>
              <a:rPr lang="en-IN" dirty="0"/>
              <a:t>reaching commit, all transaction updates are recorded in the local </a:t>
            </a:r>
            <a:r>
              <a:rPr lang="en-IN" dirty="0" smtClean="0"/>
              <a:t>transaction workspace </a:t>
            </a:r>
            <a:r>
              <a:rPr lang="en-IN" dirty="0"/>
              <a:t>or in the main memory buffers </a:t>
            </a:r>
            <a:endParaRPr lang="en-IN" dirty="0" smtClean="0"/>
          </a:p>
          <a:p>
            <a:r>
              <a:rPr lang="en-IN" dirty="0" smtClean="0"/>
              <a:t>Before </a:t>
            </a:r>
            <a:r>
              <a:rPr lang="en-IN" dirty="0"/>
              <a:t>commit, the updates are recorded </a:t>
            </a:r>
            <a:r>
              <a:rPr lang="en-IN" dirty="0" smtClean="0"/>
              <a:t>persistently in </a:t>
            </a:r>
            <a:r>
              <a:rPr lang="en-IN" dirty="0"/>
              <a:t>the log, and then after commit, the updates are written to the database on disk.</a:t>
            </a:r>
          </a:p>
          <a:p>
            <a:r>
              <a:rPr lang="en-IN" dirty="0"/>
              <a:t>If a transaction fails before reaching its commit point, it will not have changed </a:t>
            </a:r>
            <a:r>
              <a:rPr lang="en-IN" dirty="0" smtClean="0"/>
              <a:t>the database </a:t>
            </a:r>
            <a:r>
              <a:rPr lang="en-IN" dirty="0"/>
              <a:t>in any way, so UNDO is not </a:t>
            </a:r>
            <a:r>
              <a:rPr lang="en-IN" dirty="0" smtClean="0"/>
              <a:t>needed.</a:t>
            </a:r>
          </a:p>
          <a:p>
            <a:r>
              <a:rPr lang="en-IN" dirty="0" smtClean="0"/>
              <a:t>It </a:t>
            </a:r>
            <a:r>
              <a:rPr lang="en-IN" dirty="0"/>
              <a:t>may be necessary to REDO </a:t>
            </a:r>
            <a:r>
              <a:rPr lang="en-IN" dirty="0" smtClean="0"/>
              <a:t>the effect </a:t>
            </a:r>
            <a:r>
              <a:rPr lang="en-IN" dirty="0"/>
              <a:t>of the operations of a committed transaction from the log, because </a:t>
            </a:r>
            <a:r>
              <a:rPr lang="en-IN" dirty="0" smtClean="0"/>
              <a:t>their effect </a:t>
            </a:r>
            <a:r>
              <a:rPr lang="en-IN" dirty="0"/>
              <a:t>may not yet have been recorded in the database on disk. </a:t>
            </a:r>
            <a:endParaRPr lang="en-IN" dirty="0" smtClean="0"/>
          </a:p>
          <a:p>
            <a:r>
              <a:rPr lang="en-IN" dirty="0" smtClean="0"/>
              <a:t>Hence</a:t>
            </a:r>
            <a:r>
              <a:rPr lang="en-IN" dirty="0"/>
              <a:t>, </a:t>
            </a:r>
            <a:r>
              <a:rPr lang="en-IN" dirty="0" smtClean="0"/>
              <a:t>deferred update </a:t>
            </a:r>
            <a:r>
              <a:rPr lang="en-IN" dirty="0"/>
              <a:t>is also known as the </a:t>
            </a:r>
            <a:r>
              <a:rPr lang="en-IN" b="1" dirty="0"/>
              <a:t>NO-UNDO/REDO algorithm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3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/>
              <a:t>Immediate Update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/>
              <a:t>In the </a:t>
            </a:r>
            <a:r>
              <a:rPr lang="en-IN" b="1" dirty="0"/>
              <a:t>immediate update </a:t>
            </a:r>
            <a:r>
              <a:rPr lang="en-IN" dirty="0"/>
              <a:t>techniques, the database </a:t>
            </a:r>
            <a:r>
              <a:rPr lang="en-IN" i="1" dirty="0"/>
              <a:t>may be updated </a:t>
            </a:r>
            <a:r>
              <a:rPr lang="en-IN" dirty="0"/>
              <a:t>by some </a:t>
            </a:r>
            <a:r>
              <a:rPr lang="en-IN" dirty="0" smtClean="0"/>
              <a:t>operations of </a:t>
            </a:r>
            <a:r>
              <a:rPr lang="en-IN" dirty="0"/>
              <a:t>a transaction </a:t>
            </a:r>
            <a:r>
              <a:rPr lang="en-IN" i="1" dirty="0"/>
              <a:t>before </a:t>
            </a:r>
            <a:r>
              <a:rPr lang="en-IN" dirty="0"/>
              <a:t>the transaction reaches its commit point. </a:t>
            </a:r>
            <a:endParaRPr lang="en-IN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However, these </a:t>
            </a:r>
            <a:r>
              <a:rPr lang="en-IN" dirty="0"/>
              <a:t>operations must also be recorded in the log </a:t>
            </a:r>
            <a:r>
              <a:rPr lang="en-IN" i="1" dirty="0"/>
              <a:t>on </a:t>
            </a:r>
            <a:r>
              <a:rPr lang="en-IN" i="1" dirty="0" smtClean="0"/>
              <a:t>disk</a:t>
            </a:r>
            <a:r>
              <a:rPr lang="en-IN" dirty="0" smtClean="0"/>
              <a:t>, </a:t>
            </a:r>
            <a:r>
              <a:rPr lang="en-IN" dirty="0"/>
              <a:t>making recovery still possible. </a:t>
            </a:r>
            <a:endParaRPr lang="en-IN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If </a:t>
            </a:r>
            <a:r>
              <a:rPr lang="en-IN" dirty="0"/>
              <a:t>a </a:t>
            </a:r>
            <a:r>
              <a:rPr lang="en-IN" dirty="0" smtClean="0"/>
              <a:t>transaction fails </a:t>
            </a:r>
            <a:r>
              <a:rPr lang="en-IN" dirty="0"/>
              <a:t>after recording some changes in the database on disk but before reaching </a:t>
            </a:r>
            <a:r>
              <a:rPr lang="en-IN" dirty="0" smtClean="0"/>
              <a:t>its commit </a:t>
            </a:r>
            <a:r>
              <a:rPr lang="en-IN" dirty="0"/>
              <a:t>point, the effect of its operations on the database must be undone; </a:t>
            </a:r>
            <a:r>
              <a:rPr lang="en-IN" dirty="0" smtClean="0"/>
              <a:t>i.e., </a:t>
            </a:r>
            <a:r>
              <a:rPr lang="en-IN" dirty="0" smtClean="0"/>
              <a:t>the </a:t>
            </a:r>
            <a:r>
              <a:rPr lang="en-IN" dirty="0"/>
              <a:t>transaction must be rolled back</a:t>
            </a:r>
            <a:r>
              <a:rPr lang="en-IN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In </a:t>
            </a:r>
            <a:r>
              <a:rPr lang="en-IN" dirty="0" smtClean="0"/>
              <a:t>general, both </a:t>
            </a:r>
            <a:r>
              <a:rPr lang="en-IN" i="1" dirty="0" smtClean="0"/>
              <a:t>undo </a:t>
            </a:r>
            <a:r>
              <a:rPr lang="en-IN" dirty="0"/>
              <a:t>and </a:t>
            </a:r>
            <a:r>
              <a:rPr lang="en-IN" i="1" dirty="0"/>
              <a:t>redo </a:t>
            </a:r>
            <a:r>
              <a:rPr lang="en-IN" dirty="0"/>
              <a:t>may be required during recovery. </a:t>
            </a:r>
            <a:r>
              <a:rPr lang="en-IN" dirty="0" smtClean="0"/>
              <a:t>Hence </a:t>
            </a:r>
            <a:r>
              <a:rPr lang="en-IN" dirty="0" smtClean="0"/>
              <a:t>this technique is </a:t>
            </a:r>
            <a:r>
              <a:rPr lang="en-IN" dirty="0"/>
              <a:t>known as </a:t>
            </a:r>
            <a:r>
              <a:rPr lang="en-IN" dirty="0" smtClean="0"/>
              <a:t>the </a:t>
            </a:r>
            <a:r>
              <a:rPr lang="en-IN" b="1" dirty="0" smtClean="0"/>
              <a:t>UNDO/REDO </a:t>
            </a:r>
            <a:r>
              <a:rPr lang="en-IN" b="1" dirty="0" smtClean="0"/>
              <a:t>algorithm</a:t>
            </a:r>
          </a:p>
          <a:p>
            <a:pPr>
              <a:spcAft>
                <a:spcPts val="600"/>
              </a:spcAft>
            </a:pPr>
            <a:r>
              <a:rPr lang="en-IN" dirty="0"/>
              <a:t>The UNDO and REDO operations are required to be  </a:t>
            </a:r>
            <a:r>
              <a:rPr lang="en-IN" b="1" dirty="0"/>
              <a:t>idempotent</a:t>
            </a:r>
            <a:r>
              <a:rPr lang="en-IN" dirty="0"/>
              <a:t>—that is, executing an operation multiple times is equivalent to executing it just once. </a:t>
            </a:r>
          </a:p>
          <a:p>
            <a:pPr>
              <a:spcAft>
                <a:spcPts val="600"/>
              </a:spcAf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9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Checkpoints in the System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11824"/>
          </a:xfrm>
        </p:spPr>
        <p:txBody>
          <a:bodyPr>
            <a:normAutofit fontScale="92500"/>
          </a:bodyPr>
          <a:lstStyle/>
          <a:p>
            <a:r>
              <a:rPr lang="en-IN" dirty="0"/>
              <a:t>Another type of entry in the log is called a </a:t>
            </a:r>
            <a:r>
              <a:rPr lang="en-IN" b="1" dirty="0"/>
              <a:t>checkpoint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 [checkpoint, </a:t>
            </a:r>
            <a:r>
              <a:rPr lang="en-IN" i="1" dirty="0"/>
              <a:t>list of </a:t>
            </a:r>
            <a:r>
              <a:rPr lang="en-IN" i="1" dirty="0" smtClean="0"/>
              <a:t>active transactions</a:t>
            </a:r>
            <a:r>
              <a:rPr lang="en-IN" dirty="0"/>
              <a:t>] record is written into the log periodically at that point when the </a:t>
            </a:r>
            <a:r>
              <a:rPr lang="en-IN" dirty="0" smtClean="0"/>
              <a:t>system writes </a:t>
            </a:r>
            <a:r>
              <a:rPr lang="en-IN" dirty="0"/>
              <a:t>out to the database on disk all DBMS buffers that have been modified. </a:t>
            </a:r>
            <a:endParaRPr lang="en-IN" dirty="0" smtClean="0"/>
          </a:p>
          <a:p>
            <a:r>
              <a:rPr lang="en-IN" dirty="0" smtClean="0"/>
              <a:t>As a consequence </a:t>
            </a:r>
            <a:r>
              <a:rPr lang="en-IN" dirty="0"/>
              <a:t>of this, all transactions that have their [commit, </a:t>
            </a:r>
            <a:r>
              <a:rPr lang="en-IN" i="1" dirty="0"/>
              <a:t>T </a:t>
            </a:r>
            <a:r>
              <a:rPr lang="en-IN" dirty="0"/>
              <a:t>] entries in the </a:t>
            </a:r>
            <a:r>
              <a:rPr lang="en-IN" dirty="0" smtClean="0"/>
              <a:t>log before </a:t>
            </a:r>
            <a:r>
              <a:rPr lang="en-IN" dirty="0"/>
              <a:t>a [checkpoint] entry do not need </a:t>
            </a:r>
            <a:r>
              <a:rPr lang="en-IN" i="1" dirty="0" smtClean="0"/>
              <a:t>redone </a:t>
            </a:r>
            <a:r>
              <a:rPr lang="en-IN" dirty="0"/>
              <a:t>in </a:t>
            </a:r>
            <a:r>
              <a:rPr lang="en-IN" dirty="0" smtClean="0"/>
              <a:t>case of </a:t>
            </a:r>
            <a:r>
              <a:rPr lang="en-IN" dirty="0"/>
              <a:t>a system crash, since all their updates will be recorded in the database on </a:t>
            </a:r>
            <a:r>
              <a:rPr lang="en-IN" dirty="0" smtClean="0"/>
              <a:t>disk during </a:t>
            </a:r>
            <a:r>
              <a:rPr lang="en-IN" dirty="0" err="1"/>
              <a:t>checkpointing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/>
              <a:t>The recovery manager of a DBMS must decide at what intervals to take a checkpoint.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0173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435280" cy="11430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An Example illustrating the effect of Checkpoint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7" y="1772816"/>
            <a:ext cx="8223246" cy="3669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4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Why Concurrency Control?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</a:t>
            </a:r>
            <a:r>
              <a:rPr lang="en-IN" dirty="0" smtClean="0"/>
              <a:t>o </a:t>
            </a:r>
            <a:r>
              <a:rPr lang="en-IN" dirty="0"/>
              <a:t>ensure the </a:t>
            </a:r>
            <a:r>
              <a:rPr lang="en-IN" dirty="0" smtClean="0"/>
              <a:t>non-interference or </a:t>
            </a:r>
            <a:r>
              <a:rPr lang="en-IN" dirty="0"/>
              <a:t>isolation property of concurrently executing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228632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820472" cy="1143000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Recovery Techniques Based</a:t>
            </a:r>
            <a:br>
              <a:rPr lang="en-IN" sz="3200" dirty="0"/>
            </a:br>
            <a:r>
              <a:rPr lang="en-IN" sz="3200" dirty="0"/>
              <a:t>on Immediate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In these techniques, when a transaction issues an update command, the database </a:t>
            </a:r>
            <a:r>
              <a:rPr lang="en-IN" dirty="0" smtClean="0"/>
              <a:t>on disk </a:t>
            </a:r>
            <a:r>
              <a:rPr lang="en-IN" dirty="0"/>
              <a:t>can be updated </a:t>
            </a:r>
            <a:r>
              <a:rPr lang="en-IN" i="1" dirty="0"/>
              <a:t>immediately</a:t>
            </a:r>
            <a:r>
              <a:rPr lang="en-IN" dirty="0"/>
              <a:t>, without any need to wait for the transaction </a:t>
            </a:r>
            <a:r>
              <a:rPr lang="en-IN" dirty="0" smtClean="0"/>
              <a:t>to reach </a:t>
            </a:r>
            <a:r>
              <a:rPr lang="en-IN" dirty="0"/>
              <a:t>its commit point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Theoretically, we can </a:t>
            </a:r>
            <a:r>
              <a:rPr lang="en-IN" dirty="0" smtClean="0"/>
              <a:t>distinguish two </a:t>
            </a:r>
            <a:r>
              <a:rPr lang="en-IN" dirty="0"/>
              <a:t>main categories of immediate update algorithms. </a:t>
            </a:r>
            <a:r>
              <a:rPr lang="en-IN" dirty="0" smtClean="0"/>
              <a:t>I</a:t>
            </a:r>
          </a:p>
          <a:p>
            <a:pPr algn="just"/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the recovery </a:t>
            </a:r>
            <a:r>
              <a:rPr lang="en-IN" dirty="0" smtClean="0"/>
              <a:t>technique ensures </a:t>
            </a:r>
            <a:r>
              <a:rPr lang="en-IN" dirty="0"/>
              <a:t>that all updates of a transaction are recorded in the database on disk </a:t>
            </a:r>
            <a:r>
              <a:rPr lang="en-IN" i="1" dirty="0" smtClean="0"/>
              <a:t>before the </a:t>
            </a:r>
            <a:r>
              <a:rPr lang="en-IN" i="1" dirty="0"/>
              <a:t>transaction commits, </a:t>
            </a:r>
            <a:r>
              <a:rPr lang="en-IN" dirty="0"/>
              <a:t>there is never a need to REDO any operations of </a:t>
            </a:r>
            <a:r>
              <a:rPr lang="en-IN" dirty="0" smtClean="0"/>
              <a:t>committed transactions</a:t>
            </a:r>
            <a:r>
              <a:rPr lang="en-IN" dirty="0"/>
              <a:t>. This is called the </a:t>
            </a:r>
            <a:r>
              <a:rPr lang="en-IN" b="1" dirty="0"/>
              <a:t>UNDO/NO-REDO recovery algorithm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transaction is allowed to commit before all its changes are written to the database</a:t>
            </a:r>
            <a:r>
              <a:rPr lang="en-IN" dirty="0" smtClean="0"/>
              <a:t>, we </a:t>
            </a:r>
            <a:r>
              <a:rPr lang="en-IN" dirty="0"/>
              <a:t>have the most general case, known as the </a:t>
            </a:r>
            <a:r>
              <a:rPr lang="en-IN" b="1" dirty="0"/>
              <a:t>UNDO/REDO recovery algorithm</a:t>
            </a:r>
            <a:r>
              <a:rPr lang="en-IN" dirty="0" smtClean="0"/>
              <a:t>. (equivalent to Deferred Update)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 smtClean="0"/>
              <a:t>Any Queries?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69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400" b="1" dirty="0" smtClean="0"/>
              <a:t>Lock based Protocols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One way </a:t>
            </a:r>
            <a:r>
              <a:rPr lang="en-IN" dirty="0"/>
              <a:t>to ensure isolation is to require that data items be accessed in a </a:t>
            </a:r>
            <a:r>
              <a:rPr lang="en-IN" dirty="0" smtClean="0"/>
              <a:t>mutually exclusive </a:t>
            </a:r>
            <a:r>
              <a:rPr lang="en-IN" dirty="0"/>
              <a:t>manner</a:t>
            </a:r>
            <a:endParaRPr lang="en-IN" dirty="0" smtClean="0"/>
          </a:p>
          <a:p>
            <a:r>
              <a:rPr lang="en-IN" dirty="0" smtClean="0"/>
              <a:t>Locks </a:t>
            </a:r>
            <a:r>
              <a:rPr lang="en-IN" dirty="0"/>
              <a:t>are used as a means of synchronizing the access by concurrent </a:t>
            </a:r>
            <a:r>
              <a:rPr lang="en-IN" dirty="0" smtClean="0"/>
              <a:t>transactions to </a:t>
            </a:r>
            <a:r>
              <a:rPr lang="en-IN" dirty="0"/>
              <a:t>the database </a:t>
            </a:r>
            <a:r>
              <a:rPr lang="en-IN" dirty="0" smtClean="0"/>
              <a:t>items</a:t>
            </a:r>
          </a:p>
          <a:p>
            <a:r>
              <a:rPr lang="en-IN" dirty="0" smtClean="0"/>
              <a:t>To ensure isolation, allow </a:t>
            </a:r>
            <a:r>
              <a:rPr lang="en-IN" dirty="0"/>
              <a:t>a transaction to access a data item only </a:t>
            </a:r>
            <a:r>
              <a:rPr lang="en-IN" dirty="0" smtClean="0"/>
              <a:t>if it </a:t>
            </a:r>
            <a:r>
              <a:rPr lang="en-IN" dirty="0"/>
              <a:t>is currently holding a </a:t>
            </a:r>
            <a:r>
              <a:rPr lang="en-IN" b="1" dirty="0"/>
              <a:t>lock </a:t>
            </a:r>
            <a:r>
              <a:rPr lang="en-IN" dirty="0"/>
              <a:t>on that </a:t>
            </a:r>
            <a:r>
              <a:rPr lang="en-IN" dirty="0" smtClean="0"/>
              <a:t>item</a:t>
            </a:r>
          </a:p>
          <a:p>
            <a:r>
              <a:rPr lang="en-IN" dirty="0" smtClean="0"/>
              <a:t>Two modes of Lock</a:t>
            </a:r>
          </a:p>
          <a:p>
            <a:pPr lvl="1"/>
            <a:r>
              <a:rPr lang="en-IN" b="1" dirty="0" smtClean="0"/>
              <a:t>Shared</a:t>
            </a:r>
            <a:r>
              <a:rPr lang="en-IN" dirty="0"/>
              <a:t> </a:t>
            </a:r>
            <a:r>
              <a:rPr lang="en-IN" dirty="0" smtClean="0"/>
              <a:t>-  </a:t>
            </a:r>
            <a:r>
              <a:rPr lang="en-IN" dirty="0"/>
              <a:t>If a transaction </a:t>
            </a:r>
            <a:r>
              <a:rPr lang="en-IN" i="1" dirty="0" smtClean="0"/>
              <a:t>Ti</a:t>
            </a:r>
            <a:r>
              <a:rPr lang="en-IN" sz="600" i="1" dirty="0" smtClean="0"/>
              <a:t> </a:t>
            </a:r>
            <a:r>
              <a:rPr lang="en-IN" dirty="0" smtClean="0"/>
              <a:t>has </a:t>
            </a:r>
            <a:r>
              <a:rPr lang="en-IN" dirty="0"/>
              <a:t>obtained a </a:t>
            </a:r>
            <a:r>
              <a:rPr lang="en-IN" b="1" dirty="0"/>
              <a:t>shared-mode lock </a:t>
            </a:r>
            <a:r>
              <a:rPr lang="en-IN" dirty="0"/>
              <a:t>(denoted by S</a:t>
            </a:r>
            <a:r>
              <a:rPr lang="en-IN" dirty="0" smtClean="0"/>
              <a:t>) </a:t>
            </a:r>
            <a:r>
              <a:rPr lang="en-IN" sz="2800" dirty="0" smtClean="0"/>
              <a:t>on </a:t>
            </a:r>
            <a:r>
              <a:rPr lang="en-IN" sz="2800" dirty="0"/>
              <a:t>item </a:t>
            </a:r>
            <a:r>
              <a:rPr lang="en-IN" sz="2800" i="1" dirty="0"/>
              <a:t>Q</a:t>
            </a:r>
            <a:r>
              <a:rPr lang="en-IN" sz="2800" dirty="0"/>
              <a:t>, then </a:t>
            </a:r>
            <a:r>
              <a:rPr lang="en-IN" sz="2800" i="1" dirty="0" smtClean="0"/>
              <a:t>Ti</a:t>
            </a:r>
            <a:r>
              <a:rPr lang="en-IN" sz="800" i="1" dirty="0" smtClean="0"/>
              <a:t> </a:t>
            </a:r>
            <a:r>
              <a:rPr lang="en-IN" sz="2800" dirty="0"/>
              <a:t>can read, but cannot write, </a:t>
            </a:r>
            <a:r>
              <a:rPr lang="en-IN" sz="2800" i="1" dirty="0" smtClean="0"/>
              <a:t>Q</a:t>
            </a:r>
            <a:endParaRPr lang="en-IN" sz="2800" dirty="0"/>
          </a:p>
          <a:p>
            <a:pPr lvl="1"/>
            <a:r>
              <a:rPr lang="en-IN" b="1" dirty="0" smtClean="0"/>
              <a:t>Exclusive - </a:t>
            </a:r>
            <a:r>
              <a:rPr lang="en-IN" dirty="0" smtClean="0"/>
              <a:t> </a:t>
            </a:r>
            <a:r>
              <a:rPr lang="en-IN" dirty="0"/>
              <a:t>If a transaction </a:t>
            </a:r>
            <a:r>
              <a:rPr lang="en-IN" i="1" dirty="0" smtClean="0"/>
              <a:t>Ti</a:t>
            </a:r>
            <a:r>
              <a:rPr lang="en-IN" sz="600" i="1" dirty="0" smtClean="0"/>
              <a:t> </a:t>
            </a:r>
            <a:r>
              <a:rPr lang="en-IN" dirty="0"/>
              <a:t>has obtained an </a:t>
            </a:r>
            <a:r>
              <a:rPr lang="en-IN" b="1" dirty="0"/>
              <a:t>exclusive-mode lock </a:t>
            </a:r>
            <a:r>
              <a:rPr lang="en-IN" dirty="0"/>
              <a:t>(</a:t>
            </a:r>
            <a:r>
              <a:rPr lang="en-IN" dirty="0" smtClean="0"/>
              <a:t>denoted </a:t>
            </a:r>
            <a:r>
              <a:rPr lang="en-IN" sz="2800" dirty="0" smtClean="0"/>
              <a:t>by </a:t>
            </a:r>
            <a:r>
              <a:rPr lang="en-IN" sz="2800" dirty="0"/>
              <a:t>X) on item </a:t>
            </a:r>
            <a:r>
              <a:rPr lang="en-IN" sz="2800" i="1" dirty="0"/>
              <a:t>Q</a:t>
            </a:r>
            <a:r>
              <a:rPr lang="en-IN" sz="2800" dirty="0"/>
              <a:t>, then </a:t>
            </a:r>
            <a:r>
              <a:rPr lang="en-IN" sz="2800" i="1" dirty="0"/>
              <a:t>T</a:t>
            </a:r>
            <a:r>
              <a:rPr lang="en-IN" sz="800" i="1" dirty="0"/>
              <a:t>i </a:t>
            </a:r>
            <a:r>
              <a:rPr lang="en-IN" sz="2800" dirty="0"/>
              <a:t>can both read and write </a:t>
            </a:r>
            <a:r>
              <a:rPr lang="en-IN" sz="2800" i="1" dirty="0" smtClean="0"/>
              <a:t>Q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48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/>
              <a:t>Lock compatibility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E</a:t>
            </a:r>
            <a:r>
              <a:rPr lang="en-IN" sz="2200" dirty="0" smtClean="0"/>
              <a:t>very transaction makes a request to </a:t>
            </a:r>
            <a:r>
              <a:rPr lang="en-IN" sz="2200" dirty="0"/>
              <a:t>the concurrency-control manager</a:t>
            </a:r>
            <a:r>
              <a:rPr lang="en-IN" sz="2200" dirty="0" smtClean="0"/>
              <a:t> obtain an appropriate lock on </a:t>
            </a:r>
            <a:r>
              <a:rPr lang="en-IN" sz="2200" dirty="0"/>
              <a:t>data item </a:t>
            </a:r>
            <a:r>
              <a:rPr lang="en-IN" sz="2200" i="1" dirty="0" smtClean="0"/>
              <a:t>Q</a:t>
            </a:r>
          </a:p>
          <a:p>
            <a:pPr algn="just"/>
            <a:r>
              <a:rPr lang="en-IN" sz="2200" dirty="0" smtClean="0"/>
              <a:t>The transaction </a:t>
            </a:r>
            <a:r>
              <a:rPr lang="en-IN" sz="2200" dirty="0"/>
              <a:t>can proceed with the operation only after the </a:t>
            </a:r>
            <a:r>
              <a:rPr lang="en-IN" sz="2200" dirty="0" smtClean="0"/>
              <a:t>concurrency-control manager </a:t>
            </a:r>
            <a:r>
              <a:rPr lang="en-IN" sz="2200" b="1" dirty="0"/>
              <a:t>grants </a:t>
            </a:r>
            <a:r>
              <a:rPr lang="en-IN" sz="2200" dirty="0"/>
              <a:t>the lock to the </a:t>
            </a:r>
            <a:r>
              <a:rPr lang="en-IN" sz="2200" dirty="0" smtClean="0"/>
              <a:t>transaction</a:t>
            </a:r>
          </a:p>
          <a:p>
            <a:pPr algn="just"/>
            <a:r>
              <a:rPr lang="en-IN" sz="2200" dirty="0"/>
              <a:t>If transaction </a:t>
            </a:r>
            <a:r>
              <a:rPr lang="en-IN" sz="2200" i="1" dirty="0" smtClean="0"/>
              <a:t>Ti </a:t>
            </a:r>
            <a:r>
              <a:rPr lang="en-IN" sz="2200" dirty="0" smtClean="0"/>
              <a:t>can </a:t>
            </a:r>
            <a:r>
              <a:rPr lang="en-IN" sz="2200" dirty="0"/>
              <a:t>be granted a lock on </a:t>
            </a:r>
            <a:r>
              <a:rPr lang="en-IN" sz="2200" i="1" dirty="0"/>
              <a:t>Q </a:t>
            </a:r>
            <a:r>
              <a:rPr lang="en-IN" sz="2200" i="1" dirty="0" smtClean="0"/>
              <a:t>i</a:t>
            </a:r>
            <a:r>
              <a:rPr lang="en-IN" sz="2200" dirty="0" smtClean="0"/>
              <a:t>mmediately</a:t>
            </a:r>
            <a:r>
              <a:rPr lang="en-IN" sz="2200" dirty="0"/>
              <a:t>, in spite of the presence of the mode </a:t>
            </a:r>
            <a:r>
              <a:rPr lang="en-IN" sz="2200" i="1" dirty="0" smtClean="0"/>
              <a:t>B </a:t>
            </a:r>
            <a:r>
              <a:rPr lang="en-IN" sz="2200" dirty="0" smtClean="0"/>
              <a:t>lock</a:t>
            </a:r>
            <a:r>
              <a:rPr lang="en-IN" sz="2200" dirty="0"/>
              <a:t>, then we say mode </a:t>
            </a:r>
            <a:r>
              <a:rPr lang="en-IN" sz="2200" i="1" dirty="0"/>
              <a:t>A </a:t>
            </a:r>
            <a:r>
              <a:rPr lang="en-IN" sz="2200" dirty="0"/>
              <a:t>is </a:t>
            </a:r>
            <a:r>
              <a:rPr lang="en-IN" sz="2200" b="1" dirty="0"/>
              <a:t>compatible </a:t>
            </a:r>
            <a:r>
              <a:rPr lang="en-IN" sz="2200" dirty="0"/>
              <a:t>with mode </a:t>
            </a:r>
            <a:r>
              <a:rPr lang="en-IN" sz="2200" i="1" dirty="0"/>
              <a:t>B</a:t>
            </a:r>
            <a:r>
              <a:rPr lang="en-IN" sz="22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3744416" cy="230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651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transaction requests a shared lock on data item </a:t>
            </a:r>
            <a:r>
              <a:rPr lang="en-IN" i="1" dirty="0"/>
              <a:t>Q </a:t>
            </a:r>
            <a:r>
              <a:rPr lang="en-IN" dirty="0"/>
              <a:t>by executing the </a:t>
            </a:r>
            <a:r>
              <a:rPr lang="en-IN" dirty="0" smtClean="0"/>
              <a:t>lock-S(</a:t>
            </a:r>
            <a:r>
              <a:rPr lang="en-IN" i="1" dirty="0" smtClean="0"/>
              <a:t>Q</a:t>
            </a:r>
            <a:r>
              <a:rPr lang="en-IN" dirty="0"/>
              <a:t>) </a:t>
            </a:r>
            <a:r>
              <a:rPr lang="en-IN" dirty="0" smtClean="0"/>
              <a:t>instruction</a:t>
            </a:r>
          </a:p>
          <a:p>
            <a:pPr algn="just"/>
            <a:r>
              <a:rPr lang="en-IN" dirty="0" smtClean="0"/>
              <a:t>Similarly</a:t>
            </a:r>
            <a:r>
              <a:rPr lang="en-IN" dirty="0"/>
              <a:t>, a transaction requests an exclusive lock through </a:t>
            </a:r>
            <a:r>
              <a:rPr lang="en-IN" dirty="0" smtClean="0"/>
              <a:t>the lock-X(</a:t>
            </a:r>
            <a:r>
              <a:rPr lang="en-IN" i="1" dirty="0" smtClean="0"/>
              <a:t>Q</a:t>
            </a:r>
            <a:r>
              <a:rPr lang="en-IN" dirty="0"/>
              <a:t>) </a:t>
            </a:r>
            <a:r>
              <a:rPr lang="en-IN" dirty="0" smtClean="0"/>
              <a:t>instruction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transaction can unlock a data item </a:t>
            </a:r>
            <a:r>
              <a:rPr lang="en-IN" i="1" dirty="0"/>
              <a:t>Q </a:t>
            </a:r>
            <a:r>
              <a:rPr lang="en-IN" dirty="0"/>
              <a:t>by the unlock(</a:t>
            </a:r>
            <a:r>
              <a:rPr lang="en-IN" i="1" dirty="0"/>
              <a:t>Q</a:t>
            </a:r>
            <a:r>
              <a:rPr lang="en-IN" dirty="0" smtClean="0"/>
              <a:t>) instruction</a:t>
            </a:r>
            <a:endParaRPr lang="en-IN" dirty="0"/>
          </a:p>
          <a:p>
            <a:pPr algn="just"/>
            <a:r>
              <a:rPr lang="en-IN" dirty="0"/>
              <a:t>To access a data item, transaction </a:t>
            </a:r>
            <a:r>
              <a:rPr lang="en-IN" i="1" dirty="0"/>
              <a:t>Ti </a:t>
            </a:r>
            <a:r>
              <a:rPr lang="en-IN" dirty="0"/>
              <a:t>must first lock that </a:t>
            </a:r>
            <a:r>
              <a:rPr lang="en-IN" dirty="0" smtClean="0"/>
              <a:t>item</a:t>
            </a:r>
          </a:p>
          <a:p>
            <a:pPr algn="just"/>
            <a:r>
              <a:rPr lang="en-IN" dirty="0" smtClean="0"/>
              <a:t>If </a:t>
            </a:r>
            <a:r>
              <a:rPr lang="en-IN" dirty="0"/>
              <a:t>the data item </a:t>
            </a:r>
            <a:r>
              <a:rPr lang="en-IN" dirty="0" smtClean="0"/>
              <a:t>is already </a:t>
            </a:r>
            <a:r>
              <a:rPr lang="en-IN" dirty="0"/>
              <a:t>locked by another transaction in an incompatible mode, </a:t>
            </a:r>
            <a:r>
              <a:rPr lang="en-IN" dirty="0" smtClean="0"/>
              <a:t>then </a:t>
            </a:r>
            <a:r>
              <a:rPr lang="en-IN" i="1" dirty="0"/>
              <a:t>Ti </a:t>
            </a:r>
            <a:r>
              <a:rPr lang="en-IN" dirty="0"/>
              <a:t>is made to </a:t>
            </a:r>
            <a:r>
              <a:rPr lang="en-IN" b="1" dirty="0"/>
              <a:t>wait </a:t>
            </a:r>
            <a:r>
              <a:rPr lang="en-IN" dirty="0"/>
              <a:t>until all </a:t>
            </a:r>
            <a:r>
              <a:rPr lang="en-IN" dirty="0" smtClean="0"/>
              <a:t>incompatible locks </a:t>
            </a:r>
            <a:r>
              <a:rPr lang="en-IN" dirty="0"/>
              <a:t>held by other transactions have been </a:t>
            </a:r>
            <a:r>
              <a:rPr lang="en-IN" dirty="0" smtClean="0"/>
              <a:t>released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35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Lock – Example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54475"/>
            <a:ext cx="2952328" cy="43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96" y="1844824"/>
            <a:ext cx="3259604" cy="316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Lock – Example 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transaction </a:t>
            </a:r>
            <a:r>
              <a:rPr lang="en-IN" sz="2400" i="1" dirty="0" smtClean="0"/>
              <a:t>T</a:t>
            </a:r>
            <a:r>
              <a:rPr lang="en-IN" sz="2400" dirty="0" smtClean="0"/>
              <a:t>1</a:t>
            </a:r>
          </a:p>
          <a:p>
            <a:pPr marL="0" indent="0" algn="just">
              <a:buNone/>
            </a:pPr>
            <a:r>
              <a:rPr lang="en-IN" sz="2400" dirty="0" smtClean="0"/>
              <a:t>unlocked </a:t>
            </a:r>
            <a:r>
              <a:rPr lang="en-IN" sz="2400" dirty="0"/>
              <a:t>data item </a:t>
            </a:r>
            <a:r>
              <a:rPr lang="en-IN" sz="2400" i="1" dirty="0" smtClean="0"/>
              <a:t>B</a:t>
            </a:r>
          </a:p>
          <a:p>
            <a:pPr marL="0" indent="0" algn="just">
              <a:buNone/>
            </a:pPr>
            <a:r>
              <a:rPr lang="en-IN" sz="2400" dirty="0" smtClean="0"/>
              <a:t>too </a:t>
            </a:r>
            <a:r>
              <a:rPr lang="en-IN" sz="2400" dirty="0"/>
              <a:t>early, as a result of</a:t>
            </a:r>
          </a:p>
          <a:p>
            <a:pPr marL="0" indent="0" algn="just">
              <a:buNone/>
            </a:pPr>
            <a:r>
              <a:rPr lang="en-IN" sz="2400" dirty="0"/>
              <a:t>which </a:t>
            </a:r>
            <a:r>
              <a:rPr lang="en-IN" sz="2400" i="1" dirty="0"/>
              <a:t>T</a:t>
            </a:r>
            <a:r>
              <a:rPr lang="en-IN" sz="2400" dirty="0"/>
              <a:t>2 </a:t>
            </a:r>
            <a:r>
              <a:rPr lang="en-IN" sz="2400" dirty="0" smtClean="0"/>
              <a:t>is in </a:t>
            </a:r>
          </a:p>
          <a:p>
            <a:pPr marL="0" indent="0" algn="just">
              <a:buNone/>
            </a:pPr>
            <a:r>
              <a:rPr lang="en-IN" sz="2400" dirty="0" smtClean="0"/>
              <a:t>inconsistent </a:t>
            </a:r>
            <a:r>
              <a:rPr lang="en-IN" sz="2400" dirty="0"/>
              <a:t>state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28" y="1328738"/>
            <a:ext cx="5776592" cy="534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1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Lock – Example </a:t>
            </a:r>
            <a:endParaRPr lang="en-IN" sz="4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413" y="1844824"/>
            <a:ext cx="44111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741909"/>
            <a:ext cx="4576908" cy="3919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smtClean="0"/>
              <a:t>Deadlock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3981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Unfortunately, locking can lead to an undesirable </a:t>
            </a:r>
            <a:r>
              <a:rPr lang="en-IN" dirty="0" smtClean="0"/>
              <a:t>situation – deadlock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When </a:t>
            </a:r>
            <a:r>
              <a:rPr lang="en-IN" dirty="0"/>
              <a:t>deadlock occurs, </a:t>
            </a:r>
            <a:r>
              <a:rPr lang="en-IN" dirty="0" smtClean="0"/>
              <a:t>the system </a:t>
            </a:r>
            <a:r>
              <a:rPr lang="en-IN" dirty="0"/>
              <a:t>must roll back one of the two </a:t>
            </a:r>
            <a:r>
              <a:rPr lang="en-IN" dirty="0" smtClean="0"/>
              <a:t>transactions</a:t>
            </a:r>
          </a:p>
          <a:p>
            <a:pPr algn="just"/>
            <a:r>
              <a:rPr lang="en-IN" dirty="0" smtClean="0"/>
              <a:t>Once </a:t>
            </a:r>
            <a:r>
              <a:rPr lang="en-IN" dirty="0"/>
              <a:t>a transaction has </a:t>
            </a:r>
            <a:r>
              <a:rPr lang="en-IN" dirty="0" smtClean="0"/>
              <a:t>been rolled </a:t>
            </a:r>
            <a:r>
              <a:rPr lang="en-IN" dirty="0"/>
              <a:t>back, the data items that were locked by that transaction are </a:t>
            </a:r>
            <a:r>
              <a:rPr lang="en-IN" dirty="0" smtClean="0"/>
              <a:t>unlocked</a:t>
            </a:r>
            <a:endParaRPr lang="en-IN" dirty="0"/>
          </a:p>
          <a:p>
            <a:pPr algn="just"/>
            <a:r>
              <a:rPr lang="en-IN" dirty="0"/>
              <a:t>These data items are then available to the other transaction, which can </a:t>
            </a:r>
            <a:r>
              <a:rPr lang="en-IN" dirty="0" smtClean="0"/>
              <a:t>continue with </a:t>
            </a:r>
            <a:r>
              <a:rPr lang="en-IN" dirty="0"/>
              <a:t>its execution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916832"/>
            <a:ext cx="2517055" cy="237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54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476</TotalTime>
  <Words>1329</Words>
  <Application>Microsoft Office PowerPoint</Application>
  <PresentationFormat>On-screen Show (4:3)</PresentationFormat>
  <Paragraphs>119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Concurrency Control and Recovery Techniques</vt:lpstr>
      <vt:lpstr>Why Concurrency Control?</vt:lpstr>
      <vt:lpstr>Lock based Protocols </vt:lpstr>
      <vt:lpstr>Lock compatibility matrix</vt:lpstr>
      <vt:lpstr>Locks</vt:lpstr>
      <vt:lpstr>Lock – Example </vt:lpstr>
      <vt:lpstr>Lock – Example </vt:lpstr>
      <vt:lpstr>Lock – Example </vt:lpstr>
      <vt:lpstr>Deadlock</vt:lpstr>
      <vt:lpstr>Granting of Locks</vt:lpstr>
      <vt:lpstr>  The Two-Phase Locking Protocol  </vt:lpstr>
      <vt:lpstr>    Two Phase Locking – Examples </vt:lpstr>
      <vt:lpstr>Variations of Locking Protocols</vt:lpstr>
      <vt:lpstr>Lock conversions</vt:lpstr>
      <vt:lpstr>Database Recovery </vt:lpstr>
      <vt:lpstr>Deferred Update</vt:lpstr>
      <vt:lpstr>Immediate Update </vt:lpstr>
      <vt:lpstr>Checkpoints in the System Log</vt:lpstr>
      <vt:lpstr>An Example illustrating the effect of Checkpoint</vt:lpstr>
      <vt:lpstr>Recovery Techniques Based on Immediate Update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Techniques</dc:title>
  <dc:creator>user</dc:creator>
  <cp:lastModifiedBy>user</cp:lastModifiedBy>
  <cp:revision>58</cp:revision>
  <dcterms:created xsi:type="dcterms:W3CDTF">2016-10-16T16:32:54Z</dcterms:created>
  <dcterms:modified xsi:type="dcterms:W3CDTF">2018-03-28T02:55:45Z</dcterms:modified>
</cp:coreProperties>
</file>