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5" r:id="rId7"/>
    <p:sldId id="266" r:id="rId8"/>
    <p:sldId id="261" r:id="rId9"/>
    <p:sldId id="263" r:id="rId10"/>
    <p:sldId id="267" r:id="rId11"/>
    <p:sldId id="264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DE6EB8-52AB-45EA-A660-3E1EBFA72987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851648" cy="1828800"/>
          </a:xfrm>
        </p:spPr>
        <p:txBody>
          <a:bodyPr/>
          <a:lstStyle/>
          <a:p>
            <a:pPr algn="ctr"/>
            <a:r>
              <a:rPr lang="en-IN" dirty="0" smtClean="0"/>
              <a:t>Enhanced ER Model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S. RENUKA DEVI</a:t>
            </a:r>
          </a:p>
          <a:p>
            <a:pPr algn="ctr"/>
            <a:r>
              <a:rPr lang="en-IN" dirty="0"/>
              <a:t>Associate </a:t>
            </a:r>
            <a:r>
              <a:rPr lang="en-IN" dirty="0" err="1"/>
              <a:t>Profesor</a:t>
            </a:r>
            <a:endParaRPr lang="en-IN" dirty="0"/>
          </a:p>
          <a:p>
            <a:pPr algn="ctr"/>
            <a:r>
              <a:rPr lang="en-IN" dirty="0"/>
              <a:t>SCSE</a:t>
            </a:r>
          </a:p>
          <a:p>
            <a:pPr algn="ctr"/>
            <a:r>
              <a:rPr lang="en-IN" dirty="0"/>
              <a:t>VIT Chennai Campus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27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pPr algn="ctr"/>
            <a:r>
              <a:rPr lang="en-IN" dirty="0" smtClean="0"/>
              <a:t>Instances of Specialization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732" y="1340769"/>
            <a:ext cx="3729818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222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Generalization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 smtClean="0"/>
              <a:t>It is a </a:t>
            </a:r>
            <a:r>
              <a:rPr lang="en-IN" sz="2800" b="1" dirty="0" smtClean="0"/>
              <a:t>reverse </a:t>
            </a:r>
            <a:r>
              <a:rPr lang="en-IN" sz="2800" b="1" dirty="0"/>
              <a:t>process</a:t>
            </a:r>
            <a:r>
              <a:rPr lang="en-IN" sz="2800" dirty="0"/>
              <a:t> of </a:t>
            </a:r>
            <a:r>
              <a:rPr lang="en-IN" sz="2800" dirty="0" smtClean="0"/>
              <a:t>abstraction</a:t>
            </a:r>
          </a:p>
          <a:p>
            <a:pPr algn="just"/>
            <a:r>
              <a:rPr lang="en-IN" sz="2800" dirty="0" smtClean="0"/>
              <a:t>It suppress </a:t>
            </a:r>
            <a:r>
              <a:rPr lang="en-IN" sz="2800" dirty="0"/>
              <a:t>the </a:t>
            </a:r>
            <a:r>
              <a:rPr lang="en-IN" sz="2800" dirty="0" smtClean="0"/>
              <a:t>differences among </a:t>
            </a:r>
            <a:r>
              <a:rPr lang="en-IN" sz="2800" dirty="0"/>
              <a:t>several entity types, identify their common features, and </a:t>
            </a:r>
            <a:r>
              <a:rPr lang="en-IN" sz="2800" b="1" dirty="0"/>
              <a:t>generalize </a:t>
            </a:r>
            <a:r>
              <a:rPr lang="en-IN" sz="2800" dirty="0" smtClean="0"/>
              <a:t>them into </a:t>
            </a:r>
            <a:r>
              <a:rPr lang="en-IN" sz="2800" dirty="0"/>
              <a:t>a single </a:t>
            </a:r>
            <a:r>
              <a:rPr lang="en-IN" sz="2800" b="1" dirty="0"/>
              <a:t>superclass </a:t>
            </a:r>
            <a:endParaRPr lang="en-IN" sz="2800" b="1" dirty="0" smtClean="0"/>
          </a:p>
          <a:p>
            <a:pPr lvl="1" algn="just"/>
            <a:r>
              <a:rPr lang="en-IN" sz="2800" dirty="0" smtClean="0"/>
              <a:t>Original </a:t>
            </a:r>
            <a:r>
              <a:rPr lang="en-IN" sz="2800" dirty="0"/>
              <a:t>entity types are special </a:t>
            </a:r>
            <a:r>
              <a:rPr lang="en-IN" sz="2800" b="1" dirty="0"/>
              <a:t>subclasses</a:t>
            </a:r>
            <a:endParaRPr lang="en-US" sz="2800" dirty="0" smtClean="0"/>
          </a:p>
          <a:p>
            <a:pPr algn="just"/>
            <a:r>
              <a:rPr lang="en-US" sz="2800" b="1" dirty="0" smtClean="0"/>
              <a:t>G</a:t>
            </a:r>
            <a:r>
              <a:rPr lang="en-IN" sz="2800" b="1" dirty="0" err="1" smtClean="0"/>
              <a:t>eneralization</a:t>
            </a:r>
            <a:r>
              <a:rPr lang="en-IN" sz="2800" b="1" dirty="0" smtClean="0"/>
              <a:t> </a:t>
            </a:r>
            <a:r>
              <a:rPr lang="en-IN" sz="2800" dirty="0" smtClean="0"/>
              <a:t>refers </a:t>
            </a:r>
            <a:r>
              <a:rPr lang="en-IN" sz="2800" dirty="0"/>
              <a:t>to </a:t>
            </a:r>
            <a:r>
              <a:rPr lang="en-IN" sz="2800" dirty="0" smtClean="0"/>
              <a:t>the process </a:t>
            </a:r>
            <a:r>
              <a:rPr lang="en-IN" sz="2800" dirty="0"/>
              <a:t>of defining a generalized entity type from the given entity </a:t>
            </a:r>
            <a:r>
              <a:rPr lang="en-IN" sz="2800" dirty="0" smtClean="0"/>
              <a:t>types</a:t>
            </a:r>
            <a:endParaRPr lang="en-US" sz="2800" dirty="0"/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4594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Generalization </a:t>
            </a:r>
            <a:r>
              <a:rPr lang="en-IN" dirty="0"/>
              <a:t>(</a:t>
            </a:r>
            <a:r>
              <a:rPr lang="en-IN" dirty="0" err="1"/>
              <a:t>contd</a:t>
            </a:r>
            <a:r>
              <a:rPr lang="en-IN" dirty="0"/>
              <a:t>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(a) Two entity types, CAR and TRUCK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00338"/>
            <a:ext cx="8481360" cy="2816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215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Generalization (</a:t>
            </a:r>
            <a:r>
              <a:rPr lang="en-IN" dirty="0" err="1" smtClean="0"/>
              <a:t>contd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935480"/>
            <a:ext cx="8712968" cy="4389120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 smtClean="0"/>
              <a:t>(b) </a:t>
            </a:r>
            <a:r>
              <a:rPr lang="en-IN" sz="2400" dirty="0"/>
              <a:t>Generalizing CAR and TRUCK into the </a:t>
            </a:r>
            <a:r>
              <a:rPr lang="en-IN" sz="2400" dirty="0" smtClean="0"/>
              <a:t>superclass VEHICLE</a:t>
            </a:r>
            <a:r>
              <a:rPr lang="en-IN" sz="2400" dirty="0"/>
              <a:t>.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610421"/>
            <a:ext cx="9001127" cy="3194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164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IN" sz="4000" dirty="0" smtClean="0"/>
              <a:t>Constraints on Specialization and Generalization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5400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a specialization may </a:t>
            </a:r>
            <a:r>
              <a:rPr lang="en-IN" dirty="0" smtClean="0"/>
              <a:t>consist </a:t>
            </a:r>
            <a:r>
              <a:rPr lang="en-IN" dirty="0"/>
              <a:t>of a </a:t>
            </a:r>
            <a:r>
              <a:rPr lang="en-IN" i="1" dirty="0" smtClean="0"/>
              <a:t>single </a:t>
            </a:r>
            <a:r>
              <a:rPr lang="en-IN" dirty="0" smtClean="0"/>
              <a:t>subclass </a:t>
            </a:r>
            <a:r>
              <a:rPr lang="en-IN" dirty="0"/>
              <a:t>only, such as the {MANAGER} specialization in Figure 8.1; in such a case, </a:t>
            </a:r>
            <a:r>
              <a:rPr lang="en-IN" dirty="0" smtClean="0"/>
              <a:t>we do </a:t>
            </a:r>
            <a:r>
              <a:rPr lang="en-IN" dirty="0"/>
              <a:t>not use the circle </a:t>
            </a:r>
            <a:r>
              <a:rPr lang="en-IN" dirty="0" smtClean="0"/>
              <a:t>notation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Determining the members </a:t>
            </a:r>
            <a:r>
              <a:rPr lang="en-IN" dirty="0"/>
              <a:t>of each subclass by placing a condition on the value of some attribute </a:t>
            </a:r>
            <a:r>
              <a:rPr lang="en-IN" dirty="0" smtClean="0"/>
              <a:t>of the superclass -</a:t>
            </a:r>
            <a:r>
              <a:rPr lang="en-IN" b="1" dirty="0"/>
              <a:t> predicate-defined </a:t>
            </a:r>
            <a:r>
              <a:rPr lang="en-IN" dirty="0"/>
              <a:t>(or </a:t>
            </a:r>
            <a:r>
              <a:rPr lang="en-IN" b="1" dirty="0"/>
              <a:t>condition-defined</a:t>
            </a:r>
            <a:r>
              <a:rPr lang="en-IN" dirty="0" smtClean="0"/>
              <a:t>) </a:t>
            </a:r>
            <a:r>
              <a:rPr lang="en-IN" b="1" dirty="0" smtClean="0"/>
              <a:t>Subclasses</a:t>
            </a:r>
          </a:p>
          <a:p>
            <a:pPr algn="just"/>
            <a:endParaRPr lang="en-IN" b="1" dirty="0" smtClean="0"/>
          </a:p>
          <a:p>
            <a:pPr algn="just"/>
            <a:r>
              <a:rPr lang="en-IN" dirty="0"/>
              <a:t>If </a:t>
            </a:r>
            <a:r>
              <a:rPr lang="en-IN" i="1" dirty="0"/>
              <a:t>all </a:t>
            </a:r>
            <a:r>
              <a:rPr lang="en-IN" dirty="0"/>
              <a:t>subclasses in a specialization have their membership condition on the </a:t>
            </a:r>
            <a:r>
              <a:rPr lang="en-IN" i="1" dirty="0" smtClean="0"/>
              <a:t>same </a:t>
            </a:r>
            <a:r>
              <a:rPr lang="en-IN" dirty="0" smtClean="0"/>
              <a:t>attribute </a:t>
            </a:r>
            <a:r>
              <a:rPr lang="en-IN" dirty="0"/>
              <a:t>of the </a:t>
            </a:r>
            <a:r>
              <a:rPr lang="en-IN" dirty="0" smtClean="0"/>
              <a:t>superclass - </a:t>
            </a:r>
            <a:r>
              <a:rPr lang="en-IN" b="1" dirty="0" smtClean="0"/>
              <a:t>attribute-defined </a:t>
            </a:r>
            <a:r>
              <a:rPr lang="en-IN" b="1" dirty="0" smtClean="0"/>
              <a:t>specialization</a:t>
            </a:r>
          </a:p>
          <a:p>
            <a:pPr algn="just"/>
            <a:endParaRPr lang="en-IN" dirty="0"/>
          </a:p>
          <a:p>
            <a:pPr lvl="1" algn="just"/>
            <a:r>
              <a:rPr lang="en-IN" dirty="0" smtClean="0"/>
              <a:t>the </a:t>
            </a:r>
            <a:r>
              <a:rPr lang="en-IN" dirty="0"/>
              <a:t>attribute is called the </a:t>
            </a:r>
            <a:r>
              <a:rPr lang="en-IN" b="1" dirty="0"/>
              <a:t>defining attribute </a:t>
            </a:r>
            <a:r>
              <a:rPr lang="en-IN" dirty="0"/>
              <a:t>of the specialization</a:t>
            </a:r>
          </a:p>
        </p:txBody>
      </p:sp>
    </p:spTree>
    <p:extLst>
      <p:ext uri="{BB962C8B-B14F-4D97-AF65-F5344CB8AC3E}">
        <p14:creationId xmlns:p14="http://schemas.microsoft.com/office/powerpoint/2010/main" val="52128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Attribute –defined Specialization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7704856" cy="4394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117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 err="1" smtClean="0"/>
              <a:t>Disjointness</a:t>
            </a:r>
            <a:r>
              <a:rPr lang="en-IN" sz="4400" b="1" dirty="0" smtClean="0"/>
              <a:t> Constraint </a:t>
            </a:r>
            <a:endParaRPr lang="en-IN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5528"/>
            <a:ext cx="8229600" cy="4767808"/>
          </a:xfrm>
        </p:spPr>
        <p:txBody>
          <a:bodyPr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IN" sz="2400" dirty="0"/>
              <a:t>S</a:t>
            </a:r>
            <a:r>
              <a:rPr lang="en-IN" sz="2400" dirty="0" smtClean="0"/>
              <a:t>pecifies </a:t>
            </a:r>
            <a:r>
              <a:rPr lang="en-IN" sz="2400" dirty="0"/>
              <a:t>that the subclasses of the </a:t>
            </a:r>
            <a:r>
              <a:rPr lang="en-IN" sz="2400" dirty="0" smtClean="0"/>
              <a:t>specialization must </a:t>
            </a:r>
            <a:r>
              <a:rPr lang="en-IN" sz="2400" dirty="0"/>
              <a:t>be </a:t>
            </a:r>
            <a:r>
              <a:rPr lang="en-IN" sz="2400" dirty="0" smtClean="0"/>
              <a:t>disjoint - an </a:t>
            </a:r>
            <a:r>
              <a:rPr lang="en-IN" sz="2400" dirty="0"/>
              <a:t>entity can be a member of </a:t>
            </a:r>
            <a:r>
              <a:rPr lang="en-IN" sz="2400" i="1" dirty="0"/>
              <a:t>at most </a:t>
            </a:r>
            <a:r>
              <a:rPr lang="en-IN" sz="2400" dirty="0"/>
              <a:t>one of </a:t>
            </a:r>
            <a:r>
              <a:rPr lang="en-IN" sz="2400" dirty="0" smtClean="0"/>
              <a:t>the subclasses </a:t>
            </a:r>
            <a:r>
              <a:rPr lang="en-IN" sz="2400" dirty="0"/>
              <a:t>of the </a:t>
            </a:r>
            <a:r>
              <a:rPr lang="en-IN" sz="2400" dirty="0" smtClean="0"/>
              <a:t>specialization</a:t>
            </a:r>
          </a:p>
          <a:p>
            <a:pPr algn="just">
              <a:spcAft>
                <a:spcPts val="1200"/>
              </a:spcAft>
            </a:pPr>
            <a:r>
              <a:rPr lang="en-IN" sz="2400" dirty="0" smtClean="0"/>
              <a:t>A </a:t>
            </a:r>
            <a:r>
              <a:rPr lang="en-IN" sz="2400" dirty="0"/>
              <a:t>specialization that is attribute-defined implies </a:t>
            </a:r>
            <a:r>
              <a:rPr lang="en-IN" sz="2400" dirty="0" smtClean="0"/>
              <a:t>the </a:t>
            </a:r>
            <a:r>
              <a:rPr lang="en-IN" sz="2400" dirty="0" err="1" smtClean="0"/>
              <a:t>disjointness</a:t>
            </a:r>
            <a:r>
              <a:rPr lang="en-IN" sz="2400" dirty="0" smtClean="0"/>
              <a:t> constraint </a:t>
            </a:r>
          </a:p>
          <a:p>
            <a:pPr algn="just">
              <a:spcAft>
                <a:spcPts val="1200"/>
              </a:spcAft>
            </a:pPr>
            <a:r>
              <a:rPr lang="en-IN" sz="2400" dirty="0" smtClean="0"/>
              <a:t>In EER diagrams, </a:t>
            </a:r>
            <a:r>
              <a:rPr lang="en-IN" sz="2400" b="1" dirty="0" smtClean="0"/>
              <a:t>d </a:t>
            </a:r>
            <a:r>
              <a:rPr lang="en-IN" sz="2400" dirty="0"/>
              <a:t>in the circle stands </a:t>
            </a:r>
            <a:r>
              <a:rPr lang="en-IN" sz="2400" dirty="0" smtClean="0"/>
              <a:t>for </a:t>
            </a:r>
            <a:r>
              <a:rPr lang="en-IN" sz="2400" i="1" dirty="0" smtClean="0"/>
              <a:t>Disjoint</a:t>
            </a:r>
          </a:p>
          <a:p>
            <a:pPr algn="just">
              <a:spcAft>
                <a:spcPts val="1200"/>
              </a:spcAft>
            </a:pPr>
            <a:r>
              <a:rPr lang="en-IN" sz="2400" dirty="0"/>
              <a:t>If the subclasses are not constrained to be </a:t>
            </a:r>
            <a:r>
              <a:rPr lang="en-IN" sz="2400" dirty="0" smtClean="0"/>
              <a:t>disjoint, then </a:t>
            </a:r>
            <a:r>
              <a:rPr lang="en-IN" sz="2400" dirty="0"/>
              <a:t>sets of </a:t>
            </a:r>
            <a:r>
              <a:rPr lang="en-IN" sz="2400" dirty="0" smtClean="0"/>
              <a:t>entity </a:t>
            </a:r>
            <a:r>
              <a:rPr lang="en-IN" sz="2400" dirty="0"/>
              <a:t>may be </a:t>
            </a:r>
            <a:r>
              <a:rPr lang="en-IN" sz="2400" b="1" dirty="0"/>
              <a:t>overlapping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5961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Autofit/>
          </a:bodyPr>
          <a:lstStyle/>
          <a:p>
            <a:r>
              <a:rPr lang="en-IN" sz="4000" b="1" dirty="0" smtClean="0"/>
              <a:t>Completeness or </a:t>
            </a:r>
            <a:r>
              <a:rPr lang="en-IN" sz="4000" b="1" dirty="0" err="1" smtClean="0"/>
              <a:t>Totalness</a:t>
            </a:r>
            <a:r>
              <a:rPr lang="en-IN" sz="4000" b="1" dirty="0" smtClean="0"/>
              <a:t> Constraint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IN" sz="2400" dirty="0" smtClean="0"/>
              <a:t>May </a:t>
            </a:r>
            <a:r>
              <a:rPr lang="en-IN" sz="2400" dirty="0"/>
              <a:t>be total or </a:t>
            </a:r>
            <a:r>
              <a:rPr lang="en-IN" sz="2400" dirty="0" smtClean="0"/>
              <a:t>partial</a:t>
            </a:r>
          </a:p>
          <a:p>
            <a:pPr algn="just">
              <a:spcAft>
                <a:spcPts val="1200"/>
              </a:spcAft>
            </a:pPr>
            <a:r>
              <a:rPr lang="en-IN" sz="2400" dirty="0" smtClean="0"/>
              <a:t>A </a:t>
            </a:r>
            <a:r>
              <a:rPr lang="en-IN" sz="2400" b="1" dirty="0"/>
              <a:t>total specialization </a:t>
            </a:r>
            <a:r>
              <a:rPr lang="en-IN" sz="2400" dirty="0"/>
              <a:t>constraint </a:t>
            </a:r>
            <a:r>
              <a:rPr lang="en-IN" sz="2400" dirty="0" smtClean="0"/>
              <a:t>specifies that </a:t>
            </a:r>
            <a:r>
              <a:rPr lang="en-IN" sz="2400" i="1" dirty="0"/>
              <a:t>every </a:t>
            </a:r>
            <a:r>
              <a:rPr lang="en-IN" sz="2400" dirty="0"/>
              <a:t>entity in the superclass must be a member of at least one subclass in </a:t>
            </a:r>
            <a:r>
              <a:rPr lang="en-IN" sz="2400" dirty="0" smtClean="0"/>
              <a:t>the Specialization</a:t>
            </a:r>
          </a:p>
          <a:p>
            <a:pPr algn="just">
              <a:spcAft>
                <a:spcPts val="1200"/>
              </a:spcAft>
            </a:pPr>
            <a:r>
              <a:rPr lang="en-IN" sz="2400" dirty="0" smtClean="0"/>
              <a:t>It is shown </a:t>
            </a:r>
            <a:r>
              <a:rPr lang="en-IN" sz="2400" dirty="0"/>
              <a:t>in EER diagrams by using a double line to connect </a:t>
            </a:r>
            <a:r>
              <a:rPr lang="en-IN" sz="2400" dirty="0" smtClean="0"/>
              <a:t>the superclass </a:t>
            </a:r>
            <a:r>
              <a:rPr lang="en-IN" sz="2400" dirty="0"/>
              <a:t>to the </a:t>
            </a:r>
            <a:r>
              <a:rPr lang="en-IN" sz="2400" dirty="0" smtClean="0"/>
              <a:t>circle</a:t>
            </a:r>
          </a:p>
          <a:p>
            <a:pPr algn="just">
              <a:spcAft>
                <a:spcPts val="1200"/>
              </a:spcAft>
            </a:pPr>
            <a:r>
              <a:rPr lang="en-IN" sz="2400" b="1" dirty="0" smtClean="0"/>
              <a:t>A partial specialization </a:t>
            </a:r>
            <a:r>
              <a:rPr lang="en-IN" sz="2400" dirty="0" smtClean="0"/>
              <a:t>allows </a:t>
            </a:r>
            <a:r>
              <a:rPr lang="en-IN" sz="2400" dirty="0"/>
              <a:t>an entity not to belong to any of the </a:t>
            </a:r>
            <a:r>
              <a:rPr lang="en-IN" sz="2400" dirty="0" smtClean="0"/>
              <a:t>subclasses</a:t>
            </a:r>
          </a:p>
          <a:p>
            <a:pPr algn="just">
              <a:spcAft>
                <a:spcPts val="1200"/>
              </a:spcAft>
            </a:pPr>
            <a:r>
              <a:rPr lang="en-IN" sz="2400" dirty="0" smtClean="0"/>
              <a:t>It is shown in EER diagrams by using a  </a:t>
            </a:r>
            <a:r>
              <a:rPr lang="en-IN" sz="2400" dirty="0"/>
              <a:t>single </a:t>
            </a:r>
            <a:r>
              <a:rPr lang="en-IN" sz="2400" dirty="0" smtClean="0"/>
              <a:t>line</a:t>
            </a:r>
            <a:endParaRPr lang="en-IN" sz="2400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764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Constraints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err="1"/>
              <a:t>D</a:t>
            </a:r>
            <a:r>
              <a:rPr lang="en-IN" dirty="0" err="1" smtClean="0"/>
              <a:t>isjointness</a:t>
            </a:r>
            <a:r>
              <a:rPr lang="en-IN" dirty="0" smtClean="0"/>
              <a:t> and completeness constraints are </a:t>
            </a:r>
            <a:r>
              <a:rPr lang="en-IN" i="1" dirty="0" smtClean="0"/>
              <a:t>independent</a:t>
            </a:r>
          </a:p>
          <a:p>
            <a:pPr algn="just"/>
            <a:r>
              <a:rPr lang="en-IN" dirty="0" smtClean="0"/>
              <a:t>Four possible constraints on specialization</a:t>
            </a:r>
          </a:p>
          <a:p>
            <a:pPr lvl="1" algn="just"/>
            <a:r>
              <a:rPr lang="en-IN" dirty="0" smtClean="0"/>
              <a:t>Disjoint</a:t>
            </a:r>
            <a:r>
              <a:rPr lang="en-IN" dirty="0"/>
              <a:t>, total</a:t>
            </a:r>
          </a:p>
          <a:p>
            <a:pPr lvl="1" algn="just"/>
            <a:r>
              <a:rPr lang="en-IN" dirty="0" smtClean="0"/>
              <a:t>Disjoint</a:t>
            </a:r>
            <a:r>
              <a:rPr lang="en-IN" dirty="0"/>
              <a:t>, partial</a:t>
            </a:r>
          </a:p>
          <a:p>
            <a:pPr lvl="1" algn="just"/>
            <a:r>
              <a:rPr lang="en-IN" dirty="0" smtClean="0"/>
              <a:t>Overlapping</a:t>
            </a:r>
            <a:r>
              <a:rPr lang="en-IN" dirty="0"/>
              <a:t>, total</a:t>
            </a:r>
          </a:p>
          <a:p>
            <a:pPr lvl="1" algn="just"/>
            <a:r>
              <a:rPr lang="en-IN" dirty="0" smtClean="0"/>
              <a:t>Overlapping</a:t>
            </a:r>
            <a:r>
              <a:rPr lang="en-IN" dirty="0"/>
              <a:t>, partial</a:t>
            </a:r>
          </a:p>
        </p:txBody>
      </p:sp>
    </p:spTree>
    <p:extLst>
      <p:ext uri="{BB962C8B-B14F-4D97-AF65-F5344CB8AC3E}">
        <p14:creationId xmlns:p14="http://schemas.microsoft.com/office/powerpoint/2010/main" val="88417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Overlapping Specialization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8424936" cy="3429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762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pPr algn="ctr"/>
            <a:r>
              <a:rPr lang="en-IN" dirty="0" smtClean="0"/>
              <a:t>Enhanced ER Model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04056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It is </a:t>
            </a:r>
            <a:r>
              <a:rPr lang="en-US" sz="2800" dirty="0"/>
              <a:t>an extension to the ER modeling that incorporates </a:t>
            </a:r>
            <a:r>
              <a:rPr lang="en-IN" sz="2800" dirty="0" smtClean="0"/>
              <a:t>the concept of semantic data modelling </a:t>
            </a:r>
          </a:p>
          <a:p>
            <a:pPr algn="just"/>
            <a:r>
              <a:rPr lang="en-IN" sz="2800" dirty="0" smtClean="0"/>
              <a:t>Created to design more accurate database schemas</a:t>
            </a:r>
          </a:p>
          <a:p>
            <a:pPr algn="just"/>
            <a:r>
              <a:rPr lang="en-IN" sz="2800" dirty="0"/>
              <a:t>I</a:t>
            </a:r>
            <a:r>
              <a:rPr lang="en-IN" sz="2800" dirty="0" smtClean="0"/>
              <a:t>t </a:t>
            </a:r>
            <a:r>
              <a:rPr lang="en-IN" sz="2800" dirty="0"/>
              <a:t>includes </a:t>
            </a:r>
            <a:endParaRPr lang="en-IN" sz="2800" dirty="0" smtClean="0"/>
          </a:p>
          <a:p>
            <a:pPr lvl="1" algn="just"/>
            <a:r>
              <a:rPr lang="en-IN" b="1" dirty="0"/>
              <a:t>S</a:t>
            </a:r>
            <a:r>
              <a:rPr lang="en-IN" b="1" dirty="0" smtClean="0"/>
              <a:t>ubclass </a:t>
            </a:r>
            <a:r>
              <a:rPr lang="en-IN" dirty="0" smtClean="0"/>
              <a:t>and </a:t>
            </a:r>
            <a:r>
              <a:rPr lang="en-IN" b="1" dirty="0"/>
              <a:t>S</a:t>
            </a:r>
            <a:r>
              <a:rPr lang="en-IN" b="1" dirty="0" smtClean="0"/>
              <a:t>uperclass </a:t>
            </a:r>
            <a:endParaRPr lang="en-IN" dirty="0"/>
          </a:p>
          <a:p>
            <a:pPr lvl="1" algn="just"/>
            <a:r>
              <a:rPr lang="en-IN" b="1" dirty="0" smtClean="0"/>
              <a:t>Specialization </a:t>
            </a:r>
            <a:r>
              <a:rPr lang="en-IN" dirty="0" smtClean="0"/>
              <a:t>and </a:t>
            </a:r>
            <a:r>
              <a:rPr lang="en-IN" b="1" dirty="0" smtClean="0"/>
              <a:t>Generalization</a:t>
            </a:r>
            <a:endParaRPr lang="en-IN" b="1" dirty="0"/>
          </a:p>
          <a:p>
            <a:pPr lvl="1" algn="just"/>
            <a:r>
              <a:rPr lang="en-IN" sz="2800" b="1" dirty="0" smtClean="0"/>
              <a:t>category </a:t>
            </a:r>
            <a:r>
              <a:rPr lang="en-IN" sz="2800" dirty="0"/>
              <a:t>or </a:t>
            </a:r>
            <a:r>
              <a:rPr lang="en-IN" sz="2800" b="1" dirty="0"/>
              <a:t>union </a:t>
            </a:r>
            <a:r>
              <a:rPr lang="en-IN" sz="2800" b="1" dirty="0" smtClean="0"/>
              <a:t>type</a:t>
            </a:r>
          </a:p>
          <a:p>
            <a:pPr lvl="1" algn="just"/>
            <a:r>
              <a:rPr lang="en-IN" sz="2800" b="1" dirty="0" smtClean="0"/>
              <a:t>Attribute </a:t>
            </a:r>
            <a:r>
              <a:rPr lang="en-IN" sz="2800" dirty="0"/>
              <a:t>and</a:t>
            </a:r>
            <a:r>
              <a:rPr lang="en-IN" sz="2800" b="1" dirty="0"/>
              <a:t> </a:t>
            </a:r>
            <a:r>
              <a:rPr lang="en-IN" sz="2800" b="1" dirty="0" smtClean="0"/>
              <a:t>relationship inheritance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6358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 smtClean="0"/>
              <a:t>Some of the Insertion and deletion rules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IN" sz="2400" dirty="0" smtClean="0"/>
              <a:t>Deleting </a:t>
            </a:r>
            <a:r>
              <a:rPr lang="en-IN" sz="2400" dirty="0"/>
              <a:t>an entity from a superclass implies that it is automatically </a:t>
            </a:r>
            <a:r>
              <a:rPr lang="en-IN" sz="2400" dirty="0" smtClean="0"/>
              <a:t>deleted from </a:t>
            </a:r>
            <a:r>
              <a:rPr lang="en-IN" sz="2400" dirty="0"/>
              <a:t>all the subclasses to which it </a:t>
            </a:r>
            <a:r>
              <a:rPr lang="en-IN" sz="2400" dirty="0" smtClean="0"/>
              <a:t>belongs</a:t>
            </a:r>
            <a:endParaRPr lang="en-IN" sz="2400" dirty="0"/>
          </a:p>
          <a:p>
            <a:pPr algn="just">
              <a:spcAft>
                <a:spcPts val="1200"/>
              </a:spcAft>
            </a:pPr>
            <a:r>
              <a:rPr lang="en-IN" sz="2400" dirty="0" smtClean="0"/>
              <a:t>Inserting </a:t>
            </a:r>
            <a:r>
              <a:rPr lang="en-IN" sz="2400" dirty="0"/>
              <a:t>an entity in a superclass implies that the entity is </a:t>
            </a:r>
            <a:r>
              <a:rPr lang="en-IN" sz="2400" dirty="0" smtClean="0"/>
              <a:t>mandatorily inserted </a:t>
            </a:r>
            <a:r>
              <a:rPr lang="en-IN" sz="2400" dirty="0"/>
              <a:t>in all </a:t>
            </a:r>
            <a:r>
              <a:rPr lang="en-IN" sz="2400" i="1" dirty="0"/>
              <a:t>predicate-defined </a:t>
            </a:r>
            <a:r>
              <a:rPr lang="en-IN" sz="2400" dirty="0"/>
              <a:t>(or </a:t>
            </a:r>
            <a:r>
              <a:rPr lang="en-IN" sz="2400" i="1" dirty="0"/>
              <a:t>attribute-defined</a:t>
            </a:r>
            <a:r>
              <a:rPr lang="en-IN" sz="2400" dirty="0"/>
              <a:t>) subclasses for </a:t>
            </a:r>
            <a:r>
              <a:rPr lang="en-IN" sz="2400" dirty="0" smtClean="0"/>
              <a:t>which the </a:t>
            </a:r>
            <a:r>
              <a:rPr lang="en-IN" sz="2400" dirty="0"/>
              <a:t>entity satisfies the defining </a:t>
            </a:r>
            <a:r>
              <a:rPr lang="en-IN" sz="2400" dirty="0" smtClean="0"/>
              <a:t>predicate</a:t>
            </a:r>
            <a:endParaRPr lang="en-IN" sz="2400" dirty="0"/>
          </a:p>
          <a:p>
            <a:pPr algn="just">
              <a:spcAft>
                <a:spcPts val="1200"/>
              </a:spcAft>
            </a:pPr>
            <a:r>
              <a:rPr lang="en-IN" sz="2400" dirty="0" smtClean="0"/>
              <a:t>Inserting </a:t>
            </a:r>
            <a:r>
              <a:rPr lang="en-IN" sz="2400" dirty="0"/>
              <a:t>an entity in a superclass of a </a:t>
            </a:r>
            <a:r>
              <a:rPr lang="en-IN" sz="2400" i="1" dirty="0"/>
              <a:t>total specialization </a:t>
            </a:r>
            <a:r>
              <a:rPr lang="en-IN" sz="2400" dirty="0"/>
              <a:t>implies that </a:t>
            </a:r>
            <a:r>
              <a:rPr lang="en-IN" sz="2400" dirty="0" smtClean="0"/>
              <a:t>the entity </a:t>
            </a:r>
            <a:r>
              <a:rPr lang="en-IN" sz="2400" dirty="0"/>
              <a:t>is mandatorily inserted in at least one of the subclasses of the </a:t>
            </a:r>
            <a:r>
              <a:rPr lang="en-IN" sz="2400" dirty="0" smtClean="0"/>
              <a:t>specialization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2989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Any Queries?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34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/>
              <a:t>Subtypes, </a:t>
            </a:r>
            <a:r>
              <a:rPr lang="en-US" sz="4000" dirty="0" err="1" smtClean="0"/>
              <a:t>Supertypes</a:t>
            </a:r>
            <a:r>
              <a:rPr lang="en-US" sz="4000" dirty="0" smtClean="0"/>
              <a:t> and Inheritance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cs typeface="Times New Roman" pitchFamily="18" charset="0"/>
              </a:rPr>
              <a:t>Subtype or Subclass </a:t>
            </a:r>
          </a:p>
          <a:p>
            <a:pPr lvl="1" algn="just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cs typeface="Times New Roman" pitchFamily="18" charset="0"/>
              </a:rPr>
              <a:t>Subgroupings of entities that are meaningful</a:t>
            </a:r>
          </a:p>
          <a:p>
            <a:pPr lvl="1" algn="just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Represented explicitly because of their significance to the database application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 err="1" smtClean="0">
                <a:cs typeface="Times New Roman" pitchFamily="18" charset="0"/>
              </a:rPr>
              <a:t>Supertype</a:t>
            </a:r>
            <a:r>
              <a:rPr lang="en-US" sz="2400" dirty="0" smtClean="0">
                <a:cs typeface="Times New Roman" pitchFamily="18" charset="0"/>
              </a:rPr>
              <a:t> - An </a:t>
            </a:r>
            <a:r>
              <a:rPr lang="en-US" sz="2400" dirty="0">
                <a:cs typeface="Times New Roman" pitchFamily="18" charset="0"/>
              </a:rPr>
              <a:t>generic entity type that has a relationship with one or more </a:t>
            </a:r>
            <a:r>
              <a:rPr lang="en-US" sz="2400" dirty="0" smtClean="0">
                <a:cs typeface="Times New Roman" pitchFamily="18" charset="0"/>
              </a:rPr>
              <a:t>subtypes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cs typeface="Times New Roman" pitchFamily="18" charset="0"/>
              </a:rPr>
              <a:t>Inheritance</a:t>
            </a:r>
          </a:p>
          <a:p>
            <a:pPr lvl="1" algn="just">
              <a:lnSpc>
                <a:spcPct val="90000"/>
              </a:lnSpc>
              <a:spcAft>
                <a:spcPts val="600"/>
              </a:spcAft>
            </a:pPr>
            <a:r>
              <a:rPr lang="en-US" dirty="0" smtClean="0">
                <a:cs typeface="Times New Roman" pitchFamily="18" charset="0"/>
              </a:rPr>
              <a:t>Subtype </a:t>
            </a:r>
            <a:r>
              <a:rPr lang="en-US" dirty="0">
                <a:cs typeface="Times New Roman" pitchFamily="18" charset="0"/>
              </a:rPr>
              <a:t>entities inherit values of all attributes of the </a:t>
            </a:r>
            <a:r>
              <a:rPr lang="en-US" dirty="0" err="1">
                <a:cs typeface="Times New Roman" pitchFamily="18" charset="0"/>
              </a:rPr>
              <a:t>supertype</a:t>
            </a:r>
            <a:endParaRPr lang="en-US" dirty="0"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cs typeface="Times New Roman" pitchFamily="18" charset="0"/>
              </a:rPr>
              <a:t>An instance of a subtype is also an instance of the </a:t>
            </a:r>
            <a:r>
              <a:rPr lang="en-US" dirty="0" err="1">
                <a:cs typeface="Times New Roman" pitchFamily="18" charset="0"/>
              </a:rPr>
              <a:t>supertype</a:t>
            </a:r>
            <a:endParaRPr lang="en-US" dirty="0">
              <a:cs typeface="Times New Roman" pitchFamily="18" charset="0"/>
            </a:endParaRP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4984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pPr algn="ctr"/>
            <a:r>
              <a:rPr lang="en-IN" dirty="0" smtClean="0"/>
              <a:t>Specialization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5584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It is </a:t>
            </a:r>
            <a:r>
              <a:rPr lang="en-IN" dirty="0"/>
              <a:t>the process of defining a </a:t>
            </a:r>
            <a:r>
              <a:rPr lang="en-IN" i="1" dirty="0"/>
              <a:t>set of subclasses </a:t>
            </a:r>
            <a:r>
              <a:rPr lang="en-IN" dirty="0"/>
              <a:t>of an entity </a:t>
            </a:r>
            <a:r>
              <a:rPr lang="en-IN" dirty="0" smtClean="0"/>
              <a:t>type; this entity </a:t>
            </a:r>
            <a:r>
              <a:rPr lang="en-IN" dirty="0"/>
              <a:t>type is called the </a:t>
            </a:r>
            <a:r>
              <a:rPr lang="en-IN" b="1" dirty="0"/>
              <a:t>superclass </a:t>
            </a:r>
            <a:r>
              <a:rPr lang="en-IN" dirty="0"/>
              <a:t>of the </a:t>
            </a:r>
            <a:r>
              <a:rPr lang="en-IN" dirty="0" smtClean="0"/>
              <a:t>specialization</a:t>
            </a:r>
          </a:p>
          <a:p>
            <a:pPr algn="just"/>
            <a:r>
              <a:rPr lang="en-IN" dirty="0" smtClean="0"/>
              <a:t>Defined </a:t>
            </a:r>
            <a:r>
              <a:rPr lang="en-IN" dirty="0"/>
              <a:t>on the basis of some distinguishing </a:t>
            </a:r>
            <a:r>
              <a:rPr lang="en-IN" dirty="0" smtClean="0"/>
              <a:t>characteristic of </a:t>
            </a:r>
            <a:r>
              <a:rPr lang="en-IN" dirty="0"/>
              <a:t>the entities in the </a:t>
            </a:r>
            <a:r>
              <a:rPr lang="en-IN" dirty="0" smtClean="0"/>
              <a:t>superclass</a:t>
            </a:r>
          </a:p>
          <a:p>
            <a:pPr algn="just"/>
            <a:r>
              <a:rPr lang="en-IN" dirty="0" err="1" smtClean="0"/>
              <a:t>E.g</a:t>
            </a:r>
            <a:r>
              <a:rPr lang="en-IN" dirty="0" smtClean="0"/>
              <a:t>,, set </a:t>
            </a:r>
            <a:r>
              <a:rPr lang="en-IN" dirty="0"/>
              <a:t>of subclasses {SECRETARY</a:t>
            </a:r>
            <a:r>
              <a:rPr lang="en-IN" dirty="0" smtClean="0"/>
              <a:t>, ENGINEER</a:t>
            </a:r>
            <a:r>
              <a:rPr lang="en-IN" dirty="0"/>
              <a:t>, TECHNICIAN} is a specialization of the superclass EMPLOYEE </a:t>
            </a:r>
            <a:endParaRPr lang="en-IN" dirty="0" smtClean="0"/>
          </a:p>
          <a:p>
            <a:pPr lvl="1" algn="just"/>
            <a:r>
              <a:rPr lang="en-IN" dirty="0" smtClean="0"/>
              <a:t>Distinguishing characteristics -  </a:t>
            </a:r>
            <a:r>
              <a:rPr lang="en-IN" i="1" dirty="0"/>
              <a:t>job type </a:t>
            </a:r>
            <a:endParaRPr lang="en-IN" dirty="0" smtClean="0"/>
          </a:p>
          <a:p>
            <a:pPr algn="just"/>
            <a:r>
              <a:rPr lang="en-IN" dirty="0" smtClean="0"/>
              <a:t>It is also possible to have several specializations of the same entity type based on different distinguishing characteristics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461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pPr algn="ctr"/>
            <a:r>
              <a:rPr lang="en-IN" dirty="0" smtClean="0"/>
              <a:t>Specialization (</a:t>
            </a:r>
            <a:r>
              <a:rPr lang="en-IN" dirty="0" err="1" smtClean="0"/>
              <a:t>contd</a:t>
            </a:r>
            <a:r>
              <a:rPr lang="en-IN" dirty="0" smtClean="0"/>
              <a:t>…)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en-IN" sz="2400" dirty="0"/>
              <a:t>S</a:t>
            </a:r>
            <a:r>
              <a:rPr lang="en-IN" sz="2400" dirty="0" smtClean="0"/>
              <a:t>ubclasses </a:t>
            </a:r>
            <a:r>
              <a:rPr lang="en-IN" sz="2400" dirty="0"/>
              <a:t>that define a specialization are attached by lines to a circle </a:t>
            </a:r>
            <a:r>
              <a:rPr lang="en-IN" sz="2400" dirty="0" smtClean="0"/>
              <a:t>that represents </a:t>
            </a:r>
            <a:r>
              <a:rPr lang="en-IN" sz="2400" dirty="0"/>
              <a:t>the specialization, which is connected in turn to the </a:t>
            </a:r>
            <a:r>
              <a:rPr lang="en-IN" sz="2400" dirty="0" smtClean="0"/>
              <a:t>superclass</a:t>
            </a:r>
          </a:p>
          <a:p>
            <a:pPr algn="just">
              <a:spcAft>
                <a:spcPts val="600"/>
              </a:spcAft>
            </a:pPr>
            <a:r>
              <a:rPr lang="en-IN" sz="2400" i="1" dirty="0"/>
              <a:t>subset symbol </a:t>
            </a:r>
            <a:r>
              <a:rPr lang="en-IN" sz="2400" dirty="0"/>
              <a:t>on each line connecting a subclass to the circle indicates the </a:t>
            </a:r>
            <a:r>
              <a:rPr lang="en-IN" sz="2400" dirty="0" smtClean="0"/>
              <a:t>direction of the superclass/ subclass relationship</a:t>
            </a:r>
          </a:p>
          <a:p>
            <a:pPr algn="just">
              <a:spcAft>
                <a:spcPts val="600"/>
              </a:spcAft>
            </a:pPr>
            <a:r>
              <a:rPr lang="en-IN" sz="2400" dirty="0"/>
              <a:t>Attributes that apply only to entities of </a:t>
            </a:r>
            <a:r>
              <a:rPr lang="en-IN" sz="2400" dirty="0" smtClean="0"/>
              <a:t>a particular subclass are </a:t>
            </a:r>
            <a:r>
              <a:rPr lang="en-IN" sz="2400" dirty="0"/>
              <a:t>attached to the </a:t>
            </a:r>
            <a:r>
              <a:rPr lang="en-IN" sz="2400" dirty="0" smtClean="0"/>
              <a:t>rectangle representing </a:t>
            </a:r>
            <a:r>
              <a:rPr lang="en-IN" sz="2400" dirty="0"/>
              <a:t>that subclass. These are called </a:t>
            </a:r>
            <a:r>
              <a:rPr lang="en-IN" sz="2400" b="1" dirty="0"/>
              <a:t>specific attributes </a:t>
            </a:r>
            <a:r>
              <a:rPr lang="en-IN" sz="2400" dirty="0"/>
              <a:t>(or </a:t>
            </a:r>
            <a:r>
              <a:rPr lang="en-IN" sz="2400" b="1" dirty="0" smtClean="0"/>
              <a:t>local attributes)</a:t>
            </a:r>
          </a:p>
        </p:txBody>
      </p:sp>
    </p:spTree>
    <p:extLst>
      <p:ext uri="{BB962C8B-B14F-4D97-AF65-F5344CB8AC3E}">
        <p14:creationId xmlns:p14="http://schemas.microsoft.com/office/powerpoint/2010/main" val="105484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IS-A Relationship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dirty="0"/>
              <a:t>The relationship between a superclass and any one of its subclasses is called </a:t>
            </a:r>
            <a:r>
              <a:rPr lang="en-IN" sz="2400" b="1" dirty="0"/>
              <a:t>superclass/subclass </a:t>
            </a:r>
            <a:r>
              <a:rPr lang="en-IN" sz="2400" dirty="0"/>
              <a:t>or </a:t>
            </a:r>
            <a:r>
              <a:rPr lang="en-IN" sz="2400" b="1" dirty="0" err="1"/>
              <a:t>supertype</a:t>
            </a:r>
            <a:r>
              <a:rPr lang="en-IN" sz="2400" b="1" dirty="0" smtClean="0"/>
              <a:t>/ subtype </a:t>
            </a:r>
            <a:r>
              <a:rPr lang="en-IN" sz="2400" dirty="0"/>
              <a:t>or simply </a:t>
            </a:r>
            <a:r>
              <a:rPr lang="en-IN" sz="2400" b="1" dirty="0"/>
              <a:t>class/subclass relationship</a:t>
            </a:r>
            <a:endParaRPr lang="en-IN" sz="2400" dirty="0"/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A </a:t>
            </a:r>
            <a:r>
              <a:rPr lang="en-IN" sz="2400" dirty="0"/>
              <a:t>class/subclass relationship is often called an </a:t>
            </a:r>
            <a:r>
              <a:rPr lang="en-IN" sz="2400" b="1" dirty="0"/>
              <a:t>IS-A </a:t>
            </a:r>
            <a:r>
              <a:rPr lang="en-IN" sz="2400" dirty="0"/>
              <a:t>(or </a:t>
            </a:r>
            <a:r>
              <a:rPr lang="en-IN" sz="2400" b="1" dirty="0"/>
              <a:t>IS-AN</a:t>
            </a:r>
            <a:r>
              <a:rPr lang="en-IN" sz="2400" dirty="0"/>
              <a:t>) </a:t>
            </a:r>
            <a:r>
              <a:rPr lang="en-IN" sz="2400" b="1" dirty="0"/>
              <a:t>relationship </a:t>
            </a:r>
            <a:endParaRPr lang="en-IN" sz="2400" b="1" dirty="0" smtClean="0"/>
          </a:p>
          <a:p>
            <a:pPr lvl="1" algn="just"/>
            <a:r>
              <a:rPr lang="en-IN" b="1" dirty="0" smtClean="0"/>
              <a:t>E.g., </a:t>
            </a:r>
            <a:r>
              <a:rPr lang="en-IN" dirty="0" smtClean="0"/>
              <a:t> </a:t>
            </a:r>
            <a:r>
              <a:rPr lang="en-IN" dirty="0"/>
              <a:t>SECRETARY is an EMPLOYEE, a TECHNICIAN is an EMPLOYEE, </a:t>
            </a:r>
            <a:r>
              <a:rPr lang="en-IN" dirty="0" smtClean="0"/>
              <a:t>and so </a:t>
            </a:r>
            <a:r>
              <a:rPr lang="en-IN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19021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Type 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</a:t>
            </a:r>
            <a:r>
              <a:rPr lang="en-IN" dirty="0" smtClean="0"/>
              <a:t>n </a:t>
            </a:r>
            <a:r>
              <a:rPr lang="en-IN" dirty="0"/>
              <a:t>entity that is a member of a subclass </a:t>
            </a:r>
            <a:r>
              <a:rPr lang="en-IN" b="1" dirty="0"/>
              <a:t>inherits </a:t>
            </a:r>
            <a:r>
              <a:rPr lang="en-IN" dirty="0"/>
              <a:t>all the attributes of </a:t>
            </a:r>
            <a:r>
              <a:rPr lang="en-IN" dirty="0" smtClean="0"/>
              <a:t>the entity </a:t>
            </a:r>
            <a:r>
              <a:rPr lang="en-IN" dirty="0"/>
              <a:t>as a member of the </a:t>
            </a:r>
            <a:r>
              <a:rPr lang="en-IN" dirty="0" smtClean="0"/>
              <a:t>superclass</a:t>
            </a:r>
          </a:p>
          <a:p>
            <a:pPr algn="just"/>
            <a:r>
              <a:rPr lang="en-IN" dirty="0" smtClean="0"/>
              <a:t>It also </a:t>
            </a:r>
            <a:r>
              <a:rPr lang="en-IN" dirty="0"/>
              <a:t>inherits all the relationships </a:t>
            </a:r>
            <a:r>
              <a:rPr lang="en-IN" dirty="0" smtClean="0"/>
              <a:t>in which </a:t>
            </a:r>
            <a:r>
              <a:rPr lang="en-IN" dirty="0"/>
              <a:t>the superclass </a:t>
            </a:r>
            <a:r>
              <a:rPr lang="en-IN" dirty="0" smtClean="0"/>
              <a:t>participates</a:t>
            </a:r>
          </a:p>
          <a:p>
            <a:pPr algn="just"/>
            <a:r>
              <a:rPr lang="en-IN" dirty="0" smtClean="0"/>
              <a:t>A subclass</a:t>
            </a:r>
            <a:r>
              <a:rPr lang="en-IN" dirty="0"/>
              <a:t>, with its own specific (</a:t>
            </a:r>
            <a:r>
              <a:rPr lang="en-IN" dirty="0" smtClean="0"/>
              <a:t>or local</a:t>
            </a:r>
            <a:r>
              <a:rPr lang="en-IN" dirty="0"/>
              <a:t>) attributes and relationships together with all </a:t>
            </a:r>
            <a:r>
              <a:rPr lang="en-IN" dirty="0" smtClean="0"/>
              <a:t>the inherited  </a:t>
            </a:r>
            <a:r>
              <a:rPr lang="en-IN" dirty="0"/>
              <a:t>attributes and </a:t>
            </a:r>
            <a:r>
              <a:rPr lang="en-IN" dirty="0" smtClean="0"/>
              <a:t>relationships  can be </a:t>
            </a:r>
            <a:r>
              <a:rPr lang="en-IN" dirty="0"/>
              <a:t>considered an </a:t>
            </a:r>
            <a:r>
              <a:rPr lang="en-IN" i="1" dirty="0"/>
              <a:t>entity type </a:t>
            </a:r>
            <a:r>
              <a:rPr lang="en-IN" dirty="0"/>
              <a:t>in its own </a:t>
            </a:r>
            <a:r>
              <a:rPr lang="en-IN" dirty="0" smtClean="0"/>
              <a:t>right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157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13" y="620688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Specialization</a:t>
            </a:r>
            <a:endParaRPr lang="en-IN" sz="3600" b="1" dirty="0"/>
          </a:p>
        </p:txBody>
      </p:sp>
      <p:pic>
        <p:nvPicPr>
          <p:cNvPr id="4" name="Content Placeholder 3" descr="FIG4-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26693"/>
            <a:ext cx="5976664" cy="662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05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052736"/>
            <a:ext cx="8842436" cy="5234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323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363</TotalTime>
  <Words>836</Words>
  <Application>Microsoft Office PowerPoint</Application>
  <PresentationFormat>On-screen Show (4:3)</PresentationFormat>
  <Paragraphs>84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Flow</vt:lpstr>
      <vt:lpstr>Enhanced ER Model</vt:lpstr>
      <vt:lpstr>Enhanced ER Model </vt:lpstr>
      <vt:lpstr>Subtypes, Supertypes and Inheritance</vt:lpstr>
      <vt:lpstr>Specialization</vt:lpstr>
      <vt:lpstr>Specialization (contd…) </vt:lpstr>
      <vt:lpstr>IS-A Relationship</vt:lpstr>
      <vt:lpstr>Type Inheritance</vt:lpstr>
      <vt:lpstr>Specialization</vt:lpstr>
      <vt:lpstr>PowerPoint Presentation</vt:lpstr>
      <vt:lpstr>Instances of Specialization</vt:lpstr>
      <vt:lpstr>Generalization</vt:lpstr>
      <vt:lpstr>Generalization (contd…)</vt:lpstr>
      <vt:lpstr>Generalization (contd…)</vt:lpstr>
      <vt:lpstr>Constraints on Specialization and Generalization</vt:lpstr>
      <vt:lpstr>Attribute –defined Specialization</vt:lpstr>
      <vt:lpstr>Disjointness Constraint </vt:lpstr>
      <vt:lpstr>Completeness or Totalness Constraint</vt:lpstr>
      <vt:lpstr>Constraints</vt:lpstr>
      <vt:lpstr>Overlapping Specialization</vt:lpstr>
      <vt:lpstr>Some of the Insertion and deletion rules </vt:lpstr>
      <vt:lpstr>Any Queries?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ER Model</dc:title>
  <dc:creator>user</dc:creator>
  <cp:lastModifiedBy>user</cp:lastModifiedBy>
  <cp:revision>42</cp:revision>
  <dcterms:created xsi:type="dcterms:W3CDTF">2016-08-07T11:29:08Z</dcterms:created>
  <dcterms:modified xsi:type="dcterms:W3CDTF">2017-12-13T03:08:59Z</dcterms:modified>
</cp:coreProperties>
</file>