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1" autoAdjust="0"/>
    <p:restoredTop sz="86477" autoAdjust="0"/>
  </p:normalViewPr>
  <p:slideViewPr>
    <p:cSldViewPr>
      <p:cViewPr varScale="1">
        <p:scale>
          <a:sx n="63" d="100"/>
          <a:sy n="63" d="100"/>
        </p:scale>
        <p:origin x="-13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041F9-19D0-4127-BF1B-1AD4F2CFD974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8C2FD-4EEE-4983-A0AC-9B0BF3578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5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D1F43-5CA5-4A46-823E-A732077195C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2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6A0163-7E9F-466F-AADC-BAFDED6346B3}" type="datetimeFigureOut">
              <a:rPr lang="en-IN" smtClean="0"/>
              <a:t>20-12-2017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0AB603-9A82-403E-97F4-6E01E32D2E0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Fundamentals concepts </a:t>
            </a:r>
            <a:r>
              <a:rPr lang="en-IN" smtClean="0"/>
              <a:t>and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437112"/>
            <a:ext cx="7854696" cy="1752600"/>
          </a:xfrm>
        </p:spPr>
        <p:txBody>
          <a:bodyPr>
            <a:normAutofit fontScale="85000" lnSpcReduction="20000"/>
          </a:bodyPr>
          <a:lstStyle/>
          <a:p>
            <a:endParaRPr lang="en-IN" dirty="0" smtClean="0"/>
          </a:p>
          <a:p>
            <a:pPr algn="ctr"/>
            <a:r>
              <a:rPr lang="en-IN" dirty="0" err="1" smtClean="0"/>
              <a:t>Dr.</a:t>
            </a:r>
            <a:r>
              <a:rPr lang="en-IN" dirty="0" smtClean="0"/>
              <a:t> S. RENUKA DEVI</a:t>
            </a:r>
          </a:p>
          <a:p>
            <a:pPr algn="ctr"/>
            <a:r>
              <a:rPr lang="en-IN" dirty="0" smtClean="0"/>
              <a:t>Associate </a:t>
            </a:r>
            <a:r>
              <a:rPr lang="en-IN" dirty="0" err="1" smtClean="0"/>
              <a:t>Profesor</a:t>
            </a:r>
            <a:endParaRPr lang="en-IN" dirty="0" smtClean="0"/>
          </a:p>
          <a:p>
            <a:pPr algn="ctr"/>
            <a:r>
              <a:rPr lang="en-IN" dirty="0" smtClean="0"/>
              <a:t>SCSE</a:t>
            </a:r>
          </a:p>
          <a:p>
            <a:pPr algn="ctr"/>
            <a:r>
              <a:rPr lang="en-IN" dirty="0" smtClean="0"/>
              <a:t>VIT Chennai Campus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8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DB designers</a:t>
            </a:r>
          </a:p>
          <a:p>
            <a:r>
              <a:rPr lang="en-IN" dirty="0" smtClean="0"/>
              <a:t>End users</a:t>
            </a:r>
          </a:p>
          <a:p>
            <a:pPr lvl="1"/>
            <a:r>
              <a:rPr lang="en-IN" dirty="0" smtClean="0"/>
              <a:t>Casual end user</a:t>
            </a:r>
          </a:p>
          <a:p>
            <a:pPr lvl="1"/>
            <a:r>
              <a:rPr lang="en-IN" dirty="0" smtClean="0"/>
              <a:t>Naïve or parametric end user</a:t>
            </a:r>
          </a:p>
          <a:p>
            <a:pPr lvl="1"/>
            <a:r>
              <a:rPr lang="en-IN" dirty="0" smtClean="0"/>
              <a:t>Sophisticated end user</a:t>
            </a:r>
          </a:p>
          <a:p>
            <a:pPr lvl="1"/>
            <a:r>
              <a:rPr lang="en-IN" dirty="0" smtClean="0"/>
              <a:t>Standalone user</a:t>
            </a:r>
          </a:p>
          <a:p>
            <a:r>
              <a:rPr lang="en-IN" dirty="0" smtClean="0"/>
              <a:t>Database Administrator </a:t>
            </a:r>
          </a:p>
          <a:p>
            <a:r>
              <a:rPr lang="en-IN" dirty="0" smtClean="0"/>
              <a:t>System Analysts and application programmers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1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Workers behind the scene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Those who work to maintain the database system environment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DBMS system designers and </a:t>
            </a:r>
            <a:r>
              <a:rPr lang="en-IN" dirty="0" smtClean="0"/>
              <a:t>implementers</a:t>
            </a:r>
          </a:p>
          <a:p>
            <a:r>
              <a:rPr lang="en-IN" dirty="0"/>
              <a:t>Tool developers</a:t>
            </a:r>
          </a:p>
          <a:p>
            <a:r>
              <a:rPr lang="en-IN" dirty="0"/>
              <a:t>Operators and maintenance </a:t>
            </a:r>
            <a:r>
              <a:rPr lang="en-IN" dirty="0" smtClean="0"/>
              <a:t>personnel (System Admin)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1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Advantages of using DBMS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Controlling redundancy</a:t>
            </a:r>
          </a:p>
          <a:p>
            <a:r>
              <a:rPr lang="en-IN" dirty="0" smtClean="0"/>
              <a:t>Restricting unauthorised access</a:t>
            </a:r>
          </a:p>
          <a:p>
            <a:r>
              <a:rPr lang="en-IN" dirty="0" smtClean="0"/>
              <a:t>Providing persistent storage for program objects</a:t>
            </a:r>
          </a:p>
          <a:p>
            <a:r>
              <a:rPr lang="en-IN" dirty="0" smtClean="0"/>
              <a:t>Providing storage structures and search techniques for efficient query processing</a:t>
            </a:r>
          </a:p>
          <a:p>
            <a:r>
              <a:rPr lang="en-IN" dirty="0" smtClean="0"/>
              <a:t>Providing backup</a:t>
            </a:r>
          </a:p>
          <a:p>
            <a:r>
              <a:rPr lang="en-IN" dirty="0" smtClean="0"/>
              <a:t>Providing multiple user interface</a:t>
            </a:r>
          </a:p>
          <a:p>
            <a:r>
              <a:rPr lang="en-IN" dirty="0" smtClean="0"/>
              <a:t>Representing complex relationships among data</a:t>
            </a:r>
          </a:p>
          <a:p>
            <a:r>
              <a:rPr lang="en-IN" dirty="0" smtClean="0"/>
              <a:t>Enforcing integrity constraints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One fundamental characteristic of the database approach </a:t>
            </a:r>
            <a:r>
              <a:rPr lang="en-IN" dirty="0" smtClean="0"/>
              <a:t> - data </a:t>
            </a:r>
            <a:r>
              <a:rPr lang="en-IN" dirty="0"/>
              <a:t>abstraction. </a:t>
            </a:r>
            <a:endParaRPr lang="en-IN" dirty="0" smtClean="0"/>
          </a:p>
          <a:p>
            <a:r>
              <a:rPr lang="en-IN" b="1" dirty="0" smtClean="0"/>
              <a:t>Data </a:t>
            </a:r>
            <a:r>
              <a:rPr lang="en-IN" b="1" dirty="0"/>
              <a:t>abstraction </a:t>
            </a:r>
            <a:r>
              <a:rPr lang="en-IN" dirty="0"/>
              <a:t>generally refers to the suppression </a:t>
            </a:r>
            <a:r>
              <a:rPr lang="en-IN" dirty="0" smtClean="0"/>
              <a:t>of details </a:t>
            </a:r>
            <a:r>
              <a:rPr lang="en-IN" dirty="0"/>
              <a:t>of data organization and storage, and the highlighting of the essential </a:t>
            </a:r>
            <a:r>
              <a:rPr lang="en-IN" dirty="0" smtClean="0"/>
              <a:t>features  </a:t>
            </a:r>
          </a:p>
          <a:p>
            <a:r>
              <a:rPr lang="en-IN" dirty="0" smtClean="0"/>
              <a:t>To achieve this abstraction, data models are used</a:t>
            </a:r>
          </a:p>
          <a:p>
            <a:r>
              <a:rPr lang="en-IN" dirty="0" smtClean="0"/>
              <a:t>A </a:t>
            </a:r>
            <a:r>
              <a:rPr lang="en-IN" b="1" dirty="0"/>
              <a:t>data model</a:t>
            </a:r>
            <a:r>
              <a:rPr lang="en-IN" dirty="0"/>
              <a:t>—a collection of concepts </a:t>
            </a:r>
            <a:r>
              <a:rPr lang="en-IN" dirty="0" smtClean="0"/>
              <a:t>that can </a:t>
            </a:r>
            <a:r>
              <a:rPr lang="en-IN" dirty="0"/>
              <a:t>be used to describe the structure of a </a:t>
            </a:r>
            <a:r>
              <a:rPr lang="en-IN" dirty="0" smtClean="0"/>
              <a:t>database</a:t>
            </a:r>
          </a:p>
          <a:p>
            <a:pPr marL="393192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6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Categories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categorized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types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concepts they use to describe the database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High-level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conceptual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models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provide concepts that are close to the way many users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perceive data</a:t>
            </a:r>
          </a:p>
          <a:p>
            <a:pPr lvl="1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 Entity-Relationship model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Low-level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physical data models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provide concepts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that describe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 details of how data is stored on the computer storage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media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meant for computer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specialists, not for end users. 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epresentational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hide many details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data storage 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disk</a:t>
            </a:r>
          </a:p>
          <a:p>
            <a:pPr lvl="1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 – Relational model</a:t>
            </a:r>
          </a:p>
          <a:p>
            <a:pPr lvl="1"/>
            <a:r>
              <a:rPr lang="en-IN" dirty="0" smtClean="0"/>
              <a:t>Sometimes called </a:t>
            </a:r>
            <a:r>
              <a:rPr lang="en-IN" b="1" dirty="0"/>
              <a:t>record-based data models</a:t>
            </a:r>
            <a:r>
              <a:rPr lang="en-IN" dirty="0"/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Database schema - </a:t>
            </a:r>
            <a:r>
              <a:rPr lang="en-IN" dirty="0" smtClean="0"/>
              <a:t>description </a:t>
            </a:r>
            <a:r>
              <a:rPr lang="en-IN" dirty="0"/>
              <a:t>of a </a:t>
            </a:r>
            <a:r>
              <a:rPr lang="en-IN" dirty="0" smtClean="0"/>
              <a:t>database</a:t>
            </a:r>
          </a:p>
          <a:p>
            <a:r>
              <a:rPr lang="en-IN" dirty="0" smtClean="0"/>
              <a:t>specified </a:t>
            </a:r>
            <a:r>
              <a:rPr lang="en-IN" dirty="0"/>
              <a:t>during database design and is not expected to </a:t>
            </a:r>
            <a:r>
              <a:rPr lang="en-IN" dirty="0" smtClean="0"/>
              <a:t>change frequently</a:t>
            </a:r>
          </a:p>
          <a:p>
            <a:endParaRPr lang="en-IN" dirty="0" smtClean="0"/>
          </a:p>
          <a:p>
            <a:endParaRPr lang="en-IN" dirty="0" smtClean="0"/>
          </a:p>
          <a:p>
            <a:pPr marL="393192" lvl="1" indent="0">
              <a:buNone/>
            </a:pPr>
            <a:endParaRPr lang="en-I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212976"/>
            <a:ext cx="54006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Instances </a:t>
            </a:r>
            <a:r>
              <a:rPr lang="en-IN" dirty="0"/>
              <a:t>and Database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in the database at a particular moment in time is called a </a:t>
            </a:r>
            <a:r>
              <a:rPr lang="en-IN" b="1" dirty="0" smtClean="0"/>
              <a:t>database state </a:t>
            </a:r>
            <a:r>
              <a:rPr lang="en-IN" dirty="0"/>
              <a:t>or </a:t>
            </a:r>
            <a:r>
              <a:rPr lang="en-IN" b="1" dirty="0" smtClean="0"/>
              <a:t>snapshot</a:t>
            </a:r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is also called the </a:t>
            </a:r>
            <a:r>
              <a:rPr lang="en-IN" i="1" dirty="0"/>
              <a:t>current </a:t>
            </a:r>
            <a:r>
              <a:rPr lang="en-IN" dirty="0"/>
              <a:t>set of </a:t>
            </a:r>
            <a:r>
              <a:rPr lang="en-IN" b="1" dirty="0"/>
              <a:t>occurrences </a:t>
            </a:r>
            <a:r>
              <a:rPr lang="en-IN" dirty="0"/>
              <a:t>or </a:t>
            </a:r>
            <a:r>
              <a:rPr lang="en-IN" b="1" dirty="0"/>
              <a:t>instances </a:t>
            </a:r>
            <a:r>
              <a:rPr lang="en-IN" dirty="0"/>
              <a:t>in </a:t>
            </a:r>
            <a:r>
              <a:rPr lang="en-IN" dirty="0" smtClean="0"/>
              <a:t>the database</a:t>
            </a:r>
          </a:p>
          <a:p>
            <a:r>
              <a:rPr lang="en-IN" dirty="0" smtClean="0"/>
              <a:t>schema </a:t>
            </a:r>
            <a:r>
              <a:rPr lang="en-IN" dirty="0"/>
              <a:t>is sometimes called the </a:t>
            </a:r>
            <a:r>
              <a:rPr lang="en-IN" b="1" dirty="0" smtClean="0"/>
              <a:t>intension</a:t>
            </a:r>
            <a:endParaRPr lang="en-IN" dirty="0"/>
          </a:p>
          <a:p>
            <a:r>
              <a:rPr lang="en-IN" dirty="0" smtClean="0"/>
              <a:t>database </a:t>
            </a:r>
            <a:r>
              <a:rPr lang="en-IN" dirty="0"/>
              <a:t>state is called an </a:t>
            </a:r>
            <a:r>
              <a:rPr lang="en-IN" b="1" dirty="0"/>
              <a:t>extension </a:t>
            </a:r>
            <a:r>
              <a:rPr lang="en-IN" dirty="0"/>
              <a:t>of the schema.</a:t>
            </a:r>
          </a:p>
        </p:txBody>
      </p:sp>
    </p:spTree>
    <p:extLst>
      <p:ext uri="{BB962C8B-B14F-4D97-AF65-F5344CB8AC3E}">
        <p14:creationId xmlns:p14="http://schemas.microsoft.com/office/powerpoint/2010/main" val="28691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Three Schema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589864"/>
          </a:xfrm>
        </p:spPr>
        <p:txBody>
          <a:bodyPr>
            <a:normAutofit fontScale="47500" lnSpcReduction="20000"/>
          </a:bodyPr>
          <a:lstStyle/>
          <a:p>
            <a:r>
              <a:rPr lang="en-IN" sz="5100" dirty="0" smtClean="0"/>
              <a:t>Goal - to </a:t>
            </a:r>
            <a:r>
              <a:rPr lang="en-IN" sz="5100" dirty="0"/>
              <a:t>separate </a:t>
            </a:r>
            <a:r>
              <a:rPr lang="en-IN" sz="5100" dirty="0" smtClean="0"/>
              <a:t>the user </a:t>
            </a:r>
            <a:r>
              <a:rPr lang="en-IN" sz="5100" dirty="0"/>
              <a:t>applications from the physical </a:t>
            </a:r>
            <a:r>
              <a:rPr lang="en-IN" sz="5100" dirty="0" smtClean="0"/>
              <a:t>database</a:t>
            </a:r>
          </a:p>
          <a:p>
            <a:r>
              <a:rPr lang="en-IN" sz="5100" dirty="0"/>
              <a:t>schemas can </a:t>
            </a:r>
            <a:r>
              <a:rPr lang="en-IN" sz="5100" dirty="0" smtClean="0"/>
              <a:t>be defined </a:t>
            </a:r>
            <a:r>
              <a:rPr lang="en-IN" sz="5100" dirty="0"/>
              <a:t>at the following three levels</a:t>
            </a:r>
            <a:r>
              <a:rPr lang="en-IN" sz="5100" dirty="0" smtClean="0"/>
              <a:t>:</a:t>
            </a:r>
          </a:p>
          <a:p>
            <a:pPr lvl="1"/>
            <a:r>
              <a:rPr lang="en-IN" sz="3800" dirty="0" smtClean="0"/>
              <a:t>Internal level – has an internal schema</a:t>
            </a:r>
          </a:p>
          <a:p>
            <a:pPr lvl="2"/>
            <a:r>
              <a:rPr lang="en-IN" sz="3800" dirty="0"/>
              <a:t>describes the physical </a:t>
            </a:r>
            <a:r>
              <a:rPr lang="en-IN" sz="3800" dirty="0" smtClean="0"/>
              <a:t>storage  </a:t>
            </a:r>
            <a:r>
              <a:rPr lang="en-IN" sz="3800" dirty="0"/>
              <a:t>structure of the database</a:t>
            </a:r>
            <a:r>
              <a:rPr lang="en-IN" sz="3800" dirty="0" smtClean="0"/>
              <a:t>.</a:t>
            </a:r>
          </a:p>
          <a:p>
            <a:pPr lvl="2"/>
            <a:r>
              <a:rPr lang="en-IN" sz="3800" dirty="0" smtClean="0"/>
              <a:t>Uses a </a:t>
            </a:r>
            <a:r>
              <a:rPr lang="en-IN" sz="3800" dirty="0"/>
              <a:t>physical data </a:t>
            </a:r>
            <a:r>
              <a:rPr lang="en-IN" sz="3800" dirty="0" smtClean="0"/>
              <a:t>model</a:t>
            </a:r>
            <a:endParaRPr lang="en-IN" sz="3800" dirty="0"/>
          </a:p>
          <a:p>
            <a:pPr lvl="1"/>
            <a:r>
              <a:rPr lang="en-IN" sz="3800" dirty="0" smtClean="0"/>
              <a:t>Conceptual level – has a conceptual schema</a:t>
            </a:r>
          </a:p>
          <a:p>
            <a:pPr lvl="2"/>
            <a:r>
              <a:rPr lang="en-IN" sz="3800" dirty="0"/>
              <a:t>hides the details of physical storage structures and concentrates on </a:t>
            </a:r>
            <a:r>
              <a:rPr lang="en-IN" sz="3800" dirty="0" smtClean="0"/>
              <a:t>describing </a:t>
            </a:r>
            <a:r>
              <a:rPr lang="en-IN" sz="3800" dirty="0"/>
              <a:t>entities, data types, relationships, user operations, and constraints</a:t>
            </a:r>
            <a:r>
              <a:rPr lang="en-IN" sz="3800" dirty="0" smtClean="0"/>
              <a:t>.</a:t>
            </a:r>
          </a:p>
          <a:p>
            <a:pPr lvl="2"/>
            <a:r>
              <a:rPr lang="en-IN" sz="3800" dirty="0" smtClean="0"/>
              <a:t>Uses a </a:t>
            </a:r>
            <a:r>
              <a:rPr lang="en-IN" sz="3800" dirty="0"/>
              <a:t>representational data model</a:t>
            </a:r>
          </a:p>
          <a:p>
            <a:pPr lvl="1"/>
            <a:r>
              <a:rPr lang="en-IN" sz="3800" dirty="0"/>
              <a:t>External or view level - includes a number of external schemas or </a:t>
            </a:r>
            <a:r>
              <a:rPr lang="en-IN" sz="3800" dirty="0" smtClean="0"/>
              <a:t>user views</a:t>
            </a:r>
          </a:p>
          <a:p>
            <a:pPr lvl="2"/>
            <a:r>
              <a:rPr lang="en-IN" sz="3800" dirty="0"/>
              <a:t>describes the part of the database that a </a:t>
            </a:r>
            <a:r>
              <a:rPr lang="en-IN" sz="3800" dirty="0" smtClean="0"/>
              <a:t>particular </a:t>
            </a:r>
            <a:r>
              <a:rPr lang="en-IN" sz="3800" dirty="0"/>
              <a:t>user group is interested in and hides the rest of the database from that user group.</a:t>
            </a:r>
          </a:p>
          <a:p>
            <a:pPr marL="822960" lvl="4" indent="-274320">
              <a:buSzPct val="95000"/>
            </a:pPr>
            <a:r>
              <a:rPr lang="en-IN" sz="3800" dirty="0"/>
              <a:t>Uses </a:t>
            </a:r>
            <a:r>
              <a:rPr lang="en-IN" sz="3800" dirty="0" smtClean="0"/>
              <a:t>a </a:t>
            </a:r>
            <a:r>
              <a:rPr lang="en-IN" sz="3800" dirty="0"/>
              <a:t>representational data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0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Three Schema Architecture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916832"/>
            <a:ext cx="671697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2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Independence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defined as the capacity to change the schema at </a:t>
            </a:r>
            <a:r>
              <a:rPr lang="en-IN" dirty="0" smtClean="0"/>
              <a:t>one level </a:t>
            </a:r>
            <a:r>
              <a:rPr lang="en-IN" dirty="0"/>
              <a:t>of a database system without having to change the schema at the next </a:t>
            </a:r>
            <a:r>
              <a:rPr lang="en-IN" dirty="0" smtClean="0"/>
              <a:t>higher level.</a:t>
            </a:r>
          </a:p>
          <a:p>
            <a:r>
              <a:rPr lang="en-IN" dirty="0" smtClean="0"/>
              <a:t>Two types of data independence</a:t>
            </a:r>
          </a:p>
          <a:p>
            <a:pPr lvl="1"/>
            <a:r>
              <a:rPr lang="en-IN" b="1" dirty="0" smtClean="0"/>
              <a:t>Logical data independence </a:t>
            </a:r>
            <a:r>
              <a:rPr lang="en-IN" dirty="0" smtClean="0"/>
              <a:t>- capacity </a:t>
            </a:r>
            <a:r>
              <a:rPr lang="en-IN" dirty="0"/>
              <a:t>to change the conceptual </a:t>
            </a:r>
            <a:r>
              <a:rPr lang="en-IN" dirty="0" smtClean="0"/>
              <a:t>schema </a:t>
            </a:r>
            <a:r>
              <a:rPr lang="en-IN" sz="2800" dirty="0" smtClean="0"/>
              <a:t>without </a:t>
            </a:r>
            <a:r>
              <a:rPr lang="en-IN" sz="2800" dirty="0"/>
              <a:t>having to change external schemas or application programs</a:t>
            </a:r>
            <a:r>
              <a:rPr lang="en-IN" sz="2800" dirty="0" smtClean="0"/>
              <a:t>.</a:t>
            </a:r>
          </a:p>
          <a:p>
            <a:pPr lvl="1"/>
            <a:r>
              <a:rPr lang="en-IN" b="1" dirty="0"/>
              <a:t>Physical data independence </a:t>
            </a:r>
            <a:r>
              <a:rPr lang="en-IN" dirty="0"/>
              <a:t>-</a:t>
            </a:r>
            <a:r>
              <a:rPr lang="en-IN" dirty="0" smtClean="0"/>
              <a:t> </a:t>
            </a:r>
            <a:r>
              <a:rPr lang="en-IN" dirty="0"/>
              <a:t>capacity to change the internal </a:t>
            </a:r>
            <a:r>
              <a:rPr lang="en-IN" dirty="0" smtClean="0"/>
              <a:t>schema without </a:t>
            </a:r>
            <a:r>
              <a:rPr lang="en-IN" dirty="0"/>
              <a:t>having to change the conceptual schema.</a:t>
            </a:r>
          </a:p>
        </p:txBody>
      </p:sp>
    </p:spTree>
    <p:extLst>
      <p:ext uri="{BB962C8B-B14F-4D97-AF65-F5344CB8AC3E}">
        <p14:creationId xmlns:p14="http://schemas.microsoft.com/office/powerpoint/2010/main" val="73032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a Database?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935480"/>
            <a:ext cx="82296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Organized collection of related data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A repository or container for a collection of data files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Database can be of any size and complexity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Generated and maintained manually or may be computerized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Stored on disk and accessible by concurrent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4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Database Languages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D</a:t>
            </a:r>
            <a:r>
              <a:rPr lang="en-IN" b="1" dirty="0" smtClean="0"/>
              <a:t>ata </a:t>
            </a:r>
            <a:r>
              <a:rPr lang="en-IN" b="1" dirty="0"/>
              <a:t>definition language </a:t>
            </a:r>
            <a:r>
              <a:rPr lang="en-IN" dirty="0"/>
              <a:t>(</a:t>
            </a:r>
            <a:r>
              <a:rPr lang="en-IN" b="1" dirty="0"/>
              <a:t>DDL</a:t>
            </a:r>
            <a:r>
              <a:rPr lang="en-IN" dirty="0" smtClean="0"/>
              <a:t>) - used </a:t>
            </a:r>
            <a:r>
              <a:rPr lang="en-IN" dirty="0"/>
              <a:t>by the DBA and by database designers to define </a:t>
            </a:r>
            <a:r>
              <a:rPr lang="en-IN" dirty="0" smtClean="0"/>
              <a:t>schemas</a:t>
            </a:r>
          </a:p>
          <a:p>
            <a:pPr lvl="1"/>
            <a:r>
              <a:rPr lang="en-IN" dirty="0"/>
              <a:t>DDL compiler </a:t>
            </a:r>
            <a:r>
              <a:rPr lang="en-IN" dirty="0" smtClean="0"/>
              <a:t> - processes </a:t>
            </a:r>
            <a:r>
              <a:rPr lang="en-IN" dirty="0"/>
              <a:t>DDL statements </a:t>
            </a:r>
            <a:r>
              <a:rPr lang="en-IN" dirty="0" smtClean="0"/>
              <a:t>and stores the </a:t>
            </a:r>
            <a:r>
              <a:rPr lang="en-IN" dirty="0"/>
              <a:t>schema description in </a:t>
            </a:r>
            <a:r>
              <a:rPr lang="en-IN" dirty="0" smtClean="0"/>
              <a:t>the DBMS </a:t>
            </a:r>
            <a:r>
              <a:rPr lang="en-IN" dirty="0" err="1" smtClean="0"/>
              <a:t>catalog</a:t>
            </a:r>
            <a:endParaRPr lang="en-IN" dirty="0" smtClean="0"/>
          </a:p>
          <a:p>
            <a:pPr marL="0" indent="0">
              <a:buNone/>
            </a:pPr>
            <a:endParaRPr lang="en-IN" b="1" dirty="0" smtClean="0"/>
          </a:p>
          <a:p>
            <a:r>
              <a:rPr lang="en-IN" b="1" dirty="0" smtClean="0"/>
              <a:t>Data manipulation language (DML)– </a:t>
            </a:r>
            <a:r>
              <a:rPr lang="en-IN" dirty="0" smtClean="0"/>
              <a:t>used for </a:t>
            </a:r>
            <a:r>
              <a:rPr lang="en-IN" b="1" dirty="0" smtClean="0"/>
              <a:t>r</a:t>
            </a:r>
            <a:r>
              <a:rPr lang="en-IN" dirty="0" smtClean="0"/>
              <a:t>etrieval, insertion, deletion, and modification of the data. </a:t>
            </a:r>
          </a:p>
          <a:p>
            <a:pPr lvl="1"/>
            <a:r>
              <a:rPr lang="en-IN" b="1" dirty="0" smtClean="0"/>
              <a:t>Procedural </a:t>
            </a:r>
            <a:r>
              <a:rPr lang="en-IN" b="1" dirty="0"/>
              <a:t>DMLs </a:t>
            </a:r>
            <a:r>
              <a:rPr lang="en-IN" dirty="0"/>
              <a:t>require a user to specify </a:t>
            </a:r>
            <a:r>
              <a:rPr lang="en-IN" i="1" dirty="0"/>
              <a:t>what </a:t>
            </a:r>
            <a:r>
              <a:rPr lang="en-IN" dirty="0"/>
              <a:t>data are needed and </a:t>
            </a:r>
            <a:r>
              <a:rPr lang="en-IN" i="1" dirty="0"/>
              <a:t>how </a:t>
            </a:r>
            <a:r>
              <a:rPr lang="en-IN" dirty="0" smtClean="0"/>
              <a:t>to get </a:t>
            </a:r>
            <a:r>
              <a:rPr lang="en-IN" dirty="0"/>
              <a:t>those data.</a:t>
            </a:r>
          </a:p>
          <a:p>
            <a:pPr lvl="1"/>
            <a:r>
              <a:rPr lang="en-IN" b="1" dirty="0" smtClean="0"/>
              <a:t>Declarative </a:t>
            </a:r>
            <a:r>
              <a:rPr lang="en-IN" b="1" dirty="0"/>
              <a:t>DMLs </a:t>
            </a:r>
            <a:r>
              <a:rPr lang="en-IN" dirty="0"/>
              <a:t>(also referred to as </a:t>
            </a:r>
            <a:r>
              <a:rPr lang="en-IN" b="1" dirty="0"/>
              <a:t>nonprocedural DMLs</a:t>
            </a:r>
            <a:r>
              <a:rPr lang="en-IN" dirty="0"/>
              <a:t>) require a user </a:t>
            </a:r>
            <a:r>
              <a:rPr lang="en-IN" dirty="0" err="1" smtClean="0"/>
              <a:t>tospecify</a:t>
            </a:r>
            <a:r>
              <a:rPr lang="en-IN" dirty="0" smtClean="0"/>
              <a:t> </a:t>
            </a:r>
            <a:r>
              <a:rPr lang="en-IN" i="1" dirty="0"/>
              <a:t>what </a:t>
            </a:r>
            <a:r>
              <a:rPr lang="en-IN" dirty="0"/>
              <a:t>data are needed </a:t>
            </a:r>
            <a:r>
              <a:rPr lang="en-IN" i="1" dirty="0"/>
              <a:t>without </a:t>
            </a:r>
            <a:r>
              <a:rPr lang="en-IN" dirty="0"/>
              <a:t>specifying how to get those data.</a:t>
            </a:r>
          </a:p>
        </p:txBody>
      </p:sp>
    </p:spTree>
    <p:extLst>
      <p:ext uri="{BB962C8B-B14F-4D97-AF65-F5344CB8AC3E}">
        <p14:creationId xmlns:p14="http://schemas.microsoft.com/office/powerpoint/2010/main" val="35712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DBMS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Menu-Based Interfaces for Web Clients or </a:t>
            </a:r>
            <a:r>
              <a:rPr lang="en-IN" dirty="0" smtClean="0"/>
              <a:t>Browsing</a:t>
            </a:r>
          </a:p>
          <a:p>
            <a:r>
              <a:rPr lang="en-IN" dirty="0"/>
              <a:t>Forms-Based </a:t>
            </a:r>
            <a:r>
              <a:rPr lang="en-IN" dirty="0" smtClean="0"/>
              <a:t>Interfaces</a:t>
            </a:r>
          </a:p>
          <a:p>
            <a:r>
              <a:rPr lang="en-IN" dirty="0"/>
              <a:t>Graphical User </a:t>
            </a:r>
            <a:r>
              <a:rPr lang="en-IN" dirty="0" smtClean="0"/>
              <a:t>Interfaces</a:t>
            </a:r>
          </a:p>
          <a:p>
            <a:r>
              <a:rPr lang="en-IN" dirty="0"/>
              <a:t>Natural Language </a:t>
            </a:r>
            <a:r>
              <a:rPr lang="en-IN" dirty="0" smtClean="0"/>
              <a:t>Interfaces</a:t>
            </a:r>
          </a:p>
          <a:p>
            <a:r>
              <a:rPr lang="en-IN" dirty="0"/>
              <a:t>Speech Input and </a:t>
            </a:r>
            <a:r>
              <a:rPr lang="en-IN" dirty="0" smtClean="0"/>
              <a:t>Output</a:t>
            </a:r>
          </a:p>
          <a:p>
            <a:r>
              <a:rPr lang="en-IN" dirty="0"/>
              <a:t>Interfaces for Parametric </a:t>
            </a:r>
            <a:r>
              <a:rPr lang="en-IN" dirty="0" smtClean="0"/>
              <a:t>Users</a:t>
            </a:r>
            <a:endParaRPr lang="en-IN" dirty="0"/>
          </a:p>
          <a:p>
            <a:r>
              <a:rPr lang="en-IN" dirty="0"/>
              <a:t>Interfaces for the DBA</a:t>
            </a:r>
          </a:p>
        </p:txBody>
      </p:sp>
    </p:spTree>
    <p:extLst>
      <p:ext uri="{BB962C8B-B14F-4D97-AF65-F5344CB8AC3E}">
        <p14:creationId xmlns:p14="http://schemas.microsoft.com/office/powerpoint/2010/main" val="29020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-99392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DBMS Component </a:t>
            </a:r>
            <a:r>
              <a:rPr lang="en-IN" dirty="0" smtClean="0"/>
              <a:t>Modules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416824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5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DBMS Component </a:t>
            </a:r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functional components of 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database system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can be broadly divided into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storage manager component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query processor component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provides the interface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between the low-level data stored in the database and the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application programs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and queries submitted to the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lvl="1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translates the various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DML statements into low-level file-system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commands</a:t>
            </a:r>
          </a:p>
          <a:p>
            <a:pPr lvl="1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responsible for storing, retrieving, and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updating data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in the database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81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DBMS Component </a:t>
            </a:r>
            <a:r>
              <a:rPr lang="en-IN" sz="4000" dirty="0" smtClean="0"/>
              <a:t>Modules (contd..)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9685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8000" dirty="0" smtClean="0"/>
              <a:t>The </a:t>
            </a:r>
            <a:r>
              <a:rPr lang="en-IN" sz="8000" dirty="0"/>
              <a:t>storage manager components include:</a:t>
            </a:r>
          </a:p>
          <a:p>
            <a:r>
              <a:rPr lang="en-IN" sz="8000" b="1" dirty="0" smtClean="0"/>
              <a:t>Authorization </a:t>
            </a:r>
            <a:r>
              <a:rPr lang="en-IN" sz="8000" b="1" dirty="0"/>
              <a:t>and integrity </a:t>
            </a:r>
            <a:r>
              <a:rPr lang="en-IN" sz="8000" b="1" dirty="0" smtClean="0"/>
              <a:t>manager </a:t>
            </a:r>
          </a:p>
          <a:p>
            <a:pPr lvl="1"/>
            <a:r>
              <a:rPr lang="en-IN" sz="8000" dirty="0" smtClean="0"/>
              <a:t>tests for integrity constraints and checks user’s access rights on data</a:t>
            </a:r>
            <a:endParaRPr lang="en-IN" sz="8000" b="1" dirty="0" smtClean="0"/>
          </a:p>
          <a:p>
            <a:r>
              <a:rPr lang="en-IN" sz="8000" b="1" dirty="0" smtClean="0"/>
              <a:t>Transaction manager</a:t>
            </a:r>
          </a:p>
          <a:p>
            <a:pPr lvl="1"/>
            <a:r>
              <a:rPr lang="en-IN" sz="8000" dirty="0"/>
              <a:t>ensures </a:t>
            </a:r>
            <a:r>
              <a:rPr lang="en-IN" sz="8000" dirty="0" smtClean="0"/>
              <a:t>the consistency of database </a:t>
            </a:r>
            <a:r>
              <a:rPr lang="en-IN" sz="8000" dirty="0"/>
              <a:t>despite system </a:t>
            </a:r>
            <a:r>
              <a:rPr lang="en-IN" sz="8000" dirty="0" smtClean="0"/>
              <a:t>failures</a:t>
            </a:r>
          </a:p>
          <a:p>
            <a:pPr lvl="1"/>
            <a:r>
              <a:rPr lang="en-IN" sz="8000" dirty="0"/>
              <a:t>e</a:t>
            </a:r>
            <a:r>
              <a:rPr lang="en-IN" sz="8000" dirty="0" smtClean="0"/>
              <a:t>nsures that the concurrent transaction executions </a:t>
            </a:r>
            <a:r>
              <a:rPr lang="en-IN" sz="8000" dirty="0"/>
              <a:t>proceed without </a:t>
            </a:r>
            <a:r>
              <a:rPr lang="en-IN" sz="8000" dirty="0" smtClean="0"/>
              <a:t>conflicts</a:t>
            </a:r>
            <a:endParaRPr lang="en-IN" sz="8000" b="1" dirty="0" smtClean="0"/>
          </a:p>
          <a:p>
            <a:r>
              <a:rPr lang="en-IN" sz="8000" b="1" dirty="0" smtClean="0"/>
              <a:t>File manager</a:t>
            </a:r>
          </a:p>
          <a:p>
            <a:pPr lvl="1"/>
            <a:r>
              <a:rPr lang="en-IN" sz="8000" dirty="0" smtClean="0"/>
              <a:t>manages the allocation of storage space  </a:t>
            </a:r>
            <a:r>
              <a:rPr lang="en-IN" sz="8000" dirty="0"/>
              <a:t>and </a:t>
            </a:r>
            <a:r>
              <a:rPr lang="en-IN" sz="8000" dirty="0" smtClean="0"/>
              <a:t>the data </a:t>
            </a:r>
            <a:r>
              <a:rPr lang="en-IN" sz="8000" dirty="0"/>
              <a:t>structures used to represent information </a:t>
            </a:r>
            <a:endParaRPr lang="en-IN" sz="8000" b="1" dirty="0" smtClean="0"/>
          </a:p>
          <a:p>
            <a:r>
              <a:rPr lang="en-IN" sz="8000" b="1" dirty="0" smtClean="0"/>
              <a:t>Buffer manager</a:t>
            </a:r>
          </a:p>
          <a:p>
            <a:pPr lvl="1"/>
            <a:r>
              <a:rPr lang="en-IN" sz="8000" dirty="0"/>
              <a:t>fetching data from disk storage </a:t>
            </a:r>
            <a:r>
              <a:rPr lang="en-IN" sz="8000" dirty="0" smtClean="0"/>
              <a:t>into main </a:t>
            </a:r>
            <a:r>
              <a:rPr lang="en-IN" sz="8000" dirty="0"/>
              <a:t>memory, and deciding what data to cache in main memory</a:t>
            </a:r>
            <a:endParaRPr lang="en-IN" sz="8000" b="1" dirty="0" smtClean="0"/>
          </a:p>
          <a:p>
            <a:pPr marL="0" indent="0">
              <a:buNone/>
            </a:pPr>
            <a:endParaRPr lang="en-IN" sz="8000" dirty="0" smtClean="0"/>
          </a:p>
          <a:p>
            <a:pPr marL="0" indent="0">
              <a:buNone/>
            </a:pPr>
            <a:r>
              <a:rPr lang="en-IN" sz="8000" dirty="0" smtClean="0"/>
              <a:t>The </a:t>
            </a:r>
            <a:r>
              <a:rPr lang="en-IN" sz="8000" dirty="0"/>
              <a:t>storage manager implements several data structures as part of the </a:t>
            </a:r>
            <a:r>
              <a:rPr lang="en-IN" sz="8000" dirty="0" smtClean="0"/>
              <a:t>physical system </a:t>
            </a:r>
            <a:r>
              <a:rPr lang="en-IN" sz="8000" dirty="0"/>
              <a:t>implementation</a:t>
            </a:r>
            <a:r>
              <a:rPr lang="en-IN" sz="8000" dirty="0" smtClean="0"/>
              <a:t>: </a:t>
            </a:r>
            <a:r>
              <a:rPr lang="en-IN" sz="8000" b="1" dirty="0" smtClean="0"/>
              <a:t>Data files, Data dictionary, Indices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1768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742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/>
              <a:t>DBMS Component Modules 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692696"/>
            <a:ext cx="9803432" cy="684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The query processor components include:</a:t>
            </a:r>
          </a:p>
          <a:p>
            <a:r>
              <a:rPr lang="en-IN" sz="2800" b="1" dirty="0" smtClean="0"/>
              <a:t>DDL interpreter</a:t>
            </a:r>
            <a:endParaRPr lang="en-IN" sz="2800" dirty="0"/>
          </a:p>
          <a:p>
            <a:pPr lvl="1"/>
            <a:r>
              <a:rPr lang="en-IN" sz="2800" dirty="0" smtClean="0"/>
              <a:t>interprets </a:t>
            </a:r>
            <a:r>
              <a:rPr lang="en-IN" sz="2800" dirty="0"/>
              <a:t>DDL statements and records the </a:t>
            </a:r>
            <a:r>
              <a:rPr lang="en-IN" sz="2800" dirty="0" smtClean="0"/>
              <a:t>definitions in </a:t>
            </a:r>
            <a:r>
              <a:rPr lang="en-IN" sz="2800" dirty="0"/>
              <a:t>the data </a:t>
            </a:r>
            <a:r>
              <a:rPr lang="en-IN" sz="2800" dirty="0" smtClean="0"/>
              <a:t>dictionary</a:t>
            </a:r>
            <a:endParaRPr lang="en-IN" sz="2800" dirty="0"/>
          </a:p>
          <a:p>
            <a:r>
              <a:rPr lang="en-IN" sz="2800" b="1" dirty="0" smtClean="0"/>
              <a:t>DML compiler</a:t>
            </a:r>
          </a:p>
          <a:p>
            <a:pPr lvl="1"/>
            <a:r>
              <a:rPr lang="en-IN" sz="2800" dirty="0" smtClean="0"/>
              <a:t>translates </a:t>
            </a:r>
            <a:r>
              <a:rPr lang="en-IN" sz="2800" dirty="0"/>
              <a:t>DML statements in a query language into </a:t>
            </a:r>
            <a:r>
              <a:rPr lang="en-IN" sz="2800" dirty="0" smtClean="0"/>
              <a:t>evaluation plan consisting of low-level </a:t>
            </a:r>
            <a:r>
              <a:rPr lang="en-IN" sz="2800" dirty="0"/>
              <a:t>instructions that the query </a:t>
            </a:r>
            <a:r>
              <a:rPr lang="en-IN" sz="2800" dirty="0" smtClean="0"/>
              <a:t>evaluation engine understands</a:t>
            </a:r>
            <a:endParaRPr lang="en-IN" sz="2800" dirty="0"/>
          </a:p>
          <a:p>
            <a:pPr lvl="1"/>
            <a:r>
              <a:rPr lang="en-IN" sz="2800" dirty="0" smtClean="0"/>
              <a:t>also performs </a:t>
            </a:r>
            <a:r>
              <a:rPr lang="en-IN" sz="2800" b="1" dirty="0" smtClean="0"/>
              <a:t>query </a:t>
            </a:r>
            <a:r>
              <a:rPr lang="en-IN" sz="2800" b="1" dirty="0"/>
              <a:t>optimization</a:t>
            </a:r>
            <a:r>
              <a:rPr lang="en-IN" sz="2800" dirty="0"/>
              <a:t>; that is, it picks the lowest cost evaluation plan </a:t>
            </a:r>
            <a:r>
              <a:rPr lang="en-IN" sz="2800" dirty="0" smtClean="0"/>
              <a:t>from among </a:t>
            </a:r>
            <a:r>
              <a:rPr lang="en-IN" sz="2800" dirty="0"/>
              <a:t>the </a:t>
            </a:r>
            <a:r>
              <a:rPr lang="en-IN" sz="2800" dirty="0" smtClean="0"/>
              <a:t>alternatives</a:t>
            </a:r>
            <a:endParaRPr lang="en-IN" sz="2800" dirty="0"/>
          </a:p>
          <a:p>
            <a:r>
              <a:rPr lang="en-IN" sz="2800" b="1" dirty="0" smtClean="0"/>
              <a:t>Query </a:t>
            </a:r>
            <a:r>
              <a:rPr lang="en-IN" sz="2800" b="1" dirty="0"/>
              <a:t>evaluation </a:t>
            </a:r>
            <a:r>
              <a:rPr lang="en-IN" sz="2800" b="1" dirty="0" smtClean="0"/>
              <a:t>engine</a:t>
            </a:r>
          </a:p>
          <a:p>
            <a:pPr lvl="1"/>
            <a:r>
              <a:rPr lang="en-IN" sz="2800" dirty="0"/>
              <a:t>executes low-level instructions </a:t>
            </a:r>
            <a:r>
              <a:rPr lang="en-IN" sz="2800" dirty="0" smtClean="0"/>
              <a:t>generated by </a:t>
            </a:r>
            <a:r>
              <a:rPr lang="en-IN" sz="2800" dirty="0"/>
              <a:t>the DML </a:t>
            </a:r>
            <a:r>
              <a:rPr lang="en-IN" sz="2800" dirty="0" smtClean="0"/>
              <a:t>compiler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Database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Database </a:t>
            </a:r>
            <a:r>
              <a:rPr lang="en-IN" sz="2400" dirty="0"/>
              <a:t>systems can </a:t>
            </a:r>
            <a:r>
              <a:rPr lang="en-IN" sz="2400" dirty="0" smtClean="0"/>
              <a:t>be centralized</a:t>
            </a:r>
            <a:r>
              <a:rPr lang="en-IN" sz="2400" dirty="0"/>
              <a:t>, or </a:t>
            </a:r>
            <a:r>
              <a:rPr lang="en-IN" sz="2400" dirty="0" smtClean="0"/>
              <a:t>distributed </a:t>
            </a:r>
          </a:p>
          <a:p>
            <a:endParaRPr lang="en-IN" sz="2400" dirty="0" smtClean="0"/>
          </a:p>
          <a:p>
            <a:r>
              <a:rPr lang="en-IN" sz="2400" dirty="0" smtClean="0"/>
              <a:t>Database </a:t>
            </a:r>
            <a:r>
              <a:rPr lang="en-IN" sz="2400" dirty="0"/>
              <a:t>systems can also be designed to exploit </a:t>
            </a:r>
            <a:r>
              <a:rPr lang="en-IN" sz="2400" dirty="0" smtClean="0"/>
              <a:t>parallel computer architectures</a:t>
            </a:r>
          </a:p>
          <a:p>
            <a:endParaRPr lang="en-IN" sz="2400" dirty="0" smtClean="0"/>
          </a:p>
          <a:p>
            <a:r>
              <a:rPr lang="en-IN" sz="2400" dirty="0" smtClean="0"/>
              <a:t>Distributed </a:t>
            </a:r>
            <a:r>
              <a:rPr lang="en-IN" sz="2400" dirty="0"/>
              <a:t>databases span multiple </a:t>
            </a:r>
            <a:r>
              <a:rPr lang="en-IN" sz="2400" dirty="0" smtClean="0"/>
              <a:t>geographically separated machines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23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800" dirty="0"/>
              <a:t>Two-tier </a:t>
            </a:r>
            <a:r>
              <a:rPr lang="en-IN" sz="4800" dirty="0" smtClean="0"/>
              <a:t>Architecture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pplication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resides at the client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machine and it invokes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database system functionality at the server machine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query language statements.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API standards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ODBC 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JDBC are used for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cient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server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interaction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7880874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1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sz="5400" dirty="0"/>
              <a:t>Three-tier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machine acts as a front end and does not contain any direct database calls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Instead, the client end communicates with an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application server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usually through a forms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application server in turn communicates with a database system to access data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business logic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the application, which says what actions to carry out under what conditions, is embedded in the application server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Three-tier applications are more appropriate for large applications, and for applications that run on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WorldWideWeb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Three-tier Architecture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3600"/>
            <a:ext cx="5040560" cy="414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6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Operations performed on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903712"/>
          </a:xfrm>
        </p:spPr>
        <p:txBody>
          <a:bodyPr/>
          <a:lstStyle/>
          <a:p>
            <a:r>
              <a:rPr lang="en-IN" dirty="0" smtClean="0"/>
              <a:t>Adding and removing existing files</a:t>
            </a:r>
          </a:p>
          <a:p>
            <a:r>
              <a:rPr lang="en-IN" dirty="0" smtClean="0"/>
              <a:t>Insert, delete, update and retrieve information from existing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17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Classification of DBMS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Classification based on data model</a:t>
            </a:r>
          </a:p>
          <a:p>
            <a:pPr lvl="1"/>
            <a:r>
              <a:rPr lang="en-IN" dirty="0" smtClean="0"/>
              <a:t>Relational </a:t>
            </a:r>
          </a:p>
          <a:p>
            <a:pPr lvl="1"/>
            <a:r>
              <a:rPr lang="en-IN" dirty="0" smtClean="0"/>
              <a:t>Hierarchical</a:t>
            </a:r>
          </a:p>
          <a:p>
            <a:pPr lvl="1"/>
            <a:r>
              <a:rPr lang="en-IN" dirty="0" smtClean="0"/>
              <a:t>Network </a:t>
            </a:r>
          </a:p>
          <a:p>
            <a:pPr lvl="1"/>
            <a:r>
              <a:rPr lang="en-IN" dirty="0" smtClean="0"/>
              <a:t>Object oriented</a:t>
            </a:r>
          </a:p>
          <a:p>
            <a:pPr lvl="1"/>
            <a:r>
              <a:rPr lang="en-IN" dirty="0" smtClean="0"/>
              <a:t>XML </a:t>
            </a:r>
          </a:p>
          <a:p>
            <a:pPr lvl="1"/>
            <a:endParaRPr lang="en-IN" dirty="0" smtClean="0"/>
          </a:p>
          <a:p>
            <a:r>
              <a:rPr lang="en-IN" dirty="0"/>
              <a:t>Classification based on </a:t>
            </a:r>
            <a:r>
              <a:rPr lang="en-IN" dirty="0" smtClean="0"/>
              <a:t>the number of users</a:t>
            </a:r>
          </a:p>
          <a:p>
            <a:pPr lvl="1"/>
            <a:r>
              <a:rPr lang="en-IN" dirty="0" smtClean="0"/>
              <a:t>Single user</a:t>
            </a:r>
          </a:p>
          <a:p>
            <a:pPr lvl="1"/>
            <a:r>
              <a:rPr lang="en-IN" dirty="0" smtClean="0"/>
              <a:t>Multiuser</a:t>
            </a:r>
          </a:p>
          <a:p>
            <a:endParaRPr lang="en-IN" dirty="0" smtClean="0"/>
          </a:p>
          <a:p>
            <a:r>
              <a:rPr lang="en-IN" dirty="0"/>
              <a:t>Classification based on </a:t>
            </a:r>
            <a:r>
              <a:rPr lang="en-IN" dirty="0" smtClean="0"/>
              <a:t>database distribution</a:t>
            </a:r>
          </a:p>
          <a:p>
            <a:pPr lvl="1"/>
            <a:r>
              <a:rPr lang="en-IN" dirty="0" smtClean="0"/>
              <a:t>Centralized database system</a:t>
            </a:r>
          </a:p>
          <a:p>
            <a:pPr lvl="1"/>
            <a:r>
              <a:rPr lang="en-IN" dirty="0" smtClean="0"/>
              <a:t>Distributed database system</a:t>
            </a:r>
          </a:p>
          <a:p>
            <a:pPr lvl="2"/>
            <a:r>
              <a:rPr lang="en-IN" dirty="0" smtClean="0"/>
              <a:t>Homogeneous</a:t>
            </a:r>
          </a:p>
          <a:p>
            <a:pPr lvl="2"/>
            <a:r>
              <a:rPr lang="en-IN" dirty="0" smtClean="0"/>
              <a:t>Heterogeneous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33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Fundamentals of Database Systems by </a:t>
            </a:r>
            <a:r>
              <a:rPr lang="en-US" dirty="0" err="1"/>
              <a:t>Ramez</a:t>
            </a:r>
            <a:r>
              <a:rPr lang="en-US" dirty="0"/>
              <a:t> </a:t>
            </a:r>
            <a:r>
              <a:rPr lang="en-US" dirty="0" err="1"/>
              <a:t>Elmasri</a:t>
            </a:r>
            <a:r>
              <a:rPr lang="en-US" dirty="0"/>
              <a:t> and </a:t>
            </a:r>
            <a:r>
              <a:rPr lang="en-US" dirty="0" err="1"/>
              <a:t>Shamkant</a:t>
            </a:r>
            <a:r>
              <a:rPr lang="en-US" dirty="0"/>
              <a:t> </a:t>
            </a:r>
            <a:r>
              <a:rPr lang="en-US" dirty="0" err="1"/>
              <a:t>B.Navathe</a:t>
            </a:r>
            <a:r>
              <a:rPr lang="en-US" dirty="0"/>
              <a:t> Pearson Education,2013</a:t>
            </a:r>
            <a:endParaRPr lang="en-IN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/>
              <a:t>Database System Concepts by Abraham </a:t>
            </a:r>
            <a:r>
              <a:rPr lang="en-US" dirty="0" err="1"/>
              <a:t>Silberschatz</a:t>
            </a:r>
            <a:r>
              <a:rPr lang="en-US" dirty="0"/>
              <a:t>, Henry </a:t>
            </a:r>
            <a:r>
              <a:rPr lang="en-US" dirty="0" err="1"/>
              <a:t>F.Korth</a:t>
            </a:r>
            <a:r>
              <a:rPr lang="en-US" dirty="0"/>
              <a:t> and </a:t>
            </a:r>
            <a:r>
              <a:rPr lang="en-US" dirty="0" err="1"/>
              <a:t>S.Sudarshan</a:t>
            </a:r>
            <a:r>
              <a:rPr lang="en-US" dirty="0"/>
              <a:t>, Tata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 2011</a:t>
            </a: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4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DBMS?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lang="en-IN" dirty="0" smtClean="0"/>
              <a:t>ollection  of programs that allow users to create and maintain a database</a:t>
            </a:r>
          </a:p>
          <a:p>
            <a:r>
              <a:rPr lang="en-IN" dirty="0" smtClean="0"/>
              <a:t>Software package designed to store and manage database</a:t>
            </a:r>
          </a:p>
          <a:p>
            <a:r>
              <a:rPr lang="en-IN" dirty="0" smtClean="0"/>
              <a:t>General purpose software system that facilitates the process of defining, constructing, manipulating and sharing database among various users and applications</a:t>
            </a:r>
          </a:p>
          <a:p>
            <a:r>
              <a:rPr lang="en-IN" dirty="0" smtClean="0"/>
              <a:t>Other functions include protection and maintenance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12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Database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Database and DBMS software together form a Database systems</a:t>
            </a:r>
          </a:p>
          <a:p>
            <a:pPr marL="0" indent="0">
              <a:buNone/>
            </a:pPr>
            <a:r>
              <a:rPr lang="en-IN" dirty="0" smtClean="0"/>
              <a:t>Purpose of DB systems (Disadvantages of FPS)</a:t>
            </a:r>
          </a:p>
          <a:p>
            <a:r>
              <a:rPr lang="en-IN" dirty="0" smtClean="0"/>
              <a:t>Data redundancy and inconsistency</a:t>
            </a:r>
          </a:p>
          <a:p>
            <a:r>
              <a:rPr lang="en-IN" dirty="0" smtClean="0"/>
              <a:t>Difficulty in accessing data</a:t>
            </a:r>
          </a:p>
          <a:p>
            <a:r>
              <a:rPr lang="en-IN" dirty="0" smtClean="0"/>
              <a:t>Data isolation</a:t>
            </a:r>
          </a:p>
          <a:p>
            <a:r>
              <a:rPr lang="en-IN" dirty="0" smtClean="0"/>
              <a:t>Integrity problems</a:t>
            </a:r>
          </a:p>
          <a:p>
            <a:r>
              <a:rPr lang="en-IN" dirty="0" smtClean="0"/>
              <a:t>Atomicity problems</a:t>
            </a:r>
          </a:p>
          <a:p>
            <a:r>
              <a:rPr lang="en-IN" dirty="0" smtClean="0"/>
              <a:t>Concurrent access anomalies</a:t>
            </a:r>
          </a:p>
          <a:p>
            <a:r>
              <a:rPr lang="en-IN" dirty="0" smtClean="0"/>
              <a:t>Security problems – access policies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9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Components of Database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</a:t>
            </a:r>
          </a:p>
          <a:p>
            <a:r>
              <a:rPr lang="en-IN" dirty="0" smtClean="0"/>
              <a:t>Hardware</a:t>
            </a:r>
          </a:p>
          <a:p>
            <a:r>
              <a:rPr lang="en-IN" dirty="0" smtClean="0"/>
              <a:t>Software</a:t>
            </a:r>
          </a:p>
          <a:p>
            <a:r>
              <a:rPr lang="en-IN" dirty="0" smtClean="0"/>
              <a:t>Users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2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Simplified Database System Environment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915244"/>
            <a:ext cx="48387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Database System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Banking and Finance</a:t>
            </a:r>
          </a:p>
          <a:p>
            <a:r>
              <a:rPr lang="en-IN" dirty="0" smtClean="0"/>
              <a:t>Universities</a:t>
            </a:r>
          </a:p>
          <a:p>
            <a:r>
              <a:rPr lang="en-IN" dirty="0" smtClean="0"/>
              <a:t>Airlines </a:t>
            </a:r>
          </a:p>
          <a:p>
            <a:r>
              <a:rPr lang="en-IN" dirty="0" smtClean="0"/>
              <a:t>Telecommunications</a:t>
            </a:r>
          </a:p>
          <a:p>
            <a:r>
              <a:rPr lang="en-IN" dirty="0" smtClean="0"/>
              <a:t>Enterprise Information and so on….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6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Characteristics of Database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Self-describing nature of a database system</a:t>
            </a:r>
          </a:p>
          <a:p>
            <a:r>
              <a:rPr lang="en-IN" smtClean="0"/>
              <a:t>Insulation </a:t>
            </a:r>
            <a:r>
              <a:rPr lang="en-IN" dirty="0" smtClean="0"/>
              <a:t>between programs and data, and data abstraction</a:t>
            </a:r>
          </a:p>
          <a:p>
            <a:r>
              <a:rPr lang="en-IN" dirty="0" smtClean="0"/>
              <a:t>Support of multiple views of the data</a:t>
            </a:r>
          </a:p>
          <a:p>
            <a:r>
              <a:rPr lang="en-IN" dirty="0" smtClean="0"/>
              <a:t>Sharing of data and multiuser transaction processing</a:t>
            </a:r>
          </a:p>
          <a:p>
            <a:pPr marL="393192" lvl="1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31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478</TotalTime>
  <Words>1354</Words>
  <Application>Microsoft Office PowerPoint</Application>
  <PresentationFormat>On-screen Show (4:3)</PresentationFormat>
  <Paragraphs>199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Fundamentals concepts and Architecture</vt:lpstr>
      <vt:lpstr>What is a Database?</vt:lpstr>
      <vt:lpstr>Operations performed on Database</vt:lpstr>
      <vt:lpstr>What is DBMS?</vt:lpstr>
      <vt:lpstr>Database System</vt:lpstr>
      <vt:lpstr>Components of Database Systems</vt:lpstr>
      <vt:lpstr>Simplified Database System Environment</vt:lpstr>
      <vt:lpstr>Database System Applications</vt:lpstr>
      <vt:lpstr>Characteristics of Database Approach</vt:lpstr>
      <vt:lpstr>Actors</vt:lpstr>
      <vt:lpstr>Workers behind the scene</vt:lpstr>
      <vt:lpstr>Advantages of using DBMS approach</vt:lpstr>
      <vt:lpstr>Data models</vt:lpstr>
      <vt:lpstr>Categories of Data Models</vt:lpstr>
      <vt:lpstr>Schema</vt:lpstr>
      <vt:lpstr>Instances and Database State</vt:lpstr>
      <vt:lpstr>Three Schema Architecture</vt:lpstr>
      <vt:lpstr>Three Schema Architecture</vt:lpstr>
      <vt:lpstr>Data Independence</vt:lpstr>
      <vt:lpstr>Database Languages </vt:lpstr>
      <vt:lpstr>DBMS Interfaces</vt:lpstr>
      <vt:lpstr>DBMS Component Modules</vt:lpstr>
      <vt:lpstr>DBMS Component Modules</vt:lpstr>
      <vt:lpstr>DBMS Component Modules (contd..)</vt:lpstr>
      <vt:lpstr>DBMS Component Modules (contd..)</vt:lpstr>
      <vt:lpstr>Database Architecture</vt:lpstr>
      <vt:lpstr>Two-tier Architecture</vt:lpstr>
      <vt:lpstr>Three-tier Architecture</vt:lpstr>
      <vt:lpstr>Three-tier Architecture</vt:lpstr>
      <vt:lpstr>Classification of DBMS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44</cp:revision>
  <dcterms:created xsi:type="dcterms:W3CDTF">2016-07-11T08:44:00Z</dcterms:created>
  <dcterms:modified xsi:type="dcterms:W3CDTF">2017-12-20T05:04:33Z</dcterms:modified>
</cp:coreProperties>
</file>