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8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04664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Introduction to Transaction Processing Concepts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Professor</a:t>
            </a:r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41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Transaction States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8388"/>
            <a:ext cx="7992888" cy="325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7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/>
              <a:t>System Log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To </a:t>
            </a:r>
            <a:r>
              <a:rPr lang="en-IN" dirty="0" smtClean="0"/>
              <a:t>recover </a:t>
            </a:r>
            <a:r>
              <a:rPr lang="en-IN" dirty="0"/>
              <a:t>from </a:t>
            </a:r>
            <a:r>
              <a:rPr lang="en-IN" dirty="0" smtClean="0"/>
              <a:t>failures, the system </a:t>
            </a:r>
            <a:r>
              <a:rPr lang="en-IN" dirty="0"/>
              <a:t>maintains </a:t>
            </a:r>
            <a:r>
              <a:rPr lang="en-IN" dirty="0" smtClean="0"/>
              <a:t>a </a:t>
            </a:r>
            <a:r>
              <a:rPr lang="en-IN" b="1" dirty="0" smtClean="0"/>
              <a:t>log</a:t>
            </a:r>
            <a:r>
              <a:rPr lang="en-IN" dirty="0" smtClean="0"/>
              <a:t> </a:t>
            </a:r>
            <a:r>
              <a:rPr lang="en-IN" dirty="0"/>
              <a:t>to keep track of all transaction operations </a:t>
            </a:r>
            <a:r>
              <a:rPr lang="en-IN" dirty="0" smtClean="0"/>
              <a:t>  </a:t>
            </a:r>
          </a:p>
          <a:p>
            <a:r>
              <a:rPr lang="en-IN" dirty="0" smtClean="0"/>
              <a:t>The </a:t>
            </a:r>
            <a:r>
              <a:rPr lang="en-IN" dirty="0"/>
              <a:t>log is a sequential, append-only file that is kept on </a:t>
            </a:r>
            <a:r>
              <a:rPr lang="en-IN" dirty="0" smtClean="0"/>
              <a:t>disk</a:t>
            </a:r>
            <a:endParaRPr lang="en-IN" dirty="0" smtClean="0"/>
          </a:p>
          <a:p>
            <a:r>
              <a:rPr lang="en-IN" dirty="0"/>
              <a:t>The following are the types </a:t>
            </a:r>
            <a:r>
              <a:rPr lang="en-IN" dirty="0" smtClean="0"/>
              <a:t>of entries, called </a:t>
            </a:r>
            <a:r>
              <a:rPr lang="en-IN" b="1" dirty="0"/>
              <a:t>log </a:t>
            </a:r>
            <a:r>
              <a:rPr lang="en-IN" b="1" dirty="0" smtClean="0"/>
              <a:t>records </a:t>
            </a:r>
            <a:r>
              <a:rPr lang="en-IN" dirty="0" smtClean="0"/>
              <a:t>that </a:t>
            </a:r>
            <a:r>
              <a:rPr lang="en-IN" dirty="0"/>
              <a:t>are written to the log </a:t>
            </a:r>
            <a:r>
              <a:rPr lang="en-IN" dirty="0" smtClean="0"/>
              <a:t>file</a:t>
            </a:r>
          </a:p>
          <a:p>
            <a:pPr lvl="1"/>
            <a:r>
              <a:rPr lang="en-IN" b="1" dirty="0"/>
              <a:t>[</a:t>
            </a:r>
            <a:r>
              <a:rPr lang="en-IN" b="1" dirty="0" err="1"/>
              <a:t>start_transaction</a:t>
            </a:r>
            <a:r>
              <a:rPr lang="en-IN" b="1" dirty="0"/>
              <a:t>, </a:t>
            </a:r>
            <a:r>
              <a:rPr lang="en-IN" b="1" i="1" dirty="0"/>
              <a:t>T</a:t>
            </a:r>
            <a:r>
              <a:rPr lang="en-IN" b="1" dirty="0" smtClean="0"/>
              <a:t>] - </a:t>
            </a:r>
            <a:r>
              <a:rPr lang="en-IN" dirty="0"/>
              <a:t>Indicates that transaction </a:t>
            </a:r>
            <a:r>
              <a:rPr lang="en-IN" i="1" dirty="0"/>
              <a:t>T </a:t>
            </a:r>
            <a:r>
              <a:rPr lang="en-IN" dirty="0"/>
              <a:t>has started execution.</a:t>
            </a:r>
          </a:p>
          <a:p>
            <a:pPr lvl="1"/>
            <a:r>
              <a:rPr lang="en-IN" b="1" dirty="0" smtClean="0"/>
              <a:t>[</a:t>
            </a:r>
            <a:r>
              <a:rPr lang="en-IN" b="1" dirty="0" err="1"/>
              <a:t>write_item</a:t>
            </a:r>
            <a:r>
              <a:rPr lang="en-IN" b="1" dirty="0"/>
              <a:t>, </a:t>
            </a:r>
            <a:r>
              <a:rPr lang="en-IN" b="1" i="1" dirty="0"/>
              <a:t>T</a:t>
            </a:r>
            <a:r>
              <a:rPr lang="en-IN" b="1" dirty="0"/>
              <a:t>, </a:t>
            </a:r>
            <a:r>
              <a:rPr lang="en-IN" b="1" i="1" dirty="0"/>
              <a:t>X</a:t>
            </a:r>
            <a:r>
              <a:rPr lang="en-IN" b="1" dirty="0"/>
              <a:t>, </a:t>
            </a:r>
            <a:r>
              <a:rPr lang="en-IN" b="1" i="1" dirty="0" err="1"/>
              <a:t>old_value</a:t>
            </a:r>
            <a:r>
              <a:rPr lang="en-IN" b="1" dirty="0"/>
              <a:t>, </a:t>
            </a:r>
            <a:r>
              <a:rPr lang="en-IN" b="1" i="1" dirty="0" err="1"/>
              <a:t>new_value</a:t>
            </a:r>
            <a:r>
              <a:rPr lang="en-IN" b="1" dirty="0" smtClean="0"/>
              <a:t>]</a:t>
            </a:r>
            <a:r>
              <a:rPr lang="en-IN" dirty="0"/>
              <a:t> </a:t>
            </a:r>
            <a:r>
              <a:rPr lang="en-IN" dirty="0" smtClean="0"/>
              <a:t>- </a:t>
            </a:r>
            <a:r>
              <a:rPr lang="en-IN" dirty="0"/>
              <a:t>Indicates that transaction </a:t>
            </a:r>
            <a:r>
              <a:rPr lang="en-IN" i="1" dirty="0"/>
              <a:t>T </a:t>
            </a:r>
            <a:r>
              <a:rPr lang="en-IN" dirty="0" smtClean="0"/>
              <a:t>has changed </a:t>
            </a:r>
            <a:r>
              <a:rPr lang="en-IN" dirty="0"/>
              <a:t>the value of database item </a:t>
            </a:r>
            <a:r>
              <a:rPr lang="en-IN" i="1" dirty="0"/>
              <a:t>X </a:t>
            </a:r>
            <a:r>
              <a:rPr lang="en-IN" dirty="0"/>
              <a:t>from </a:t>
            </a:r>
            <a:r>
              <a:rPr lang="en-IN" i="1" dirty="0" err="1"/>
              <a:t>old_value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 err="1"/>
              <a:t>new_value</a:t>
            </a:r>
            <a:r>
              <a:rPr lang="en-IN" i="1" dirty="0"/>
              <a:t>.</a:t>
            </a:r>
          </a:p>
          <a:p>
            <a:pPr lvl="1"/>
            <a:r>
              <a:rPr lang="en-IN" b="1" dirty="0" smtClean="0"/>
              <a:t>[</a:t>
            </a:r>
            <a:r>
              <a:rPr lang="en-IN" b="1" dirty="0" err="1" smtClean="0"/>
              <a:t>read_item</a:t>
            </a:r>
            <a:r>
              <a:rPr lang="en-IN" b="1" dirty="0"/>
              <a:t>, </a:t>
            </a:r>
            <a:r>
              <a:rPr lang="en-IN" b="1" i="1" dirty="0"/>
              <a:t>T</a:t>
            </a:r>
            <a:r>
              <a:rPr lang="en-IN" b="1" dirty="0"/>
              <a:t>, </a:t>
            </a:r>
            <a:r>
              <a:rPr lang="en-IN" b="1" i="1" dirty="0"/>
              <a:t>X</a:t>
            </a:r>
            <a:r>
              <a:rPr lang="en-IN" b="1" dirty="0" smtClean="0"/>
              <a:t>] -</a:t>
            </a:r>
            <a:r>
              <a:rPr lang="en-IN" dirty="0" smtClean="0"/>
              <a:t> </a:t>
            </a:r>
            <a:r>
              <a:rPr lang="en-IN" dirty="0"/>
              <a:t>Indicates that transaction </a:t>
            </a:r>
            <a:r>
              <a:rPr lang="en-IN" i="1" dirty="0"/>
              <a:t>T </a:t>
            </a:r>
            <a:r>
              <a:rPr lang="en-IN" dirty="0"/>
              <a:t>has read the value of </a:t>
            </a:r>
            <a:r>
              <a:rPr lang="en-IN" dirty="0" smtClean="0"/>
              <a:t>database item </a:t>
            </a:r>
            <a:r>
              <a:rPr lang="en-IN" i="1" dirty="0"/>
              <a:t>X</a:t>
            </a:r>
            <a:r>
              <a:rPr lang="en-IN" dirty="0"/>
              <a:t>.</a:t>
            </a:r>
          </a:p>
          <a:p>
            <a:pPr lvl="1"/>
            <a:r>
              <a:rPr lang="en-IN" b="1" dirty="0" smtClean="0"/>
              <a:t>[</a:t>
            </a:r>
            <a:r>
              <a:rPr lang="en-IN" b="1" dirty="0"/>
              <a:t>commit, </a:t>
            </a:r>
            <a:r>
              <a:rPr lang="en-IN" b="1" i="1" dirty="0"/>
              <a:t>T</a:t>
            </a:r>
            <a:r>
              <a:rPr lang="en-IN" b="1" dirty="0" smtClean="0"/>
              <a:t>]</a:t>
            </a:r>
            <a:r>
              <a:rPr lang="en-IN" dirty="0"/>
              <a:t> </a:t>
            </a:r>
            <a:r>
              <a:rPr lang="en-IN" dirty="0" smtClean="0"/>
              <a:t>- Indicates </a:t>
            </a:r>
            <a:r>
              <a:rPr lang="en-IN" dirty="0"/>
              <a:t>that transaction </a:t>
            </a:r>
            <a:r>
              <a:rPr lang="en-IN" i="1" dirty="0"/>
              <a:t>T </a:t>
            </a:r>
            <a:r>
              <a:rPr lang="en-IN" dirty="0"/>
              <a:t>has completed successfully, </a:t>
            </a:r>
            <a:r>
              <a:rPr lang="en-IN" dirty="0" smtClean="0"/>
              <a:t>and affirms </a:t>
            </a:r>
            <a:r>
              <a:rPr lang="en-IN" dirty="0"/>
              <a:t>that its effect can be committed (recorded permanently) to the database.</a:t>
            </a:r>
          </a:p>
          <a:p>
            <a:pPr lvl="1"/>
            <a:r>
              <a:rPr lang="en-IN" b="1" dirty="0" smtClean="0"/>
              <a:t>[abort</a:t>
            </a:r>
            <a:r>
              <a:rPr lang="en-IN" b="1" dirty="0"/>
              <a:t>, </a:t>
            </a:r>
            <a:r>
              <a:rPr lang="en-IN" b="1" i="1" dirty="0"/>
              <a:t>T</a:t>
            </a:r>
            <a:r>
              <a:rPr lang="en-IN" b="1" dirty="0" smtClean="0"/>
              <a:t>] -</a:t>
            </a:r>
            <a:r>
              <a:rPr lang="en-IN" dirty="0" smtClean="0"/>
              <a:t> </a:t>
            </a:r>
            <a:r>
              <a:rPr lang="en-IN" dirty="0"/>
              <a:t>Indicates that transaction </a:t>
            </a:r>
            <a:r>
              <a:rPr lang="en-IN" i="1" dirty="0"/>
              <a:t>T </a:t>
            </a:r>
            <a:r>
              <a:rPr lang="en-IN" dirty="0"/>
              <a:t>has been aborted.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855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Commit Point of a Transaction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A transaction </a:t>
            </a:r>
            <a:r>
              <a:rPr lang="en-IN" i="1" dirty="0"/>
              <a:t>T </a:t>
            </a:r>
            <a:r>
              <a:rPr lang="en-IN" dirty="0"/>
              <a:t>reaches its </a:t>
            </a:r>
            <a:r>
              <a:rPr lang="en-IN" b="1" dirty="0"/>
              <a:t>commit point </a:t>
            </a:r>
            <a:r>
              <a:rPr lang="en-IN" dirty="0"/>
              <a:t>when all its operations that access </a:t>
            </a:r>
            <a:r>
              <a:rPr lang="en-IN" dirty="0" smtClean="0"/>
              <a:t>the database </a:t>
            </a:r>
            <a:r>
              <a:rPr lang="en-IN" dirty="0"/>
              <a:t>have been executed successfully </a:t>
            </a:r>
            <a:r>
              <a:rPr lang="en-IN" i="1" dirty="0"/>
              <a:t>and </a:t>
            </a:r>
            <a:r>
              <a:rPr lang="en-IN" dirty="0"/>
              <a:t>the effect of all the transaction </a:t>
            </a:r>
            <a:r>
              <a:rPr lang="en-IN" dirty="0" smtClean="0"/>
              <a:t>operations on </a:t>
            </a:r>
            <a:r>
              <a:rPr lang="en-IN" dirty="0"/>
              <a:t>the database have been recorded in the log.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Beyond </a:t>
            </a:r>
            <a:r>
              <a:rPr lang="en-IN" dirty="0"/>
              <a:t>the commit point, </a:t>
            </a:r>
            <a:r>
              <a:rPr lang="en-IN" dirty="0" smtClean="0"/>
              <a:t>the transaction </a:t>
            </a:r>
            <a:r>
              <a:rPr lang="en-IN" dirty="0"/>
              <a:t>is said to be </a:t>
            </a:r>
            <a:r>
              <a:rPr lang="en-IN" b="1" dirty="0"/>
              <a:t>committed</a:t>
            </a:r>
            <a:r>
              <a:rPr lang="en-IN" dirty="0"/>
              <a:t>, and its effect must be </a:t>
            </a:r>
            <a:r>
              <a:rPr lang="en-IN" i="1" dirty="0"/>
              <a:t>permanently recorded </a:t>
            </a:r>
            <a:r>
              <a:rPr lang="en-IN" dirty="0" smtClean="0"/>
              <a:t>in the </a:t>
            </a:r>
            <a:r>
              <a:rPr lang="en-IN" dirty="0"/>
              <a:t>database.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transaction then writes a commit record [commit, </a:t>
            </a:r>
            <a:r>
              <a:rPr lang="en-IN" i="1" dirty="0"/>
              <a:t>T</a:t>
            </a:r>
            <a:r>
              <a:rPr lang="en-IN" dirty="0"/>
              <a:t>] into the log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If a system failure occurs, we can search back in the log for all transactions </a:t>
            </a:r>
            <a:r>
              <a:rPr lang="en-IN" i="1" dirty="0"/>
              <a:t>T </a:t>
            </a:r>
            <a:r>
              <a:rPr lang="en-IN" dirty="0" smtClean="0"/>
              <a:t>that have </a:t>
            </a:r>
            <a:r>
              <a:rPr lang="en-IN" dirty="0"/>
              <a:t>written a [</a:t>
            </a:r>
            <a:r>
              <a:rPr lang="en-IN" dirty="0" err="1"/>
              <a:t>start_transaction</a:t>
            </a:r>
            <a:r>
              <a:rPr lang="en-IN" dirty="0"/>
              <a:t>, </a:t>
            </a:r>
            <a:r>
              <a:rPr lang="en-IN" i="1" dirty="0"/>
              <a:t>T</a:t>
            </a:r>
            <a:r>
              <a:rPr lang="en-IN" dirty="0"/>
              <a:t>] record into the log but have not written </a:t>
            </a:r>
            <a:r>
              <a:rPr lang="en-IN" dirty="0" smtClean="0"/>
              <a:t>their [</a:t>
            </a:r>
            <a:r>
              <a:rPr lang="en-IN" dirty="0"/>
              <a:t>commit, </a:t>
            </a:r>
            <a:r>
              <a:rPr lang="en-IN" i="1" dirty="0"/>
              <a:t>T</a:t>
            </a:r>
            <a:r>
              <a:rPr lang="en-IN" dirty="0"/>
              <a:t>] record yet; these transactions may have to be </a:t>
            </a:r>
            <a:r>
              <a:rPr lang="en-IN" i="1" dirty="0"/>
              <a:t>rolled back </a:t>
            </a:r>
            <a:r>
              <a:rPr lang="en-IN" dirty="0"/>
              <a:t>to </a:t>
            </a:r>
            <a:r>
              <a:rPr lang="en-IN" i="1" dirty="0"/>
              <a:t>undo </a:t>
            </a:r>
            <a:r>
              <a:rPr lang="en-IN" i="1" dirty="0" smtClean="0"/>
              <a:t>their effect </a:t>
            </a:r>
            <a:r>
              <a:rPr lang="en-IN" dirty="0"/>
              <a:t>on the database during the recovery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3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Desirable Properties of Transactions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-IN" sz="2000" dirty="0"/>
              <a:t>Transactions should possess </a:t>
            </a:r>
            <a:r>
              <a:rPr lang="en-IN" sz="2000" dirty="0" smtClean="0"/>
              <a:t>the following properties</a:t>
            </a:r>
            <a:r>
              <a:rPr lang="en-IN" sz="2000" dirty="0"/>
              <a:t>, often called the </a:t>
            </a:r>
            <a:r>
              <a:rPr lang="en-IN" sz="2000" b="1" dirty="0"/>
              <a:t>ACID </a:t>
            </a:r>
            <a:r>
              <a:rPr lang="en-IN" sz="2000" dirty="0"/>
              <a:t>properties;</a:t>
            </a:r>
          </a:p>
          <a:p>
            <a:pPr lvl="1" algn="just">
              <a:spcBef>
                <a:spcPts val="1200"/>
              </a:spcBef>
            </a:pPr>
            <a:r>
              <a:rPr lang="en-IN" sz="2000" b="1" dirty="0" smtClean="0"/>
              <a:t>Atomicity – </a:t>
            </a:r>
            <a:r>
              <a:rPr lang="en-IN" sz="2000" dirty="0" smtClean="0"/>
              <a:t>A </a:t>
            </a:r>
            <a:r>
              <a:rPr lang="en-IN" sz="2000" dirty="0"/>
              <a:t>transaction </a:t>
            </a:r>
            <a:r>
              <a:rPr lang="en-IN" sz="2000" dirty="0" smtClean="0"/>
              <a:t>should </a:t>
            </a:r>
            <a:r>
              <a:rPr lang="en-IN" sz="2000" dirty="0"/>
              <a:t>either </a:t>
            </a:r>
            <a:r>
              <a:rPr lang="en-IN" sz="2000" dirty="0" smtClean="0"/>
              <a:t>be performed </a:t>
            </a:r>
            <a:r>
              <a:rPr lang="en-IN" sz="2000" dirty="0"/>
              <a:t>in its entirety or not performed at </a:t>
            </a:r>
            <a:r>
              <a:rPr lang="en-IN" sz="2000" dirty="0" smtClean="0"/>
              <a:t>all</a:t>
            </a:r>
          </a:p>
          <a:p>
            <a:pPr lvl="1" algn="just">
              <a:spcBef>
                <a:spcPts val="1200"/>
              </a:spcBef>
            </a:pPr>
            <a:r>
              <a:rPr lang="en-IN" sz="2000" b="1" dirty="0" smtClean="0"/>
              <a:t>Consistency preservation - </a:t>
            </a:r>
            <a:r>
              <a:rPr lang="en-IN" sz="2000" dirty="0" smtClean="0"/>
              <a:t>A </a:t>
            </a:r>
            <a:r>
              <a:rPr lang="en-IN" sz="2000" dirty="0"/>
              <a:t>transaction should be consistency preserving</a:t>
            </a:r>
            <a:r>
              <a:rPr lang="en-IN" sz="2000" dirty="0" smtClean="0"/>
              <a:t>, meaning </a:t>
            </a:r>
            <a:r>
              <a:rPr lang="en-IN" sz="2000" dirty="0"/>
              <a:t>that if it is completely executed from beginning to end </a:t>
            </a:r>
            <a:r>
              <a:rPr lang="en-IN" sz="2000" dirty="0" smtClean="0"/>
              <a:t>without interference </a:t>
            </a:r>
            <a:r>
              <a:rPr lang="en-IN" sz="2000" dirty="0"/>
              <a:t>from other transactions, it should take the database from </a:t>
            </a:r>
            <a:r>
              <a:rPr lang="en-IN" sz="2000" dirty="0" smtClean="0"/>
              <a:t>one consistent </a:t>
            </a:r>
            <a:r>
              <a:rPr lang="en-IN" sz="2000" dirty="0"/>
              <a:t>state to </a:t>
            </a:r>
            <a:r>
              <a:rPr lang="en-IN" sz="2000" dirty="0" smtClean="0"/>
              <a:t>another</a:t>
            </a:r>
          </a:p>
          <a:p>
            <a:pPr lvl="1" algn="just">
              <a:spcBef>
                <a:spcPts val="1200"/>
              </a:spcBef>
            </a:pPr>
            <a:r>
              <a:rPr lang="en-IN" sz="2000" b="1" dirty="0" smtClean="0"/>
              <a:t>Isolation</a:t>
            </a:r>
            <a:r>
              <a:rPr lang="en-IN" sz="2000" b="1" dirty="0"/>
              <a:t> </a:t>
            </a:r>
            <a:r>
              <a:rPr lang="en-IN" sz="2000" b="1" dirty="0" smtClean="0"/>
              <a:t>- </a:t>
            </a:r>
            <a:r>
              <a:rPr lang="en-IN" sz="2000" dirty="0" smtClean="0"/>
              <a:t>A </a:t>
            </a:r>
            <a:r>
              <a:rPr lang="en-IN" sz="2000" dirty="0"/>
              <a:t>transaction should appear as though it is being executed in </a:t>
            </a:r>
            <a:r>
              <a:rPr lang="en-IN" sz="2000" dirty="0" smtClean="0"/>
              <a:t>isolation from </a:t>
            </a:r>
            <a:r>
              <a:rPr lang="en-IN" sz="2000" dirty="0"/>
              <a:t>other transactions, even though many transactions are </a:t>
            </a:r>
            <a:r>
              <a:rPr lang="en-IN" sz="2000" dirty="0" smtClean="0"/>
              <a:t>executing concurrently</a:t>
            </a:r>
          </a:p>
          <a:p>
            <a:pPr lvl="1" algn="just">
              <a:spcBef>
                <a:spcPts val="1200"/>
              </a:spcBef>
            </a:pPr>
            <a:r>
              <a:rPr lang="en-IN" sz="2000" b="1" dirty="0" smtClean="0"/>
              <a:t>Durability </a:t>
            </a:r>
            <a:r>
              <a:rPr lang="en-IN" sz="2000" b="1" dirty="0"/>
              <a:t>or </a:t>
            </a:r>
            <a:r>
              <a:rPr lang="en-IN" sz="2000" b="1" dirty="0" smtClean="0"/>
              <a:t>permanency - </a:t>
            </a:r>
            <a:r>
              <a:rPr lang="en-IN" sz="2000" dirty="0" smtClean="0"/>
              <a:t>The </a:t>
            </a:r>
            <a:r>
              <a:rPr lang="en-IN" sz="2000" dirty="0"/>
              <a:t>changes applied to the database by a </a:t>
            </a:r>
            <a:r>
              <a:rPr lang="en-IN" sz="2000" dirty="0" smtClean="0"/>
              <a:t>committed transaction </a:t>
            </a:r>
            <a:r>
              <a:rPr lang="en-IN" sz="2000" dirty="0"/>
              <a:t>must persist in the database. These changes must not </a:t>
            </a:r>
            <a:r>
              <a:rPr lang="en-IN" sz="2000" dirty="0" smtClean="0"/>
              <a:t>be lost </a:t>
            </a:r>
            <a:r>
              <a:rPr lang="en-IN" sz="2000" dirty="0"/>
              <a:t>because of any failure.</a:t>
            </a:r>
          </a:p>
        </p:txBody>
      </p:sp>
    </p:spTree>
    <p:extLst>
      <p:ext uri="{BB962C8B-B14F-4D97-AF65-F5344CB8AC3E}">
        <p14:creationId xmlns:p14="http://schemas.microsoft.com/office/powerpoint/2010/main" val="251123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/>
              <a:t>Schedules of Transactions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</a:pPr>
            <a:r>
              <a:rPr lang="en-IN" sz="2400" dirty="0"/>
              <a:t>When transactions are executing concurrently in an interleaved fashion, then </a:t>
            </a:r>
            <a:r>
              <a:rPr lang="en-IN" sz="2400" dirty="0" smtClean="0"/>
              <a:t>the order </a:t>
            </a:r>
            <a:r>
              <a:rPr lang="en-IN" sz="2400" dirty="0"/>
              <a:t>of execution of operations from all the various transactions is known as </a:t>
            </a:r>
            <a:r>
              <a:rPr lang="en-IN" sz="2400" dirty="0" smtClean="0"/>
              <a:t>a </a:t>
            </a:r>
            <a:r>
              <a:rPr lang="en-IN" sz="2400" b="1" dirty="0" smtClean="0"/>
              <a:t>schedule </a:t>
            </a:r>
            <a:r>
              <a:rPr lang="en-IN" sz="2400" dirty="0"/>
              <a:t>(or </a:t>
            </a:r>
            <a:r>
              <a:rPr lang="en-IN" sz="2400" b="1" dirty="0" smtClean="0"/>
              <a:t>history)</a:t>
            </a:r>
          </a:p>
          <a:p>
            <a:pPr algn="just">
              <a:spcBef>
                <a:spcPts val="1200"/>
              </a:spcBef>
            </a:pPr>
            <a:r>
              <a:rPr lang="en-IN" sz="2400" dirty="0" smtClean="0"/>
              <a:t>Operations </a:t>
            </a:r>
            <a:r>
              <a:rPr lang="en-IN" sz="2400" dirty="0"/>
              <a:t>from different transactions can be </a:t>
            </a:r>
            <a:r>
              <a:rPr lang="en-IN" sz="2400" dirty="0" smtClean="0"/>
              <a:t>interleaved in </a:t>
            </a:r>
            <a:r>
              <a:rPr lang="en-IN" sz="2400" dirty="0"/>
              <a:t>the schedule </a:t>
            </a:r>
            <a:r>
              <a:rPr lang="en-IN" sz="2400" i="1" dirty="0" smtClean="0"/>
              <a:t>S</a:t>
            </a:r>
          </a:p>
          <a:p>
            <a:pPr algn="just">
              <a:spcBef>
                <a:spcPts val="1200"/>
              </a:spcBef>
            </a:pPr>
            <a:endParaRPr lang="en-IN" sz="2400" i="1" dirty="0" smtClean="0"/>
          </a:p>
          <a:p>
            <a:pPr algn="just">
              <a:spcBef>
                <a:spcPts val="1200"/>
              </a:spcBef>
            </a:pPr>
            <a:r>
              <a:rPr lang="en-IN" sz="2400" dirty="0"/>
              <a:t>Two operations in a schedule are said to </a:t>
            </a:r>
            <a:r>
              <a:rPr lang="en-IN" sz="2400" b="1" dirty="0"/>
              <a:t>conflict </a:t>
            </a:r>
            <a:r>
              <a:rPr lang="en-IN" sz="2400" dirty="0"/>
              <a:t>if they satisfy all three of the </a:t>
            </a:r>
            <a:r>
              <a:rPr lang="en-IN" sz="2400" dirty="0" smtClean="0"/>
              <a:t>following conditions:</a:t>
            </a:r>
          </a:p>
          <a:p>
            <a:pPr marL="393192" lvl="1" indent="0" algn="just">
              <a:spcBef>
                <a:spcPts val="1200"/>
              </a:spcBef>
              <a:buNone/>
            </a:pPr>
            <a:r>
              <a:rPr lang="en-IN" sz="2200" dirty="0" smtClean="0"/>
              <a:t> </a:t>
            </a:r>
            <a:r>
              <a:rPr lang="en-IN" sz="2200" dirty="0"/>
              <a:t>(1) they belong to different transactions</a:t>
            </a:r>
            <a:r>
              <a:rPr lang="en-IN" sz="2200" dirty="0" smtClean="0"/>
              <a:t>;</a:t>
            </a:r>
          </a:p>
          <a:p>
            <a:pPr marL="393192" lvl="1" indent="0" algn="just">
              <a:spcBef>
                <a:spcPts val="1200"/>
              </a:spcBef>
              <a:buNone/>
            </a:pPr>
            <a:r>
              <a:rPr lang="en-IN" sz="2200" dirty="0"/>
              <a:t> </a:t>
            </a:r>
            <a:r>
              <a:rPr lang="en-IN" sz="2200" dirty="0" smtClean="0"/>
              <a:t>(</a:t>
            </a:r>
            <a:r>
              <a:rPr lang="en-IN" sz="2200" dirty="0"/>
              <a:t>2) they access the </a:t>
            </a:r>
            <a:r>
              <a:rPr lang="en-IN" sz="2200" dirty="0" smtClean="0"/>
              <a:t>same item X</a:t>
            </a:r>
          </a:p>
          <a:p>
            <a:pPr marL="393192" lvl="1" indent="0" algn="just">
              <a:spcBef>
                <a:spcPts val="1200"/>
              </a:spcBef>
              <a:buNone/>
            </a:pPr>
            <a:r>
              <a:rPr lang="en-IN" sz="2200" dirty="0" smtClean="0"/>
              <a:t> (</a:t>
            </a:r>
            <a:r>
              <a:rPr lang="en-IN" sz="2200" dirty="0"/>
              <a:t>3) at least one of the operations is a </a:t>
            </a:r>
            <a:r>
              <a:rPr lang="en-IN" sz="2200" dirty="0" err="1"/>
              <a:t>write_item</a:t>
            </a:r>
            <a:r>
              <a:rPr lang="en-IN" sz="2200" dirty="0"/>
              <a:t>(X)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73016"/>
            <a:ext cx="5976664" cy="56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5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Characterizing Schedules Based on Recoverability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256584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O</a:t>
            </a:r>
            <a:r>
              <a:rPr lang="en-IN" sz="2200" dirty="0" smtClean="0"/>
              <a:t>nce </a:t>
            </a:r>
            <a:r>
              <a:rPr lang="en-IN" sz="2200" dirty="0"/>
              <a:t>a transaction T is committed, it </a:t>
            </a:r>
            <a:r>
              <a:rPr lang="en-IN" sz="2200" dirty="0" smtClean="0"/>
              <a:t>should never </a:t>
            </a:r>
            <a:r>
              <a:rPr lang="en-IN" sz="2200" dirty="0"/>
              <a:t>be necessary to roll back </a:t>
            </a:r>
            <a:r>
              <a:rPr lang="en-IN" sz="2200" dirty="0" smtClean="0"/>
              <a:t>T</a:t>
            </a:r>
          </a:p>
          <a:p>
            <a:pPr algn="just"/>
            <a:r>
              <a:rPr lang="en-IN" sz="2200" dirty="0"/>
              <a:t>The schedules that theoretically meet </a:t>
            </a:r>
            <a:r>
              <a:rPr lang="en-IN" sz="2200" dirty="0" smtClean="0"/>
              <a:t>this criterion </a:t>
            </a:r>
            <a:r>
              <a:rPr lang="en-IN" sz="2200" dirty="0"/>
              <a:t>are </a:t>
            </a:r>
            <a:r>
              <a:rPr lang="en-IN" sz="2200" dirty="0" smtClean="0"/>
              <a:t>called </a:t>
            </a:r>
            <a:r>
              <a:rPr lang="en-IN" sz="2200" dirty="0"/>
              <a:t>recoverable </a:t>
            </a:r>
            <a:r>
              <a:rPr lang="en-IN" sz="2200" dirty="0" smtClean="0"/>
              <a:t>schedules;  otherwise they are called non-recoverable schedules</a:t>
            </a:r>
          </a:p>
          <a:p>
            <a:pPr algn="just"/>
            <a:r>
              <a:rPr lang="en-IN" sz="2200" dirty="0" smtClean="0"/>
              <a:t>It </a:t>
            </a:r>
            <a:r>
              <a:rPr lang="en-IN" sz="2200" dirty="0"/>
              <a:t>is possible for a phenomenon known as </a:t>
            </a:r>
            <a:r>
              <a:rPr lang="en-IN" sz="2200" b="1" dirty="0"/>
              <a:t>cascading rollback </a:t>
            </a:r>
            <a:r>
              <a:rPr lang="en-IN" sz="2200" dirty="0"/>
              <a:t>(or </a:t>
            </a:r>
            <a:r>
              <a:rPr lang="en-IN" sz="2200" b="1" dirty="0"/>
              <a:t>cascading abort</a:t>
            </a:r>
            <a:r>
              <a:rPr lang="en-IN" sz="2200" dirty="0" smtClean="0"/>
              <a:t>) to </a:t>
            </a:r>
            <a:r>
              <a:rPr lang="en-IN" sz="2200" dirty="0"/>
              <a:t>occur in some recoverable </a:t>
            </a:r>
            <a:r>
              <a:rPr lang="en-IN" sz="2200" dirty="0" smtClean="0"/>
              <a:t>schedules</a:t>
            </a:r>
          </a:p>
          <a:p>
            <a:pPr algn="just"/>
            <a:r>
              <a:rPr lang="en-IN" sz="2200" dirty="0" smtClean="0"/>
              <a:t>Cascading </a:t>
            </a:r>
            <a:r>
              <a:rPr lang="en-IN" sz="2200" dirty="0"/>
              <a:t>rollback can be quite </a:t>
            </a:r>
            <a:r>
              <a:rPr lang="en-IN" sz="2200" dirty="0" smtClean="0"/>
              <a:t>time-consuming</a:t>
            </a:r>
          </a:p>
          <a:p>
            <a:pPr algn="just"/>
            <a:r>
              <a:rPr lang="en-IN" sz="2200" dirty="0"/>
              <a:t>A schedule is said to </a:t>
            </a:r>
            <a:r>
              <a:rPr lang="en-IN" sz="2200" dirty="0" smtClean="0"/>
              <a:t>be </a:t>
            </a:r>
            <a:r>
              <a:rPr lang="en-IN" sz="2200" b="1" dirty="0" err="1" smtClean="0"/>
              <a:t>cascadeless</a:t>
            </a:r>
            <a:r>
              <a:rPr lang="en-IN" sz="2200" dirty="0" smtClean="0"/>
              <a:t>, </a:t>
            </a:r>
            <a:r>
              <a:rPr lang="en-IN" sz="2200" dirty="0"/>
              <a:t>if every transaction in the schedule </a:t>
            </a:r>
            <a:r>
              <a:rPr lang="en-IN" sz="2200" dirty="0" smtClean="0"/>
              <a:t>reads only </a:t>
            </a:r>
            <a:r>
              <a:rPr lang="en-IN" sz="2200" dirty="0"/>
              <a:t>items that were written by committed </a:t>
            </a:r>
            <a:r>
              <a:rPr lang="en-IN" sz="2200" dirty="0" smtClean="0"/>
              <a:t>transactions</a:t>
            </a:r>
          </a:p>
          <a:p>
            <a:pPr algn="just"/>
            <a:r>
              <a:rPr lang="en-IN" sz="2200" b="1" dirty="0" smtClean="0"/>
              <a:t>Strict schedule</a:t>
            </a:r>
            <a:r>
              <a:rPr lang="en-IN" sz="2200" dirty="0"/>
              <a:t> </a:t>
            </a:r>
            <a:r>
              <a:rPr lang="en-IN" sz="2200" dirty="0" smtClean="0"/>
              <a:t>– schedule in which </a:t>
            </a:r>
            <a:r>
              <a:rPr lang="en-IN" sz="2200" dirty="0"/>
              <a:t>transactions can neither read nor write an item X until the last transaction </a:t>
            </a:r>
            <a:r>
              <a:rPr lang="en-IN" sz="2200" dirty="0" smtClean="0"/>
              <a:t>that wrote </a:t>
            </a:r>
            <a:r>
              <a:rPr lang="en-IN" sz="2200" dirty="0"/>
              <a:t>X has committed (or aborted</a:t>
            </a:r>
            <a:r>
              <a:rPr lang="en-IN" sz="2200" dirty="0" smtClean="0"/>
              <a:t>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205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Characterizing Schedules Based</a:t>
            </a:r>
            <a:br>
              <a:rPr lang="en-IN" sz="3600" b="1" dirty="0"/>
            </a:br>
            <a:r>
              <a:rPr lang="en-IN" sz="3600" b="1" dirty="0"/>
              <a:t>on </a:t>
            </a:r>
            <a:r>
              <a:rPr lang="en-IN" sz="3600" b="1" dirty="0" err="1"/>
              <a:t>Serializability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/>
          </a:bodyPr>
          <a:lstStyle/>
          <a:p>
            <a:pPr algn="just"/>
            <a:r>
              <a:rPr lang="en-IN" sz="2400" i="1" dirty="0" err="1"/>
              <a:t>S</a:t>
            </a:r>
            <a:r>
              <a:rPr lang="en-IN" sz="2400" i="1" dirty="0" err="1" smtClean="0"/>
              <a:t>erializable</a:t>
            </a:r>
            <a:r>
              <a:rPr lang="en-IN" sz="2400" i="1" dirty="0" smtClean="0"/>
              <a:t> schedules – </a:t>
            </a:r>
            <a:r>
              <a:rPr lang="en-IN" sz="2400" dirty="0" smtClean="0"/>
              <a:t>type of </a:t>
            </a:r>
            <a:r>
              <a:rPr lang="en-IN" sz="2400" dirty="0"/>
              <a:t>schedules that are always considered </a:t>
            </a:r>
            <a:r>
              <a:rPr lang="en-IN" sz="2400" dirty="0" smtClean="0"/>
              <a:t>to be </a:t>
            </a:r>
            <a:r>
              <a:rPr lang="en-IN" sz="2400" i="1" dirty="0"/>
              <a:t>correct </a:t>
            </a:r>
            <a:r>
              <a:rPr lang="en-IN" sz="2400" dirty="0"/>
              <a:t>when concurrent transactions are </a:t>
            </a:r>
            <a:r>
              <a:rPr lang="en-IN" sz="2400" dirty="0" smtClean="0"/>
              <a:t>executing</a:t>
            </a:r>
          </a:p>
          <a:p>
            <a:pPr marL="0" indent="0" algn="just">
              <a:buNone/>
            </a:pPr>
            <a:r>
              <a:rPr lang="en-IN" sz="2400" dirty="0" smtClean="0"/>
              <a:t>Example 1: Serial </a:t>
            </a:r>
            <a:r>
              <a:rPr lang="en-IN" sz="2400" dirty="0"/>
              <a:t>schedule A: </a:t>
            </a:r>
            <a:r>
              <a:rPr lang="en-IN" sz="2400" i="1" dirty="0"/>
              <a:t>T</a:t>
            </a:r>
            <a:r>
              <a:rPr lang="en-IN" sz="2400" dirty="0"/>
              <a:t>1 followed by </a:t>
            </a:r>
            <a:r>
              <a:rPr lang="en-IN" sz="2400" i="1" dirty="0" smtClean="0"/>
              <a:t>T</a:t>
            </a:r>
            <a:r>
              <a:rPr lang="en-IN" sz="2400" dirty="0" smtClean="0"/>
              <a:t>2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19675"/>
            <a:ext cx="4176489" cy="340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5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 smtClean="0"/>
              <a:t>Serializable</a:t>
            </a:r>
            <a:r>
              <a:rPr lang="en-IN" sz="4000" b="1" dirty="0" smtClean="0"/>
              <a:t> Schedules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/>
          <a:lstStyle/>
          <a:p>
            <a:r>
              <a:rPr lang="en-IN" sz="2800" dirty="0" smtClean="0"/>
              <a:t>Example: Serial </a:t>
            </a:r>
            <a:r>
              <a:rPr lang="en-IN" sz="2800" dirty="0"/>
              <a:t>schedule A: </a:t>
            </a:r>
            <a:r>
              <a:rPr lang="en-IN" sz="2800" i="1" dirty="0" smtClean="0"/>
              <a:t>T</a:t>
            </a:r>
            <a:r>
              <a:rPr lang="en-IN" sz="2800" dirty="0" smtClean="0"/>
              <a:t>2 </a:t>
            </a:r>
            <a:r>
              <a:rPr lang="en-IN" sz="2800" dirty="0"/>
              <a:t>followed by </a:t>
            </a:r>
            <a:r>
              <a:rPr lang="en-IN" sz="2800" i="1" dirty="0" smtClean="0"/>
              <a:t>T</a:t>
            </a:r>
            <a:r>
              <a:rPr lang="en-IN" sz="2800" dirty="0" smtClean="0"/>
              <a:t>1</a:t>
            </a:r>
            <a:endParaRPr lang="en-IN" sz="2800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985" y="2132856"/>
            <a:ext cx="5458279" cy="441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4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 err="1"/>
              <a:t>N</a:t>
            </a:r>
            <a:r>
              <a:rPr lang="en-IN" sz="3200" b="1" dirty="0" err="1" smtClean="0"/>
              <a:t>onserial</a:t>
            </a:r>
            <a:r>
              <a:rPr lang="en-IN" sz="3200" b="1" dirty="0" smtClean="0"/>
              <a:t> </a:t>
            </a:r>
            <a:r>
              <a:rPr lang="en-IN" sz="3200" b="1" dirty="0"/>
              <a:t>schedules C and D with interleaving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3100"/>
            <a:ext cx="4716016" cy="390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05" y="1943100"/>
            <a:ext cx="4443300" cy="386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6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964488" cy="1143000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Serial, </a:t>
            </a:r>
            <a:r>
              <a:rPr lang="en-IN" sz="3200" b="1" dirty="0" err="1"/>
              <a:t>Nonserial</a:t>
            </a:r>
            <a:r>
              <a:rPr lang="en-IN" sz="3200" b="1" dirty="0"/>
              <a:t>, and Conflict-</a:t>
            </a:r>
            <a:r>
              <a:rPr lang="en-IN" sz="3200" b="1" dirty="0" err="1"/>
              <a:t>Serializable</a:t>
            </a:r>
            <a:r>
              <a:rPr lang="en-IN" sz="3200" b="1" dirty="0"/>
              <a:t> Schedules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concept </a:t>
            </a:r>
            <a:r>
              <a:rPr lang="en-IN" dirty="0" smtClean="0"/>
              <a:t>of </a:t>
            </a:r>
            <a:r>
              <a:rPr lang="en-IN" b="1" dirty="0" err="1" smtClean="0"/>
              <a:t>serializability</a:t>
            </a:r>
            <a:r>
              <a:rPr lang="en-IN" b="1" dirty="0" smtClean="0"/>
              <a:t> </a:t>
            </a:r>
            <a:r>
              <a:rPr lang="en-IN" b="1" dirty="0"/>
              <a:t>of schedules </a:t>
            </a:r>
            <a:r>
              <a:rPr lang="en-IN" dirty="0"/>
              <a:t>is used to identify which </a:t>
            </a:r>
            <a:r>
              <a:rPr lang="en-IN" dirty="0" smtClean="0"/>
              <a:t>schedules </a:t>
            </a:r>
            <a:r>
              <a:rPr lang="en-IN" dirty="0"/>
              <a:t>are correct </a:t>
            </a:r>
            <a:r>
              <a:rPr lang="en-IN" dirty="0" smtClean="0"/>
              <a:t>when transaction </a:t>
            </a:r>
            <a:r>
              <a:rPr lang="en-IN" dirty="0"/>
              <a:t>executions have interleaving of their operations in the schedules.</a:t>
            </a:r>
            <a:endParaRPr lang="en-IN" dirty="0" smtClean="0"/>
          </a:p>
          <a:p>
            <a:pPr algn="just">
              <a:spcBef>
                <a:spcPts val="1800"/>
              </a:spcBef>
            </a:pPr>
            <a:r>
              <a:rPr lang="en-IN" dirty="0" smtClean="0"/>
              <a:t>A </a:t>
            </a:r>
            <a:r>
              <a:rPr lang="en-IN" dirty="0"/>
              <a:t>schedule </a:t>
            </a:r>
            <a:r>
              <a:rPr lang="en-IN" i="1" dirty="0"/>
              <a:t>S </a:t>
            </a:r>
            <a:r>
              <a:rPr lang="en-IN" dirty="0"/>
              <a:t>is </a:t>
            </a:r>
            <a:r>
              <a:rPr lang="en-IN" b="1" dirty="0"/>
              <a:t>serial </a:t>
            </a:r>
            <a:r>
              <a:rPr lang="en-IN" dirty="0"/>
              <a:t>if, for every transaction </a:t>
            </a:r>
            <a:r>
              <a:rPr lang="en-IN" i="1" dirty="0"/>
              <a:t>T </a:t>
            </a:r>
            <a:r>
              <a:rPr lang="en-IN" dirty="0"/>
              <a:t>participating in the schedule</a:t>
            </a:r>
            <a:r>
              <a:rPr lang="en-IN" dirty="0" smtClean="0"/>
              <a:t>, all </a:t>
            </a:r>
            <a:r>
              <a:rPr lang="en-IN" dirty="0"/>
              <a:t>the operations of </a:t>
            </a:r>
            <a:r>
              <a:rPr lang="en-IN" i="1" dirty="0"/>
              <a:t>T </a:t>
            </a:r>
            <a:r>
              <a:rPr lang="en-IN" dirty="0"/>
              <a:t>are executed consecutively in the schedule; otherwise, </a:t>
            </a:r>
            <a:r>
              <a:rPr lang="en-IN" dirty="0" smtClean="0"/>
              <a:t>the schedule </a:t>
            </a:r>
            <a:r>
              <a:rPr lang="en-IN" dirty="0"/>
              <a:t>is called </a:t>
            </a:r>
            <a:r>
              <a:rPr lang="en-IN" b="1" dirty="0" err="1" smtClean="0"/>
              <a:t>nonserial</a:t>
            </a:r>
            <a:endParaRPr lang="en-IN" b="1" dirty="0" smtClean="0"/>
          </a:p>
          <a:p>
            <a:pPr algn="just">
              <a:spcBef>
                <a:spcPts val="1800"/>
              </a:spcBef>
            </a:pPr>
            <a:r>
              <a:rPr lang="en-IN" dirty="0"/>
              <a:t>No interleaving occurs in a serial schedule.</a:t>
            </a:r>
            <a:endParaRPr lang="en-IN" b="1" dirty="0" smtClean="0"/>
          </a:p>
          <a:p>
            <a:pPr algn="just">
              <a:spcBef>
                <a:spcPts val="1800"/>
              </a:spcBef>
            </a:pPr>
            <a:r>
              <a:rPr lang="en-IN" dirty="0"/>
              <a:t>The problem with serial schedules is that they limit concurrency by </a:t>
            </a:r>
            <a:r>
              <a:rPr lang="en-IN" dirty="0" smtClean="0"/>
              <a:t>prohibiting interleaving </a:t>
            </a:r>
            <a:r>
              <a:rPr lang="en-IN" dirty="0"/>
              <a:t>of </a:t>
            </a:r>
            <a:r>
              <a:rPr lang="en-IN" dirty="0" smtClean="0"/>
              <a:t>operations. Serial </a:t>
            </a:r>
            <a:r>
              <a:rPr lang="en-IN" dirty="0"/>
              <a:t>schedules are </a:t>
            </a:r>
            <a:r>
              <a:rPr lang="en-IN" i="1" dirty="0"/>
              <a:t>considered unacceptable </a:t>
            </a:r>
            <a:r>
              <a:rPr lang="en-IN" dirty="0"/>
              <a:t>in </a:t>
            </a:r>
            <a:r>
              <a:rPr lang="en-IN" dirty="0" smtClean="0"/>
              <a:t>practice.</a:t>
            </a:r>
            <a:endParaRPr lang="en-IN" dirty="0" smtClean="0"/>
          </a:p>
          <a:p>
            <a:pPr algn="just">
              <a:spcBef>
                <a:spcPts val="1800"/>
              </a:spcBef>
            </a:pPr>
            <a:r>
              <a:rPr lang="en-IN" dirty="0"/>
              <a:t>A schedule </a:t>
            </a:r>
            <a:r>
              <a:rPr lang="en-IN" i="1" dirty="0"/>
              <a:t>S </a:t>
            </a:r>
            <a:r>
              <a:rPr lang="en-IN" dirty="0"/>
              <a:t>of </a:t>
            </a:r>
            <a:r>
              <a:rPr lang="en-IN" i="1" dirty="0"/>
              <a:t>n </a:t>
            </a:r>
            <a:r>
              <a:rPr lang="en-IN" dirty="0"/>
              <a:t>transactions </a:t>
            </a:r>
            <a:r>
              <a:rPr lang="en-IN" dirty="0" smtClean="0"/>
              <a:t>is </a:t>
            </a:r>
            <a:r>
              <a:rPr lang="en-IN" b="1" dirty="0" err="1" smtClean="0"/>
              <a:t>serializable</a:t>
            </a:r>
            <a:r>
              <a:rPr lang="en-IN" b="1" dirty="0" smtClean="0"/>
              <a:t> </a:t>
            </a:r>
            <a:r>
              <a:rPr lang="en-IN" dirty="0"/>
              <a:t>if it is </a:t>
            </a:r>
            <a:r>
              <a:rPr lang="en-IN" i="1" dirty="0"/>
              <a:t>equivalent to some serial schedule </a:t>
            </a:r>
            <a:r>
              <a:rPr lang="en-IN" dirty="0"/>
              <a:t>of the same </a:t>
            </a:r>
            <a:r>
              <a:rPr lang="en-IN" i="1" dirty="0"/>
              <a:t>n </a:t>
            </a:r>
            <a:r>
              <a:rPr lang="en-IN" dirty="0"/>
              <a:t>transactions</a:t>
            </a:r>
            <a:r>
              <a:rPr lang="en-IN" dirty="0" smtClean="0"/>
              <a:t>.</a:t>
            </a:r>
          </a:p>
          <a:p>
            <a:pPr algn="just">
              <a:spcBef>
                <a:spcPts val="1800"/>
              </a:spcBef>
            </a:pPr>
            <a:r>
              <a:rPr lang="en-IN" dirty="0"/>
              <a:t>Two schedules are called </a:t>
            </a:r>
            <a:r>
              <a:rPr lang="en-IN" b="1" dirty="0"/>
              <a:t>result equivalent </a:t>
            </a:r>
            <a:r>
              <a:rPr lang="en-IN" dirty="0"/>
              <a:t>if they produce the same final state of </a:t>
            </a:r>
            <a:r>
              <a:rPr lang="en-IN" dirty="0" smtClean="0"/>
              <a:t>the database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define a schedule </a:t>
            </a:r>
            <a:r>
              <a:rPr lang="en-IN" i="1" dirty="0"/>
              <a:t>S </a:t>
            </a:r>
            <a:r>
              <a:rPr lang="en-IN" dirty="0"/>
              <a:t>to be </a:t>
            </a:r>
            <a:r>
              <a:rPr lang="en-IN" b="1" dirty="0"/>
              <a:t>conflict </a:t>
            </a:r>
            <a:r>
              <a:rPr lang="en-IN" b="1" dirty="0" err="1" smtClean="0"/>
              <a:t>serializable</a:t>
            </a:r>
            <a:r>
              <a:rPr lang="en-IN" b="1" dirty="0" smtClean="0"/>
              <a:t> </a:t>
            </a:r>
            <a:r>
              <a:rPr lang="en-IN" dirty="0" smtClean="0"/>
              <a:t>if </a:t>
            </a:r>
            <a:r>
              <a:rPr lang="en-IN" dirty="0"/>
              <a:t>it is (conflict) equivalent to some serial schedule </a:t>
            </a:r>
            <a:r>
              <a:rPr lang="en-IN" i="1" dirty="0"/>
              <a:t>S</a:t>
            </a:r>
            <a:endParaRPr lang="en-IN" b="1" dirty="0"/>
          </a:p>
          <a:p>
            <a:pPr algn="just">
              <a:spcBef>
                <a:spcPts val="18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8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What is Transaction Processing System?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Systems </a:t>
            </a:r>
            <a:r>
              <a:rPr lang="en-IN" dirty="0"/>
              <a:t>with large databases and hundreds </a:t>
            </a:r>
            <a:r>
              <a:rPr lang="en-IN" dirty="0" smtClean="0"/>
              <a:t>of concurrent </a:t>
            </a:r>
            <a:r>
              <a:rPr lang="en-IN" dirty="0"/>
              <a:t>users executing database </a:t>
            </a:r>
            <a:r>
              <a:rPr lang="en-IN" dirty="0" smtClean="0"/>
              <a:t>transactions</a:t>
            </a:r>
          </a:p>
          <a:p>
            <a:pPr algn="just"/>
            <a:r>
              <a:rPr lang="en-IN" dirty="0" smtClean="0"/>
              <a:t>Examples </a:t>
            </a:r>
            <a:r>
              <a:rPr lang="en-IN" dirty="0"/>
              <a:t>of such systems </a:t>
            </a:r>
            <a:r>
              <a:rPr lang="en-IN" dirty="0" smtClean="0"/>
              <a:t>include airline </a:t>
            </a:r>
            <a:r>
              <a:rPr lang="en-IN" dirty="0"/>
              <a:t>reservations, banking, credit card processing, online retail purchasing, </a:t>
            </a:r>
            <a:r>
              <a:rPr lang="en-IN" dirty="0" smtClean="0"/>
              <a:t>stock markets</a:t>
            </a:r>
            <a:r>
              <a:rPr lang="en-IN" dirty="0"/>
              <a:t>, supermarket </a:t>
            </a:r>
            <a:r>
              <a:rPr lang="en-IN" dirty="0" smtClean="0"/>
              <a:t>checkouts</a:t>
            </a:r>
            <a:endParaRPr lang="en-IN" dirty="0"/>
          </a:p>
          <a:p>
            <a:pPr algn="just"/>
            <a:r>
              <a:rPr lang="en-IN" dirty="0" smtClean="0"/>
              <a:t>These systems require </a:t>
            </a:r>
            <a:r>
              <a:rPr lang="en-IN" dirty="0"/>
              <a:t>high availability and fast response time for hundreds of concurrent </a:t>
            </a:r>
            <a:r>
              <a:rPr lang="en-IN" dirty="0" smtClean="0"/>
              <a:t>users</a:t>
            </a:r>
          </a:p>
          <a:p>
            <a:pPr algn="just"/>
            <a:r>
              <a:rPr lang="en-IN" dirty="0" smtClean="0"/>
              <a:t>Transaction represents </a:t>
            </a:r>
            <a:r>
              <a:rPr lang="en-IN" dirty="0"/>
              <a:t>a </a:t>
            </a:r>
            <a:r>
              <a:rPr lang="en-IN" dirty="0" smtClean="0"/>
              <a:t>logical unit </a:t>
            </a:r>
            <a:r>
              <a:rPr lang="en-IN" dirty="0"/>
              <a:t>of database processing that must be completed in its entirety to ensure </a:t>
            </a:r>
            <a:r>
              <a:rPr lang="en-IN" dirty="0" smtClean="0"/>
              <a:t>correctness</a:t>
            </a:r>
            <a:endParaRPr lang="en-IN" dirty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transaction is typically implemented by a computer program, </a:t>
            </a:r>
            <a:r>
              <a:rPr lang="en-IN" dirty="0" smtClean="0"/>
              <a:t>which includes </a:t>
            </a:r>
            <a:r>
              <a:rPr lang="en-IN" dirty="0"/>
              <a:t>database commands such as retrievals, insertions, deletions, and </a:t>
            </a:r>
            <a:r>
              <a:rPr lang="en-IN" dirty="0" smtClean="0"/>
              <a:t>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5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Testing for Conflict </a:t>
            </a:r>
            <a:r>
              <a:rPr lang="en-IN" sz="3200" b="1" dirty="0" err="1" smtClean="0"/>
              <a:t>Serializability</a:t>
            </a:r>
            <a:r>
              <a:rPr lang="en-IN" sz="3200" b="1" dirty="0" smtClean="0"/>
              <a:t> of a Schedule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537321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b="1" dirty="0"/>
              <a:t>Algorithm </a:t>
            </a:r>
            <a:endParaRPr lang="en-IN" b="1" dirty="0" smtClean="0"/>
          </a:p>
          <a:p>
            <a:pPr marL="0" indent="0" algn="just">
              <a:buNone/>
            </a:pPr>
            <a:endParaRPr lang="en-IN" i="1" dirty="0" smtClean="0"/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dirty="0" smtClean="0"/>
              <a:t>For each transaction </a:t>
            </a:r>
            <a:r>
              <a:rPr lang="en-IN" i="1" dirty="0" smtClean="0"/>
              <a:t>Ti </a:t>
            </a:r>
            <a:r>
              <a:rPr lang="en-IN" dirty="0" smtClean="0"/>
              <a:t>participating in schedule </a:t>
            </a:r>
            <a:r>
              <a:rPr lang="en-IN" i="1" dirty="0" smtClean="0"/>
              <a:t>S, </a:t>
            </a:r>
            <a:r>
              <a:rPr lang="en-IN" dirty="0" smtClean="0"/>
              <a:t>create a node </a:t>
            </a:r>
            <a:r>
              <a:rPr lang="en-IN" dirty="0" err="1" smtClean="0"/>
              <a:t>labeled</a:t>
            </a:r>
            <a:r>
              <a:rPr lang="en-IN" dirty="0" smtClean="0"/>
              <a:t> </a:t>
            </a:r>
            <a:r>
              <a:rPr lang="en-IN" i="1" dirty="0" smtClean="0"/>
              <a:t>Ti </a:t>
            </a:r>
            <a:r>
              <a:rPr lang="en-IN" dirty="0" smtClean="0"/>
              <a:t>in </a:t>
            </a:r>
            <a:r>
              <a:rPr lang="en-IN" dirty="0"/>
              <a:t>the precedence graph.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each case in </a:t>
            </a:r>
            <a:r>
              <a:rPr lang="en-IN" i="1" dirty="0"/>
              <a:t>S </a:t>
            </a:r>
            <a:r>
              <a:rPr lang="en-IN" dirty="0"/>
              <a:t>where </a:t>
            </a:r>
            <a:r>
              <a:rPr lang="en-IN" i="1" dirty="0" err="1"/>
              <a:t>Tj</a:t>
            </a:r>
            <a:r>
              <a:rPr lang="en-IN" i="1" dirty="0"/>
              <a:t> </a:t>
            </a:r>
            <a:r>
              <a:rPr lang="en-IN" dirty="0"/>
              <a:t>executes a </a:t>
            </a:r>
            <a:r>
              <a:rPr lang="en-IN" dirty="0" err="1"/>
              <a:t>read_item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after </a:t>
            </a:r>
            <a:r>
              <a:rPr lang="en-IN" i="1" dirty="0"/>
              <a:t>Ti </a:t>
            </a:r>
            <a:r>
              <a:rPr lang="en-IN" dirty="0"/>
              <a:t>executes </a:t>
            </a:r>
            <a:r>
              <a:rPr lang="en-IN" dirty="0" smtClean="0"/>
              <a:t>a </a:t>
            </a:r>
            <a:r>
              <a:rPr lang="en-IN" dirty="0" err="1" smtClean="0"/>
              <a:t>write_item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dirty="0"/>
              <a:t>), create an edge (</a:t>
            </a:r>
            <a:r>
              <a:rPr lang="en-IN" i="1" dirty="0"/>
              <a:t>Ti</a:t>
            </a:r>
            <a:r>
              <a:rPr lang="en-IN" dirty="0"/>
              <a:t>→ </a:t>
            </a:r>
            <a:r>
              <a:rPr lang="en-IN" i="1" dirty="0" err="1"/>
              <a:t>Tj</a:t>
            </a:r>
            <a:r>
              <a:rPr lang="en-IN" dirty="0"/>
              <a:t>) in the precedence graph.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each case in </a:t>
            </a:r>
            <a:r>
              <a:rPr lang="en-IN" i="1" dirty="0"/>
              <a:t>S </a:t>
            </a:r>
            <a:r>
              <a:rPr lang="en-IN" dirty="0"/>
              <a:t>where </a:t>
            </a:r>
            <a:r>
              <a:rPr lang="en-IN" i="1" dirty="0" err="1"/>
              <a:t>Tj</a:t>
            </a:r>
            <a:r>
              <a:rPr lang="en-IN" i="1" dirty="0"/>
              <a:t> </a:t>
            </a:r>
            <a:r>
              <a:rPr lang="en-IN" dirty="0"/>
              <a:t>executes a </a:t>
            </a:r>
            <a:r>
              <a:rPr lang="en-IN" dirty="0" err="1"/>
              <a:t>write_item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after </a:t>
            </a:r>
            <a:r>
              <a:rPr lang="en-IN" i="1" dirty="0"/>
              <a:t>Ti </a:t>
            </a:r>
            <a:r>
              <a:rPr lang="en-IN" dirty="0"/>
              <a:t>executes </a:t>
            </a:r>
            <a:r>
              <a:rPr lang="en-IN" dirty="0" smtClean="0"/>
              <a:t>a </a:t>
            </a:r>
            <a:r>
              <a:rPr lang="en-IN" dirty="0" err="1" smtClean="0"/>
              <a:t>read_item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dirty="0"/>
              <a:t>), create an edge (</a:t>
            </a:r>
            <a:r>
              <a:rPr lang="en-IN" i="1" dirty="0" err="1"/>
              <a:t>Ti</a:t>
            </a:r>
            <a:r>
              <a:rPr lang="en-IN" dirty="0" err="1"/>
              <a:t>→</a:t>
            </a:r>
            <a:r>
              <a:rPr lang="en-IN" i="1" dirty="0" err="1"/>
              <a:t>Tj</a:t>
            </a:r>
            <a:r>
              <a:rPr lang="en-IN" dirty="0"/>
              <a:t>) in the precedence </a:t>
            </a:r>
            <a:r>
              <a:rPr lang="en-IN" dirty="0" smtClean="0"/>
              <a:t>graph.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each case in </a:t>
            </a:r>
            <a:r>
              <a:rPr lang="en-IN" i="1" dirty="0"/>
              <a:t>S </a:t>
            </a:r>
            <a:r>
              <a:rPr lang="en-IN" dirty="0"/>
              <a:t>where </a:t>
            </a:r>
            <a:r>
              <a:rPr lang="en-IN" i="1" dirty="0" err="1"/>
              <a:t>Tj</a:t>
            </a:r>
            <a:r>
              <a:rPr lang="en-IN" i="1" dirty="0"/>
              <a:t> </a:t>
            </a:r>
            <a:r>
              <a:rPr lang="en-IN" dirty="0"/>
              <a:t>executes a </a:t>
            </a:r>
            <a:r>
              <a:rPr lang="en-IN" dirty="0" err="1"/>
              <a:t>write_item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 after </a:t>
            </a:r>
            <a:r>
              <a:rPr lang="en-IN" i="1" dirty="0"/>
              <a:t>Ti </a:t>
            </a:r>
            <a:r>
              <a:rPr lang="en-IN" dirty="0"/>
              <a:t>executes </a:t>
            </a:r>
            <a:r>
              <a:rPr lang="en-IN" dirty="0" smtClean="0"/>
              <a:t>a </a:t>
            </a:r>
            <a:r>
              <a:rPr lang="en-IN" dirty="0" err="1" smtClean="0"/>
              <a:t>write_item</a:t>
            </a:r>
            <a:r>
              <a:rPr lang="en-IN" dirty="0" smtClean="0"/>
              <a:t>(</a:t>
            </a:r>
            <a:r>
              <a:rPr lang="en-IN" i="1" dirty="0" smtClean="0"/>
              <a:t>X</a:t>
            </a:r>
            <a:r>
              <a:rPr lang="en-IN" dirty="0"/>
              <a:t>), create an edge (</a:t>
            </a:r>
            <a:r>
              <a:rPr lang="en-IN" i="1" dirty="0"/>
              <a:t>Ti</a:t>
            </a:r>
            <a:r>
              <a:rPr lang="en-IN" dirty="0"/>
              <a:t>→ </a:t>
            </a:r>
            <a:r>
              <a:rPr lang="en-IN" i="1" dirty="0" err="1"/>
              <a:t>Tj</a:t>
            </a:r>
            <a:r>
              <a:rPr lang="en-IN" dirty="0"/>
              <a:t>) in the precedence graph.</a:t>
            </a: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schedule </a:t>
            </a:r>
            <a:r>
              <a:rPr lang="en-IN" i="1" dirty="0"/>
              <a:t>S </a:t>
            </a:r>
            <a:r>
              <a:rPr lang="en-IN" dirty="0"/>
              <a:t>is </a:t>
            </a:r>
            <a:r>
              <a:rPr lang="en-IN" dirty="0" err="1"/>
              <a:t>serializable</a:t>
            </a:r>
            <a:r>
              <a:rPr lang="en-IN" dirty="0"/>
              <a:t> if and only if the precedence graph has </a:t>
            </a:r>
            <a:r>
              <a:rPr lang="en-IN" dirty="0" smtClean="0"/>
              <a:t>no cycles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10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Conflict </a:t>
            </a:r>
            <a:r>
              <a:rPr lang="en-IN" sz="4000" b="1" dirty="0" err="1"/>
              <a:t>Serializability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The precedence graph is constructed as described in </a:t>
            </a:r>
            <a:r>
              <a:rPr lang="en-IN" dirty="0" smtClean="0"/>
              <a:t>the Algorithm </a:t>
            </a:r>
          </a:p>
          <a:p>
            <a:r>
              <a:rPr lang="en-IN" dirty="0" smtClean="0"/>
              <a:t>If there is a cycle </a:t>
            </a:r>
            <a:r>
              <a:rPr lang="en-IN" dirty="0"/>
              <a:t>in the precedence graph, schedule </a:t>
            </a:r>
            <a:r>
              <a:rPr lang="en-IN" i="1" dirty="0"/>
              <a:t>S </a:t>
            </a:r>
            <a:r>
              <a:rPr lang="en-IN" dirty="0"/>
              <a:t>is not (conflict) </a:t>
            </a:r>
            <a:r>
              <a:rPr lang="en-IN" dirty="0" err="1"/>
              <a:t>serializable</a:t>
            </a:r>
            <a:r>
              <a:rPr lang="en-IN" dirty="0"/>
              <a:t>; if there is </a:t>
            </a:r>
            <a:r>
              <a:rPr lang="en-IN" dirty="0" smtClean="0"/>
              <a:t>no cycle</a:t>
            </a:r>
            <a:r>
              <a:rPr lang="en-IN" dirty="0"/>
              <a:t>, </a:t>
            </a:r>
            <a:r>
              <a:rPr lang="en-IN" i="1" dirty="0"/>
              <a:t>S </a:t>
            </a:r>
            <a:r>
              <a:rPr lang="en-IN" dirty="0"/>
              <a:t>is </a:t>
            </a:r>
            <a:r>
              <a:rPr lang="en-IN" dirty="0" err="1" smtClean="0"/>
              <a:t>serializable</a:t>
            </a:r>
            <a:endParaRPr lang="en-IN" dirty="0" smtClean="0"/>
          </a:p>
          <a:p>
            <a:endParaRPr lang="en-IN" dirty="0"/>
          </a:p>
          <a:p>
            <a:r>
              <a:rPr lang="en-IN" dirty="0"/>
              <a:t>If there is no cycle in </a:t>
            </a:r>
            <a:r>
              <a:rPr lang="en-IN" dirty="0" smtClean="0"/>
              <a:t>the precedence </a:t>
            </a:r>
            <a:r>
              <a:rPr lang="en-IN" dirty="0"/>
              <a:t>graph, we can create an </a:t>
            </a:r>
            <a:r>
              <a:rPr lang="en-IN" b="1" dirty="0"/>
              <a:t>equivalent serial schedule </a:t>
            </a:r>
            <a:r>
              <a:rPr lang="en-IN" i="1" dirty="0"/>
              <a:t>S</a:t>
            </a:r>
            <a:r>
              <a:rPr lang="en-IN" dirty="0"/>
              <a:t> that is </a:t>
            </a:r>
            <a:r>
              <a:rPr lang="en-IN" dirty="0" smtClean="0"/>
              <a:t>equivalent to </a:t>
            </a:r>
            <a:r>
              <a:rPr lang="en-IN" i="1" dirty="0" smtClean="0"/>
              <a:t>S</a:t>
            </a:r>
            <a:r>
              <a:rPr lang="en-IN" dirty="0" smtClean="0"/>
              <a:t>, by ordering the transactions that participate in </a:t>
            </a:r>
            <a:r>
              <a:rPr lang="en-IN" i="1" dirty="0" smtClean="0"/>
              <a:t>S </a:t>
            </a:r>
            <a:r>
              <a:rPr lang="en-IN" dirty="0" smtClean="0"/>
              <a:t>as follows:</a:t>
            </a:r>
          </a:p>
          <a:p>
            <a:pPr lvl="1"/>
            <a:r>
              <a:rPr lang="en-IN" dirty="0" smtClean="0"/>
              <a:t>Whenever an edge exists </a:t>
            </a:r>
            <a:r>
              <a:rPr lang="en-IN" dirty="0"/>
              <a:t>in the precedence graph from </a:t>
            </a:r>
            <a:r>
              <a:rPr lang="en-IN" i="1" dirty="0"/>
              <a:t>Ti </a:t>
            </a:r>
            <a:r>
              <a:rPr lang="en-IN" dirty="0"/>
              <a:t>to </a:t>
            </a:r>
            <a:r>
              <a:rPr lang="en-IN" i="1" dirty="0" err="1"/>
              <a:t>Tj</a:t>
            </a:r>
            <a:r>
              <a:rPr lang="en-IN" dirty="0"/>
              <a:t>, </a:t>
            </a:r>
            <a:r>
              <a:rPr lang="en-IN" i="1" dirty="0"/>
              <a:t>Ti </a:t>
            </a:r>
            <a:r>
              <a:rPr lang="en-IN" dirty="0"/>
              <a:t>must appear before </a:t>
            </a:r>
            <a:r>
              <a:rPr lang="en-IN" i="1" dirty="0" err="1"/>
              <a:t>Tj</a:t>
            </a:r>
            <a:r>
              <a:rPr lang="en-IN" i="1" dirty="0"/>
              <a:t> </a:t>
            </a:r>
            <a:r>
              <a:rPr lang="en-IN" dirty="0"/>
              <a:t>in the </a:t>
            </a:r>
            <a:r>
              <a:rPr lang="en-IN" dirty="0" smtClean="0"/>
              <a:t>equivalent serial </a:t>
            </a:r>
            <a:r>
              <a:rPr lang="en-IN" dirty="0"/>
              <a:t>schedule </a:t>
            </a:r>
            <a:r>
              <a:rPr lang="en-IN" i="1" dirty="0"/>
              <a:t>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27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b="1" dirty="0" smtClean="0"/>
              <a:t>Any Queries?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7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Concurrent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dirty="0"/>
              <a:t>Interleaved </a:t>
            </a:r>
            <a:r>
              <a:rPr lang="en-IN" sz="2800" dirty="0" smtClean="0"/>
              <a:t>processing versus parallel processing </a:t>
            </a:r>
            <a:r>
              <a:rPr lang="en-IN" sz="2800" dirty="0"/>
              <a:t>of </a:t>
            </a:r>
            <a:r>
              <a:rPr lang="en-IN" sz="2800" dirty="0" smtClean="0"/>
              <a:t>concurrent </a:t>
            </a:r>
            <a:r>
              <a:rPr lang="en-IN" dirty="0" smtClean="0"/>
              <a:t>transactions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42009"/>
            <a:ext cx="4338662" cy="31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417" y="2564904"/>
            <a:ext cx="348047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496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Concurrent </a:t>
            </a:r>
            <a:r>
              <a:rPr lang="en-IN" sz="4000" b="1" dirty="0" smtClean="0"/>
              <a:t>Transactions (</a:t>
            </a:r>
            <a:r>
              <a:rPr lang="en-IN" sz="4000" b="1" dirty="0" err="1" smtClean="0"/>
              <a:t>Contd</a:t>
            </a:r>
            <a:r>
              <a:rPr lang="en-IN" sz="4000" b="1" dirty="0" smtClean="0"/>
              <a:t>…)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Interleaving keeps the </a:t>
            </a:r>
            <a:r>
              <a:rPr lang="en-IN" dirty="0" smtClean="0"/>
              <a:t>CPU busy </a:t>
            </a:r>
            <a:r>
              <a:rPr lang="en-IN" dirty="0"/>
              <a:t>when a process requires an input or output (I/O) operation, such as reading </a:t>
            </a:r>
            <a:r>
              <a:rPr lang="en-IN" dirty="0" smtClean="0"/>
              <a:t>a block </a:t>
            </a:r>
            <a:r>
              <a:rPr lang="en-IN" dirty="0"/>
              <a:t>from disk. The CPU is switched to execute another process rather </a:t>
            </a:r>
            <a:r>
              <a:rPr lang="en-IN" dirty="0" smtClean="0"/>
              <a:t>than remaining </a:t>
            </a:r>
            <a:r>
              <a:rPr lang="en-IN" dirty="0"/>
              <a:t>idle during I/O </a:t>
            </a:r>
            <a:r>
              <a:rPr lang="en-IN" dirty="0" smtClean="0"/>
              <a:t>time</a:t>
            </a:r>
            <a:endParaRPr lang="en-IN" dirty="0"/>
          </a:p>
          <a:p>
            <a:pPr algn="just"/>
            <a:endParaRPr lang="en-IN" dirty="0" smtClean="0"/>
          </a:p>
          <a:p>
            <a:pPr algn="just"/>
            <a:r>
              <a:rPr lang="en-IN" dirty="0"/>
              <a:t>If the computer system has multiple hardware </a:t>
            </a:r>
            <a:r>
              <a:rPr lang="en-IN" dirty="0" smtClean="0"/>
              <a:t>processors </a:t>
            </a:r>
            <a:r>
              <a:rPr lang="en-IN" dirty="0"/>
              <a:t>(CPUs), </a:t>
            </a:r>
            <a:r>
              <a:rPr lang="en-IN" b="1" dirty="0"/>
              <a:t>parallel </a:t>
            </a:r>
            <a:r>
              <a:rPr lang="en-IN" b="1" dirty="0" smtClean="0"/>
              <a:t>processing </a:t>
            </a:r>
            <a:r>
              <a:rPr lang="en-IN" dirty="0" smtClean="0"/>
              <a:t>of </a:t>
            </a:r>
            <a:r>
              <a:rPr lang="en-IN" dirty="0"/>
              <a:t>multiple processes is possible</a:t>
            </a:r>
          </a:p>
        </p:txBody>
      </p:sp>
    </p:spTree>
    <p:extLst>
      <p:ext uri="{BB962C8B-B14F-4D97-AF65-F5344CB8AC3E}">
        <p14:creationId xmlns:p14="http://schemas.microsoft.com/office/powerpoint/2010/main" val="21516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IN" dirty="0"/>
              <a:t>A </a:t>
            </a:r>
            <a:r>
              <a:rPr lang="en-IN" b="1" dirty="0"/>
              <a:t>transaction </a:t>
            </a:r>
            <a:r>
              <a:rPr lang="en-IN" dirty="0"/>
              <a:t>is an executing program that forms a logical unit of database </a:t>
            </a:r>
            <a:r>
              <a:rPr lang="en-IN" dirty="0" smtClean="0"/>
              <a:t>processing</a:t>
            </a:r>
            <a:endParaRPr lang="en-IN" dirty="0"/>
          </a:p>
          <a:p>
            <a:pPr algn="just">
              <a:spcBef>
                <a:spcPts val="1200"/>
              </a:spcBef>
            </a:pPr>
            <a:r>
              <a:rPr lang="en-IN" dirty="0"/>
              <a:t>A transaction includes one or more database access </a:t>
            </a:r>
            <a:r>
              <a:rPr lang="en-IN" dirty="0" smtClean="0"/>
              <a:t>operations which include </a:t>
            </a:r>
            <a:r>
              <a:rPr lang="en-IN" dirty="0"/>
              <a:t>insertion, deletion, modification, or retrieval </a:t>
            </a:r>
            <a:r>
              <a:rPr lang="en-IN" dirty="0" smtClean="0"/>
              <a:t>operations</a:t>
            </a:r>
          </a:p>
          <a:p>
            <a:pPr algn="just">
              <a:spcBef>
                <a:spcPts val="1200"/>
              </a:spcBef>
            </a:pPr>
            <a:r>
              <a:rPr lang="en-IN" dirty="0" smtClean="0"/>
              <a:t> The transaction </a:t>
            </a:r>
            <a:r>
              <a:rPr lang="en-IN" dirty="0"/>
              <a:t>can either be embedded within an </a:t>
            </a:r>
            <a:r>
              <a:rPr lang="en-IN" dirty="0" smtClean="0"/>
              <a:t>application program </a:t>
            </a:r>
            <a:r>
              <a:rPr lang="en-IN" dirty="0"/>
              <a:t>or they can be specified interactively via a high-level query language </a:t>
            </a:r>
            <a:r>
              <a:rPr lang="en-IN" dirty="0" smtClean="0"/>
              <a:t>such as SQL</a:t>
            </a:r>
          </a:p>
          <a:p>
            <a:pPr algn="just">
              <a:spcBef>
                <a:spcPts val="1200"/>
              </a:spcBef>
            </a:pPr>
            <a:r>
              <a:rPr lang="en-IN" dirty="0" smtClean="0"/>
              <a:t>One </a:t>
            </a:r>
            <a:r>
              <a:rPr lang="en-IN" dirty="0"/>
              <a:t>way of specifying the transaction boundaries is by specifying </a:t>
            </a:r>
            <a:r>
              <a:rPr lang="en-IN" dirty="0" smtClean="0"/>
              <a:t>explicit </a:t>
            </a:r>
            <a:r>
              <a:rPr lang="en-IN" b="1" dirty="0" smtClean="0"/>
              <a:t>begin </a:t>
            </a:r>
            <a:r>
              <a:rPr lang="en-IN" b="1" dirty="0"/>
              <a:t>transaction </a:t>
            </a:r>
            <a:r>
              <a:rPr lang="en-IN" dirty="0"/>
              <a:t>and </a:t>
            </a:r>
            <a:r>
              <a:rPr lang="en-IN" b="1" dirty="0"/>
              <a:t>end transaction </a:t>
            </a:r>
            <a:r>
              <a:rPr lang="en-IN" dirty="0"/>
              <a:t>statements in an application </a:t>
            </a:r>
            <a:r>
              <a:rPr lang="en-IN" dirty="0" smtClean="0"/>
              <a:t>program</a:t>
            </a:r>
          </a:p>
          <a:p>
            <a:pPr algn="just">
              <a:spcBef>
                <a:spcPts val="1200"/>
              </a:spcBef>
            </a:pPr>
            <a:r>
              <a:rPr lang="en-IN" dirty="0" smtClean="0"/>
              <a:t>If </a:t>
            </a:r>
            <a:r>
              <a:rPr lang="en-IN" dirty="0"/>
              <a:t>the database operations in </a:t>
            </a:r>
            <a:r>
              <a:rPr lang="en-IN" dirty="0" smtClean="0"/>
              <a:t>a transaction </a:t>
            </a:r>
            <a:r>
              <a:rPr lang="en-IN" dirty="0"/>
              <a:t>do not update the database but only retrieve data, the transaction </a:t>
            </a:r>
            <a:r>
              <a:rPr lang="en-IN" dirty="0" smtClean="0"/>
              <a:t>is called </a:t>
            </a:r>
            <a:r>
              <a:rPr lang="en-IN" dirty="0"/>
              <a:t>a </a:t>
            </a:r>
            <a:r>
              <a:rPr lang="en-IN" b="1" dirty="0"/>
              <a:t>read-only transaction</a:t>
            </a:r>
            <a:r>
              <a:rPr lang="en-IN" dirty="0"/>
              <a:t>; otherwise it is known as a </a:t>
            </a:r>
            <a:r>
              <a:rPr lang="en-IN" b="1" dirty="0"/>
              <a:t>read-write 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99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Transactions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basic database </a:t>
            </a:r>
            <a:r>
              <a:rPr lang="en-IN" dirty="0" smtClean="0"/>
              <a:t>access operations </a:t>
            </a:r>
            <a:r>
              <a:rPr lang="en-IN" dirty="0"/>
              <a:t>that a transaction can include are as follows:</a:t>
            </a:r>
          </a:p>
          <a:p>
            <a:pPr lvl="1"/>
            <a:r>
              <a:rPr lang="en-IN" b="1" dirty="0" err="1" smtClean="0"/>
              <a:t>read_item</a:t>
            </a:r>
            <a:r>
              <a:rPr lang="en-IN" dirty="0" smtClean="0"/>
              <a:t>(</a:t>
            </a:r>
            <a:r>
              <a:rPr lang="en-IN" b="1" i="1" dirty="0" smtClean="0"/>
              <a:t>X</a:t>
            </a:r>
            <a:r>
              <a:rPr lang="en-IN" b="1" dirty="0" smtClean="0"/>
              <a:t>) - </a:t>
            </a:r>
            <a:r>
              <a:rPr lang="en-IN" dirty="0"/>
              <a:t>Reads a database item named </a:t>
            </a:r>
            <a:r>
              <a:rPr lang="en-IN" i="1" dirty="0"/>
              <a:t>X </a:t>
            </a:r>
            <a:r>
              <a:rPr lang="en-IN" dirty="0"/>
              <a:t>into a program </a:t>
            </a:r>
            <a:r>
              <a:rPr lang="en-IN" dirty="0" smtClean="0"/>
              <a:t>variable</a:t>
            </a:r>
          </a:p>
          <a:p>
            <a:pPr lvl="1"/>
            <a:r>
              <a:rPr lang="en-IN" b="1" dirty="0" err="1" smtClean="0"/>
              <a:t>write_item</a:t>
            </a:r>
            <a:r>
              <a:rPr lang="en-IN" dirty="0" smtClean="0"/>
              <a:t>(</a:t>
            </a:r>
            <a:r>
              <a:rPr lang="en-IN" b="1" i="1" dirty="0" smtClean="0"/>
              <a:t>X</a:t>
            </a:r>
            <a:r>
              <a:rPr lang="en-IN" b="1" dirty="0" smtClean="0"/>
              <a:t>) - </a:t>
            </a:r>
            <a:r>
              <a:rPr lang="en-IN" dirty="0"/>
              <a:t>Writes the value of program variable </a:t>
            </a:r>
            <a:r>
              <a:rPr lang="en-IN" i="1" dirty="0"/>
              <a:t>X </a:t>
            </a:r>
            <a:r>
              <a:rPr lang="en-IN" dirty="0"/>
              <a:t>into the </a:t>
            </a:r>
            <a:r>
              <a:rPr lang="en-IN" dirty="0" smtClean="0"/>
              <a:t>database item </a:t>
            </a:r>
            <a:r>
              <a:rPr lang="en-IN" dirty="0"/>
              <a:t>named </a:t>
            </a:r>
            <a:r>
              <a:rPr lang="en-IN" i="1" dirty="0" smtClean="0"/>
              <a:t>X</a:t>
            </a:r>
          </a:p>
          <a:p>
            <a:pPr lvl="1"/>
            <a:endParaRPr lang="en-IN" i="1" dirty="0"/>
          </a:p>
          <a:p>
            <a:r>
              <a:rPr lang="en-IN" dirty="0"/>
              <a:t>Concurrency control and recovery mechanisms are mainly concerned with </a:t>
            </a:r>
            <a:r>
              <a:rPr lang="en-IN" dirty="0" smtClean="0"/>
              <a:t>the database </a:t>
            </a:r>
            <a:r>
              <a:rPr lang="en-IN" dirty="0"/>
              <a:t>commands in a transaction</a:t>
            </a:r>
          </a:p>
        </p:txBody>
      </p:sp>
    </p:spTree>
    <p:extLst>
      <p:ext uri="{BB962C8B-B14F-4D97-AF65-F5344CB8AC3E}">
        <p14:creationId xmlns:p14="http://schemas.microsoft.com/office/powerpoint/2010/main" val="15875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Why Concurrency Control Is </a:t>
            </a:r>
            <a:r>
              <a:rPr lang="en-IN" sz="4000" b="1" dirty="0" smtClean="0"/>
              <a:t>Needed?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Several problems can occur when concurrent transactions execute in an </a:t>
            </a:r>
            <a:r>
              <a:rPr lang="en-IN" dirty="0" smtClean="0"/>
              <a:t>uncontrolled manner</a:t>
            </a:r>
          </a:p>
          <a:p>
            <a:pPr algn="just"/>
            <a:endParaRPr lang="en-IN" dirty="0" smtClean="0"/>
          </a:p>
          <a:p>
            <a:pPr lvl="1" algn="just"/>
            <a:r>
              <a:rPr lang="en-IN" b="1" dirty="0"/>
              <a:t>The Lost Update Problem. </a:t>
            </a:r>
            <a:r>
              <a:rPr lang="en-IN" dirty="0"/>
              <a:t>This problem occurs when two transactions </a:t>
            </a:r>
            <a:r>
              <a:rPr lang="en-IN" dirty="0" smtClean="0"/>
              <a:t>that access </a:t>
            </a:r>
            <a:r>
              <a:rPr lang="en-IN" dirty="0"/>
              <a:t>the same database items have their operations interleaved in a way that </a:t>
            </a:r>
            <a:r>
              <a:rPr lang="en-IN" dirty="0" smtClean="0"/>
              <a:t>makes the </a:t>
            </a:r>
            <a:r>
              <a:rPr lang="en-IN" dirty="0"/>
              <a:t>value of some database items </a:t>
            </a:r>
            <a:r>
              <a:rPr lang="en-IN" dirty="0" smtClean="0"/>
              <a:t>incorrect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sz="2200" b="1" dirty="0" smtClean="0"/>
              <a:t>The </a:t>
            </a:r>
            <a:r>
              <a:rPr lang="en-IN" sz="2200" b="1" dirty="0"/>
              <a:t>Temporary Update (or Dirty Read) Problem. </a:t>
            </a:r>
            <a:r>
              <a:rPr lang="en-IN" sz="2200" dirty="0"/>
              <a:t>This problem occurs </a:t>
            </a:r>
            <a:r>
              <a:rPr lang="en-IN" sz="2200" dirty="0" smtClean="0"/>
              <a:t>when one </a:t>
            </a:r>
            <a:r>
              <a:rPr lang="en-IN" sz="2200" dirty="0"/>
              <a:t>transaction updates a database item and then the transaction fails for some </a:t>
            </a:r>
            <a:r>
              <a:rPr lang="en-IN" sz="2200" dirty="0" smtClean="0"/>
              <a:t>reason. </a:t>
            </a:r>
            <a:r>
              <a:rPr lang="en-IN" sz="2200" dirty="0"/>
              <a:t>Meanwhile, the updated item is accessed (read) by </a:t>
            </a:r>
            <a:r>
              <a:rPr lang="en-IN" sz="2200" dirty="0" smtClean="0"/>
              <a:t>another transaction </a:t>
            </a:r>
            <a:r>
              <a:rPr lang="en-IN" sz="2200" dirty="0"/>
              <a:t>before it is changed back to its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823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Why Concurrency Control Is </a:t>
            </a:r>
            <a:r>
              <a:rPr lang="en-IN" sz="4000" b="1" dirty="0" smtClean="0"/>
              <a:t>Needed?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/>
          </a:bodyPr>
          <a:lstStyle/>
          <a:p>
            <a:pPr algn="just"/>
            <a:endParaRPr lang="en-IN" b="1" dirty="0" smtClean="0"/>
          </a:p>
          <a:p>
            <a:pPr algn="just"/>
            <a:r>
              <a:rPr lang="en-IN" b="1" dirty="0" smtClean="0"/>
              <a:t>The </a:t>
            </a:r>
            <a:r>
              <a:rPr lang="en-IN" b="1" dirty="0"/>
              <a:t>Incorrect Summary Problem. </a:t>
            </a:r>
            <a:r>
              <a:rPr lang="en-IN" dirty="0"/>
              <a:t>If one transaction is calculating an </a:t>
            </a:r>
            <a:r>
              <a:rPr lang="en-IN" dirty="0" smtClean="0"/>
              <a:t>aggregate summary </a:t>
            </a:r>
            <a:r>
              <a:rPr lang="en-IN" dirty="0"/>
              <a:t>function on a number of database items while other transactions </a:t>
            </a:r>
            <a:r>
              <a:rPr lang="en-IN" dirty="0" smtClean="0"/>
              <a:t>are updating </a:t>
            </a:r>
            <a:r>
              <a:rPr lang="en-IN" dirty="0"/>
              <a:t>some of these items, the aggregate function may calculate some </a:t>
            </a:r>
            <a:r>
              <a:rPr lang="en-IN" dirty="0" smtClean="0"/>
              <a:t>values before </a:t>
            </a:r>
            <a:r>
              <a:rPr lang="en-IN" dirty="0"/>
              <a:t>they are updated and others after they are </a:t>
            </a:r>
            <a:r>
              <a:rPr lang="en-IN" dirty="0" smtClean="0"/>
              <a:t>updated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/>
              <a:t>The Unrepeatable Read Problem. </a:t>
            </a:r>
            <a:r>
              <a:rPr lang="en-IN" dirty="0"/>
              <a:t>Another problem that may occur is </a:t>
            </a:r>
            <a:r>
              <a:rPr lang="en-IN" dirty="0" smtClean="0"/>
              <a:t>called </a:t>
            </a:r>
            <a:r>
              <a:rPr lang="en-IN" i="1" dirty="0" smtClean="0"/>
              <a:t>unrepeatable </a:t>
            </a:r>
            <a:r>
              <a:rPr lang="en-IN" i="1" dirty="0"/>
              <a:t>read</a:t>
            </a:r>
            <a:r>
              <a:rPr lang="en-IN" dirty="0"/>
              <a:t>, where a transaction </a:t>
            </a:r>
            <a:r>
              <a:rPr lang="en-IN" i="1" dirty="0"/>
              <a:t>T </a:t>
            </a:r>
            <a:r>
              <a:rPr lang="en-IN" dirty="0"/>
              <a:t>reads the same item twice and the item </a:t>
            </a:r>
            <a:r>
              <a:rPr lang="en-IN" dirty="0" smtClean="0"/>
              <a:t>is changed </a:t>
            </a:r>
            <a:r>
              <a:rPr lang="en-IN" dirty="0"/>
              <a:t>by another transaction </a:t>
            </a:r>
            <a:r>
              <a:rPr lang="en-IN" i="1" dirty="0"/>
              <a:t>T</a:t>
            </a:r>
            <a:r>
              <a:rPr lang="en-IN" dirty="0"/>
              <a:t> between the two </a:t>
            </a:r>
            <a:r>
              <a:rPr lang="en-IN" dirty="0" smtClean="0"/>
              <a:t>reads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98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Why Recovery Is </a:t>
            </a:r>
            <a:r>
              <a:rPr lang="en-IN" sz="4400" b="1" dirty="0" smtClean="0"/>
              <a:t>Needed?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If a transaction </a:t>
            </a:r>
            <a:r>
              <a:rPr lang="en-IN" b="1" dirty="0" smtClean="0"/>
              <a:t>fails  </a:t>
            </a:r>
            <a:r>
              <a:rPr lang="en-IN" dirty="0" smtClean="0"/>
              <a:t>after </a:t>
            </a:r>
            <a:r>
              <a:rPr lang="en-IN" dirty="0"/>
              <a:t>executing some of its operations but before executing all of them, the </a:t>
            </a:r>
            <a:r>
              <a:rPr lang="en-IN" dirty="0" smtClean="0"/>
              <a:t>operations already </a:t>
            </a:r>
            <a:r>
              <a:rPr lang="en-IN" dirty="0"/>
              <a:t>executed must be undone and have no lasting </a:t>
            </a:r>
            <a:r>
              <a:rPr lang="en-IN" dirty="0" smtClean="0"/>
              <a:t>effect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387</TotalTime>
  <Words>1685</Words>
  <Application>Microsoft Office PowerPoint</Application>
  <PresentationFormat>On-screen Show (4:3)</PresentationFormat>
  <Paragraphs>110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Introduction to Transaction Processing Concepts</vt:lpstr>
      <vt:lpstr>What is Transaction Processing System?</vt:lpstr>
      <vt:lpstr>Concurrent Transactions</vt:lpstr>
      <vt:lpstr>Concurrent Transactions (Contd…)</vt:lpstr>
      <vt:lpstr>Transactions</vt:lpstr>
      <vt:lpstr>Transactions (contd…)</vt:lpstr>
      <vt:lpstr>Why Concurrency Control Is Needed?</vt:lpstr>
      <vt:lpstr>Why Concurrency Control Is Needed?</vt:lpstr>
      <vt:lpstr>Why Recovery Is Needed?</vt:lpstr>
      <vt:lpstr>Transaction States</vt:lpstr>
      <vt:lpstr>System Log</vt:lpstr>
      <vt:lpstr>Commit Point of a Transaction</vt:lpstr>
      <vt:lpstr>Desirable Properties of Transactions</vt:lpstr>
      <vt:lpstr>Schedules of Transactions</vt:lpstr>
      <vt:lpstr>Characterizing Schedules Based on Recoverability</vt:lpstr>
      <vt:lpstr>Characterizing Schedules Based on Serializability</vt:lpstr>
      <vt:lpstr>Serializable Schedules</vt:lpstr>
      <vt:lpstr>Nonserial schedules C and D with interleaving of operations</vt:lpstr>
      <vt:lpstr>Serial, Nonserial, and Conflict-Serializable Schedules</vt:lpstr>
      <vt:lpstr>Testing for Conflict Serializability of a Schedule</vt:lpstr>
      <vt:lpstr>Conflict Serializability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Transaction Processing Concepts</dc:title>
  <dc:creator>user</dc:creator>
  <cp:lastModifiedBy>user</cp:lastModifiedBy>
  <cp:revision>57</cp:revision>
  <dcterms:created xsi:type="dcterms:W3CDTF">2016-10-11T05:19:12Z</dcterms:created>
  <dcterms:modified xsi:type="dcterms:W3CDTF">2018-03-15T06:08:23Z</dcterms:modified>
</cp:coreProperties>
</file>