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58" r:id="rId4"/>
    <p:sldId id="263" r:id="rId5"/>
    <p:sldId id="259" r:id="rId6"/>
    <p:sldId id="264" r:id="rId7"/>
    <p:sldId id="260" r:id="rId8"/>
    <p:sldId id="265" r:id="rId9"/>
    <p:sldId id="261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851648" cy="1828800"/>
          </a:xfrm>
        </p:spPr>
        <p:txBody>
          <a:bodyPr/>
          <a:lstStyle/>
          <a:p>
            <a:pPr algn="ctr"/>
            <a:r>
              <a:rPr lang="en-IN" dirty="0" smtClean="0"/>
              <a:t>EER to Relational Model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S. RENUKA DEVI</a:t>
            </a:r>
          </a:p>
          <a:p>
            <a:pPr algn="ctr"/>
            <a:r>
              <a:rPr lang="en-IN" dirty="0"/>
              <a:t>Associate </a:t>
            </a:r>
            <a:r>
              <a:rPr lang="en-IN" dirty="0" err="1"/>
              <a:t>Profesor</a:t>
            </a:r>
            <a:endParaRPr lang="en-IN" dirty="0"/>
          </a:p>
          <a:p>
            <a:pPr algn="ctr"/>
            <a:r>
              <a:rPr lang="en-IN" dirty="0"/>
              <a:t>SCSE</a:t>
            </a:r>
          </a:p>
          <a:p>
            <a:pPr algn="ctr"/>
            <a:r>
              <a:rPr lang="en-IN" dirty="0"/>
              <a:t>VIT Chennai Campus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548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Mapping the EER schema using option </a:t>
            </a:r>
            <a:r>
              <a:rPr lang="en-IN" dirty="0" smtClean="0"/>
              <a:t>8D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111279"/>
            <a:ext cx="8640960" cy="1630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7667351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212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Any Queries?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22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pPr algn="ctr"/>
            <a:r>
              <a:rPr lang="en-IN" dirty="0" smtClean="0"/>
              <a:t>Sample EER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3"/>
            <a:ext cx="7488832" cy="4464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13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600" b="1" dirty="0" smtClean="0"/>
              <a:t>8. </a:t>
            </a:r>
            <a:r>
              <a:rPr lang="en-IN" sz="3600" b="1" dirty="0"/>
              <a:t>Options for Mapping Specialization or 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IN" dirty="0" smtClean="0"/>
              <a:t>Convert each specialization with </a:t>
            </a:r>
            <a:r>
              <a:rPr lang="en-IN" i="1" dirty="0" smtClean="0"/>
              <a:t>m </a:t>
            </a:r>
            <a:r>
              <a:rPr lang="en-IN" dirty="0" smtClean="0"/>
              <a:t>subclasses {</a:t>
            </a:r>
            <a:r>
              <a:rPr lang="en-IN" i="1" dirty="0" smtClean="0"/>
              <a:t>S</a:t>
            </a:r>
            <a:r>
              <a:rPr lang="en-IN" dirty="0" smtClean="0"/>
              <a:t>1, </a:t>
            </a:r>
            <a:r>
              <a:rPr lang="en-IN" i="1" dirty="0" smtClean="0"/>
              <a:t>S</a:t>
            </a:r>
            <a:r>
              <a:rPr lang="en-IN" dirty="0" smtClean="0"/>
              <a:t>2, ..., </a:t>
            </a:r>
            <a:r>
              <a:rPr lang="en-IN" i="1" dirty="0" err="1" smtClean="0"/>
              <a:t>Sm</a:t>
            </a:r>
            <a:r>
              <a:rPr lang="en-IN" dirty="0" smtClean="0"/>
              <a:t>} and (generalized) superclass </a:t>
            </a:r>
            <a:r>
              <a:rPr lang="en-IN" i="1" dirty="0" smtClean="0"/>
              <a:t>C</a:t>
            </a:r>
            <a:r>
              <a:rPr lang="en-IN" dirty="0" smtClean="0"/>
              <a:t>, where </a:t>
            </a:r>
            <a:r>
              <a:rPr lang="en-IN" dirty="0"/>
              <a:t>the attributes of </a:t>
            </a:r>
            <a:r>
              <a:rPr lang="en-IN" i="1" dirty="0"/>
              <a:t>C </a:t>
            </a:r>
            <a:r>
              <a:rPr lang="en-IN" dirty="0"/>
              <a:t>are {</a:t>
            </a:r>
            <a:r>
              <a:rPr lang="en-IN" i="1" dirty="0"/>
              <a:t>k</a:t>
            </a:r>
            <a:r>
              <a:rPr lang="en-IN" dirty="0"/>
              <a:t>, </a:t>
            </a:r>
            <a:r>
              <a:rPr lang="en-IN" i="1" dirty="0"/>
              <a:t>a</a:t>
            </a:r>
            <a:r>
              <a:rPr lang="en-IN" dirty="0"/>
              <a:t>1, ...</a:t>
            </a:r>
            <a:r>
              <a:rPr lang="en-IN" i="1" dirty="0"/>
              <a:t>an</a:t>
            </a:r>
            <a:r>
              <a:rPr lang="en-IN" dirty="0"/>
              <a:t>} and </a:t>
            </a:r>
            <a:r>
              <a:rPr lang="en-IN" i="1" dirty="0"/>
              <a:t>k </a:t>
            </a:r>
            <a:r>
              <a:rPr lang="en-IN" dirty="0"/>
              <a:t>is the (primary) </a:t>
            </a:r>
            <a:r>
              <a:rPr lang="en-IN" dirty="0" smtClean="0"/>
              <a:t>key, into relation schemas using one of the following options:</a:t>
            </a:r>
          </a:p>
          <a:p>
            <a:pPr marL="0" indent="0">
              <a:spcAft>
                <a:spcPts val="600"/>
              </a:spcAft>
              <a:buNone/>
            </a:pPr>
            <a:endParaRPr lang="en-IN" b="1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IN" b="1" dirty="0" smtClean="0"/>
              <a:t>Option </a:t>
            </a:r>
            <a:r>
              <a:rPr lang="en-IN" b="1" dirty="0"/>
              <a:t>8A: Multiple relations—superclass and </a:t>
            </a:r>
            <a:r>
              <a:rPr lang="en-IN" b="1" dirty="0" smtClean="0"/>
              <a:t>subclasses</a:t>
            </a:r>
            <a:endParaRPr lang="en-IN" b="1" dirty="0" smtClean="0"/>
          </a:p>
          <a:p>
            <a:pPr>
              <a:spcAft>
                <a:spcPts val="600"/>
              </a:spcAft>
            </a:pPr>
            <a:r>
              <a:rPr lang="en-IN" dirty="0" smtClean="0"/>
              <a:t>Create </a:t>
            </a:r>
            <a:r>
              <a:rPr lang="en-IN" dirty="0"/>
              <a:t>a </a:t>
            </a:r>
            <a:r>
              <a:rPr lang="en-IN" dirty="0" smtClean="0"/>
              <a:t>relation </a:t>
            </a:r>
            <a:r>
              <a:rPr lang="en-IN" i="1" dirty="0" smtClean="0"/>
              <a:t>L </a:t>
            </a:r>
            <a:r>
              <a:rPr lang="en-IN" dirty="0"/>
              <a:t>for </a:t>
            </a:r>
            <a:r>
              <a:rPr lang="en-IN" i="1" dirty="0"/>
              <a:t>C </a:t>
            </a:r>
            <a:r>
              <a:rPr lang="en-IN" dirty="0"/>
              <a:t>with attributes </a:t>
            </a:r>
            <a:r>
              <a:rPr lang="en-IN" dirty="0" err="1"/>
              <a:t>Attrs</a:t>
            </a:r>
            <a:r>
              <a:rPr lang="en-IN" dirty="0"/>
              <a:t>(</a:t>
            </a:r>
            <a:r>
              <a:rPr lang="en-IN" i="1" dirty="0"/>
              <a:t>L</a:t>
            </a:r>
            <a:r>
              <a:rPr lang="en-IN" dirty="0"/>
              <a:t>) = {</a:t>
            </a:r>
            <a:r>
              <a:rPr lang="en-IN" i="1" dirty="0"/>
              <a:t>k</a:t>
            </a:r>
            <a:r>
              <a:rPr lang="en-IN" dirty="0"/>
              <a:t>, </a:t>
            </a:r>
            <a:r>
              <a:rPr lang="en-IN" i="1" dirty="0"/>
              <a:t>a</a:t>
            </a:r>
            <a:r>
              <a:rPr lang="en-IN" dirty="0"/>
              <a:t>1, ..., </a:t>
            </a:r>
            <a:r>
              <a:rPr lang="en-IN" i="1" dirty="0"/>
              <a:t>an</a:t>
            </a:r>
            <a:r>
              <a:rPr lang="en-IN" dirty="0"/>
              <a:t>} and PK(</a:t>
            </a:r>
            <a:r>
              <a:rPr lang="en-IN" i="1" dirty="0"/>
              <a:t>L</a:t>
            </a:r>
            <a:r>
              <a:rPr lang="en-IN" dirty="0"/>
              <a:t>) = </a:t>
            </a:r>
            <a:r>
              <a:rPr lang="en-IN" i="1" dirty="0" smtClean="0"/>
              <a:t>k</a:t>
            </a:r>
          </a:p>
          <a:p>
            <a:pPr>
              <a:spcAft>
                <a:spcPts val="600"/>
              </a:spcAft>
            </a:pPr>
            <a:r>
              <a:rPr lang="en-IN" dirty="0" smtClean="0"/>
              <a:t>Create a relation </a:t>
            </a:r>
            <a:r>
              <a:rPr lang="en-IN" i="1" dirty="0"/>
              <a:t>Li </a:t>
            </a:r>
            <a:r>
              <a:rPr lang="en-IN" dirty="0"/>
              <a:t>for each subclass </a:t>
            </a:r>
            <a:r>
              <a:rPr lang="en-IN" i="1" dirty="0"/>
              <a:t>Si</a:t>
            </a:r>
            <a:r>
              <a:rPr lang="en-IN" dirty="0"/>
              <a:t>, 1 ≤ </a:t>
            </a:r>
            <a:r>
              <a:rPr lang="en-IN" i="1" dirty="0"/>
              <a:t>i </a:t>
            </a:r>
            <a:r>
              <a:rPr lang="en-IN" dirty="0"/>
              <a:t>≤ </a:t>
            </a:r>
            <a:r>
              <a:rPr lang="en-IN" i="1" dirty="0"/>
              <a:t>m</a:t>
            </a:r>
            <a:r>
              <a:rPr lang="en-IN" dirty="0"/>
              <a:t>, with the attributes </a:t>
            </a:r>
            <a:r>
              <a:rPr lang="en-IN" dirty="0" err="1"/>
              <a:t>Attrs</a:t>
            </a:r>
            <a:r>
              <a:rPr lang="en-IN" dirty="0"/>
              <a:t>(</a:t>
            </a:r>
            <a:r>
              <a:rPr lang="en-IN" i="1" dirty="0"/>
              <a:t>Li</a:t>
            </a:r>
            <a:r>
              <a:rPr lang="en-IN" dirty="0"/>
              <a:t>) = {</a:t>
            </a:r>
            <a:r>
              <a:rPr lang="en-IN" i="1" dirty="0"/>
              <a:t>k</a:t>
            </a:r>
            <a:r>
              <a:rPr lang="en-IN" dirty="0"/>
              <a:t>} </a:t>
            </a:r>
            <a:r>
              <a:rPr lang="en-IN" dirty="0" smtClean="0"/>
              <a:t>∪ {</a:t>
            </a:r>
            <a:r>
              <a:rPr lang="en-IN" dirty="0"/>
              <a:t>attributes of </a:t>
            </a:r>
            <a:r>
              <a:rPr lang="en-IN" i="1" dirty="0"/>
              <a:t>Si</a:t>
            </a:r>
            <a:r>
              <a:rPr lang="en-IN" dirty="0"/>
              <a:t>} and PK(</a:t>
            </a:r>
            <a:r>
              <a:rPr lang="en-IN" i="1" dirty="0"/>
              <a:t>Li</a:t>
            </a:r>
            <a:r>
              <a:rPr lang="en-IN" dirty="0"/>
              <a:t>) = </a:t>
            </a:r>
            <a:r>
              <a:rPr lang="en-IN" i="1" dirty="0" smtClean="0"/>
              <a:t>k</a:t>
            </a:r>
            <a:endParaRPr lang="en-IN" dirty="0"/>
          </a:p>
          <a:p>
            <a:pPr>
              <a:spcAft>
                <a:spcPts val="600"/>
              </a:spcAft>
            </a:pPr>
            <a:r>
              <a:rPr lang="en-IN" dirty="0" smtClean="0"/>
              <a:t> </a:t>
            </a:r>
            <a:r>
              <a:rPr lang="en-IN" dirty="0"/>
              <a:t>This option works for any </a:t>
            </a:r>
            <a:r>
              <a:rPr lang="en-IN" dirty="0" smtClean="0"/>
              <a:t>specialization (</a:t>
            </a:r>
            <a:r>
              <a:rPr lang="en-IN" dirty="0"/>
              <a:t>total or partial, disjoint or overlapping).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869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Mapping the EER schema using option 8A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52738"/>
            <a:ext cx="8568952" cy="2520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754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600" b="1" dirty="0"/>
              <a:t>8. Options for Mapping Specialization or </a:t>
            </a:r>
            <a:r>
              <a:rPr lang="en-IN" sz="3600" b="1" dirty="0" smtClean="0"/>
              <a:t>Generalization (</a:t>
            </a:r>
            <a:r>
              <a:rPr lang="en-IN" sz="3600" b="1" dirty="0" err="1" smtClean="0"/>
              <a:t>contd</a:t>
            </a:r>
            <a:r>
              <a:rPr lang="en-IN" sz="3600" b="1" dirty="0" smtClean="0"/>
              <a:t>…)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IN" b="1" dirty="0"/>
              <a:t>Option 8B: Multiple relations—subclass relations </a:t>
            </a:r>
            <a:r>
              <a:rPr lang="en-IN" b="1" dirty="0" smtClean="0"/>
              <a:t>only</a:t>
            </a:r>
          </a:p>
          <a:p>
            <a:pPr>
              <a:spcAft>
                <a:spcPts val="600"/>
              </a:spcAft>
            </a:pPr>
            <a:r>
              <a:rPr lang="en-IN" dirty="0" smtClean="0"/>
              <a:t>Create </a:t>
            </a:r>
            <a:r>
              <a:rPr lang="en-IN" dirty="0"/>
              <a:t>a </a:t>
            </a:r>
            <a:r>
              <a:rPr lang="en-IN" dirty="0" smtClean="0"/>
              <a:t>relation </a:t>
            </a:r>
            <a:r>
              <a:rPr lang="en-IN" i="1" dirty="0" smtClean="0"/>
              <a:t>Li </a:t>
            </a:r>
            <a:r>
              <a:rPr lang="en-IN" dirty="0"/>
              <a:t>for each subclass </a:t>
            </a:r>
            <a:r>
              <a:rPr lang="en-IN" i="1" dirty="0"/>
              <a:t>Si</a:t>
            </a:r>
            <a:r>
              <a:rPr lang="en-IN" dirty="0"/>
              <a:t>, 1 ≤ </a:t>
            </a:r>
            <a:r>
              <a:rPr lang="en-IN" i="1" dirty="0"/>
              <a:t>i </a:t>
            </a:r>
            <a:r>
              <a:rPr lang="en-IN" dirty="0"/>
              <a:t>≤ </a:t>
            </a:r>
            <a:r>
              <a:rPr lang="en-IN" i="1" dirty="0"/>
              <a:t>m</a:t>
            </a:r>
            <a:r>
              <a:rPr lang="en-IN" dirty="0"/>
              <a:t>, with the attributes </a:t>
            </a:r>
            <a:r>
              <a:rPr lang="en-IN" dirty="0" err="1"/>
              <a:t>Attrs</a:t>
            </a:r>
            <a:r>
              <a:rPr lang="en-IN" dirty="0"/>
              <a:t>(</a:t>
            </a:r>
            <a:r>
              <a:rPr lang="en-IN" i="1" dirty="0"/>
              <a:t>Li</a:t>
            </a:r>
            <a:r>
              <a:rPr lang="en-IN" dirty="0"/>
              <a:t>) = {attributes </a:t>
            </a:r>
            <a:r>
              <a:rPr lang="en-IN" dirty="0" smtClean="0"/>
              <a:t>of </a:t>
            </a:r>
            <a:r>
              <a:rPr lang="en-IN" i="1" dirty="0" smtClean="0"/>
              <a:t>Si</a:t>
            </a:r>
            <a:r>
              <a:rPr lang="en-IN" dirty="0"/>
              <a:t>} ∪ {</a:t>
            </a:r>
            <a:r>
              <a:rPr lang="en-IN" i="1" dirty="0"/>
              <a:t>k</a:t>
            </a:r>
            <a:r>
              <a:rPr lang="en-IN" dirty="0"/>
              <a:t>, </a:t>
            </a:r>
            <a:r>
              <a:rPr lang="en-IN" i="1" dirty="0"/>
              <a:t>a</a:t>
            </a:r>
            <a:r>
              <a:rPr lang="en-IN" dirty="0"/>
              <a:t>1, ..., </a:t>
            </a:r>
            <a:r>
              <a:rPr lang="en-IN" i="1" dirty="0"/>
              <a:t>an</a:t>
            </a:r>
            <a:r>
              <a:rPr lang="en-IN" dirty="0"/>
              <a:t>} and PK(</a:t>
            </a:r>
            <a:r>
              <a:rPr lang="en-IN" i="1" dirty="0"/>
              <a:t>Li</a:t>
            </a:r>
            <a:r>
              <a:rPr lang="en-IN" dirty="0"/>
              <a:t>) = </a:t>
            </a:r>
            <a:r>
              <a:rPr lang="en-IN" i="1" dirty="0" smtClean="0"/>
              <a:t>k</a:t>
            </a:r>
          </a:p>
          <a:p>
            <a:pPr>
              <a:spcAft>
                <a:spcPts val="600"/>
              </a:spcAft>
            </a:pPr>
            <a:r>
              <a:rPr lang="en-IN" dirty="0" smtClean="0"/>
              <a:t>This </a:t>
            </a:r>
            <a:r>
              <a:rPr lang="en-IN" dirty="0"/>
              <a:t>option only works for a </a:t>
            </a:r>
            <a:r>
              <a:rPr lang="en-IN" dirty="0" smtClean="0"/>
              <a:t>specialization whose </a:t>
            </a:r>
            <a:r>
              <a:rPr lang="en-IN" dirty="0"/>
              <a:t>subclasses are </a:t>
            </a:r>
            <a:r>
              <a:rPr lang="en-IN" i="1" dirty="0"/>
              <a:t>total </a:t>
            </a:r>
            <a:endParaRPr lang="en-IN" i="1" dirty="0" smtClean="0"/>
          </a:p>
          <a:p>
            <a:pPr>
              <a:spcAft>
                <a:spcPts val="600"/>
              </a:spcAft>
            </a:pPr>
            <a:r>
              <a:rPr lang="en-IN" dirty="0" smtClean="0"/>
              <a:t>Recommended </a:t>
            </a:r>
            <a:r>
              <a:rPr lang="en-IN" dirty="0"/>
              <a:t>if the </a:t>
            </a:r>
            <a:r>
              <a:rPr lang="en-IN" dirty="0" smtClean="0"/>
              <a:t>specialization has </a:t>
            </a:r>
            <a:r>
              <a:rPr lang="en-IN" dirty="0"/>
              <a:t>the </a:t>
            </a:r>
            <a:r>
              <a:rPr lang="en-IN" i="1" dirty="0"/>
              <a:t>disjointedness constraint </a:t>
            </a:r>
            <a:endParaRPr lang="en-IN" i="1" dirty="0" smtClean="0"/>
          </a:p>
          <a:p>
            <a:pPr>
              <a:spcAft>
                <a:spcPts val="600"/>
              </a:spcAft>
            </a:pPr>
            <a:r>
              <a:rPr lang="en-IN" dirty="0" smtClean="0"/>
              <a:t>If </a:t>
            </a:r>
            <a:r>
              <a:rPr lang="en-IN" dirty="0"/>
              <a:t>the </a:t>
            </a:r>
            <a:r>
              <a:rPr lang="en-IN" dirty="0" smtClean="0"/>
              <a:t>specialization is </a:t>
            </a:r>
            <a:r>
              <a:rPr lang="en-IN" i="1" dirty="0"/>
              <a:t>overlapping</a:t>
            </a:r>
            <a:r>
              <a:rPr lang="en-IN" dirty="0"/>
              <a:t>, the same entity may be duplicated in several relations.</a:t>
            </a:r>
          </a:p>
        </p:txBody>
      </p:sp>
    </p:spTree>
    <p:extLst>
      <p:ext uri="{BB962C8B-B14F-4D97-AF65-F5344CB8AC3E}">
        <p14:creationId xmlns:p14="http://schemas.microsoft.com/office/powerpoint/2010/main" val="179049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Mapping the EER schema using option </a:t>
            </a:r>
            <a:r>
              <a:rPr lang="en-IN" dirty="0" smtClean="0"/>
              <a:t>8B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69" y="4225082"/>
            <a:ext cx="8433803" cy="2444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7189600" cy="2380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551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b="1" dirty="0"/>
              <a:t>8. </a:t>
            </a:r>
            <a:r>
              <a:rPr lang="en-IN" sz="3600" b="1" dirty="0"/>
              <a:t>Options for Mapping Specialization or Generalization (</a:t>
            </a:r>
            <a:r>
              <a:rPr lang="en-IN" sz="3600" b="1" dirty="0" err="1"/>
              <a:t>contd</a:t>
            </a:r>
            <a:r>
              <a:rPr lang="en-IN" sz="3600" b="1" dirty="0"/>
              <a:t>…)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IN" sz="2400" b="1" dirty="0"/>
              <a:t>Option 8C: Single relation with one type </a:t>
            </a:r>
            <a:r>
              <a:rPr lang="en-IN" sz="2400" b="1" dirty="0" smtClean="0"/>
              <a:t>attribute</a:t>
            </a:r>
          </a:p>
          <a:p>
            <a:pPr>
              <a:spcAft>
                <a:spcPts val="600"/>
              </a:spcAft>
            </a:pPr>
            <a:r>
              <a:rPr lang="en-IN" sz="2400" b="1" dirty="0" smtClean="0"/>
              <a:t> </a:t>
            </a:r>
            <a:r>
              <a:rPr lang="en-IN" sz="2400" dirty="0"/>
              <a:t>Create a single </a:t>
            </a:r>
            <a:r>
              <a:rPr lang="en-IN" sz="2400" dirty="0" smtClean="0"/>
              <a:t>relation </a:t>
            </a:r>
            <a:r>
              <a:rPr lang="en-IN" sz="2400" i="1" dirty="0" smtClean="0"/>
              <a:t>L </a:t>
            </a:r>
            <a:r>
              <a:rPr lang="en-IN" sz="2400" dirty="0"/>
              <a:t>with attributes </a:t>
            </a:r>
            <a:r>
              <a:rPr lang="en-IN" sz="2400" dirty="0" err="1"/>
              <a:t>Attrs</a:t>
            </a:r>
            <a:r>
              <a:rPr lang="en-IN" sz="2400" dirty="0"/>
              <a:t>(</a:t>
            </a:r>
            <a:r>
              <a:rPr lang="en-IN" sz="2400" i="1" dirty="0"/>
              <a:t>L</a:t>
            </a:r>
            <a:r>
              <a:rPr lang="en-IN" sz="2400" dirty="0"/>
              <a:t>) = {</a:t>
            </a:r>
            <a:r>
              <a:rPr lang="en-IN" sz="2400" i="1" dirty="0"/>
              <a:t>k</a:t>
            </a:r>
            <a:r>
              <a:rPr lang="en-IN" sz="2400" dirty="0"/>
              <a:t>, </a:t>
            </a:r>
            <a:r>
              <a:rPr lang="en-IN" sz="2400" i="1" dirty="0"/>
              <a:t>a</a:t>
            </a:r>
            <a:r>
              <a:rPr lang="en-IN" sz="2400" dirty="0"/>
              <a:t>1, ..., </a:t>
            </a:r>
            <a:r>
              <a:rPr lang="en-IN" sz="2400" i="1" dirty="0"/>
              <a:t>an</a:t>
            </a:r>
            <a:r>
              <a:rPr lang="en-IN" sz="2400" dirty="0"/>
              <a:t>} ∪ {attributes of </a:t>
            </a:r>
            <a:r>
              <a:rPr lang="en-IN" sz="2400" i="1" dirty="0"/>
              <a:t>S</a:t>
            </a:r>
            <a:r>
              <a:rPr lang="en-IN" sz="2400" dirty="0"/>
              <a:t>1} ∪ ... ∪ {attributes</a:t>
            </a:r>
          </a:p>
          <a:p>
            <a:pPr>
              <a:spcAft>
                <a:spcPts val="600"/>
              </a:spcAft>
            </a:pPr>
            <a:r>
              <a:rPr lang="en-IN" sz="2400" dirty="0"/>
              <a:t>of </a:t>
            </a:r>
            <a:r>
              <a:rPr lang="en-IN" sz="2400" i="1" dirty="0" err="1"/>
              <a:t>Sm</a:t>
            </a:r>
            <a:r>
              <a:rPr lang="en-IN" sz="2400" dirty="0"/>
              <a:t>} ∪ {</a:t>
            </a:r>
            <a:r>
              <a:rPr lang="en-IN" sz="2400" i="1" dirty="0"/>
              <a:t>t</a:t>
            </a:r>
            <a:r>
              <a:rPr lang="en-IN" sz="2400" dirty="0"/>
              <a:t>} and PK(</a:t>
            </a:r>
            <a:r>
              <a:rPr lang="en-IN" sz="2400" i="1" dirty="0"/>
              <a:t>L</a:t>
            </a:r>
            <a:r>
              <a:rPr lang="en-IN" sz="2400" dirty="0"/>
              <a:t>) = </a:t>
            </a:r>
            <a:r>
              <a:rPr lang="en-IN" sz="2400" i="1" dirty="0" smtClean="0"/>
              <a:t>k</a:t>
            </a:r>
            <a:endParaRPr lang="en-IN" sz="2400" dirty="0"/>
          </a:p>
          <a:p>
            <a:pPr>
              <a:spcAft>
                <a:spcPts val="600"/>
              </a:spcAft>
            </a:pPr>
            <a:r>
              <a:rPr lang="en-IN" sz="2400" dirty="0" smtClean="0"/>
              <a:t>The </a:t>
            </a:r>
            <a:r>
              <a:rPr lang="en-IN" sz="2400" dirty="0"/>
              <a:t>attribute </a:t>
            </a:r>
            <a:r>
              <a:rPr lang="en-IN" sz="2400" i="1" dirty="0"/>
              <a:t>t </a:t>
            </a:r>
            <a:r>
              <a:rPr lang="en-IN" sz="2400" dirty="0"/>
              <a:t>is called a </a:t>
            </a:r>
            <a:r>
              <a:rPr lang="en-IN" sz="2400" b="1" dirty="0"/>
              <a:t>type </a:t>
            </a:r>
            <a:r>
              <a:rPr lang="en-IN" sz="2400" dirty="0"/>
              <a:t>(</a:t>
            </a:r>
            <a:r>
              <a:rPr lang="en-IN" sz="2400" dirty="0" smtClean="0"/>
              <a:t>or </a:t>
            </a:r>
            <a:r>
              <a:rPr lang="en-IN" sz="2400" b="1" dirty="0"/>
              <a:t>discriminating</a:t>
            </a:r>
            <a:r>
              <a:rPr lang="en-IN" sz="2400" dirty="0"/>
              <a:t>) attribute whose value indicates the subclass to which </a:t>
            </a:r>
            <a:r>
              <a:rPr lang="en-IN" sz="2400" dirty="0" smtClean="0"/>
              <a:t>each tuple </a:t>
            </a:r>
            <a:r>
              <a:rPr lang="en-IN" sz="2400" dirty="0"/>
              <a:t>belongs, if </a:t>
            </a:r>
            <a:r>
              <a:rPr lang="en-IN" sz="2400" dirty="0" smtClean="0"/>
              <a:t>any</a:t>
            </a:r>
          </a:p>
          <a:p>
            <a:pPr>
              <a:spcAft>
                <a:spcPts val="600"/>
              </a:spcAft>
            </a:pPr>
            <a:r>
              <a:rPr lang="en-IN" sz="2400" dirty="0" smtClean="0"/>
              <a:t> </a:t>
            </a:r>
            <a:r>
              <a:rPr lang="en-IN" sz="2400" dirty="0"/>
              <a:t>This option works only for a specialization whose </a:t>
            </a:r>
            <a:r>
              <a:rPr lang="en-IN" sz="2400" dirty="0" smtClean="0"/>
              <a:t>subclasses are </a:t>
            </a:r>
            <a:r>
              <a:rPr lang="en-IN" sz="2400" i="1" dirty="0" smtClean="0"/>
              <a:t>disjoint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3484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Mapping the EER schema using option </a:t>
            </a:r>
            <a:r>
              <a:rPr lang="en-IN" dirty="0" smtClean="0"/>
              <a:t>8C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3171824"/>
            <a:ext cx="8928992" cy="1193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975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600" b="1" dirty="0"/>
              <a:t>8. Options for Mapping Specialization or Generalization (</a:t>
            </a:r>
            <a:r>
              <a:rPr lang="en-IN" sz="3600" b="1" dirty="0" err="1"/>
              <a:t>contd</a:t>
            </a:r>
            <a:r>
              <a:rPr lang="en-IN" sz="3600" b="1" dirty="0"/>
              <a:t>…)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IN" sz="2400" b="1" dirty="0"/>
              <a:t>Option 8D: Single relation with multiple type </a:t>
            </a:r>
            <a:r>
              <a:rPr lang="en-IN" sz="2400" b="1" dirty="0" smtClean="0"/>
              <a:t>attributes</a:t>
            </a:r>
          </a:p>
          <a:p>
            <a:pPr>
              <a:spcAft>
                <a:spcPts val="600"/>
              </a:spcAft>
            </a:pPr>
            <a:r>
              <a:rPr lang="en-IN" sz="2400" dirty="0" smtClean="0"/>
              <a:t>Create </a:t>
            </a:r>
            <a:r>
              <a:rPr lang="en-IN" sz="2400" dirty="0"/>
              <a:t>a </a:t>
            </a:r>
            <a:r>
              <a:rPr lang="en-IN" sz="2400" dirty="0" smtClean="0"/>
              <a:t>single relation </a:t>
            </a:r>
            <a:r>
              <a:rPr lang="en-IN" sz="2400" dirty="0"/>
              <a:t>schema </a:t>
            </a:r>
            <a:r>
              <a:rPr lang="en-IN" sz="2400" i="1" dirty="0"/>
              <a:t>L </a:t>
            </a:r>
            <a:r>
              <a:rPr lang="en-IN" sz="2400" dirty="0"/>
              <a:t>with attributes </a:t>
            </a:r>
            <a:r>
              <a:rPr lang="en-IN" sz="2400" dirty="0" err="1"/>
              <a:t>Attrs</a:t>
            </a:r>
            <a:r>
              <a:rPr lang="en-IN" sz="2400" dirty="0"/>
              <a:t>(</a:t>
            </a:r>
            <a:r>
              <a:rPr lang="en-IN" sz="2400" i="1" dirty="0"/>
              <a:t>L</a:t>
            </a:r>
            <a:r>
              <a:rPr lang="en-IN" sz="2400" dirty="0"/>
              <a:t>) = {</a:t>
            </a:r>
            <a:r>
              <a:rPr lang="en-IN" sz="2400" i="1" dirty="0"/>
              <a:t>k</a:t>
            </a:r>
            <a:r>
              <a:rPr lang="en-IN" sz="2400" dirty="0"/>
              <a:t>, </a:t>
            </a:r>
            <a:r>
              <a:rPr lang="en-IN" sz="2400" i="1" dirty="0"/>
              <a:t>a</a:t>
            </a:r>
            <a:r>
              <a:rPr lang="en-IN" sz="2400" dirty="0"/>
              <a:t>1, ..., </a:t>
            </a:r>
            <a:r>
              <a:rPr lang="en-IN" sz="2400" i="1" dirty="0"/>
              <a:t>an</a:t>
            </a:r>
            <a:r>
              <a:rPr lang="en-IN" sz="2400" dirty="0"/>
              <a:t>} ∪ {attributes of </a:t>
            </a:r>
            <a:r>
              <a:rPr lang="en-IN" sz="2400" i="1" dirty="0"/>
              <a:t>S</a:t>
            </a:r>
            <a:r>
              <a:rPr lang="en-IN" sz="2400" dirty="0"/>
              <a:t>1</a:t>
            </a:r>
            <a:r>
              <a:rPr lang="en-IN" sz="2400" dirty="0" smtClean="0"/>
              <a:t>}∪ </a:t>
            </a:r>
            <a:r>
              <a:rPr lang="en-IN" sz="2400" dirty="0"/>
              <a:t>... ∪ {attributes of </a:t>
            </a:r>
            <a:r>
              <a:rPr lang="en-IN" sz="2400" i="1" dirty="0" err="1"/>
              <a:t>Sm</a:t>
            </a:r>
            <a:r>
              <a:rPr lang="en-IN" sz="2400" dirty="0"/>
              <a:t>} ∪ {</a:t>
            </a:r>
            <a:r>
              <a:rPr lang="en-IN" sz="2400" i="1" dirty="0"/>
              <a:t>t</a:t>
            </a:r>
            <a:r>
              <a:rPr lang="en-IN" sz="2400" dirty="0"/>
              <a:t>1, </a:t>
            </a:r>
            <a:r>
              <a:rPr lang="en-IN" sz="2400" i="1" dirty="0"/>
              <a:t>t</a:t>
            </a:r>
            <a:r>
              <a:rPr lang="en-IN" sz="2400" dirty="0"/>
              <a:t>2, ..., </a:t>
            </a:r>
            <a:r>
              <a:rPr lang="en-IN" sz="2400" i="1" dirty="0"/>
              <a:t>tm</a:t>
            </a:r>
            <a:r>
              <a:rPr lang="en-IN" sz="2400" dirty="0"/>
              <a:t>} and PK(</a:t>
            </a:r>
            <a:r>
              <a:rPr lang="en-IN" sz="2400" i="1" dirty="0"/>
              <a:t>L</a:t>
            </a:r>
            <a:r>
              <a:rPr lang="en-IN" sz="2400" dirty="0"/>
              <a:t>) = </a:t>
            </a:r>
            <a:r>
              <a:rPr lang="en-IN" sz="2400" i="1" dirty="0" smtClean="0"/>
              <a:t>k</a:t>
            </a:r>
          </a:p>
          <a:p>
            <a:pPr>
              <a:spcAft>
                <a:spcPts val="600"/>
              </a:spcAft>
            </a:pPr>
            <a:r>
              <a:rPr lang="en-IN" sz="2400" dirty="0" smtClean="0"/>
              <a:t>Each </a:t>
            </a:r>
            <a:r>
              <a:rPr lang="en-IN" sz="2400" i="1" dirty="0" err="1"/>
              <a:t>ti</a:t>
            </a:r>
            <a:r>
              <a:rPr lang="en-IN" sz="2400" dirty="0"/>
              <a:t>, 1 ≤ </a:t>
            </a:r>
            <a:r>
              <a:rPr lang="en-IN" sz="2400" i="1" dirty="0"/>
              <a:t>i </a:t>
            </a:r>
            <a:r>
              <a:rPr lang="en-IN" sz="2400" dirty="0"/>
              <a:t>≤ </a:t>
            </a:r>
            <a:r>
              <a:rPr lang="en-IN" sz="2400" i="1" dirty="0"/>
              <a:t>m</a:t>
            </a:r>
            <a:r>
              <a:rPr lang="en-IN" sz="2400" dirty="0"/>
              <a:t>, </a:t>
            </a:r>
            <a:r>
              <a:rPr lang="en-IN" sz="2400" dirty="0" smtClean="0"/>
              <a:t>is a </a:t>
            </a:r>
            <a:r>
              <a:rPr lang="en-IN" sz="2400" b="1" dirty="0"/>
              <a:t>Boolean type attribute </a:t>
            </a:r>
            <a:r>
              <a:rPr lang="en-IN" sz="2400" dirty="0"/>
              <a:t>indicating whether a tuple belongs to subclass </a:t>
            </a:r>
            <a:r>
              <a:rPr lang="en-IN" sz="2400" i="1" dirty="0" smtClean="0"/>
              <a:t>Si</a:t>
            </a:r>
            <a:endParaRPr lang="en-IN" sz="2400" dirty="0"/>
          </a:p>
          <a:p>
            <a:pPr>
              <a:spcAft>
                <a:spcPts val="600"/>
              </a:spcAft>
            </a:pPr>
            <a:r>
              <a:rPr lang="en-IN" sz="2400" dirty="0"/>
              <a:t>This option is used for a specialization whose subclasses are </a:t>
            </a:r>
            <a:r>
              <a:rPr lang="en-IN" sz="2400" i="1" dirty="0"/>
              <a:t>overlapping </a:t>
            </a:r>
            <a:r>
              <a:rPr lang="en-IN" sz="2400" dirty="0"/>
              <a:t>(</a:t>
            </a:r>
            <a:r>
              <a:rPr lang="en-IN" sz="2400" dirty="0" smtClean="0"/>
              <a:t>but will </a:t>
            </a:r>
            <a:r>
              <a:rPr lang="en-IN" sz="2400" dirty="0"/>
              <a:t>also work for a disjoint specialization)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0596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</TotalTime>
  <Words>495</Words>
  <Application>Microsoft Office PowerPoint</Application>
  <PresentationFormat>On-screen Show (4:3)</PresentationFormat>
  <Paragraphs>35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EER to Relational Model</vt:lpstr>
      <vt:lpstr>Sample EER</vt:lpstr>
      <vt:lpstr>8. Options for Mapping Specialization or Generalization</vt:lpstr>
      <vt:lpstr>Mapping the EER schema using option 8A</vt:lpstr>
      <vt:lpstr>8. Options for Mapping Specialization or Generalization (contd…)</vt:lpstr>
      <vt:lpstr>Mapping the EER schema using option 8B</vt:lpstr>
      <vt:lpstr>8. Options for Mapping Specialization or Generalization (contd…)</vt:lpstr>
      <vt:lpstr>Mapping the EER schema using option 8C</vt:lpstr>
      <vt:lpstr>8. Options for Mapping Specialization or Generalization (contd…)</vt:lpstr>
      <vt:lpstr>Mapping the EER schema using option 8D</vt:lpstr>
      <vt:lpstr>Any Queries?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EER to Relational Model</dc:title>
  <dc:creator>user</dc:creator>
  <cp:lastModifiedBy>user</cp:lastModifiedBy>
  <cp:revision>16</cp:revision>
  <dcterms:created xsi:type="dcterms:W3CDTF">2016-08-18T06:11:30Z</dcterms:created>
  <dcterms:modified xsi:type="dcterms:W3CDTF">2016-08-18T09:01:47Z</dcterms:modified>
</cp:coreProperties>
</file>