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7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4624"/>
            <a:ext cx="7851648" cy="1828800"/>
          </a:xfrm>
        </p:spPr>
        <p:txBody>
          <a:bodyPr/>
          <a:lstStyle/>
          <a:p>
            <a:pPr algn="ctr"/>
            <a:r>
              <a:rPr lang="en-IN" dirty="0" smtClean="0"/>
              <a:t>Relational Algebra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S. RENUKA DEVI</a:t>
            </a:r>
          </a:p>
          <a:p>
            <a:pPr algn="ctr"/>
            <a:r>
              <a:rPr lang="en-IN" dirty="0"/>
              <a:t>Associate </a:t>
            </a:r>
            <a:r>
              <a:rPr lang="en-IN" dirty="0" err="1"/>
              <a:t>Profesor</a:t>
            </a:r>
            <a:endParaRPr lang="en-IN" dirty="0"/>
          </a:p>
          <a:p>
            <a:pPr algn="ctr"/>
            <a:r>
              <a:rPr lang="en-IN" dirty="0"/>
              <a:t>SCSE</a:t>
            </a:r>
          </a:p>
          <a:p>
            <a:pPr algn="ctr"/>
            <a:r>
              <a:rPr lang="en-IN" dirty="0"/>
              <a:t>VIT Chennai Campus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5638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Set Theory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 fontScale="92500"/>
          </a:bodyPr>
          <a:lstStyle/>
          <a:p>
            <a:r>
              <a:rPr lang="en-IN" sz="2400" dirty="0"/>
              <a:t>UNION: The result of this operation, denoted by </a:t>
            </a:r>
            <a:r>
              <a:rPr lang="en-IN" sz="2400" i="1" dirty="0"/>
              <a:t>R </a:t>
            </a:r>
            <a:r>
              <a:rPr lang="en-IN" sz="2400" dirty="0"/>
              <a:t>∪ </a:t>
            </a:r>
            <a:r>
              <a:rPr lang="en-IN" sz="2400" i="1" dirty="0"/>
              <a:t>S</a:t>
            </a:r>
            <a:r>
              <a:rPr lang="en-IN" sz="2400" dirty="0"/>
              <a:t>, is a relation </a:t>
            </a:r>
            <a:r>
              <a:rPr lang="en-IN" sz="2400" dirty="0" smtClean="0"/>
              <a:t>that includes </a:t>
            </a:r>
            <a:r>
              <a:rPr lang="en-IN" sz="2400" dirty="0"/>
              <a:t>all tuples that are either in </a:t>
            </a:r>
            <a:r>
              <a:rPr lang="en-IN" sz="2400" i="1" dirty="0"/>
              <a:t>R </a:t>
            </a:r>
            <a:r>
              <a:rPr lang="en-IN" sz="2400" dirty="0"/>
              <a:t>or in </a:t>
            </a:r>
            <a:r>
              <a:rPr lang="en-IN" sz="2400" i="1" dirty="0"/>
              <a:t>S </a:t>
            </a:r>
            <a:r>
              <a:rPr lang="en-IN" sz="2400" dirty="0"/>
              <a:t>or in both </a:t>
            </a:r>
            <a:r>
              <a:rPr lang="en-IN" sz="2400" i="1" dirty="0"/>
              <a:t>R </a:t>
            </a:r>
            <a:r>
              <a:rPr lang="en-IN" sz="2400" dirty="0"/>
              <a:t>and </a:t>
            </a:r>
            <a:r>
              <a:rPr lang="en-IN" sz="2400" i="1" dirty="0"/>
              <a:t>S</a:t>
            </a:r>
            <a:r>
              <a:rPr lang="en-IN" sz="2400" dirty="0"/>
              <a:t>. </a:t>
            </a:r>
            <a:r>
              <a:rPr lang="en-IN" sz="2400" dirty="0" smtClean="0"/>
              <a:t>Duplicate tuples </a:t>
            </a:r>
            <a:r>
              <a:rPr lang="en-IN" sz="2400" dirty="0"/>
              <a:t>are </a:t>
            </a:r>
            <a:r>
              <a:rPr lang="en-IN" sz="2400" dirty="0" smtClean="0"/>
              <a:t>eliminated</a:t>
            </a:r>
          </a:p>
          <a:p>
            <a:r>
              <a:rPr lang="en-IN" sz="2400" dirty="0" smtClean="0"/>
              <a:t>E.g., 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INTERSECTION</a:t>
            </a:r>
            <a:r>
              <a:rPr lang="en-IN" sz="2400" dirty="0"/>
              <a:t>: The result of this operation, denoted by </a:t>
            </a:r>
            <a:r>
              <a:rPr lang="en-IN" sz="2400" i="1" dirty="0"/>
              <a:t>R </a:t>
            </a:r>
            <a:r>
              <a:rPr lang="en-IN" sz="2400" dirty="0"/>
              <a:t>∩ </a:t>
            </a:r>
            <a:r>
              <a:rPr lang="en-IN" sz="2400" i="1" dirty="0"/>
              <a:t>S</a:t>
            </a:r>
            <a:r>
              <a:rPr lang="en-IN" sz="2400" dirty="0"/>
              <a:t>, is a </a:t>
            </a:r>
            <a:r>
              <a:rPr lang="en-IN" sz="2400" dirty="0" smtClean="0"/>
              <a:t>relation that </a:t>
            </a:r>
            <a:r>
              <a:rPr lang="en-IN" sz="2400" dirty="0"/>
              <a:t>includes all tuples that are in both </a:t>
            </a:r>
            <a:r>
              <a:rPr lang="en-IN" sz="2400" i="1" dirty="0"/>
              <a:t>R </a:t>
            </a:r>
            <a:r>
              <a:rPr lang="en-IN" sz="2400" dirty="0"/>
              <a:t>and </a:t>
            </a:r>
            <a:r>
              <a:rPr lang="en-IN" sz="2400" i="1" dirty="0" smtClean="0"/>
              <a:t>S</a:t>
            </a:r>
            <a:endParaRPr lang="en-IN" sz="2400" dirty="0"/>
          </a:p>
          <a:p>
            <a:r>
              <a:rPr lang="en-IN" sz="2400" dirty="0" smtClean="0"/>
              <a:t>SET </a:t>
            </a:r>
            <a:r>
              <a:rPr lang="en-IN" sz="2400" dirty="0"/>
              <a:t>DIFFERENCE </a:t>
            </a:r>
            <a:r>
              <a:rPr lang="en-IN" sz="2400" dirty="0" smtClean="0"/>
              <a:t>: The </a:t>
            </a:r>
            <a:r>
              <a:rPr lang="en-IN" sz="2400" dirty="0"/>
              <a:t>result of this operation, denoted </a:t>
            </a:r>
            <a:r>
              <a:rPr lang="en-IN" sz="2400" dirty="0" smtClean="0"/>
              <a:t>by </a:t>
            </a:r>
            <a:r>
              <a:rPr lang="en-IN" sz="2400" i="1" dirty="0" smtClean="0"/>
              <a:t>R </a:t>
            </a:r>
            <a:r>
              <a:rPr lang="en-IN" sz="2400" dirty="0"/>
              <a:t>– </a:t>
            </a:r>
            <a:r>
              <a:rPr lang="en-IN" sz="2400" i="1" dirty="0"/>
              <a:t>S</a:t>
            </a:r>
            <a:r>
              <a:rPr lang="en-IN" sz="2400" dirty="0"/>
              <a:t>, is a relation that includes all tuples that are in </a:t>
            </a:r>
            <a:r>
              <a:rPr lang="en-IN" sz="2400" i="1" dirty="0"/>
              <a:t>R </a:t>
            </a:r>
            <a:r>
              <a:rPr lang="en-IN" sz="2400" dirty="0"/>
              <a:t>but not in </a:t>
            </a:r>
            <a:r>
              <a:rPr lang="en-IN" sz="2400" i="1" dirty="0" smtClean="0"/>
              <a:t>S</a:t>
            </a:r>
            <a:endParaRPr lang="en-IN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48000"/>
            <a:ext cx="4844528" cy="138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3371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7250" y="471488"/>
            <a:ext cx="7429500" cy="591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4761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Cartesian Product Operation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</a:t>
            </a:r>
            <a:r>
              <a:rPr lang="en-IN" dirty="0" smtClean="0"/>
              <a:t>lso </a:t>
            </a:r>
            <a:r>
              <a:rPr lang="en-IN" dirty="0"/>
              <a:t>known as </a:t>
            </a:r>
            <a:r>
              <a:rPr lang="en-IN" sz="2400" b="1" dirty="0" smtClean="0"/>
              <a:t>cross product </a:t>
            </a:r>
            <a:r>
              <a:rPr lang="en-IN" sz="2400" dirty="0" smtClean="0"/>
              <a:t>or </a:t>
            </a:r>
            <a:r>
              <a:rPr lang="en-IN" sz="2400" b="1" dirty="0" smtClean="0"/>
              <a:t>cross join</a:t>
            </a:r>
            <a:endParaRPr lang="en-IN" sz="2400" dirty="0" smtClean="0"/>
          </a:p>
          <a:p>
            <a:r>
              <a:rPr lang="en-IN" dirty="0"/>
              <a:t>D</a:t>
            </a:r>
            <a:r>
              <a:rPr lang="en-IN" dirty="0" smtClean="0"/>
              <a:t>enoted </a:t>
            </a:r>
            <a:r>
              <a:rPr lang="en-IN" dirty="0"/>
              <a:t>by </a:t>
            </a:r>
            <a:r>
              <a:rPr lang="en-IN" dirty="0" smtClean="0"/>
              <a:t>×</a:t>
            </a:r>
          </a:p>
          <a:p>
            <a:r>
              <a:rPr lang="en-IN" dirty="0" smtClean="0"/>
              <a:t>This </a:t>
            </a:r>
            <a:r>
              <a:rPr lang="en-IN" dirty="0"/>
              <a:t>is also a binary set operation</a:t>
            </a:r>
            <a:r>
              <a:rPr lang="en-IN" dirty="0" smtClean="0"/>
              <a:t>, but </a:t>
            </a:r>
            <a:r>
              <a:rPr lang="en-IN" dirty="0"/>
              <a:t>the relations on which it is applied do </a:t>
            </a:r>
            <a:r>
              <a:rPr lang="en-IN" i="1" dirty="0"/>
              <a:t>not </a:t>
            </a:r>
            <a:r>
              <a:rPr lang="en-IN" dirty="0"/>
              <a:t>have to be union </a:t>
            </a:r>
            <a:r>
              <a:rPr lang="en-IN" dirty="0" smtClean="0"/>
              <a:t>compatible</a:t>
            </a:r>
          </a:p>
          <a:p>
            <a:r>
              <a:rPr lang="en-IN" dirty="0" smtClean="0"/>
              <a:t>E.g., </a:t>
            </a:r>
            <a:endParaRPr lang="en-IN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221088"/>
            <a:ext cx="673994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1710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6349" y="966788"/>
            <a:ext cx="7247315" cy="5414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586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Binary Relational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Join Operation(   )</a:t>
            </a:r>
          </a:p>
          <a:p>
            <a:r>
              <a:rPr lang="en-IN" dirty="0" smtClean="0"/>
              <a:t>used </a:t>
            </a:r>
            <a:r>
              <a:rPr lang="en-IN" dirty="0"/>
              <a:t>to combine </a:t>
            </a:r>
            <a:r>
              <a:rPr lang="en-IN" i="1" dirty="0"/>
              <a:t>related tuples </a:t>
            </a:r>
            <a:r>
              <a:rPr lang="en-IN" dirty="0"/>
              <a:t>from two </a:t>
            </a:r>
            <a:r>
              <a:rPr lang="en-IN" dirty="0" smtClean="0"/>
              <a:t>relations into </a:t>
            </a:r>
            <a:r>
              <a:rPr lang="en-IN" dirty="0"/>
              <a:t>single “longer” </a:t>
            </a:r>
            <a:r>
              <a:rPr lang="en-IN" dirty="0" smtClean="0"/>
              <a:t>tuples</a:t>
            </a:r>
          </a:p>
          <a:p>
            <a:r>
              <a:rPr lang="en-IN" dirty="0"/>
              <a:t>The general form of a JOIN operation on two </a:t>
            </a:r>
            <a:r>
              <a:rPr lang="en-IN" dirty="0" smtClean="0"/>
              <a:t>relations  </a:t>
            </a:r>
            <a:r>
              <a:rPr lang="en-IN" i="1" dirty="0"/>
              <a:t>R</a:t>
            </a:r>
            <a:r>
              <a:rPr lang="en-IN" dirty="0"/>
              <a:t>(</a:t>
            </a:r>
            <a:r>
              <a:rPr lang="en-IN" i="1" dirty="0"/>
              <a:t>A</a:t>
            </a:r>
            <a:r>
              <a:rPr lang="en-IN" dirty="0"/>
              <a:t>1, </a:t>
            </a:r>
            <a:r>
              <a:rPr lang="en-IN" i="1" dirty="0"/>
              <a:t>A</a:t>
            </a:r>
            <a:r>
              <a:rPr lang="en-IN" dirty="0"/>
              <a:t>2, ..., </a:t>
            </a:r>
            <a:r>
              <a:rPr lang="en-IN" i="1" dirty="0"/>
              <a:t>An</a:t>
            </a:r>
            <a:r>
              <a:rPr lang="en-IN" dirty="0"/>
              <a:t>) and </a:t>
            </a:r>
            <a:r>
              <a:rPr lang="en-IN" i="1" dirty="0"/>
              <a:t>S</a:t>
            </a:r>
            <a:r>
              <a:rPr lang="en-IN" dirty="0"/>
              <a:t>(</a:t>
            </a:r>
            <a:r>
              <a:rPr lang="en-IN" i="1" dirty="0"/>
              <a:t>B</a:t>
            </a:r>
            <a:r>
              <a:rPr lang="en-IN" dirty="0"/>
              <a:t>1</a:t>
            </a:r>
            <a:r>
              <a:rPr lang="en-IN" dirty="0" smtClean="0"/>
              <a:t>, </a:t>
            </a:r>
            <a:r>
              <a:rPr lang="en-IN" i="1" dirty="0" smtClean="0"/>
              <a:t>B</a:t>
            </a:r>
            <a:r>
              <a:rPr lang="en-IN" dirty="0" smtClean="0"/>
              <a:t>2</a:t>
            </a:r>
            <a:r>
              <a:rPr lang="en-IN" dirty="0"/>
              <a:t>, ..., </a:t>
            </a:r>
            <a:r>
              <a:rPr lang="en-IN" i="1" dirty="0" err="1"/>
              <a:t>Bm</a:t>
            </a:r>
            <a:r>
              <a:rPr lang="en-IN" dirty="0"/>
              <a:t>) is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E.g.,</a:t>
            </a:r>
            <a:endParaRPr lang="en-IN" dirty="0"/>
          </a:p>
          <a:p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628800"/>
            <a:ext cx="307886" cy="32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41630" y="4947006"/>
            <a:ext cx="5274586" cy="57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4635" y="3933057"/>
            <a:ext cx="2641253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8091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Variations of Join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Equi</a:t>
            </a:r>
            <a:r>
              <a:rPr lang="en-IN" dirty="0" smtClean="0"/>
              <a:t> Join - </a:t>
            </a:r>
            <a:r>
              <a:rPr lang="en-IN" dirty="0"/>
              <a:t>involves join conditions with equality </a:t>
            </a:r>
            <a:r>
              <a:rPr lang="en-IN" dirty="0" smtClean="0"/>
              <a:t>comparisons only</a:t>
            </a:r>
          </a:p>
          <a:p>
            <a:endParaRPr lang="en-IN" dirty="0"/>
          </a:p>
          <a:p>
            <a:r>
              <a:rPr lang="en-IN" dirty="0" smtClean="0"/>
              <a:t>Natural Join -</a:t>
            </a:r>
            <a:r>
              <a:rPr lang="en-IN" dirty="0"/>
              <a:t>requires that the two join </a:t>
            </a:r>
            <a:r>
              <a:rPr lang="en-IN" dirty="0" smtClean="0"/>
              <a:t>attributes have </a:t>
            </a:r>
            <a:r>
              <a:rPr lang="en-IN" dirty="0"/>
              <a:t>the same name in both </a:t>
            </a:r>
            <a:r>
              <a:rPr lang="en-IN" dirty="0" smtClean="0"/>
              <a:t>relations</a:t>
            </a:r>
          </a:p>
          <a:p>
            <a:pPr lvl="1"/>
            <a:r>
              <a:rPr lang="en-IN" dirty="0" smtClean="0"/>
              <a:t>Denoted by *</a:t>
            </a:r>
          </a:p>
          <a:p>
            <a:pPr lvl="1"/>
            <a:r>
              <a:rPr lang="en-IN" dirty="0" err="1" smtClean="0"/>
              <a:t>E.g</a:t>
            </a:r>
            <a:r>
              <a:rPr lang="en-IN" dirty="0" smtClean="0"/>
              <a:t>,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5229200"/>
            <a:ext cx="856895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270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Division Operation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/>
          </a:bodyPr>
          <a:lstStyle/>
          <a:p>
            <a:r>
              <a:rPr lang="en-IN" sz="2400" dirty="0"/>
              <a:t>The DIVISION operation, denoted by ÷, is useful for a special kind of query </a:t>
            </a:r>
            <a:r>
              <a:rPr lang="en-IN" sz="2400" dirty="0" smtClean="0"/>
              <a:t>that sometimes </a:t>
            </a:r>
            <a:r>
              <a:rPr lang="en-IN" sz="2400" dirty="0"/>
              <a:t>occurs in database </a:t>
            </a:r>
            <a:r>
              <a:rPr lang="en-IN" sz="2400" dirty="0" smtClean="0"/>
              <a:t>applications</a:t>
            </a:r>
          </a:p>
          <a:p>
            <a:r>
              <a:rPr lang="en-IN" sz="2400" dirty="0" smtClean="0"/>
              <a:t>For example: Retrieve </a:t>
            </a:r>
            <a:r>
              <a:rPr lang="en-IN" sz="2400" dirty="0"/>
              <a:t>the names </a:t>
            </a:r>
            <a:r>
              <a:rPr lang="en-IN" sz="2400" dirty="0" smtClean="0"/>
              <a:t>of employees </a:t>
            </a:r>
            <a:r>
              <a:rPr lang="en-IN" sz="2400" dirty="0"/>
              <a:t>who work on </a:t>
            </a:r>
            <a:r>
              <a:rPr lang="en-IN" sz="2400" b="1" dirty="0"/>
              <a:t>all </a:t>
            </a:r>
            <a:r>
              <a:rPr lang="en-IN" sz="2400" dirty="0"/>
              <a:t>the projects that ‘John Smith’ works </a:t>
            </a:r>
            <a:r>
              <a:rPr lang="en-IN" sz="2400" dirty="0" smtClean="0"/>
              <a:t>on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 smtClean="0"/>
              <a:t> </a:t>
            </a:r>
            <a:r>
              <a:rPr lang="en-IN" sz="2400" dirty="0"/>
              <a:t>To express </a:t>
            </a:r>
            <a:r>
              <a:rPr lang="en-IN" sz="2400" dirty="0" smtClean="0"/>
              <a:t>this query </a:t>
            </a:r>
            <a:r>
              <a:rPr lang="en-IN" sz="2400" dirty="0"/>
              <a:t>using the DIVISION operation, </a:t>
            </a:r>
            <a:r>
              <a:rPr lang="en-IN" sz="2400" dirty="0" smtClean="0"/>
              <a:t>follow the procedure below: </a:t>
            </a:r>
          </a:p>
          <a:p>
            <a:pPr lvl="1"/>
            <a:r>
              <a:rPr lang="en-IN" sz="2000" dirty="0" smtClean="0"/>
              <a:t>First</a:t>
            </a:r>
            <a:r>
              <a:rPr lang="en-IN" sz="2000" dirty="0"/>
              <a:t>, retrieve the list </a:t>
            </a:r>
            <a:r>
              <a:rPr lang="en-IN" sz="2000" dirty="0" smtClean="0"/>
              <a:t>of project </a:t>
            </a:r>
            <a:r>
              <a:rPr lang="en-IN" sz="2000" dirty="0"/>
              <a:t>numbers that ‘John Smith’ works on in the intermediate </a:t>
            </a:r>
            <a:r>
              <a:rPr lang="en-IN" sz="2000" dirty="0" smtClean="0"/>
              <a:t>relation SMITH_PNOS:</a:t>
            </a:r>
          </a:p>
          <a:p>
            <a:pPr lvl="1"/>
            <a:endParaRPr lang="en-IN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396" y="5670004"/>
            <a:ext cx="7550020" cy="85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3831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pPr algn="ctr"/>
            <a:r>
              <a:rPr lang="en-IN" dirty="0"/>
              <a:t>Division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C</a:t>
            </a:r>
            <a:r>
              <a:rPr lang="en-IN" sz="2400" dirty="0" smtClean="0"/>
              <a:t>reate </a:t>
            </a:r>
            <a:r>
              <a:rPr lang="en-IN" sz="2400" dirty="0"/>
              <a:t>a relation that includes a tuple &lt;</a:t>
            </a:r>
            <a:r>
              <a:rPr lang="en-IN" sz="2400" dirty="0" err="1"/>
              <a:t>Pno</a:t>
            </a:r>
            <a:r>
              <a:rPr lang="en-IN" sz="2400" dirty="0"/>
              <a:t>, </a:t>
            </a:r>
            <a:r>
              <a:rPr lang="en-IN" sz="2400" dirty="0" err="1"/>
              <a:t>Essn</a:t>
            </a:r>
            <a:r>
              <a:rPr lang="en-IN" sz="2400" dirty="0"/>
              <a:t>&gt; whenever the </a:t>
            </a:r>
            <a:r>
              <a:rPr lang="en-IN" sz="2400" dirty="0" smtClean="0"/>
              <a:t>employee whose </a:t>
            </a:r>
            <a:r>
              <a:rPr lang="en-IN" sz="2400" dirty="0" err="1"/>
              <a:t>Ssn</a:t>
            </a:r>
            <a:r>
              <a:rPr lang="en-IN" sz="2400" dirty="0"/>
              <a:t> is </a:t>
            </a:r>
            <a:r>
              <a:rPr lang="en-IN" sz="2400" dirty="0" err="1"/>
              <a:t>Essn</a:t>
            </a:r>
            <a:r>
              <a:rPr lang="en-IN" sz="2400" dirty="0"/>
              <a:t> works on the project whose number is </a:t>
            </a:r>
            <a:r>
              <a:rPr lang="en-IN" sz="2400" dirty="0" err="1"/>
              <a:t>Pno</a:t>
            </a:r>
            <a:r>
              <a:rPr lang="en-IN" sz="2400" dirty="0"/>
              <a:t> in the </a:t>
            </a:r>
            <a:r>
              <a:rPr lang="en-IN" sz="2400" dirty="0" smtClean="0"/>
              <a:t>intermediate relation SSN_PNOS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 smtClean="0"/>
              <a:t>Finally</a:t>
            </a:r>
            <a:r>
              <a:rPr lang="en-IN" sz="2400" dirty="0"/>
              <a:t>, apply the DIVISION operation to the two relations, which gives the </a:t>
            </a:r>
            <a:r>
              <a:rPr lang="en-IN" sz="2400" dirty="0" smtClean="0"/>
              <a:t>desired employees</a:t>
            </a:r>
            <a:r>
              <a:rPr lang="en-IN" sz="2400" dirty="0"/>
              <a:t>’ Social Security numbers: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068960"/>
            <a:ext cx="4891416" cy="416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2263" y="4653136"/>
            <a:ext cx="6026081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9165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20688"/>
            <a:ext cx="5746077" cy="6064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9718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Additional Relational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Generalized Projection</a:t>
            </a:r>
          </a:p>
          <a:p>
            <a:r>
              <a:rPr lang="en-IN" dirty="0"/>
              <a:t>The generalized projection operation extends the projection operation by </a:t>
            </a:r>
            <a:r>
              <a:rPr lang="en-IN" dirty="0" smtClean="0"/>
              <a:t>allowing functions </a:t>
            </a:r>
            <a:r>
              <a:rPr lang="en-IN" dirty="0"/>
              <a:t>of attributes to be included in the projection </a:t>
            </a:r>
            <a:r>
              <a:rPr lang="en-IN" dirty="0" smtClean="0"/>
              <a:t>list</a:t>
            </a:r>
          </a:p>
          <a:p>
            <a:r>
              <a:rPr lang="en-IN" dirty="0" smtClean="0"/>
              <a:t>The </a:t>
            </a:r>
            <a:r>
              <a:rPr lang="en-IN" dirty="0"/>
              <a:t>generalized </a:t>
            </a:r>
            <a:r>
              <a:rPr lang="en-IN" dirty="0" smtClean="0"/>
              <a:t>form can </a:t>
            </a:r>
            <a:r>
              <a:rPr lang="en-IN" dirty="0"/>
              <a:t>be expressed as</a:t>
            </a:r>
            <a:r>
              <a:rPr lang="en-IN" dirty="0" smtClean="0"/>
              <a:t>:</a:t>
            </a:r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/>
              <a:t>where </a:t>
            </a:r>
            <a:r>
              <a:rPr lang="en-IN" i="1" dirty="0"/>
              <a:t>F</a:t>
            </a:r>
            <a:r>
              <a:rPr lang="en-IN" dirty="0"/>
              <a:t>1, </a:t>
            </a:r>
            <a:r>
              <a:rPr lang="en-IN" i="1" dirty="0"/>
              <a:t>F</a:t>
            </a:r>
            <a:r>
              <a:rPr lang="en-IN" dirty="0"/>
              <a:t>2, ..., </a:t>
            </a:r>
            <a:r>
              <a:rPr lang="en-IN" i="1" dirty="0" err="1"/>
              <a:t>Fn</a:t>
            </a:r>
            <a:r>
              <a:rPr lang="en-IN" i="1" dirty="0"/>
              <a:t> </a:t>
            </a:r>
            <a:r>
              <a:rPr lang="en-IN" dirty="0"/>
              <a:t>are functions over the attributes in relation </a:t>
            </a:r>
            <a:r>
              <a:rPr lang="en-IN" i="1" dirty="0"/>
              <a:t>R </a:t>
            </a:r>
            <a:r>
              <a:rPr lang="en-IN" dirty="0"/>
              <a:t>and may </a:t>
            </a:r>
            <a:r>
              <a:rPr lang="en-IN" dirty="0" smtClean="0"/>
              <a:t>involve arithmetic </a:t>
            </a:r>
            <a:r>
              <a:rPr lang="en-IN" dirty="0"/>
              <a:t>operations and constant </a:t>
            </a:r>
            <a:r>
              <a:rPr lang="en-IN" dirty="0" smtClean="0"/>
              <a:t>values</a:t>
            </a:r>
          </a:p>
          <a:p>
            <a:endParaRPr lang="en-IN" dirty="0"/>
          </a:p>
          <a:p>
            <a:r>
              <a:rPr lang="en-IN" dirty="0" smtClean="0"/>
              <a:t>This </a:t>
            </a:r>
            <a:r>
              <a:rPr lang="en-IN" dirty="0"/>
              <a:t>operation is helpful when </a:t>
            </a:r>
            <a:r>
              <a:rPr lang="en-IN" dirty="0" smtClean="0"/>
              <a:t>developing  reports </a:t>
            </a:r>
            <a:r>
              <a:rPr lang="en-IN" dirty="0"/>
              <a:t>where computed values have to be produced in the columns of a </a:t>
            </a:r>
            <a:r>
              <a:rPr lang="en-IN" dirty="0" smtClean="0"/>
              <a:t>query result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57550"/>
            <a:ext cx="2199109" cy="603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4024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Introduction to Relational Algebra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3520"/>
            <a:ext cx="8229600" cy="4911824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Formal language for the relational model</a:t>
            </a:r>
          </a:p>
          <a:p>
            <a:r>
              <a:rPr lang="en-IN" dirty="0" smtClean="0"/>
              <a:t>Provides basic </a:t>
            </a:r>
            <a:r>
              <a:rPr lang="en-IN" dirty="0"/>
              <a:t>set of operations for the </a:t>
            </a:r>
            <a:r>
              <a:rPr lang="en-IN" dirty="0" smtClean="0"/>
              <a:t>relational model </a:t>
            </a:r>
          </a:p>
          <a:p>
            <a:r>
              <a:rPr lang="en-IN" dirty="0" smtClean="0"/>
              <a:t>Enable </a:t>
            </a:r>
            <a:r>
              <a:rPr lang="en-IN" dirty="0"/>
              <a:t>a user to specify </a:t>
            </a:r>
            <a:r>
              <a:rPr lang="en-IN" dirty="0" smtClean="0"/>
              <a:t>basic retrieval </a:t>
            </a:r>
            <a:r>
              <a:rPr lang="en-IN" dirty="0"/>
              <a:t>requests as </a:t>
            </a:r>
            <a:r>
              <a:rPr lang="en-IN" i="1" dirty="0"/>
              <a:t>relational algebra </a:t>
            </a:r>
            <a:r>
              <a:rPr lang="en-IN" i="1" dirty="0" smtClean="0"/>
              <a:t>expressions</a:t>
            </a:r>
          </a:p>
          <a:p>
            <a:r>
              <a:rPr lang="en-IN" dirty="0" smtClean="0"/>
              <a:t>Its </a:t>
            </a:r>
            <a:r>
              <a:rPr lang="en-IN" dirty="0"/>
              <a:t>operations can be divided into two </a:t>
            </a:r>
            <a:r>
              <a:rPr lang="en-IN" dirty="0" smtClean="0"/>
              <a:t>groups:</a:t>
            </a:r>
          </a:p>
          <a:p>
            <a:pPr lvl="1"/>
            <a:r>
              <a:rPr lang="en-IN" dirty="0" smtClean="0"/>
              <a:t>One </a:t>
            </a:r>
            <a:r>
              <a:rPr lang="en-IN" dirty="0"/>
              <a:t>group includes set </a:t>
            </a:r>
            <a:r>
              <a:rPr lang="en-IN" dirty="0" smtClean="0"/>
              <a:t>operations from </a:t>
            </a:r>
            <a:r>
              <a:rPr lang="en-IN" dirty="0"/>
              <a:t>mathematical set </a:t>
            </a:r>
            <a:r>
              <a:rPr lang="en-IN" dirty="0" smtClean="0"/>
              <a:t>theory – like union, intersection, set difference, and </a:t>
            </a:r>
            <a:r>
              <a:rPr lang="en-IN" dirty="0" err="1" smtClean="0"/>
              <a:t>cartesian</a:t>
            </a:r>
            <a:r>
              <a:rPr lang="en-IN" dirty="0" smtClean="0"/>
              <a:t> product 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O</a:t>
            </a:r>
            <a:r>
              <a:rPr lang="en-IN" dirty="0" smtClean="0"/>
              <a:t>ther group </a:t>
            </a:r>
            <a:r>
              <a:rPr lang="en-IN" dirty="0"/>
              <a:t>consists of </a:t>
            </a:r>
            <a:r>
              <a:rPr lang="en-IN" dirty="0" smtClean="0"/>
              <a:t>operations developed </a:t>
            </a:r>
            <a:r>
              <a:rPr lang="en-IN" dirty="0"/>
              <a:t>specifically for relational </a:t>
            </a:r>
            <a:r>
              <a:rPr lang="en-IN" dirty="0" smtClean="0"/>
              <a:t>databases—like select, project, and join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6741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Generalized </a:t>
            </a:r>
            <a:r>
              <a:rPr lang="en-IN" dirty="0" smtClean="0"/>
              <a:t>Projection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525" y="1700808"/>
            <a:ext cx="8895987" cy="4501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0349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Aggregate Functions and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91182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Common functions applied to collections of numeric values include SUM</a:t>
            </a:r>
            <a:r>
              <a:rPr lang="en-IN" dirty="0" smtClean="0"/>
              <a:t>, AVERAGE</a:t>
            </a:r>
            <a:r>
              <a:rPr lang="en-IN" dirty="0"/>
              <a:t>, MAXIMUM, </a:t>
            </a:r>
            <a:r>
              <a:rPr lang="en-IN" dirty="0" smtClean="0"/>
              <a:t>MINIMUM and COUNT </a:t>
            </a:r>
          </a:p>
          <a:p>
            <a:r>
              <a:rPr lang="en-IN" dirty="0"/>
              <a:t>We can define an AGGREGATE FUNCTION operation, using the symbol </a:t>
            </a:r>
            <a:r>
              <a:rPr lang="en-IN" dirty="0" smtClean="0"/>
              <a:t>ℑ</a:t>
            </a:r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/>
              <a:t>where &lt;grouping attributes&gt; is a list of attributes of the relation specified in </a:t>
            </a:r>
            <a:r>
              <a:rPr lang="en-IN" i="1" dirty="0" smtClean="0"/>
              <a:t>R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function list&gt; is a list of (&lt;function&gt; &lt;attribute&gt;) </a:t>
            </a:r>
            <a:r>
              <a:rPr lang="en-IN" dirty="0" smtClean="0"/>
              <a:t>pairs	&lt;</a:t>
            </a:r>
            <a:r>
              <a:rPr lang="en-IN" dirty="0"/>
              <a:t>function&gt; is one of the allowed functions—such as SUM, AVERAGE, MAXIMUM</a:t>
            </a:r>
            <a:r>
              <a:rPr lang="en-IN" dirty="0" smtClean="0"/>
              <a:t>, MINIMUM,COUNT 	&lt;</a:t>
            </a:r>
            <a:r>
              <a:rPr lang="en-IN" dirty="0"/>
              <a:t>attribute&gt; is an attribute of the relation specified by </a:t>
            </a:r>
            <a:r>
              <a:rPr lang="en-IN" i="1" dirty="0" smtClean="0"/>
              <a:t>R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15310" y="3230116"/>
            <a:ext cx="5769058" cy="774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578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Aggregate Functions and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example, R</a:t>
            </a:r>
            <a:r>
              <a:rPr lang="en-IN" dirty="0" smtClean="0"/>
              <a:t>etrieve </a:t>
            </a:r>
            <a:r>
              <a:rPr lang="en-IN" dirty="0"/>
              <a:t>each department number, the number </a:t>
            </a:r>
            <a:r>
              <a:rPr lang="en-IN" dirty="0" smtClean="0"/>
              <a:t>of employees </a:t>
            </a:r>
            <a:r>
              <a:rPr lang="en-IN" dirty="0"/>
              <a:t>in the department, and their average </a:t>
            </a:r>
            <a:r>
              <a:rPr lang="en-IN" dirty="0" smtClean="0"/>
              <a:t>salary</a:t>
            </a:r>
          </a:p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1429" y="3238500"/>
            <a:ext cx="5462859" cy="622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5450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Outer Join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 lnSpcReduction="10000"/>
          </a:bodyPr>
          <a:lstStyle/>
          <a:p>
            <a:r>
              <a:rPr lang="en-IN" sz="2000" b="1" dirty="0" smtClean="0"/>
              <a:t>OUTER JOINS</a:t>
            </a:r>
            <a:r>
              <a:rPr lang="en-IN" sz="2000" dirty="0" smtClean="0"/>
              <a:t> - developed </a:t>
            </a:r>
            <a:r>
              <a:rPr lang="en-IN" sz="2000" dirty="0"/>
              <a:t>for the case where the </a:t>
            </a:r>
            <a:r>
              <a:rPr lang="en-IN" sz="2000" dirty="0" smtClean="0"/>
              <a:t>user wants </a:t>
            </a:r>
            <a:r>
              <a:rPr lang="en-IN" sz="2000" dirty="0"/>
              <a:t>to keep all the tuples in R, or all those in S, or all those in both relations in </a:t>
            </a:r>
            <a:r>
              <a:rPr lang="en-IN" sz="2000" dirty="0" smtClean="0"/>
              <a:t>the result </a:t>
            </a:r>
            <a:r>
              <a:rPr lang="en-IN" sz="2000" dirty="0"/>
              <a:t>of the JOIN, regardless of whether or not they have matching tuples in </a:t>
            </a:r>
            <a:r>
              <a:rPr lang="en-IN" sz="2000" dirty="0" smtClean="0"/>
              <a:t>the other relation</a:t>
            </a:r>
          </a:p>
          <a:p>
            <a:endParaRPr lang="en-IN" sz="2000" dirty="0" smtClean="0"/>
          </a:p>
          <a:p>
            <a:r>
              <a:rPr lang="en-IN" sz="2000" dirty="0" smtClean="0"/>
              <a:t> </a:t>
            </a:r>
            <a:r>
              <a:rPr lang="en-IN" sz="2000" b="1" dirty="0"/>
              <a:t>LEFT OUTER </a:t>
            </a:r>
            <a:r>
              <a:rPr lang="en-IN" sz="2000" b="1" dirty="0" smtClean="0"/>
              <a:t>JOIN (       )</a:t>
            </a:r>
            <a:r>
              <a:rPr lang="en-IN" sz="2000" dirty="0" smtClean="0"/>
              <a:t> operation </a:t>
            </a:r>
            <a:r>
              <a:rPr lang="en-IN" sz="2000" dirty="0"/>
              <a:t>keeps every tuple in the first, or left, relation R in </a:t>
            </a:r>
            <a:r>
              <a:rPr lang="en-IN" sz="2000" dirty="0" smtClean="0"/>
              <a:t>R </a:t>
            </a:r>
            <a:r>
              <a:rPr lang="en-IN" sz="2000" dirty="0"/>
              <a:t> </a:t>
            </a:r>
            <a:r>
              <a:rPr lang="en-IN" sz="2000" dirty="0" smtClean="0"/>
              <a:t>  S</a:t>
            </a:r>
            <a:r>
              <a:rPr lang="en-IN" sz="2000" dirty="0"/>
              <a:t>; if no matching tuple is found in S, then the attributes of S in the join result </a:t>
            </a:r>
            <a:r>
              <a:rPr lang="en-IN" sz="2000" dirty="0" smtClean="0"/>
              <a:t>are filled </a:t>
            </a:r>
            <a:r>
              <a:rPr lang="en-IN" sz="2000" dirty="0"/>
              <a:t>or padded with NULL </a:t>
            </a:r>
            <a:r>
              <a:rPr lang="en-IN" sz="2000" dirty="0" smtClean="0"/>
              <a:t>values</a:t>
            </a:r>
          </a:p>
          <a:p>
            <a:endParaRPr lang="en-IN" sz="2000" dirty="0" smtClean="0"/>
          </a:p>
          <a:p>
            <a:r>
              <a:rPr lang="en-IN" sz="2000" b="1" dirty="0"/>
              <a:t>RIGHT OUTER JOIN</a:t>
            </a:r>
            <a:r>
              <a:rPr lang="en-IN" sz="2000" dirty="0"/>
              <a:t>, denoted by </a:t>
            </a:r>
            <a:r>
              <a:rPr lang="en-IN" sz="2000" dirty="0" smtClean="0"/>
              <a:t>        , </a:t>
            </a:r>
            <a:r>
              <a:rPr lang="en-IN" sz="2000" dirty="0"/>
              <a:t>keeps every tuple in </a:t>
            </a:r>
            <a:r>
              <a:rPr lang="en-IN" sz="2000" dirty="0" smtClean="0"/>
              <a:t>the second</a:t>
            </a:r>
            <a:r>
              <a:rPr lang="en-IN" sz="2000" dirty="0"/>
              <a:t>, or right, relation S in the result </a:t>
            </a:r>
            <a:r>
              <a:rPr lang="en-IN" sz="2000" dirty="0" smtClean="0"/>
              <a:t>of R S</a:t>
            </a:r>
          </a:p>
          <a:p>
            <a:endParaRPr lang="en-IN" sz="2000" dirty="0"/>
          </a:p>
          <a:p>
            <a:r>
              <a:rPr lang="en-IN" sz="2000" b="1" dirty="0" smtClean="0"/>
              <a:t>FULL OUTER JOIN</a:t>
            </a:r>
            <a:r>
              <a:rPr lang="en-IN" sz="2000" dirty="0"/>
              <a:t>, denoted </a:t>
            </a:r>
            <a:r>
              <a:rPr lang="en-IN" sz="2000" dirty="0" smtClean="0"/>
              <a:t>by      </a:t>
            </a:r>
            <a:r>
              <a:rPr lang="en-IN" sz="2000" dirty="0"/>
              <a:t>, keeps all tuples in both the left and the right relations when </a:t>
            </a:r>
            <a:r>
              <a:rPr lang="en-IN" sz="2000" dirty="0" smtClean="0"/>
              <a:t>no matching </a:t>
            </a:r>
            <a:r>
              <a:rPr lang="en-IN" sz="2000" dirty="0"/>
              <a:t>tuples are found, padding them with NULL values as needed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084614"/>
            <a:ext cx="360040" cy="344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365104"/>
            <a:ext cx="3600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301208"/>
            <a:ext cx="360040" cy="257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6195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Any Queries?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0382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Unary Relational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Unary – operations performed on single relation</a:t>
            </a:r>
          </a:p>
          <a:p>
            <a:pPr lvl="1"/>
            <a:r>
              <a:rPr lang="en-IN" dirty="0" smtClean="0"/>
              <a:t>Select</a:t>
            </a:r>
          </a:p>
          <a:p>
            <a:pPr lvl="1"/>
            <a:r>
              <a:rPr lang="en-IN" dirty="0" smtClean="0"/>
              <a:t>Project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Select Operation </a:t>
            </a:r>
          </a:p>
          <a:p>
            <a:r>
              <a:rPr lang="en-IN" dirty="0"/>
              <a:t>used to choose a </a:t>
            </a:r>
            <a:r>
              <a:rPr lang="en-IN" i="1" dirty="0"/>
              <a:t>subset </a:t>
            </a:r>
            <a:r>
              <a:rPr lang="en-IN" dirty="0"/>
              <a:t>of the tuples from a relation </a:t>
            </a:r>
            <a:r>
              <a:rPr lang="en-IN" dirty="0" smtClean="0"/>
              <a:t>that satisfies </a:t>
            </a:r>
            <a:r>
              <a:rPr lang="en-IN" dirty="0"/>
              <a:t>a selection </a:t>
            </a:r>
            <a:r>
              <a:rPr lang="en-IN" dirty="0" smtClean="0"/>
              <a:t>condition</a:t>
            </a:r>
          </a:p>
          <a:p>
            <a:r>
              <a:rPr lang="en-IN" dirty="0" smtClean="0"/>
              <a:t>Performs </a:t>
            </a:r>
            <a:r>
              <a:rPr lang="en-IN" b="1" dirty="0" smtClean="0"/>
              <a:t>horizontal partition </a:t>
            </a:r>
            <a:r>
              <a:rPr lang="en-IN" dirty="0" smtClean="0"/>
              <a:t>on the relation</a:t>
            </a:r>
          </a:p>
          <a:p>
            <a:r>
              <a:rPr lang="en-IN" dirty="0"/>
              <a:t>In general, the SELECT operation is denoted by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where </a:t>
            </a:r>
            <a:r>
              <a:rPr lang="en-IN" dirty="0" smtClean="0"/>
              <a:t> </a:t>
            </a:r>
            <a:r>
              <a:rPr lang="en-IN" dirty="0"/>
              <a:t>σ (sigma) is used to denote the SELECT operator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selection condition </a:t>
            </a:r>
            <a:r>
              <a:rPr lang="en-IN" dirty="0"/>
              <a:t>is a Boolean expression (condition) specified on the attributes </a:t>
            </a:r>
            <a:r>
              <a:rPr lang="en-IN" dirty="0" smtClean="0"/>
              <a:t>of relation </a:t>
            </a:r>
            <a:r>
              <a:rPr lang="en-IN" i="1" dirty="0" smtClean="0"/>
              <a:t>R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487019"/>
            <a:ext cx="3598914" cy="526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495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Select Operation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Example</a:t>
            </a:r>
          </a:p>
          <a:p>
            <a:r>
              <a:rPr lang="en-IN" dirty="0"/>
              <a:t>select the EMPLOYEE tuples whose department </a:t>
            </a:r>
            <a:r>
              <a:rPr lang="en-IN" dirty="0" smtClean="0"/>
              <a:t>is 4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select the EMPLOYEE tuples </a:t>
            </a:r>
            <a:r>
              <a:rPr lang="en-IN" dirty="0" smtClean="0"/>
              <a:t>whose </a:t>
            </a:r>
            <a:r>
              <a:rPr lang="en-IN" dirty="0"/>
              <a:t>salary is greater than $</a:t>
            </a:r>
            <a:r>
              <a:rPr lang="en-IN" dirty="0" smtClean="0"/>
              <a:t>30,000</a:t>
            </a:r>
          </a:p>
          <a:p>
            <a:endParaRPr lang="en-IN" dirty="0"/>
          </a:p>
          <a:p>
            <a:r>
              <a:rPr lang="en-IN" dirty="0" smtClean="0"/>
              <a:t>Select the </a:t>
            </a:r>
            <a:r>
              <a:rPr lang="en-IN" dirty="0"/>
              <a:t>tuples for all employees who either work in department 4 and make </a:t>
            </a:r>
            <a:r>
              <a:rPr lang="en-IN" dirty="0" smtClean="0"/>
              <a:t>over $</a:t>
            </a:r>
            <a:r>
              <a:rPr lang="en-IN" dirty="0"/>
              <a:t>25,000 per year, or work in department 5 and make over $30,000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SQL, the SELECT condition is typically specified in the WHERE clause of a query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22469" y="2204864"/>
            <a:ext cx="2530581" cy="41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22470" y="3284984"/>
            <a:ext cx="2685634" cy="377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3108" y="4725144"/>
            <a:ext cx="710126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90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Project Operation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Selects </a:t>
            </a:r>
            <a:r>
              <a:rPr lang="en-IN" dirty="0"/>
              <a:t>certain </a:t>
            </a:r>
            <a:r>
              <a:rPr lang="en-IN" i="1" dirty="0"/>
              <a:t>columns </a:t>
            </a:r>
            <a:r>
              <a:rPr lang="en-IN" dirty="0"/>
              <a:t>from the table and discards the other </a:t>
            </a:r>
            <a:r>
              <a:rPr lang="en-IN" dirty="0" smtClean="0"/>
              <a:t>columns</a:t>
            </a:r>
          </a:p>
          <a:p>
            <a:r>
              <a:rPr lang="en-IN" dirty="0" smtClean="0"/>
              <a:t>Performs vertical partition on the relation</a:t>
            </a:r>
          </a:p>
          <a:p>
            <a:r>
              <a:rPr lang="en-IN" dirty="0"/>
              <a:t>The general form of the </a:t>
            </a:r>
            <a:r>
              <a:rPr lang="en-IN" dirty="0" smtClean="0"/>
              <a:t>PROJECT operation is</a:t>
            </a:r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sz="2400" dirty="0" smtClean="0"/>
              <a:t>where </a:t>
            </a:r>
            <a:r>
              <a:rPr lang="en-IN" sz="2400" dirty="0"/>
              <a:t>π (pi) is the symbol used to represent the PROJECT </a:t>
            </a:r>
            <a:r>
              <a:rPr lang="en-IN" sz="2400" dirty="0" smtClean="0"/>
              <a:t>operation</a:t>
            </a:r>
          </a:p>
          <a:p>
            <a:pPr marL="0" indent="0">
              <a:buNone/>
            </a:pPr>
            <a:r>
              <a:rPr lang="en-IN" sz="2400" dirty="0" smtClean="0"/>
              <a:t>&lt;attribute list</a:t>
            </a:r>
            <a:r>
              <a:rPr lang="en-IN" sz="2400" dirty="0"/>
              <a:t>&gt; is the desired </a:t>
            </a:r>
            <a:r>
              <a:rPr lang="en-IN" sz="2400" dirty="0" err="1"/>
              <a:t>sublist</a:t>
            </a:r>
            <a:r>
              <a:rPr lang="en-IN" sz="2400" dirty="0"/>
              <a:t> of attributes from </a:t>
            </a:r>
            <a:r>
              <a:rPr lang="en-IN" sz="2400" dirty="0" smtClean="0"/>
              <a:t>the relation </a:t>
            </a:r>
            <a:r>
              <a:rPr lang="en-IN" sz="2400" i="1" dirty="0" smtClean="0"/>
              <a:t>R</a:t>
            </a:r>
          </a:p>
          <a:p>
            <a:r>
              <a:rPr lang="en-IN" dirty="0"/>
              <a:t>PROJECT operation </a:t>
            </a:r>
            <a:r>
              <a:rPr lang="en-IN" i="1" dirty="0"/>
              <a:t>removes any duplicate tuples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7932" y="3305174"/>
            <a:ext cx="2679868" cy="483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1222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Project Operation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List </a:t>
            </a:r>
            <a:r>
              <a:rPr lang="en-IN" dirty="0"/>
              <a:t>each </a:t>
            </a:r>
            <a:r>
              <a:rPr lang="en-IN" dirty="0" smtClean="0"/>
              <a:t>employee’s first name, last </a:t>
            </a:r>
            <a:r>
              <a:rPr lang="en-IN" dirty="0"/>
              <a:t>name </a:t>
            </a:r>
            <a:r>
              <a:rPr lang="en-IN" dirty="0" smtClean="0"/>
              <a:t> and salary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SQL, the PROJECT attribute list is specified in the SELECT clause of a </a:t>
            </a:r>
            <a:r>
              <a:rPr lang="en-IN" dirty="0" smtClean="0"/>
              <a:t>query</a:t>
            </a:r>
          </a:p>
          <a:p>
            <a:pPr marL="0" indent="0">
              <a:buNone/>
            </a:pPr>
            <a:r>
              <a:rPr lang="en-IN" dirty="0" smtClean="0"/>
              <a:t>E.g., </a:t>
            </a:r>
          </a:p>
          <a:p>
            <a:pPr marL="0" indent="0">
              <a:buNone/>
            </a:pPr>
            <a:r>
              <a:rPr lang="en-IN" dirty="0" smtClean="0"/>
              <a:t>Select </a:t>
            </a:r>
            <a:r>
              <a:rPr lang="en-IN" dirty="0" err="1" smtClean="0"/>
              <a:t>Lname</a:t>
            </a:r>
            <a:r>
              <a:rPr lang="en-IN" dirty="0" smtClean="0"/>
              <a:t>, </a:t>
            </a:r>
            <a:r>
              <a:rPr lang="en-IN" dirty="0" err="1" smtClean="0"/>
              <a:t>Fname,Salary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From Employee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5704" y="2492896"/>
            <a:ext cx="3696446" cy="616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1683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Sequences of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possible to apply </a:t>
            </a:r>
            <a:r>
              <a:rPr lang="en-IN" dirty="0"/>
              <a:t>several relational </a:t>
            </a:r>
            <a:r>
              <a:rPr lang="en-IN" dirty="0" smtClean="0"/>
              <a:t>algebra operations </a:t>
            </a:r>
            <a:r>
              <a:rPr lang="en-IN" dirty="0"/>
              <a:t>one after the </a:t>
            </a:r>
            <a:r>
              <a:rPr lang="en-IN" dirty="0" smtClean="0"/>
              <a:t>other</a:t>
            </a:r>
          </a:p>
          <a:p>
            <a:r>
              <a:rPr lang="en-IN" dirty="0" smtClean="0"/>
              <a:t>E.g., </a:t>
            </a:r>
            <a:r>
              <a:rPr lang="en-IN" dirty="0"/>
              <a:t>R</a:t>
            </a:r>
            <a:r>
              <a:rPr lang="en-IN" dirty="0" smtClean="0"/>
              <a:t>etrieve </a:t>
            </a:r>
            <a:r>
              <a:rPr lang="en-IN" dirty="0"/>
              <a:t>the first name, last name, and salary of all employees who work in </a:t>
            </a:r>
            <a:r>
              <a:rPr lang="en-IN" dirty="0" smtClean="0"/>
              <a:t>department number 5</a:t>
            </a:r>
          </a:p>
          <a:p>
            <a:pPr marL="0" indent="0">
              <a:buNone/>
            </a:pPr>
            <a:r>
              <a:rPr lang="en-IN" dirty="0" smtClean="0"/>
              <a:t>	Both the select and project operation must be applied to get the result 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1383" y="4869160"/>
            <a:ext cx="4652825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782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Rename Operation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553" y="1484784"/>
            <a:ext cx="8229600" cy="4968552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To rename the attributes of the relation</a:t>
            </a:r>
          </a:p>
          <a:p>
            <a:r>
              <a:rPr lang="en-IN" dirty="0" smtClean="0"/>
              <a:t>The general RENAME </a:t>
            </a:r>
            <a:r>
              <a:rPr lang="en-IN" dirty="0"/>
              <a:t>operation when applied to a relation </a:t>
            </a:r>
            <a:r>
              <a:rPr lang="en-IN" i="1" dirty="0"/>
              <a:t>R </a:t>
            </a:r>
            <a:r>
              <a:rPr lang="en-IN" dirty="0"/>
              <a:t>of degree </a:t>
            </a:r>
            <a:r>
              <a:rPr lang="en-IN" i="1" dirty="0"/>
              <a:t>n </a:t>
            </a:r>
            <a:r>
              <a:rPr lang="en-IN" dirty="0"/>
              <a:t>is denoted by any of </a:t>
            </a:r>
            <a:r>
              <a:rPr lang="en-IN" dirty="0" smtClean="0"/>
              <a:t>the following </a:t>
            </a:r>
            <a:r>
              <a:rPr lang="en-IN" dirty="0"/>
              <a:t>three forms</a:t>
            </a:r>
            <a:r>
              <a:rPr lang="en-IN" dirty="0" smtClean="0"/>
              <a:t>:</a:t>
            </a:r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where ρ </a:t>
            </a:r>
            <a:r>
              <a:rPr lang="en-IN" dirty="0"/>
              <a:t>(rho) is used to denote the RENAME </a:t>
            </a:r>
            <a:r>
              <a:rPr lang="en-IN" dirty="0" smtClean="0"/>
              <a:t>operator</a:t>
            </a:r>
          </a:p>
          <a:p>
            <a:pPr marL="0" indent="0">
              <a:buNone/>
            </a:pPr>
            <a:r>
              <a:rPr lang="en-IN" i="1" dirty="0" smtClean="0"/>
              <a:t>            S </a:t>
            </a:r>
            <a:r>
              <a:rPr lang="en-IN" dirty="0"/>
              <a:t>is the new </a:t>
            </a:r>
            <a:r>
              <a:rPr lang="en-IN" dirty="0" smtClean="0"/>
              <a:t>relation name</a:t>
            </a:r>
          </a:p>
          <a:p>
            <a:pPr marL="0" indent="0">
              <a:buNone/>
            </a:pPr>
            <a:r>
              <a:rPr lang="en-IN" i="1" dirty="0"/>
              <a:t> </a:t>
            </a:r>
            <a:r>
              <a:rPr lang="en-IN" i="1" dirty="0" smtClean="0"/>
              <a:t>           B</a:t>
            </a:r>
            <a:r>
              <a:rPr lang="en-IN" dirty="0" smtClean="0"/>
              <a:t>1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dirty="0"/>
              <a:t>2, ..., </a:t>
            </a:r>
            <a:r>
              <a:rPr lang="en-IN" i="1" dirty="0" err="1"/>
              <a:t>Bn</a:t>
            </a:r>
            <a:r>
              <a:rPr lang="en-IN" i="1" dirty="0"/>
              <a:t> </a:t>
            </a:r>
            <a:r>
              <a:rPr lang="en-IN" dirty="0"/>
              <a:t>are the new attribute </a:t>
            </a:r>
            <a:r>
              <a:rPr lang="en-IN" dirty="0" smtClean="0"/>
              <a:t>names</a:t>
            </a:r>
            <a:endParaRPr lang="en-IN" dirty="0"/>
          </a:p>
          <a:p>
            <a:endParaRPr lang="en-IN" dirty="0"/>
          </a:p>
          <a:p>
            <a:r>
              <a:rPr lang="en-IN" dirty="0" smtClean="0"/>
              <a:t>Renaming </a:t>
            </a:r>
            <a:r>
              <a:rPr lang="en-IN" dirty="0"/>
              <a:t>in SQL is accomplished by aliasing using </a:t>
            </a:r>
            <a:r>
              <a:rPr lang="en-IN" b="1" dirty="0"/>
              <a:t>AS</a:t>
            </a:r>
            <a:r>
              <a:rPr lang="en-IN" dirty="0"/>
              <a:t>, as in the following example:</a:t>
            </a:r>
          </a:p>
          <a:p>
            <a:pPr marL="0" indent="0">
              <a:buNone/>
            </a:pPr>
            <a:r>
              <a:rPr lang="en-IN" sz="2100" b="1" dirty="0"/>
              <a:t>SELECT </a:t>
            </a:r>
            <a:r>
              <a:rPr lang="en-IN" sz="2100" dirty="0" err="1"/>
              <a:t>E.Fname</a:t>
            </a:r>
            <a:r>
              <a:rPr lang="en-IN" sz="2100" dirty="0"/>
              <a:t> </a:t>
            </a:r>
            <a:r>
              <a:rPr lang="en-IN" sz="2100" b="1" dirty="0"/>
              <a:t>AS </a:t>
            </a:r>
            <a:r>
              <a:rPr lang="en-IN" sz="2100" dirty="0" err="1"/>
              <a:t>First_name</a:t>
            </a:r>
            <a:r>
              <a:rPr lang="en-IN" sz="2100" dirty="0"/>
              <a:t>, </a:t>
            </a:r>
            <a:r>
              <a:rPr lang="en-IN" sz="2100" dirty="0" err="1"/>
              <a:t>E.Lname</a:t>
            </a:r>
            <a:r>
              <a:rPr lang="en-IN" sz="2100" dirty="0"/>
              <a:t> </a:t>
            </a:r>
            <a:r>
              <a:rPr lang="en-IN" sz="2100" b="1" dirty="0"/>
              <a:t>AS </a:t>
            </a:r>
            <a:r>
              <a:rPr lang="en-IN" sz="2100" dirty="0" err="1"/>
              <a:t>Last_name</a:t>
            </a:r>
            <a:r>
              <a:rPr lang="en-IN" sz="2100" dirty="0"/>
              <a:t>, </a:t>
            </a:r>
            <a:r>
              <a:rPr lang="en-IN" sz="2100" dirty="0" err="1"/>
              <a:t>E.Salary</a:t>
            </a:r>
            <a:r>
              <a:rPr lang="en-IN" sz="2100" dirty="0"/>
              <a:t> </a:t>
            </a:r>
            <a:r>
              <a:rPr lang="en-IN" sz="2100" b="1" dirty="0"/>
              <a:t>AS </a:t>
            </a:r>
            <a:r>
              <a:rPr lang="en-IN" sz="2100" dirty="0"/>
              <a:t>Salary</a:t>
            </a:r>
          </a:p>
          <a:p>
            <a:pPr marL="0" indent="0">
              <a:buNone/>
            </a:pPr>
            <a:r>
              <a:rPr lang="en-IN" sz="2100" b="1" dirty="0"/>
              <a:t>FROM </a:t>
            </a:r>
            <a:r>
              <a:rPr lang="en-IN" sz="2100" dirty="0"/>
              <a:t>EMPLOYEE </a:t>
            </a:r>
            <a:r>
              <a:rPr lang="en-IN" sz="2100" b="1" dirty="0"/>
              <a:t>AS </a:t>
            </a:r>
            <a:r>
              <a:rPr lang="en-IN" sz="2100" dirty="0"/>
              <a:t>E</a:t>
            </a:r>
          </a:p>
          <a:p>
            <a:pPr marL="0" indent="0">
              <a:buNone/>
            </a:pPr>
            <a:r>
              <a:rPr lang="en-IN" sz="2100" b="1" dirty="0"/>
              <a:t>WHERE </a:t>
            </a:r>
            <a:r>
              <a:rPr lang="en-IN" sz="2100" dirty="0" err="1"/>
              <a:t>E.Dno</a:t>
            </a:r>
            <a:r>
              <a:rPr lang="en-IN" sz="2100" dirty="0"/>
              <a:t>=5,</a:t>
            </a:r>
            <a:endParaRPr lang="en-IN" sz="2100" dirty="0" smtClean="0"/>
          </a:p>
          <a:p>
            <a:endParaRPr lang="en-I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2338" y="2636266"/>
            <a:ext cx="6087973" cy="50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3704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Set Theory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Set </a:t>
            </a:r>
            <a:r>
              <a:rPr lang="en-IN" sz="2400" dirty="0"/>
              <a:t>theoretic operations are used to merge the elements of two sets in </a:t>
            </a:r>
            <a:r>
              <a:rPr lang="en-IN" sz="2400" dirty="0" smtClean="0"/>
              <a:t>various ways</a:t>
            </a:r>
            <a:r>
              <a:rPr lang="en-IN" sz="2400" dirty="0"/>
              <a:t>, </a:t>
            </a:r>
            <a:r>
              <a:rPr lang="en-IN" sz="2400" dirty="0" smtClean="0"/>
              <a:t>including </a:t>
            </a:r>
            <a:r>
              <a:rPr lang="en-IN" sz="2400" b="1" dirty="0" smtClean="0"/>
              <a:t>union</a:t>
            </a:r>
            <a:r>
              <a:rPr lang="en-IN" sz="2400" dirty="0" smtClean="0"/>
              <a:t>, </a:t>
            </a:r>
            <a:r>
              <a:rPr lang="en-IN" sz="2400" b="1" dirty="0" smtClean="0"/>
              <a:t>intersection</a:t>
            </a:r>
            <a:r>
              <a:rPr lang="en-IN" sz="2400" dirty="0" smtClean="0"/>
              <a:t>, and </a:t>
            </a:r>
            <a:r>
              <a:rPr lang="en-IN" sz="2400" b="1" dirty="0" smtClean="0"/>
              <a:t>set difference </a:t>
            </a:r>
          </a:p>
          <a:p>
            <a:r>
              <a:rPr lang="en-IN" sz="2400" dirty="0" smtClean="0"/>
              <a:t>These </a:t>
            </a:r>
            <a:r>
              <a:rPr lang="en-IN" sz="2400" dirty="0"/>
              <a:t>are </a:t>
            </a:r>
            <a:r>
              <a:rPr lang="en-IN" sz="2400" b="1" dirty="0"/>
              <a:t>binary </a:t>
            </a:r>
            <a:r>
              <a:rPr lang="en-IN" sz="2400" dirty="0" smtClean="0"/>
              <a:t>operations - applied on two relations</a:t>
            </a:r>
          </a:p>
          <a:p>
            <a:r>
              <a:rPr lang="en-IN" sz="2400" dirty="0" smtClean="0"/>
              <a:t>The </a:t>
            </a:r>
            <a:r>
              <a:rPr lang="en-IN" sz="2400" dirty="0"/>
              <a:t>two </a:t>
            </a:r>
            <a:r>
              <a:rPr lang="en-IN" sz="2400" dirty="0" smtClean="0"/>
              <a:t>relations on </a:t>
            </a:r>
            <a:r>
              <a:rPr lang="en-IN" sz="2400" dirty="0"/>
              <a:t>which any of these three operations are applied must have the same type </a:t>
            </a:r>
            <a:r>
              <a:rPr lang="en-IN" sz="2400" dirty="0" smtClean="0"/>
              <a:t>of tuples</a:t>
            </a:r>
            <a:r>
              <a:rPr lang="en-IN" sz="2400" dirty="0"/>
              <a:t> </a:t>
            </a:r>
            <a:r>
              <a:rPr lang="en-IN" sz="2400" dirty="0" smtClean="0"/>
              <a:t>- </a:t>
            </a:r>
            <a:r>
              <a:rPr lang="en-IN" sz="2400" b="1" dirty="0" smtClean="0"/>
              <a:t>union </a:t>
            </a:r>
            <a:r>
              <a:rPr lang="en-IN" sz="2400" b="1" dirty="0"/>
              <a:t>compatibility or type </a:t>
            </a:r>
            <a:r>
              <a:rPr lang="en-IN" sz="2400" b="1" dirty="0" smtClean="0"/>
              <a:t>compatibility</a:t>
            </a:r>
            <a:endParaRPr lang="en-IN" sz="2400" b="1" dirty="0"/>
          </a:p>
          <a:p>
            <a:r>
              <a:rPr lang="en-IN" sz="2400" dirty="0" smtClean="0"/>
              <a:t>Two relations </a:t>
            </a:r>
            <a:r>
              <a:rPr lang="en-IN" sz="2400" i="1" dirty="0"/>
              <a:t>R</a:t>
            </a:r>
            <a:r>
              <a:rPr lang="en-IN" sz="2400" dirty="0"/>
              <a:t>(</a:t>
            </a:r>
            <a:r>
              <a:rPr lang="en-IN" sz="2400" i="1" dirty="0"/>
              <a:t>A</a:t>
            </a:r>
            <a:r>
              <a:rPr lang="en-IN" sz="2400" dirty="0"/>
              <a:t>1, </a:t>
            </a:r>
            <a:r>
              <a:rPr lang="en-IN" sz="2400" i="1" dirty="0"/>
              <a:t>A</a:t>
            </a:r>
            <a:r>
              <a:rPr lang="en-IN" sz="2400" dirty="0"/>
              <a:t>2, ..., </a:t>
            </a:r>
            <a:r>
              <a:rPr lang="en-IN" sz="2400" i="1" dirty="0"/>
              <a:t>An</a:t>
            </a:r>
            <a:r>
              <a:rPr lang="en-IN" sz="2400" dirty="0"/>
              <a:t>) and </a:t>
            </a:r>
            <a:r>
              <a:rPr lang="en-IN" sz="2400" i="1" dirty="0"/>
              <a:t>S</a:t>
            </a:r>
            <a:r>
              <a:rPr lang="en-IN" sz="2400" dirty="0"/>
              <a:t>(</a:t>
            </a:r>
            <a:r>
              <a:rPr lang="en-IN" sz="2400" i="1" dirty="0"/>
              <a:t>B</a:t>
            </a:r>
            <a:r>
              <a:rPr lang="en-IN" sz="2400" dirty="0"/>
              <a:t>1, </a:t>
            </a:r>
            <a:r>
              <a:rPr lang="en-IN" sz="2400" i="1" dirty="0"/>
              <a:t>B</a:t>
            </a:r>
            <a:r>
              <a:rPr lang="en-IN" sz="2400" dirty="0"/>
              <a:t>2, ..., </a:t>
            </a:r>
            <a:r>
              <a:rPr lang="en-IN" sz="2400" i="1" dirty="0" err="1"/>
              <a:t>Bn</a:t>
            </a:r>
            <a:r>
              <a:rPr lang="en-IN" sz="2400" dirty="0"/>
              <a:t>) are said to be </a:t>
            </a:r>
            <a:r>
              <a:rPr lang="en-IN" sz="2400" b="1" dirty="0"/>
              <a:t>union compatible </a:t>
            </a:r>
            <a:r>
              <a:rPr lang="en-IN" sz="2400" dirty="0"/>
              <a:t>(</a:t>
            </a:r>
            <a:r>
              <a:rPr lang="en-IN" sz="2400" dirty="0" smtClean="0"/>
              <a:t>or </a:t>
            </a:r>
            <a:r>
              <a:rPr lang="en-IN" sz="2400" b="1" dirty="0" smtClean="0"/>
              <a:t>type </a:t>
            </a:r>
            <a:r>
              <a:rPr lang="en-IN" sz="2400" b="1" dirty="0"/>
              <a:t>compatible</a:t>
            </a:r>
            <a:r>
              <a:rPr lang="en-IN" sz="2400" dirty="0"/>
              <a:t>) if they have the same degree </a:t>
            </a:r>
            <a:r>
              <a:rPr lang="en-IN" sz="2400" i="1" dirty="0"/>
              <a:t>n </a:t>
            </a:r>
            <a:r>
              <a:rPr lang="en-IN" sz="2400" dirty="0"/>
              <a:t>and if </a:t>
            </a:r>
            <a:r>
              <a:rPr lang="en-IN" sz="2400" dirty="0" err="1"/>
              <a:t>dom</a:t>
            </a:r>
            <a:r>
              <a:rPr lang="en-IN" sz="2400" dirty="0"/>
              <a:t>(</a:t>
            </a:r>
            <a:r>
              <a:rPr lang="en-IN" sz="2400" i="1" dirty="0"/>
              <a:t>Ai</a:t>
            </a:r>
            <a:r>
              <a:rPr lang="en-IN" sz="2400" dirty="0"/>
              <a:t>) = </a:t>
            </a:r>
            <a:r>
              <a:rPr lang="en-IN" sz="2400" dirty="0" err="1"/>
              <a:t>dom</a:t>
            </a:r>
            <a:r>
              <a:rPr lang="en-IN" sz="2400" dirty="0"/>
              <a:t>(</a:t>
            </a:r>
            <a:r>
              <a:rPr lang="en-IN" sz="2400" i="1" dirty="0"/>
              <a:t>Bi</a:t>
            </a:r>
            <a:r>
              <a:rPr lang="en-IN" sz="2400" dirty="0"/>
              <a:t>) for 1 </a:t>
            </a:r>
            <a:r>
              <a:rPr lang="en-IN" sz="2400" dirty="0" smtClean="0"/>
              <a:t>&lt;= i</a:t>
            </a:r>
            <a:r>
              <a:rPr lang="en-IN" sz="2400" i="1" dirty="0" smtClean="0"/>
              <a:t> &lt;= 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05401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478</TotalTime>
  <Words>1266</Words>
  <Application>Microsoft Office PowerPoint</Application>
  <PresentationFormat>On-screen Show (4:3)</PresentationFormat>
  <Paragraphs>139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Relational Algebra</vt:lpstr>
      <vt:lpstr>Introduction to Relational Algebra</vt:lpstr>
      <vt:lpstr>Unary Relational Operations</vt:lpstr>
      <vt:lpstr>Select Operation</vt:lpstr>
      <vt:lpstr>Project Operation</vt:lpstr>
      <vt:lpstr>Project Operation</vt:lpstr>
      <vt:lpstr>Sequences of Operations</vt:lpstr>
      <vt:lpstr>Rename Operation</vt:lpstr>
      <vt:lpstr>Set Theory Operations</vt:lpstr>
      <vt:lpstr>Set Theory Operations</vt:lpstr>
      <vt:lpstr>Slide 11</vt:lpstr>
      <vt:lpstr>Cartesian Product Operation</vt:lpstr>
      <vt:lpstr>Slide 13</vt:lpstr>
      <vt:lpstr>Binary Relational Operations</vt:lpstr>
      <vt:lpstr>Variations of Join</vt:lpstr>
      <vt:lpstr>Division Operation</vt:lpstr>
      <vt:lpstr>Division Operation</vt:lpstr>
      <vt:lpstr>Slide 18</vt:lpstr>
      <vt:lpstr>Additional Relational Operations</vt:lpstr>
      <vt:lpstr>Generalized Projection</vt:lpstr>
      <vt:lpstr>Aggregate Functions and Grouping</vt:lpstr>
      <vt:lpstr>Aggregate Functions and Grouping</vt:lpstr>
      <vt:lpstr>Outer Join Operations</vt:lpstr>
      <vt:lpstr>Any Queries?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</dc:title>
  <dc:creator>user</dc:creator>
  <cp:lastModifiedBy>user</cp:lastModifiedBy>
  <cp:revision>93</cp:revision>
  <dcterms:created xsi:type="dcterms:W3CDTF">2016-08-24T05:27:20Z</dcterms:created>
  <dcterms:modified xsi:type="dcterms:W3CDTF">2018-01-18T16:22:13Z</dcterms:modified>
</cp:coreProperties>
</file>