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-27384"/>
            <a:ext cx="7851648" cy="1828800"/>
          </a:xfrm>
        </p:spPr>
        <p:txBody>
          <a:bodyPr>
            <a:normAutofit/>
          </a:bodyPr>
          <a:lstStyle/>
          <a:p>
            <a:r>
              <a:rPr lang="en-IN" sz="5400" dirty="0" smtClean="0"/>
              <a:t>Relational Database Design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S. RENUKA DEVI</a:t>
            </a:r>
          </a:p>
          <a:p>
            <a:pPr algn="ctr"/>
            <a:r>
              <a:rPr lang="en-IN" dirty="0"/>
              <a:t>Associate </a:t>
            </a:r>
            <a:r>
              <a:rPr lang="en-IN" dirty="0" err="1"/>
              <a:t>Profesor</a:t>
            </a:r>
            <a:endParaRPr lang="en-IN" dirty="0"/>
          </a:p>
          <a:p>
            <a:pPr algn="ctr"/>
            <a:r>
              <a:rPr lang="en-IN" dirty="0"/>
              <a:t>SCSE</a:t>
            </a:r>
          </a:p>
          <a:p>
            <a:pPr algn="ctr"/>
            <a:r>
              <a:rPr lang="en-IN" dirty="0"/>
              <a:t>VIT Chennai Campus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94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90" y="836712"/>
            <a:ext cx="8334582" cy="511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40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600" b="1" dirty="0"/>
              <a:t>Integrity, Referential </a:t>
            </a:r>
            <a:r>
              <a:rPr lang="en-IN" sz="3600" b="1" dirty="0" smtClean="0"/>
              <a:t>Integrity</a:t>
            </a:r>
            <a:r>
              <a:rPr lang="en-IN" sz="3600" b="1" dirty="0"/>
              <a:t/>
            </a:r>
            <a:br>
              <a:rPr lang="en-IN" sz="3600" b="1" dirty="0"/>
            </a:br>
            <a:r>
              <a:rPr lang="en-IN" sz="3600" b="1" dirty="0"/>
              <a:t>and Foreign Keys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IN" b="1" dirty="0" smtClean="0"/>
              <a:t>E</a:t>
            </a:r>
            <a:r>
              <a:rPr lang="en-IN" sz="2400" b="1" dirty="0" smtClean="0"/>
              <a:t>ntity </a:t>
            </a:r>
            <a:r>
              <a:rPr lang="en-IN" sz="2400" b="1" dirty="0"/>
              <a:t>integrity constraint </a:t>
            </a:r>
            <a:r>
              <a:rPr lang="en-IN" sz="2400" dirty="0"/>
              <a:t>states that no primary key value can be </a:t>
            </a:r>
            <a:r>
              <a:rPr lang="en-IN" sz="2400" dirty="0" smtClean="0"/>
              <a:t>NULL</a:t>
            </a:r>
          </a:p>
          <a:p>
            <a:pPr>
              <a:spcAft>
                <a:spcPts val="1200"/>
              </a:spcAft>
            </a:pPr>
            <a:r>
              <a:rPr lang="en-IN" sz="2400" dirty="0"/>
              <a:t>Key constraints and entity integrity constraints are specified on individual </a:t>
            </a:r>
            <a:r>
              <a:rPr lang="en-IN" sz="2400" dirty="0" smtClean="0"/>
              <a:t>relations</a:t>
            </a:r>
            <a:endParaRPr lang="en-IN" sz="2400" dirty="0"/>
          </a:p>
          <a:p>
            <a:pPr>
              <a:spcAft>
                <a:spcPts val="1200"/>
              </a:spcAft>
            </a:pPr>
            <a:r>
              <a:rPr lang="en-IN" sz="2400" b="1" dirty="0" smtClean="0"/>
              <a:t>Referential </a:t>
            </a:r>
            <a:r>
              <a:rPr lang="en-IN" sz="2400" b="1" dirty="0"/>
              <a:t>integrity constraint </a:t>
            </a:r>
            <a:r>
              <a:rPr lang="en-IN" sz="2400" dirty="0"/>
              <a:t>is specified between two relations and is </a:t>
            </a:r>
            <a:r>
              <a:rPr lang="en-IN" sz="2400" dirty="0" smtClean="0"/>
              <a:t>used to </a:t>
            </a:r>
            <a:r>
              <a:rPr lang="en-IN" sz="2400" dirty="0"/>
              <a:t>maintain the consistency among tuples in the two </a:t>
            </a:r>
            <a:r>
              <a:rPr lang="en-IN" sz="2400" dirty="0" smtClean="0"/>
              <a:t>relations</a:t>
            </a:r>
          </a:p>
          <a:p>
            <a:pPr>
              <a:spcAft>
                <a:spcPts val="1200"/>
              </a:spcAft>
            </a:pPr>
            <a:r>
              <a:rPr lang="en-IN" sz="2400" dirty="0"/>
              <a:t>We can diagrammatically display referential integrity constraints by drawing a </a:t>
            </a:r>
            <a:r>
              <a:rPr lang="en-IN" sz="2400" dirty="0" smtClean="0"/>
              <a:t>directed arc </a:t>
            </a:r>
            <a:r>
              <a:rPr lang="en-IN" sz="2400" dirty="0"/>
              <a:t>from each foreign key to the relation it references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8567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780448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65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/>
              <a:t>Constraint violation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/>
          </a:bodyPr>
          <a:lstStyle/>
          <a:p>
            <a:r>
              <a:rPr lang="en-IN" sz="2400" dirty="0"/>
              <a:t>There are three basic operations that can change the states of relations in the database</a:t>
            </a:r>
            <a:r>
              <a:rPr lang="en-IN" sz="2400" dirty="0" smtClean="0"/>
              <a:t>: Insert</a:t>
            </a:r>
            <a:r>
              <a:rPr lang="en-IN" sz="2400" dirty="0"/>
              <a:t>, Delete, and Update (or Modify</a:t>
            </a:r>
            <a:r>
              <a:rPr lang="en-IN" sz="2400" dirty="0" smtClean="0"/>
              <a:t>)</a:t>
            </a:r>
          </a:p>
          <a:p>
            <a:endParaRPr lang="en-IN" sz="2400" dirty="0" smtClean="0"/>
          </a:p>
          <a:p>
            <a:r>
              <a:rPr lang="en-IN" sz="2400" dirty="0"/>
              <a:t>Whenever these operations </a:t>
            </a:r>
            <a:r>
              <a:rPr lang="en-IN" sz="2400" dirty="0" smtClean="0"/>
              <a:t>are applied</a:t>
            </a:r>
            <a:r>
              <a:rPr lang="en-IN" sz="2400" dirty="0"/>
              <a:t>, the integrity constraints specified on the relational database schema </a:t>
            </a:r>
            <a:r>
              <a:rPr lang="en-IN" sz="2400" dirty="0" smtClean="0"/>
              <a:t>should not </a:t>
            </a:r>
            <a:r>
              <a:rPr lang="en-IN" sz="2400" dirty="0"/>
              <a:t>be </a:t>
            </a:r>
            <a:r>
              <a:rPr lang="en-IN" sz="2400" dirty="0" smtClean="0"/>
              <a:t>violated</a:t>
            </a:r>
          </a:p>
        </p:txBody>
      </p:sp>
    </p:spTree>
    <p:extLst>
      <p:ext uri="{BB962C8B-B14F-4D97-AF65-F5344CB8AC3E}">
        <p14:creationId xmlns:p14="http://schemas.microsoft.com/office/powerpoint/2010/main" val="284465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 smtClean="0"/>
              <a:t>Insert Operation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Insert can violate any of the four types of constraints </a:t>
            </a:r>
          </a:p>
          <a:p>
            <a:pPr lvl="1"/>
            <a:r>
              <a:rPr lang="en-IN" dirty="0"/>
              <a:t>Domain constraints can be violated if an attribute value is given that does not appear in the corresponding domain or is not of the appropriate data type</a:t>
            </a:r>
          </a:p>
          <a:p>
            <a:pPr lvl="1"/>
            <a:r>
              <a:rPr lang="en-IN" dirty="0"/>
              <a:t>Key constraints can be violated if a key value in the new tuple </a:t>
            </a:r>
            <a:r>
              <a:rPr lang="en-IN" i="1" dirty="0"/>
              <a:t>t </a:t>
            </a:r>
            <a:r>
              <a:rPr lang="en-IN" dirty="0"/>
              <a:t>already exists in another tuple in the relation </a:t>
            </a:r>
            <a:r>
              <a:rPr lang="en-IN" i="1" dirty="0"/>
              <a:t>r</a:t>
            </a:r>
            <a:r>
              <a:rPr lang="en-IN" dirty="0"/>
              <a:t>(</a:t>
            </a:r>
            <a:r>
              <a:rPr lang="en-IN" i="1" dirty="0"/>
              <a:t>R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Entity integrity can be violated if any part of the primary key of the new tuple </a:t>
            </a:r>
            <a:r>
              <a:rPr lang="en-IN" i="1" dirty="0"/>
              <a:t>t </a:t>
            </a:r>
            <a:r>
              <a:rPr lang="en-IN" dirty="0"/>
              <a:t>is NULL</a:t>
            </a:r>
          </a:p>
          <a:p>
            <a:pPr lvl="1"/>
            <a:r>
              <a:rPr lang="en-IN" dirty="0"/>
              <a:t>Referential integrity can be violated if the value of any foreign key in </a:t>
            </a:r>
            <a:r>
              <a:rPr lang="en-IN" i="1" dirty="0"/>
              <a:t>t </a:t>
            </a:r>
            <a:r>
              <a:rPr lang="en-IN" dirty="0"/>
              <a:t>refers to a tuple that does not exist in </a:t>
            </a:r>
            <a:r>
              <a:rPr lang="en-IN" dirty="0" err="1"/>
              <a:t>thereferenced</a:t>
            </a:r>
            <a:r>
              <a:rPr lang="en-IN" dirty="0"/>
              <a:t> relation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07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Delete </a:t>
            </a:r>
            <a:r>
              <a:rPr lang="en-IN" b="1" dirty="0"/>
              <a:t>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</a:t>
            </a:r>
            <a:r>
              <a:rPr lang="en-IN" b="1" dirty="0"/>
              <a:t>Delete </a:t>
            </a:r>
            <a:r>
              <a:rPr lang="en-IN" dirty="0"/>
              <a:t>operation can violate only referential </a:t>
            </a:r>
            <a:r>
              <a:rPr lang="en-IN" dirty="0" smtClean="0"/>
              <a:t>integrity</a:t>
            </a:r>
          </a:p>
          <a:p>
            <a:r>
              <a:rPr lang="en-IN" dirty="0" smtClean="0"/>
              <a:t>This </a:t>
            </a:r>
            <a:r>
              <a:rPr lang="en-IN" dirty="0"/>
              <a:t>occurs if the </a:t>
            </a:r>
            <a:r>
              <a:rPr lang="en-IN" dirty="0" smtClean="0"/>
              <a:t>tuple being </a:t>
            </a:r>
            <a:r>
              <a:rPr lang="en-IN" dirty="0"/>
              <a:t>deleted is referenced by foreign keys from other tuples in the </a:t>
            </a:r>
            <a:r>
              <a:rPr lang="en-IN" dirty="0" smtClean="0"/>
              <a:t>database</a:t>
            </a:r>
          </a:p>
          <a:p>
            <a:r>
              <a:rPr lang="en-IN" dirty="0" smtClean="0"/>
              <a:t>Options that are </a:t>
            </a:r>
            <a:r>
              <a:rPr lang="en-IN" dirty="0"/>
              <a:t>available if a deletion operation causes a </a:t>
            </a:r>
            <a:r>
              <a:rPr lang="en-IN" dirty="0" smtClean="0"/>
              <a:t>violation</a:t>
            </a:r>
          </a:p>
          <a:p>
            <a:pPr lvl="1"/>
            <a:r>
              <a:rPr lang="en-IN" dirty="0" smtClean="0"/>
              <a:t> R</a:t>
            </a:r>
            <a:r>
              <a:rPr lang="en-IN" b="1" dirty="0" smtClean="0"/>
              <a:t>estrict – </a:t>
            </a:r>
            <a:r>
              <a:rPr lang="en-IN" dirty="0" smtClean="0"/>
              <a:t>reject </a:t>
            </a:r>
            <a:r>
              <a:rPr lang="en-IN" dirty="0"/>
              <a:t>the </a:t>
            </a:r>
            <a:r>
              <a:rPr lang="en-IN" dirty="0" smtClean="0"/>
              <a:t>deletion</a:t>
            </a:r>
          </a:p>
          <a:p>
            <a:pPr lvl="1"/>
            <a:r>
              <a:rPr lang="en-IN" b="1" dirty="0" smtClean="0"/>
              <a:t>Cascade - </a:t>
            </a:r>
            <a:r>
              <a:rPr lang="en-IN" dirty="0" smtClean="0"/>
              <a:t>attempt </a:t>
            </a:r>
            <a:r>
              <a:rPr lang="en-IN" dirty="0"/>
              <a:t>to cascade (or propagate) the deletion by deleting tuples that reference </a:t>
            </a:r>
            <a:r>
              <a:rPr lang="en-IN" dirty="0" smtClean="0"/>
              <a:t>the tuple </a:t>
            </a:r>
            <a:r>
              <a:rPr lang="en-IN" dirty="0"/>
              <a:t>that is being </a:t>
            </a:r>
            <a:r>
              <a:rPr lang="en-IN" dirty="0" smtClean="0"/>
              <a:t>deleted</a:t>
            </a:r>
          </a:p>
          <a:p>
            <a:pPr lvl="1"/>
            <a:r>
              <a:rPr lang="en-IN" b="1" dirty="0"/>
              <a:t>set null </a:t>
            </a:r>
            <a:r>
              <a:rPr lang="en-IN" dirty="0"/>
              <a:t>or </a:t>
            </a:r>
            <a:r>
              <a:rPr lang="en-IN" b="1" dirty="0"/>
              <a:t>set </a:t>
            </a:r>
            <a:r>
              <a:rPr lang="en-IN" b="1" dirty="0" smtClean="0"/>
              <a:t>default - </a:t>
            </a:r>
            <a:r>
              <a:rPr lang="en-IN" dirty="0" smtClean="0"/>
              <a:t>modify </a:t>
            </a:r>
            <a:r>
              <a:rPr lang="en-IN" dirty="0"/>
              <a:t>the referencing attribute values </a:t>
            </a:r>
            <a:r>
              <a:rPr lang="en-IN" dirty="0" smtClean="0"/>
              <a:t>that </a:t>
            </a:r>
            <a:r>
              <a:rPr lang="en-IN" sz="2800" dirty="0" smtClean="0"/>
              <a:t>cause </a:t>
            </a:r>
            <a:r>
              <a:rPr lang="en-IN" sz="2800" dirty="0"/>
              <a:t>the </a:t>
            </a:r>
            <a:r>
              <a:rPr lang="en-IN" sz="2800" dirty="0" smtClean="0"/>
              <a:t>violation with </a:t>
            </a:r>
            <a:r>
              <a:rPr lang="en-IN" sz="2400" dirty="0" smtClean="0"/>
              <a:t>NULL value  </a:t>
            </a:r>
            <a:r>
              <a:rPr lang="en-IN" sz="2800" dirty="0" smtClean="0"/>
              <a:t>or default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03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Any Queries?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0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Relational Model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IN" dirty="0"/>
              <a:t>R</a:t>
            </a:r>
            <a:r>
              <a:rPr lang="en-IN" dirty="0" smtClean="0"/>
              <a:t>elational </a:t>
            </a:r>
            <a:r>
              <a:rPr lang="en-IN" dirty="0"/>
              <a:t>model represents the database as a collection of </a:t>
            </a:r>
            <a:r>
              <a:rPr lang="en-IN" i="1" dirty="0" smtClean="0"/>
              <a:t>relations</a:t>
            </a:r>
          </a:p>
          <a:p>
            <a:pPr>
              <a:spcAft>
                <a:spcPts val="1200"/>
              </a:spcAft>
            </a:pPr>
            <a:r>
              <a:rPr lang="en-IN" dirty="0"/>
              <a:t>E</a:t>
            </a:r>
            <a:r>
              <a:rPr lang="en-IN" dirty="0" smtClean="0"/>
              <a:t>ach </a:t>
            </a:r>
            <a:r>
              <a:rPr lang="en-IN" dirty="0"/>
              <a:t>row in the table represents </a:t>
            </a:r>
            <a:r>
              <a:rPr lang="en-IN" dirty="0" smtClean="0"/>
              <a:t>a collection </a:t>
            </a:r>
            <a:r>
              <a:rPr lang="en-IN" dirty="0"/>
              <a:t>of related data values</a:t>
            </a:r>
            <a:endParaRPr lang="en-IN" i="1" dirty="0" smtClean="0"/>
          </a:p>
          <a:p>
            <a:pPr>
              <a:spcAft>
                <a:spcPts val="1200"/>
              </a:spcAft>
            </a:pPr>
            <a:r>
              <a:rPr lang="en-IN" dirty="0"/>
              <a:t>E</a:t>
            </a:r>
            <a:r>
              <a:rPr lang="en-IN" dirty="0" smtClean="0"/>
              <a:t>ach </a:t>
            </a:r>
            <a:r>
              <a:rPr lang="en-IN" dirty="0"/>
              <a:t>relation resembles a table of values or, to some extent, a </a:t>
            </a:r>
            <a:r>
              <a:rPr lang="en-IN" i="1" dirty="0"/>
              <a:t>flat </a:t>
            </a:r>
            <a:r>
              <a:rPr lang="en-IN" dirty="0"/>
              <a:t>file of </a:t>
            </a:r>
            <a:r>
              <a:rPr lang="en-IN" dirty="0" smtClean="0"/>
              <a:t>records</a:t>
            </a:r>
          </a:p>
          <a:p>
            <a:pPr>
              <a:spcAft>
                <a:spcPts val="1200"/>
              </a:spcAft>
            </a:pPr>
            <a:r>
              <a:rPr lang="en-IN" smtClean="0"/>
              <a:t>Row </a:t>
            </a:r>
            <a:r>
              <a:rPr lang="en-IN" dirty="0"/>
              <a:t>is called a </a:t>
            </a:r>
            <a:r>
              <a:rPr lang="en-IN" i="1" dirty="0" smtClean="0"/>
              <a:t>tuple</a:t>
            </a:r>
          </a:p>
          <a:p>
            <a:pPr>
              <a:spcAft>
                <a:spcPts val="1200"/>
              </a:spcAft>
            </a:pPr>
            <a:r>
              <a:rPr lang="en-IN" dirty="0"/>
              <a:t>C</a:t>
            </a:r>
            <a:r>
              <a:rPr lang="en-IN" dirty="0" smtClean="0"/>
              <a:t>olumn header is </a:t>
            </a:r>
            <a:r>
              <a:rPr lang="en-IN" dirty="0"/>
              <a:t>called an </a:t>
            </a:r>
            <a:r>
              <a:rPr lang="en-IN" i="1" dirty="0" smtClean="0"/>
              <a:t>attribute</a:t>
            </a:r>
          </a:p>
          <a:p>
            <a:pPr>
              <a:spcAft>
                <a:spcPts val="1200"/>
              </a:spcAft>
            </a:pPr>
            <a:r>
              <a:rPr lang="en-IN" dirty="0"/>
              <a:t>T</a:t>
            </a:r>
            <a:r>
              <a:rPr lang="en-IN" dirty="0" smtClean="0"/>
              <a:t>able </a:t>
            </a:r>
            <a:r>
              <a:rPr lang="en-IN" dirty="0"/>
              <a:t>is called a </a:t>
            </a:r>
            <a:r>
              <a:rPr lang="en-IN" i="1" dirty="0" smtClean="0"/>
              <a:t>relation</a:t>
            </a:r>
          </a:p>
          <a:p>
            <a:pPr>
              <a:spcAft>
                <a:spcPts val="1200"/>
              </a:spcAft>
            </a:pPr>
            <a:r>
              <a:rPr lang="en-IN" dirty="0"/>
              <a:t>D</a:t>
            </a:r>
            <a:r>
              <a:rPr lang="en-IN" dirty="0" smtClean="0"/>
              <a:t>ata </a:t>
            </a:r>
            <a:r>
              <a:rPr lang="en-IN" dirty="0"/>
              <a:t>type </a:t>
            </a:r>
            <a:r>
              <a:rPr lang="en-IN" dirty="0" smtClean="0"/>
              <a:t>that </a:t>
            </a:r>
            <a:r>
              <a:rPr lang="en-IN" dirty="0"/>
              <a:t>can appear in each column is represented by a </a:t>
            </a:r>
            <a:r>
              <a:rPr lang="en-IN" i="1" dirty="0"/>
              <a:t>domain </a:t>
            </a:r>
            <a:r>
              <a:rPr lang="en-IN" dirty="0"/>
              <a:t>of </a:t>
            </a:r>
            <a:r>
              <a:rPr lang="en-IN" dirty="0" smtClean="0"/>
              <a:t>possible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033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Relational Model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IN" b="1" dirty="0" smtClean="0"/>
              <a:t>Relation schema</a:t>
            </a:r>
            <a:r>
              <a:rPr lang="en-IN" dirty="0"/>
              <a:t> </a:t>
            </a:r>
            <a:r>
              <a:rPr lang="en-IN" i="1" dirty="0" smtClean="0"/>
              <a:t>R</a:t>
            </a:r>
            <a:r>
              <a:rPr lang="en-IN" dirty="0"/>
              <a:t> </a:t>
            </a:r>
            <a:r>
              <a:rPr lang="en-IN" dirty="0" smtClean="0"/>
              <a:t>is denoted </a:t>
            </a:r>
            <a:r>
              <a:rPr lang="en-IN" dirty="0"/>
              <a:t>by </a:t>
            </a:r>
            <a:r>
              <a:rPr lang="en-IN" i="1" dirty="0"/>
              <a:t>R</a:t>
            </a:r>
            <a:r>
              <a:rPr lang="en-IN" dirty="0"/>
              <a:t>(</a:t>
            </a:r>
            <a:r>
              <a:rPr lang="en-IN" i="1" dirty="0"/>
              <a:t>A</a:t>
            </a:r>
            <a:r>
              <a:rPr lang="en-IN" dirty="0"/>
              <a:t>1, </a:t>
            </a:r>
            <a:r>
              <a:rPr lang="en-IN" i="1" dirty="0"/>
              <a:t>A</a:t>
            </a:r>
            <a:r>
              <a:rPr lang="en-IN" dirty="0"/>
              <a:t>2, ...,A</a:t>
            </a:r>
            <a:r>
              <a:rPr lang="en-IN" i="1" dirty="0"/>
              <a:t>n</a:t>
            </a:r>
            <a:r>
              <a:rPr lang="en-IN" dirty="0"/>
              <a:t>), </a:t>
            </a:r>
            <a:endParaRPr lang="en-IN" dirty="0"/>
          </a:p>
          <a:p>
            <a:pPr marL="0" indent="0">
              <a:lnSpc>
                <a:spcPct val="110000"/>
              </a:lnSpc>
              <a:spcAft>
                <a:spcPts val="1200"/>
              </a:spcAft>
              <a:buNone/>
            </a:pPr>
            <a:r>
              <a:rPr lang="en-IN" dirty="0" smtClean="0"/>
              <a:t>   where R is the relation name and </a:t>
            </a:r>
            <a:r>
              <a:rPr lang="en-IN" i="1" dirty="0"/>
              <a:t>A</a:t>
            </a:r>
            <a:r>
              <a:rPr lang="en-IN" dirty="0"/>
              <a:t>1, </a:t>
            </a:r>
            <a:r>
              <a:rPr lang="en-IN" i="1" dirty="0"/>
              <a:t>A</a:t>
            </a:r>
            <a:r>
              <a:rPr lang="en-IN" dirty="0"/>
              <a:t>2, ..., </a:t>
            </a:r>
            <a:r>
              <a:rPr lang="en-IN" i="1" dirty="0"/>
              <a:t>An </a:t>
            </a:r>
            <a:r>
              <a:rPr lang="en-IN" dirty="0" smtClean="0"/>
              <a:t>is a </a:t>
            </a:r>
            <a:r>
              <a:rPr lang="en-IN" dirty="0"/>
              <a:t>list of </a:t>
            </a:r>
            <a:r>
              <a:rPr lang="en-IN" dirty="0" smtClean="0"/>
              <a:t>attributes</a:t>
            </a:r>
            <a:endParaRPr lang="en-IN" dirty="0"/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IN" i="1" dirty="0"/>
              <a:t>D </a:t>
            </a:r>
            <a:r>
              <a:rPr lang="en-IN" dirty="0"/>
              <a:t>is called the </a:t>
            </a:r>
            <a:r>
              <a:rPr lang="en-IN" b="1" dirty="0"/>
              <a:t>domain </a:t>
            </a:r>
            <a:r>
              <a:rPr lang="en-IN" dirty="0"/>
              <a:t>of </a:t>
            </a:r>
            <a:r>
              <a:rPr lang="en-IN" i="1" dirty="0"/>
              <a:t>Ai </a:t>
            </a:r>
            <a:r>
              <a:rPr lang="en-IN" dirty="0"/>
              <a:t>and </a:t>
            </a:r>
            <a:r>
              <a:rPr lang="en-IN" dirty="0" smtClean="0"/>
              <a:t>is denoted </a:t>
            </a:r>
            <a:r>
              <a:rPr lang="en-IN" dirty="0"/>
              <a:t>by </a:t>
            </a:r>
            <a:r>
              <a:rPr lang="en-IN" b="1" dirty="0" err="1"/>
              <a:t>dom</a:t>
            </a:r>
            <a:r>
              <a:rPr lang="en-IN" dirty="0"/>
              <a:t>(</a:t>
            </a:r>
            <a:r>
              <a:rPr lang="en-IN" b="1" dirty="0"/>
              <a:t>A</a:t>
            </a:r>
            <a:r>
              <a:rPr lang="en-IN" dirty="0"/>
              <a:t>i</a:t>
            </a:r>
            <a:r>
              <a:rPr lang="en-IN" i="1" dirty="0" smtClean="0"/>
              <a:t>)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IN" b="1" dirty="0"/>
              <a:t>D</a:t>
            </a:r>
            <a:r>
              <a:rPr lang="en-IN" b="1" dirty="0" smtClean="0"/>
              <a:t>egree </a:t>
            </a:r>
            <a:r>
              <a:rPr lang="en-IN" dirty="0"/>
              <a:t>(or </a:t>
            </a:r>
            <a:r>
              <a:rPr lang="en-IN" b="1" dirty="0" err="1"/>
              <a:t>arity</a:t>
            </a:r>
            <a:r>
              <a:rPr lang="en-IN" dirty="0"/>
              <a:t>) of a relation is the number of </a:t>
            </a:r>
            <a:r>
              <a:rPr lang="en-IN" dirty="0" smtClean="0"/>
              <a:t>attributes </a:t>
            </a:r>
            <a:r>
              <a:rPr lang="en-IN" i="1" dirty="0" smtClean="0"/>
              <a:t>n </a:t>
            </a:r>
            <a:r>
              <a:rPr lang="en-IN" dirty="0"/>
              <a:t>of its relation schema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7652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Attri</a:t>
            </a:r>
            <a:r>
              <a:rPr lang="en-IN" dirty="0"/>
              <a:t>b</a:t>
            </a:r>
            <a:r>
              <a:rPr lang="en-IN" dirty="0" smtClean="0"/>
              <a:t>utes and Tuples of a Relation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338388"/>
            <a:ext cx="8496945" cy="310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5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/>
              <a:t>Relational Model Constraints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IN" sz="3200" dirty="0" smtClean="0"/>
              <a:t>Constraints  - various </a:t>
            </a:r>
            <a:r>
              <a:rPr lang="en-IN" sz="3200" dirty="0"/>
              <a:t>restrictions on data that can be specified on </a:t>
            </a:r>
            <a:r>
              <a:rPr lang="en-IN" sz="3200" dirty="0" smtClean="0"/>
              <a:t>a relational database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sz="3200" dirty="0" smtClean="0"/>
              <a:t>Constraints </a:t>
            </a:r>
            <a:r>
              <a:rPr lang="en-IN" sz="3200" dirty="0"/>
              <a:t>on databases can </a:t>
            </a:r>
            <a:r>
              <a:rPr lang="en-IN" sz="3200" dirty="0" smtClean="0"/>
              <a:t>generally be </a:t>
            </a:r>
            <a:r>
              <a:rPr lang="en-IN" sz="3200" dirty="0"/>
              <a:t>divided into three main categories:</a:t>
            </a:r>
          </a:p>
          <a:p>
            <a:pPr>
              <a:spcAft>
                <a:spcPts val="600"/>
              </a:spcAft>
            </a:pPr>
            <a:r>
              <a:rPr lang="en-IN" sz="3200" b="1" dirty="0" smtClean="0"/>
              <a:t>Inherent model-based </a:t>
            </a:r>
            <a:r>
              <a:rPr lang="en-IN" sz="3200" b="1" dirty="0"/>
              <a:t>constraints </a:t>
            </a:r>
            <a:r>
              <a:rPr lang="en-IN" sz="3200" dirty="0"/>
              <a:t>or </a:t>
            </a:r>
            <a:r>
              <a:rPr lang="en-IN" sz="3200" b="1" dirty="0"/>
              <a:t>implicit </a:t>
            </a:r>
            <a:r>
              <a:rPr lang="en-IN" sz="3200" b="1" dirty="0" smtClean="0"/>
              <a:t>constraints -  </a:t>
            </a:r>
            <a:r>
              <a:rPr lang="en-IN" sz="3200" dirty="0" smtClean="0"/>
              <a:t>Constraints </a:t>
            </a:r>
            <a:r>
              <a:rPr lang="en-IN" sz="3200" dirty="0"/>
              <a:t>that are inherent in the data </a:t>
            </a:r>
            <a:r>
              <a:rPr lang="en-IN" sz="3200" dirty="0" smtClean="0"/>
              <a:t>model</a:t>
            </a:r>
          </a:p>
          <a:p>
            <a:pPr lvl="1">
              <a:spcAft>
                <a:spcPts val="600"/>
              </a:spcAft>
            </a:pPr>
            <a:r>
              <a:rPr lang="en-IN" sz="2900" dirty="0" smtClean="0"/>
              <a:t>E.g., </a:t>
            </a:r>
            <a:r>
              <a:rPr lang="en-IN" sz="2900" dirty="0"/>
              <a:t>a relation cannot have duplicate tuples</a:t>
            </a:r>
          </a:p>
          <a:p>
            <a:pPr>
              <a:spcAft>
                <a:spcPts val="600"/>
              </a:spcAft>
            </a:pPr>
            <a:r>
              <a:rPr lang="en-IN" sz="3200" b="1" dirty="0" smtClean="0"/>
              <a:t>Schema-based </a:t>
            </a:r>
            <a:r>
              <a:rPr lang="en-IN" sz="3200" b="1" dirty="0"/>
              <a:t>constraints </a:t>
            </a:r>
            <a:r>
              <a:rPr lang="en-IN" sz="3200" dirty="0"/>
              <a:t>or </a:t>
            </a:r>
            <a:r>
              <a:rPr lang="en-IN" sz="3200" b="1" dirty="0"/>
              <a:t>explicit constraints </a:t>
            </a:r>
            <a:r>
              <a:rPr lang="en-IN" sz="3200" b="1" dirty="0" smtClean="0"/>
              <a:t>- </a:t>
            </a:r>
            <a:r>
              <a:rPr lang="en-IN" sz="3200" dirty="0" smtClean="0"/>
              <a:t>Constraints </a:t>
            </a:r>
            <a:r>
              <a:rPr lang="en-IN" sz="3200" dirty="0"/>
              <a:t>that can be directly expressed in schemas of the data model, </a:t>
            </a:r>
            <a:r>
              <a:rPr lang="en-IN" sz="3200" dirty="0" smtClean="0"/>
              <a:t>typically by </a:t>
            </a:r>
            <a:r>
              <a:rPr lang="en-IN" sz="3200" dirty="0"/>
              <a:t>specifying them in the </a:t>
            </a:r>
            <a:r>
              <a:rPr lang="en-IN" sz="3200" dirty="0" smtClean="0"/>
              <a:t>DDL</a:t>
            </a:r>
          </a:p>
          <a:p>
            <a:pPr>
              <a:spcAft>
                <a:spcPts val="600"/>
              </a:spcAft>
            </a:pPr>
            <a:r>
              <a:rPr lang="en-IN" sz="3200" b="1" dirty="0" smtClean="0"/>
              <a:t>Application-based </a:t>
            </a:r>
            <a:r>
              <a:rPr lang="en-IN" sz="3200" dirty="0"/>
              <a:t>or </a:t>
            </a:r>
            <a:r>
              <a:rPr lang="en-IN" sz="3200" b="1" dirty="0"/>
              <a:t>semantic constraints </a:t>
            </a:r>
            <a:r>
              <a:rPr lang="en-IN" sz="3200" dirty="0"/>
              <a:t>or </a:t>
            </a:r>
            <a:r>
              <a:rPr lang="en-IN" sz="3200" b="1" dirty="0" smtClean="0"/>
              <a:t>business rules - </a:t>
            </a:r>
            <a:r>
              <a:rPr lang="en-IN" sz="3200" dirty="0" smtClean="0"/>
              <a:t>Constraints </a:t>
            </a:r>
            <a:r>
              <a:rPr lang="en-IN" sz="3200" dirty="0"/>
              <a:t>that </a:t>
            </a:r>
            <a:r>
              <a:rPr lang="en-IN" sz="3200" i="1" dirty="0"/>
              <a:t>cannot </a:t>
            </a:r>
            <a:r>
              <a:rPr lang="en-IN" sz="3200" dirty="0"/>
              <a:t>be directly expressed in the schemas </a:t>
            </a:r>
            <a:r>
              <a:rPr lang="en-IN" sz="3200" dirty="0" smtClean="0"/>
              <a:t>but  </a:t>
            </a:r>
            <a:r>
              <a:rPr lang="en-IN" sz="3200" dirty="0"/>
              <a:t>expressed and enforced by the application </a:t>
            </a:r>
            <a:r>
              <a:rPr lang="en-IN" sz="3200" dirty="0" smtClean="0"/>
              <a:t>programs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sz="3200" dirty="0"/>
              <a:t>Another important category of constraints is </a:t>
            </a:r>
            <a:r>
              <a:rPr lang="en-IN" sz="3200" i="1" dirty="0"/>
              <a:t>data dependencies</a:t>
            </a:r>
            <a:r>
              <a:rPr lang="en-IN" sz="3200" dirty="0"/>
              <a:t>, which </a:t>
            </a:r>
            <a:r>
              <a:rPr lang="en-IN" sz="3200" dirty="0" smtClean="0"/>
              <a:t>include </a:t>
            </a:r>
            <a:r>
              <a:rPr lang="en-IN" sz="3200" i="1" dirty="0" smtClean="0"/>
              <a:t>functional </a:t>
            </a:r>
            <a:r>
              <a:rPr lang="en-IN" sz="3200" i="1" dirty="0"/>
              <a:t>dependencies </a:t>
            </a:r>
            <a:r>
              <a:rPr lang="en-IN" sz="3200" dirty="0"/>
              <a:t>and </a:t>
            </a:r>
            <a:r>
              <a:rPr lang="en-IN" sz="3200" i="1" dirty="0"/>
              <a:t>multivalued dependencies</a:t>
            </a:r>
            <a:endParaRPr lang="en-IN" sz="3200" dirty="0"/>
          </a:p>
          <a:p>
            <a:pPr marL="0" indent="0">
              <a:spcAft>
                <a:spcPts val="120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39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Domain 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Domain constraints specify that within each tuple, the value of each attribute </a:t>
            </a:r>
            <a:r>
              <a:rPr lang="en-IN" i="1" dirty="0" smtClean="0"/>
              <a:t>A </a:t>
            </a:r>
            <a:r>
              <a:rPr lang="en-IN" dirty="0" smtClean="0"/>
              <a:t>must </a:t>
            </a:r>
            <a:r>
              <a:rPr lang="en-IN" dirty="0"/>
              <a:t>be an atomic value from the domain </a:t>
            </a:r>
            <a:r>
              <a:rPr lang="en-IN" dirty="0" err="1"/>
              <a:t>dom</a:t>
            </a:r>
            <a:r>
              <a:rPr lang="en-IN" dirty="0"/>
              <a:t>(</a:t>
            </a:r>
            <a:r>
              <a:rPr lang="en-IN" i="1" dirty="0"/>
              <a:t>A</a:t>
            </a:r>
            <a:r>
              <a:rPr lang="en-IN" dirty="0" smtClean="0"/>
              <a:t>)</a:t>
            </a:r>
          </a:p>
          <a:p>
            <a:r>
              <a:rPr lang="en-IN" dirty="0"/>
              <a:t>The data types </a:t>
            </a:r>
            <a:r>
              <a:rPr lang="en-IN" dirty="0" smtClean="0"/>
              <a:t>associated with </a:t>
            </a:r>
            <a:r>
              <a:rPr lang="en-IN" dirty="0"/>
              <a:t>domains typically </a:t>
            </a:r>
            <a:r>
              <a:rPr lang="en-IN" dirty="0" smtClean="0"/>
              <a:t>include</a:t>
            </a:r>
          </a:p>
          <a:p>
            <a:pPr lvl="1"/>
            <a:r>
              <a:rPr lang="en-IN" dirty="0"/>
              <a:t>integers (such </a:t>
            </a:r>
            <a:r>
              <a:rPr lang="en-IN" dirty="0" smtClean="0"/>
              <a:t>as short </a:t>
            </a:r>
            <a:r>
              <a:rPr lang="en-IN" dirty="0"/>
              <a:t>integer, integer, and long integer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real </a:t>
            </a:r>
            <a:r>
              <a:rPr lang="en-IN" dirty="0"/>
              <a:t>numbers (float and </a:t>
            </a:r>
            <a:r>
              <a:rPr lang="en-IN" dirty="0" smtClean="0"/>
              <a:t>double precision float)</a:t>
            </a:r>
          </a:p>
          <a:p>
            <a:pPr lvl="1"/>
            <a:r>
              <a:rPr lang="en-IN" dirty="0" smtClean="0"/>
              <a:t>Characters</a:t>
            </a:r>
          </a:p>
          <a:p>
            <a:pPr lvl="1"/>
            <a:r>
              <a:rPr lang="en-IN" dirty="0" smtClean="0"/>
              <a:t>Booleans</a:t>
            </a:r>
          </a:p>
          <a:p>
            <a:pPr lvl="1"/>
            <a:r>
              <a:rPr lang="en-IN" dirty="0" smtClean="0"/>
              <a:t>fixed-length strings</a:t>
            </a:r>
          </a:p>
          <a:p>
            <a:pPr lvl="1"/>
            <a:r>
              <a:rPr lang="en-IN" dirty="0" smtClean="0"/>
              <a:t>variable-length strings </a:t>
            </a:r>
          </a:p>
          <a:p>
            <a:pPr lvl="1"/>
            <a:r>
              <a:rPr lang="en-IN" dirty="0" smtClean="0"/>
              <a:t>date</a:t>
            </a:r>
            <a:r>
              <a:rPr lang="en-IN" dirty="0"/>
              <a:t>, time, </a:t>
            </a:r>
            <a:r>
              <a:rPr lang="en-IN" dirty="0" smtClean="0"/>
              <a:t>timestamp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92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Autofit/>
          </a:bodyPr>
          <a:lstStyle/>
          <a:p>
            <a:r>
              <a:rPr lang="en-IN" sz="3200" b="1" dirty="0"/>
              <a:t>Key Constraints and Constraints on NULL Values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</a:t>
            </a:r>
            <a:r>
              <a:rPr lang="en-IN" dirty="0" smtClean="0"/>
              <a:t>ll </a:t>
            </a:r>
            <a:r>
              <a:rPr lang="en-IN" dirty="0"/>
              <a:t>tuples in a relation </a:t>
            </a:r>
            <a:r>
              <a:rPr lang="en-IN" dirty="0" smtClean="0"/>
              <a:t>must </a:t>
            </a:r>
            <a:r>
              <a:rPr lang="en-IN" dirty="0"/>
              <a:t>be </a:t>
            </a:r>
            <a:r>
              <a:rPr lang="en-IN" dirty="0" smtClean="0"/>
              <a:t>distinct</a:t>
            </a:r>
          </a:p>
          <a:p>
            <a:r>
              <a:rPr lang="en-IN" dirty="0"/>
              <a:t>T</a:t>
            </a:r>
            <a:r>
              <a:rPr lang="en-IN" dirty="0" smtClean="0"/>
              <a:t>here </a:t>
            </a:r>
            <a:r>
              <a:rPr lang="en-IN" dirty="0"/>
              <a:t>are other </a:t>
            </a:r>
            <a:r>
              <a:rPr lang="en-IN" b="1" dirty="0"/>
              <a:t>subsets of attributes </a:t>
            </a:r>
            <a:r>
              <a:rPr lang="en-IN" dirty="0"/>
              <a:t>of a relation schema </a:t>
            </a:r>
            <a:r>
              <a:rPr lang="en-IN" i="1" dirty="0"/>
              <a:t>R </a:t>
            </a:r>
            <a:r>
              <a:rPr lang="en-IN" dirty="0" smtClean="0"/>
              <a:t>with the </a:t>
            </a:r>
            <a:r>
              <a:rPr lang="en-IN" dirty="0"/>
              <a:t>property that no two tuples in any relation state </a:t>
            </a:r>
            <a:r>
              <a:rPr lang="en-IN" i="1" dirty="0"/>
              <a:t>r </a:t>
            </a:r>
            <a:r>
              <a:rPr lang="en-IN" dirty="0"/>
              <a:t>of </a:t>
            </a:r>
            <a:r>
              <a:rPr lang="en-IN" i="1" dirty="0"/>
              <a:t>R </a:t>
            </a:r>
            <a:r>
              <a:rPr lang="en-IN" dirty="0"/>
              <a:t>should have the </a:t>
            </a:r>
            <a:r>
              <a:rPr lang="en-IN" dirty="0" smtClean="0"/>
              <a:t>same combination </a:t>
            </a:r>
            <a:r>
              <a:rPr lang="en-IN" dirty="0"/>
              <a:t>of values for these </a:t>
            </a:r>
            <a:r>
              <a:rPr lang="en-IN" dirty="0" smtClean="0"/>
              <a:t>attributes</a:t>
            </a:r>
          </a:p>
          <a:p>
            <a:endParaRPr lang="en-IN" dirty="0"/>
          </a:p>
          <a:p>
            <a:r>
              <a:rPr lang="en-IN" dirty="0" smtClean="0"/>
              <a:t>Any </a:t>
            </a:r>
            <a:r>
              <a:rPr lang="en-IN" dirty="0"/>
              <a:t>such set of attributes SK is called a </a:t>
            </a:r>
            <a:r>
              <a:rPr lang="en-IN" b="1" dirty="0" err="1"/>
              <a:t>superkey</a:t>
            </a:r>
            <a:r>
              <a:rPr lang="en-IN" b="1" dirty="0"/>
              <a:t> </a:t>
            </a:r>
            <a:r>
              <a:rPr lang="en-IN" dirty="0"/>
              <a:t>of the relation schema </a:t>
            </a:r>
            <a:r>
              <a:rPr lang="en-IN" i="1" dirty="0" smtClean="0"/>
              <a:t>R</a:t>
            </a:r>
          </a:p>
          <a:p>
            <a:r>
              <a:rPr lang="en-IN" dirty="0"/>
              <a:t>Every relation has at least one </a:t>
            </a:r>
            <a:r>
              <a:rPr lang="en-IN" dirty="0" smtClean="0"/>
              <a:t>default </a:t>
            </a:r>
            <a:r>
              <a:rPr lang="en-IN" dirty="0" err="1" smtClean="0"/>
              <a:t>superkey</a:t>
            </a:r>
            <a:r>
              <a:rPr lang="en-IN" dirty="0" smtClean="0"/>
              <a:t>—the </a:t>
            </a:r>
            <a:r>
              <a:rPr lang="en-IN" dirty="0"/>
              <a:t>set of all its attributes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05065"/>
            <a:ext cx="273650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521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IN" sz="3200" b="1" dirty="0"/>
              <a:t>Key Constraints and Constraints on NULL Values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60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1200"/>
              </a:spcAft>
            </a:pPr>
            <a:r>
              <a:rPr lang="en-IN" dirty="0"/>
              <a:t>A </a:t>
            </a:r>
            <a:r>
              <a:rPr lang="en-IN" b="1" dirty="0" smtClean="0"/>
              <a:t>key </a:t>
            </a:r>
            <a:r>
              <a:rPr lang="en-IN" i="1" dirty="0" smtClean="0"/>
              <a:t>K </a:t>
            </a:r>
            <a:r>
              <a:rPr lang="en-IN" dirty="0"/>
              <a:t>of a relation schema </a:t>
            </a:r>
            <a:r>
              <a:rPr lang="en-IN" i="1" dirty="0"/>
              <a:t>R </a:t>
            </a:r>
            <a:r>
              <a:rPr lang="en-IN" dirty="0"/>
              <a:t>is a </a:t>
            </a:r>
            <a:r>
              <a:rPr lang="en-IN" dirty="0" err="1"/>
              <a:t>superkey</a:t>
            </a:r>
            <a:r>
              <a:rPr lang="en-IN" dirty="0"/>
              <a:t> of </a:t>
            </a:r>
            <a:r>
              <a:rPr lang="en-IN" i="1" dirty="0"/>
              <a:t>R </a:t>
            </a:r>
            <a:r>
              <a:rPr lang="en-IN" dirty="0"/>
              <a:t>with the additional property that </a:t>
            </a:r>
            <a:r>
              <a:rPr lang="en-IN" dirty="0" smtClean="0"/>
              <a:t>removing any </a:t>
            </a:r>
            <a:r>
              <a:rPr lang="en-IN" dirty="0"/>
              <a:t>attribute </a:t>
            </a:r>
            <a:r>
              <a:rPr lang="en-IN" i="1" dirty="0"/>
              <a:t>A </a:t>
            </a:r>
            <a:r>
              <a:rPr lang="en-IN" dirty="0"/>
              <a:t>from </a:t>
            </a:r>
            <a:r>
              <a:rPr lang="en-IN" i="1" dirty="0"/>
              <a:t>K </a:t>
            </a:r>
            <a:r>
              <a:rPr lang="en-IN" dirty="0"/>
              <a:t>leaves a set of attributes </a:t>
            </a:r>
            <a:r>
              <a:rPr lang="en-IN" i="1" dirty="0"/>
              <a:t>K</a:t>
            </a:r>
            <a:r>
              <a:rPr lang="en-IN" dirty="0"/>
              <a:t> that is not a </a:t>
            </a:r>
            <a:r>
              <a:rPr lang="en-IN" dirty="0" err="1" smtClean="0"/>
              <a:t>superkey</a:t>
            </a:r>
            <a:r>
              <a:rPr lang="en-IN" dirty="0" smtClean="0"/>
              <a:t> </a:t>
            </a:r>
            <a:r>
              <a:rPr lang="en-IN" dirty="0"/>
              <a:t>of </a:t>
            </a:r>
            <a:r>
              <a:rPr lang="en-IN" i="1" dirty="0"/>
              <a:t>R </a:t>
            </a:r>
            <a:r>
              <a:rPr lang="en-IN" dirty="0" smtClean="0"/>
              <a:t>any more – minimal </a:t>
            </a:r>
            <a:r>
              <a:rPr lang="en-IN" dirty="0" err="1" smtClean="0"/>
              <a:t>superkey</a:t>
            </a:r>
            <a:endParaRPr lang="en-IN" dirty="0" smtClean="0"/>
          </a:p>
          <a:p>
            <a:pPr lvl="1">
              <a:spcAft>
                <a:spcPts val="1200"/>
              </a:spcAft>
            </a:pPr>
            <a:r>
              <a:rPr lang="en-IN" dirty="0" smtClean="0"/>
              <a:t>E.g., {</a:t>
            </a:r>
            <a:r>
              <a:rPr lang="en-IN" dirty="0" err="1" smtClean="0"/>
              <a:t>Regno</a:t>
            </a:r>
            <a:r>
              <a:rPr lang="en-IN" dirty="0" smtClean="0"/>
              <a:t>} </a:t>
            </a:r>
            <a:r>
              <a:rPr lang="en-IN" dirty="0"/>
              <a:t>is a key of </a:t>
            </a:r>
            <a:r>
              <a:rPr lang="en-IN" dirty="0" smtClean="0"/>
              <a:t>STUDENT</a:t>
            </a:r>
          </a:p>
          <a:p>
            <a:pPr lvl="1">
              <a:spcAft>
                <a:spcPts val="1200"/>
              </a:spcAft>
            </a:pPr>
            <a:r>
              <a:rPr lang="en-IN" dirty="0" smtClean="0"/>
              <a:t>{</a:t>
            </a:r>
            <a:r>
              <a:rPr lang="en-IN" dirty="0" err="1" smtClean="0"/>
              <a:t>Regno</a:t>
            </a:r>
            <a:r>
              <a:rPr lang="en-IN" dirty="0" smtClean="0"/>
              <a:t>, Name</a:t>
            </a:r>
            <a:r>
              <a:rPr lang="en-IN" dirty="0"/>
              <a:t>, Age}—is a </a:t>
            </a:r>
            <a:r>
              <a:rPr lang="en-IN" dirty="0" err="1" smtClean="0"/>
              <a:t>superkey</a:t>
            </a:r>
            <a:r>
              <a:rPr lang="en-IN" dirty="0" smtClean="0"/>
              <a:t> but not a key for STUDENT</a:t>
            </a:r>
          </a:p>
          <a:p>
            <a:pPr>
              <a:spcAft>
                <a:spcPts val="1200"/>
              </a:spcAft>
            </a:pPr>
            <a:r>
              <a:rPr lang="en-IN" dirty="0" smtClean="0"/>
              <a:t>A </a:t>
            </a:r>
            <a:r>
              <a:rPr lang="en-IN" dirty="0"/>
              <a:t>relation schema may have more than one key. In this case, each of </a:t>
            </a:r>
            <a:r>
              <a:rPr lang="en-IN" dirty="0" smtClean="0"/>
              <a:t>the keys </a:t>
            </a:r>
            <a:r>
              <a:rPr lang="en-IN" dirty="0"/>
              <a:t>is called a </a:t>
            </a:r>
            <a:r>
              <a:rPr lang="en-IN" b="1" dirty="0"/>
              <a:t>candidate </a:t>
            </a:r>
            <a:r>
              <a:rPr lang="en-IN" b="1" dirty="0" smtClean="0"/>
              <a:t>key</a:t>
            </a:r>
          </a:p>
          <a:p>
            <a:pPr lvl="1">
              <a:spcAft>
                <a:spcPts val="1200"/>
              </a:spcAft>
            </a:pPr>
            <a:r>
              <a:rPr lang="en-IN" dirty="0" smtClean="0"/>
              <a:t>E.g., CAR </a:t>
            </a:r>
            <a:r>
              <a:rPr lang="en-IN" dirty="0"/>
              <a:t>relation </a:t>
            </a:r>
            <a:r>
              <a:rPr lang="en-IN" dirty="0" smtClean="0"/>
              <a:t>has two candidate </a:t>
            </a:r>
            <a:r>
              <a:rPr lang="en-IN" dirty="0"/>
              <a:t>keys: </a:t>
            </a:r>
            <a:r>
              <a:rPr lang="en-IN" dirty="0" err="1"/>
              <a:t>License_number</a:t>
            </a:r>
            <a:r>
              <a:rPr lang="en-IN" dirty="0"/>
              <a:t> and </a:t>
            </a:r>
            <a:r>
              <a:rPr lang="en-IN" dirty="0" err="1" smtClean="0"/>
              <a:t>Engine_serial_number</a:t>
            </a:r>
            <a:endParaRPr lang="en-IN" dirty="0" smtClean="0"/>
          </a:p>
          <a:p>
            <a:pPr>
              <a:spcAft>
                <a:spcPts val="1200"/>
              </a:spcAft>
            </a:pPr>
            <a:r>
              <a:rPr lang="en-IN" dirty="0"/>
              <a:t>Another constraint on attributes specifies whether NULL values are or are not </a:t>
            </a:r>
            <a:r>
              <a:rPr lang="en-IN" dirty="0" smtClean="0"/>
              <a:t>permitted</a:t>
            </a:r>
            <a:endParaRPr lang="en-IN" dirty="0"/>
          </a:p>
          <a:p>
            <a:pPr lvl="1">
              <a:spcAft>
                <a:spcPts val="1200"/>
              </a:spcAft>
            </a:pPr>
            <a:r>
              <a:rPr lang="en-IN" dirty="0" smtClean="0"/>
              <a:t>E.g., </a:t>
            </a:r>
            <a:r>
              <a:rPr lang="en-IN" dirty="0"/>
              <a:t>Name of STUDENT is constrained to be NOT NULL.</a:t>
            </a:r>
            <a:endParaRPr lang="en-IN" dirty="0" smtClean="0"/>
          </a:p>
          <a:p>
            <a:pPr>
              <a:spcAft>
                <a:spcPts val="12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3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200" b="1" dirty="0"/>
              <a:t>Relational Databases and Relational</a:t>
            </a:r>
            <a:br>
              <a:rPr lang="en-IN" sz="3200" b="1" dirty="0"/>
            </a:br>
            <a:r>
              <a:rPr lang="en-IN" sz="3200" b="1" dirty="0"/>
              <a:t>Database </a:t>
            </a:r>
            <a:r>
              <a:rPr lang="en-IN" sz="3200" b="1" dirty="0" smtClean="0"/>
              <a:t>Schemas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A </a:t>
            </a:r>
            <a:r>
              <a:rPr lang="en-IN" b="1" dirty="0"/>
              <a:t>relational database schema </a:t>
            </a:r>
            <a:r>
              <a:rPr lang="en-IN" i="1" dirty="0"/>
              <a:t>S </a:t>
            </a:r>
            <a:r>
              <a:rPr lang="en-IN" dirty="0"/>
              <a:t>is a set of relation schemas S = {</a:t>
            </a:r>
            <a:r>
              <a:rPr lang="en-IN" i="1" dirty="0"/>
              <a:t>R</a:t>
            </a:r>
            <a:r>
              <a:rPr lang="en-IN" dirty="0"/>
              <a:t>1, </a:t>
            </a:r>
            <a:r>
              <a:rPr lang="en-IN" i="1" dirty="0"/>
              <a:t>R</a:t>
            </a:r>
            <a:r>
              <a:rPr lang="en-IN" dirty="0"/>
              <a:t>2, ..., </a:t>
            </a:r>
            <a:r>
              <a:rPr lang="en-IN" i="1" dirty="0" err="1"/>
              <a:t>Rm</a:t>
            </a:r>
            <a:r>
              <a:rPr lang="en-IN" dirty="0"/>
              <a:t>} </a:t>
            </a:r>
            <a:r>
              <a:rPr lang="en-IN" dirty="0" smtClean="0"/>
              <a:t>and a </a:t>
            </a:r>
            <a:r>
              <a:rPr lang="en-IN" dirty="0"/>
              <a:t>set of </a:t>
            </a:r>
            <a:r>
              <a:rPr lang="en-IN" b="1" dirty="0"/>
              <a:t>integrity constraints </a:t>
            </a:r>
            <a:r>
              <a:rPr lang="en-IN" dirty="0" smtClean="0"/>
              <a:t>IC</a:t>
            </a:r>
          </a:p>
          <a:p>
            <a:r>
              <a:rPr lang="en-IN" dirty="0"/>
              <a:t>The underlined </a:t>
            </a:r>
            <a:r>
              <a:rPr lang="en-IN" dirty="0" smtClean="0"/>
              <a:t>attributes represent </a:t>
            </a:r>
            <a:r>
              <a:rPr lang="en-IN" dirty="0"/>
              <a:t>primary keys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83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119</TotalTime>
  <Words>913</Words>
  <Application>Microsoft Office PowerPoint</Application>
  <PresentationFormat>On-screen Show (4:3)</PresentationFormat>
  <Paragraphs>78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Relational Database Design</vt:lpstr>
      <vt:lpstr>Relational Model Concepts</vt:lpstr>
      <vt:lpstr>Relational Model Concepts</vt:lpstr>
      <vt:lpstr>Attributes and Tuples of a Relation</vt:lpstr>
      <vt:lpstr>Relational Model Constraints</vt:lpstr>
      <vt:lpstr>Domain Constraints</vt:lpstr>
      <vt:lpstr>Key Constraints and Constraints on NULL Values</vt:lpstr>
      <vt:lpstr>Key Constraints and Constraints on NULL Values</vt:lpstr>
      <vt:lpstr>Relational Databases and Relational Database Schemas</vt:lpstr>
      <vt:lpstr>PowerPoint Presentation</vt:lpstr>
      <vt:lpstr>Integrity, Referential Integrity and Foreign Keys</vt:lpstr>
      <vt:lpstr>PowerPoint Presentation</vt:lpstr>
      <vt:lpstr>Constraint violation</vt:lpstr>
      <vt:lpstr>Insert Operation</vt:lpstr>
      <vt:lpstr>Delete Operation</vt:lpstr>
      <vt:lpstr>Any Queries?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Design</dc:title>
  <dc:creator>user</dc:creator>
  <cp:lastModifiedBy>user</cp:lastModifiedBy>
  <cp:revision>40</cp:revision>
  <dcterms:created xsi:type="dcterms:W3CDTF">2016-08-11T06:45:29Z</dcterms:created>
  <dcterms:modified xsi:type="dcterms:W3CDTF">2016-08-11T08:45:23Z</dcterms:modified>
</cp:coreProperties>
</file>