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259" r:id="rId3"/>
    <p:sldId id="276" r:id="rId4"/>
    <p:sldId id="260" r:id="rId5"/>
    <p:sldId id="277" r:id="rId6"/>
    <p:sldId id="261" r:id="rId7"/>
    <p:sldId id="262" r:id="rId8"/>
    <p:sldId id="263" r:id="rId9"/>
    <p:sldId id="264" r:id="rId10"/>
    <p:sldId id="284" r:id="rId11"/>
    <p:sldId id="265" r:id="rId12"/>
    <p:sldId id="266" r:id="rId13"/>
    <p:sldId id="267" r:id="rId14"/>
    <p:sldId id="279" r:id="rId15"/>
    <p:sldId id="278" r:id="rId16"/>
    <p:sldId id="280" r:id="rId17"/>
    <p:sldId id="281" r:id="rId18"/>
    <p:sldId id="282" r:id="rId19"/>
    <p:sldId id="283" r:id="rId20"/>
    <p:sldId id="308" r:id="rId21"/>
    <p:sldId id="287" r:id="rId22"/>
    <p:sldId id="312" r:id="rId23"/>
    <p:sldId id="288" r:id="rId24"/>
    <p:sldId id="289" r:id="rId25"/>
    <p:sldId id="305" r:id="rId26"/>
    <p:sldId id="309" r:id="rId27"/>
    <p:sldId id="310" r:id="rId28"/>
    <p:sldId id="311" r:id="rId29"/>
    <p:sldId id="290" r:id="rId30"/>
    <p:sldId id="291" r:id="rId31"/>
    <p:sldId id="293" r:id="rId32"/>
    <p:sldId id="292" r:id="rId33"/>
    <p:sldId id="294" r:id="rId34"/>
    <p:sldId id="295" r:id="rId35"/>
    <p:sldId id="296" r:id="rId36"/>
    <p:sldId id="297" r:id="rId37"/>
    <p:sldId id="298" r:id="rId38"/>
    <p:sldId id="299" r:id="rId39"/>
    <p:sldId id="300" r:id="rId40"/>
    <p:sldId id="313" r:id="rId41"/>
    <p:sldId id="314" r:id="rId42"/>
    <p:sldId id="315" r:id="rId43"/>
    <p:sldId id="316" r:id="rId44"/>
    <p:sldId id="317" r:id="rId45"/>
    <p:sldId id="318" r:id="rId46"/>
    <p:sldId id="319" r:id="rId47"/>
    <p:sldId id="320" r:id="rId48"/>
    <p:sldId id="321" r:id="rId49"/>
    <p:sldId id="322" r:id="rId50"/>
    <p:sldId id="323" r:id="rId51"/>
    <p:sldId id="324" r:id="rId52"/>
    <p:sldId id="325" r:id="rId53"/>
    <p:sldId id="326" r:id="rId54"/>
    <p:sldId id="327" r:id="rId55"/>
    <p:sldId id="275"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94" y="-1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3F1DC3-F7DF-42EF-920F-9E78D1FFB616}" type="datetimeFigureOut">
              <a:rPr lang="en-IN" smtClean="0"/>
              <a:t>15-02-2018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A75BD3-DC56-47A3-A19F-CD23B66D3D33}" type="slidenum">
              <a:rPr lang="en-IN" smtClean="0"/>
              <a:t>‹#›</a:t>
            </a:fld>
            <a:endParaRPr lang="en-IN"/>
          </a:p>
        </p:txBody>
      </p:sp>
    </p:spTree>
    <p:extLst>
      <p:ext uri="{BB962C8B-B14F-4D97-AF65-F5344CB8AC3E}">
        <p14:creationId xmlns:p14="http://schemas.microsoft.com/office/powerpoint/2010/main" val="1413400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D923A3-B004-4647-831C-8265CE0A0D62}" type="slidenum">
              <a:rPr lang="en-US"/>
              <a:pPr/>
              <a:t>20</a:t>
            </a:fld>
            <a:endParaRPr 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EAB0777-4C60-462E-A92C-CDAFD498799C}" type="datetimeFigureOut">
              <a:rPr lang="en-US" smtClean="0"/>
              <a:t>2/15/2018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9DE6EB8-52AB-45EA-A660-3E1EBFA7298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AB0777-4C60-462E-A92C-CDAFD498799C}"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AB0777-4C60-462E-A92C-CDAFD498799C}"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AB0777-4C60-462E-A92C-CDAFD498799C}"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EAB0777-4C60-462E-A92C-CDAFD498799C}"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AB0777-4C60-462E-A92C-CDAFD498799C}" type="datetimeFigureOut">
              <a:rPr lang="en-US" smtClean="0"/>
              <a:t>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EAB0777-4C60-462E-A92C-CDAFD498799C}" type="datetimeFigureOut">
              <a:rPr lang="en-US" smtClean="0"/>
              <a:t>2/15/2018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EAB0777-4C60-462E-A92C-CDAFD498799C}" type="datetimeFigureOut">
              <a:rPr lang="en-US" smtClean="0"/>
              <a:t>2/15/2018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AB0777-4C60-462E-A92C-CDAFD498799C}" type="datetimeFigureOut">
              <a:rPr lang="en-US" smtClean="0"/>
              <a:t>2/15/2018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AB0777-4C60-462E-A92C-CDAFD498799C}" type="datetimeFigureOut">
              <a:rPr lang="en-US" smtClean="0"/>
              <a:t>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EAB0777-4C60-462E-A92C-CDAFD498799C}" type="datetimeFigureOut">
              <a:rPr lang="en-US" smtClean="0"/>
              <a:t>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9DE6EB8-52AB-45EA-A660-3E1EBFA72987}"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EAB0777-4C60-462E-A92C-CDAFD498799C}" type="datetimeFigureOut">
              <a:rPr lang="en-US" smtClean="0"/>
              <a:t>2/15/2018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9DE6EB8-52AB-45EA-A660-3E1EBFA72987}"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60648"/>
            <a:ext cx="7851648" cy="1828800"/>
          </a:xfrm>
        </p:spPr>
        <p:txBody>
          <a:bodyPr/>
          <a:lstStyle/>
          <a:p>
            <a:pPr algn="ctr"/>
            <a:r>
              <a:rPr lang="en-IN" dirty="0" smtClean="0"/>
              <a:t>Advanced SQL</a:t>
            </a:r>
            <a:endParaRPr lang="en-IN" dirty="0"/>
          </a:p>
        </p:txBody>
      </p:sp>
      <p:sp>
        <p:nvSpPr>
          <p:cNvPr id="3" name="Subtitle 2"/>
          <p:cNvSpPr>
            <a:spLocks noGrp="1"/>
          </p:cNvSpPr>
          <p:nvPr>
            <p:ph type="subTitle" idx="1"/>
          </p:nvPr>
        </p:nvSpPr>
        <p:spPr/>
        <p:txBody>
          <a:bodyPr>
            <a:normAutofit fontScale="92500" lnSpcReduction="10000"/>
          </a:bodyPr>
          <a:lstStyle/>
          <a:p>
            <a:pPr algn="ctr"/>
            <a:r>
              <a:rPr lang="en-IN" dirty="0" err="1"/>
              <a:t>Dr.</a:t>
            </a:r>
            <a:r>
              <a:rPr lang="en-IN" dirty="0"/>
              <a:t> S. RENUKA DEVI</a:t>
            </a:r>
          </a:p>
          <a:p>
            <a:pPr algn="ctr"/>
            <a:r>
              <a:rPr lang="en-IN" dirty="0"/>
              <a:t>Associate </a:t>
            </a:r>
            <a:r>
              <a:rPr lang="en-IN" dirty="0" err="1"/>
              <a:t>Profesor</a:t>
            </a:r>
            <a:endParaRPr lang="en-IN" dirty="0"/>
          </a:p>
          <a:p>
            <a:pPr algn="ctr"/>
            <a:r>
              <a:rPr lang="en-IN" dirty="0"/>
              <a:t>SCSE</a:t>
            </a:r>
          </a:p>
          <a:p>
            <a:pPr algn="ctr"/>
            <a:r>
              <a:rPr lang="en-IN" dirty="0"/>
              <a:t>VIT Chennai Campus</a:t>
            </a:r>
          </a:p>
          <a:p>
            <a:endParaRPr lang="en-IN" dirty="0"/>
          </a:p>
        </p:txBody>
      </p:sp>
    </p:spTree>
    <p:extLst>
      <p:ext uri="{BB962C8B-B14F-4D97-AF65-F5344CB8AC3E}">
        <p14:creationId xmlns:p14="http://schemas.microsoft.com/office/powerpoint/2010/main" val="2048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a:ea typeface="Arial Unicode MS" pitchFamily="34" charset="-128"/>
                <a:cs typeface="Arial Unicode MS" pitchFamily="34" charset="-128"/>
              </a:rPr>
              <a:t>PL/SQL BLOCK STRUCTURE</a:t>
            </a:r>
            <a:endParaRPr lang="en-IN" dirty="0"/>
          </a:p>
        </p:txBody>
      </p:sp>
      <p:sp>
        <p:nvSpPr>
          <p:cNvPr id="3" name="Content Placeholder 2"/>
          <p:cNvSpPr>
            <a:spLocks noGrp="1"/>
          </p:cNvSpPr>
          <p:nvPr>
            <p:ph idx="1"/>
          </p:nvPr>
        </p:nvSpPr>
        <p:spPr/>
        <p:txBody>
          <a:bodyPr/>
          <a:lstStyle/>
          <a:p>
            <a:pPr marL="806450" indent="-457200" algn="just">
              <a:lnSpc>
                <a:spcPct val="90000"/>
              </a:lnSpc>
            </a:pPr>
            <a:r>
              <a:rPr lang="en-US" sz="2800" dirty="0">
                <a:ea typeface="Arial Unicode MS" pitchFamily="34" charset="-128"/>
                <a:cs typeface="Arial Unicode MS" pitchFamily="34" charset="-128"/>
              </a:rPr>
              <a:t>PL/SQL block has the following structure:</a:t>
            </a:r>
          </a:p>
          <a:p>
            <a:pPr marL="1427163" lvl="1" indent="-457200" algn="just">
              <a:lnSpc>
                <a:spcPct val="90000"/>
              </a:lnSpc>
            </a:pPr>
            <a:endParaRPr lang="en-US" dirty="0">
              <a:ea typeface="Arial Unicode MS" pitchFamily="34" charset="-128"/>
              <a:cs typeface="Arial Unicode MS" pitchFamily="34" charset="-128"/>
            </a:endParaRPr>
          </a:p>
          <a:p>
            <a:pPr marL="969963" lvl="1" indent="0" algn="just">
              <a:lnSpc>
                <a:spcPct val="90000"/>
              </a:lnSpc>
              <a:buNone/>
            </a:pPr>
            <a:r>
              <a:rPr lang="en-US" dirty="0">
                <a:ea typeface="Arial Unicode MS" pitchFamily="34" charset="-128"/>
                <a:cs typeface="Arial Unicode MS" pitchFamily="34" charset="-128"/>
              </a:rPr>
              <a:t>DECLARE </a:t>
            </a:r>
          </a:p>
          <a:p>
            <a:pPr marL="969963" lvl="1" indent="0" algn="just">
              <a:lnSpc>
                <a:spcPct val="90000"/>
              </a:lnSpc>
              <a:buNone/>
            </a:pPr>
            <a:r>
              <a:rPr lang="en-US" dirty="0">
                <a:ea typeface="Arial Unicode MS" pitchFamily="34" charset="-128"/>
                <a:cs typeface="Arial Unicode MS" pitchFamily="34" charset="-128"/>
              </a:rPr>
              <a:t>	Declaration statements</a:t>
            </a:r>
          </a:p>
          <a:p>
            <a:pPr marL="969963" lvl="1" indent="0" algn="just">
              <a:lnSpc>
                <a:spcPct val="90000"/>
              </a:lnSpc>
              <a:buNone/>
            </a:pPr>
            <a:r>
              <a:rPr lang="en-US" dirty="0">
                <a:ea typeface="Arial Unicode MS" pitchFamily="34" charset="-128"/>
                <a:cs typeface="Arial Unicode MS" pitchFamily="34" charset="-128"/>
              </a:rPr>
              <a:t>BEGIN</a:t>
            </a:r>
          </a:p>
          <a:p>
            <a:pPr marL="969963" lvl="1" indent="0" algn="just">
              <a:lnSpc>
                <a:spcPct val="90000"/>
              </a:lnSpc>
              <a:buNone/>
            </a:pPr>
            <a:r>
              <a:rPr lang="en-US" dirty="0">
                <a:ea typeface="Arial Unicode MS" pitchFamily="34" charset="-128"/>
                <a:cs typeface="Arial Unicode MS" pitchFamily="34" charset="-128"/>
              </a:rPr>
              <a:t>	Executable statements</a:t>
            </a:r>
          </a:p>
          <a:p>
            <a:pPr marL="969963" lvl="1" indent="0" algn="just">
              <a:lnSpc>
                <a:spcPct val="90000"/>
              </a:lnSpc>
              <a:buNone/>
            </a:pPr>
            <a:r>
              <a:rPr lang="en-US" dirty="0">
                <a:ea typeface="Arial Unicode MS" pitchFamily="34" charset="-128"/>
                <a:cs typeface="Arial Unicode MS" pitchFamily="34" charset="-128"/>
              </a:rPr>
              <a:t>EXCETION</a:t>
            </a:r>
          </a:p>
          <a:p>
            <a:pPr marL="969963" lvl="1" indent="0" algn="just">
              <a:lnSpc>
                <a:spcPct val="90000"/>
              </a:lnSpc>
              <a:buNone/>
            </a:pPr>
            <a:r>
              <a:rPr lang="en-US" dirty="0">
                <a:ea typeface="Arial Unicode MS" pitchFamily="34" charset="-128"/>
                <a:cs typeface="Arial Unicode MS" pitchFamily="34" charset="-128"/>
              </a:rPr>
              <a:t>	Exception-handling statements</a:t>
            </a:r>
          </a:p>
          <a:p>
            <a:pPr marL="969963" lvl="1" indent="0" algn="just">
              <a:lnSpc>
                <a:spcPct val="90000"/>
              </a:lnSpc>
              <a:buNone/>
            </a:pPr>
            <a:r>
              <a:rPr lang="en-US" dirty="0">
                <a:ea typeface="Arial Unicode MS" pitchFamily="34" charset="-128"/>
                <a:cs typeface="Arial Unicode MS" pitchFamily="34" charset="-128"/>
              </a:rPr>
              <a:t>END ;</a:t>
            </a:r>
          </a:p>
          <a:p>
            <a:endParaRPr lang="en-IN" dirty="0"/>
          </a:p>
        </p:txBody>
      </p:sp>
    </p:spTree>
    <p:extLst>
      <p:ext uri="{BB962C8B-B14F-4D97-AF65-F5344CB8AC3E}">
        <p14:creationId xmlns:p14="http://schemas.microsoft.com/office/powerpoint/2010/main" val="38739974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lstStyle/>
          <a:p>
            <a:pPr algn="ctr"/>
            <a:r>
              <a:rPr lang="en-IN" dirty="0" smtClean="0"/>
              <a:t>Declaration Section</a:t>
            </a:r>
            <a:endParaRPr lang="en-IN" dirty="0"/>
          </a:p>
        </p:txBody>
      </p:sp>
      <p:sp>
        <p:nvSpPr>
          <p:cNvPr id="3" name="Content Placeholder 2"/>
          <p:cNvSpPr>
            <a:spLocks noGrp="1"/>
          </p:cNvSpPr>
          <p:nvPr>
            <p:ph idx="1"/>
          </p:nvPr>
        </p:nvSpPr>
        <p:spPr>
          <a:xfrm>
            <a:off x="457200" y="1484784"/>
            <a:ext cx="8229600" cy="4839816"/>
          </a:xfrm>
        </p:spPr>
        <p:txBody>
          <a:bodyPr/>
          <a:lstStyle/>
          <a:p>
            <a:pPr marL="806450" indent="-457200" algn="just">
              <a:lnSpc>
                <a:spcPct val="90000"/>
              </a:lnSpc>
            </a:pPr>
            <a:r>
              <a:rPr lang="en-US" sz="2800" dirty="0">
                <a:ea typeface="Arial Unicode MS" pitchFamily="34" charset="-128"/>
                <a:cs typeface="Arial Unicode MS" pitchFamily="34" charset="-128"/>
              </a:rPr>
              <a:t>The </a:t>
            </a:r>
            <a:r>
              <a:rPr lang="en-US" sz="2800" i="1" dirty="0">
                <a:ea typeface="Arial Unicode MS" pitchFamily="34" charset="-128"/>
                <a:cs typeface="Arial Unicode MS" pitchFamily="34" charset="-128"/>
              </a:rPr>
              <a:t>declaration section </a:t>
            </a:r>
            <a:r>
              <a:rPr lang="en-US" sz="2800" dirty="0">
                <a:ea typeface="Arial Unicode MS" pitchFamily="34" charset="-128"/>
                <a:cs typeface="Arial Unicode MS" pitchFamily="34" charset="-128"/>
              </a:rPr>
              <a:t>is the first section of the PL/SQL </a:t>
            </a:r>
            <a:r>
              <a:rPr lang="en-US" sz="2800" dirty="0" smtClean="0">
                <a:ea typeface="Arial Unicode MS" pitchFamily="34" charset="-128"/>
                <a:cs typeface="Arial Unicode MS" pitchFamily="34" charset="-128"/>
              </a:rPr>
              <a:t>block</a:t>
            </a:r>
            <a:endParaRPr lang="en-US" sz="2800" dirty="0">
              <a:ea typeface="Arial Unicode MS" pitchFamily="34" charset="-128"/>
              <a:cs typeface="Arial Unicode MS" pitchFamily="34" charset="-128"/>
            </a:endParaRPr>
          </a:p>
          <a:p>
            <a:pPr marL="806450" indent="-457200" algn="just">
              <a:lnSpc>
                <a:spcPct val="90000"/>
              </a:lnSpc>
            </a:pPr>
            <a:r>
              <a:rPr lang="en-US" sz="2800" dirty="0">
                <a:ea typeface="Arial Unicode MS" pitchFamily="34" charset="-128"/>
                <a:cs typeface="Arial Unicode MS" pitchFamily="34" charset="-128"/>
              </a:rPr>
              <a:t>It contains definitions of PL/SQL identifiers such as variables, constants, cursors and so </a:t>
            </a:r>
            <a:r>
              <a:rPr lang="en-US" sz="2800" dirty="0" smtClean="0">
                <a:ea typeface="Arial Unicode MS" pitchFamily="34" charset="-128"/>
                <a:cs typeface="Arial Unicode MS" pitchFamily="34" charset="-128"/>
              </a:rPr>
              <a:t>on</a:t>
            </a:r>
          </a:p>
          <a:p>
            <a:pPr marL="806450" indent="-457200" algn="just">
              <a:lnSpc>
                <a:spcPct val="90000"/>
              </a:lnSpc>
            </a:pPr>
            <a:endParaRPr lang="en-US" sz="2800" dirty="0">
              <a:ea typeface="Arial Unicode MS" pitchFamily="34" charset="-128"/>
              <a:cs typeface="Arial Unicode MS" pitchFamily="34" charset="-128"/>
            </a:endParaRPr>
          </a:p>
          <a:p>
            <a:pPr marL="806450" indent="-457200" algn="just">
              <a:lnSpc>
                <a:spcPct val="90000"/>
              </a:lnSpc>
            </a:pPr>
            <a:r>
              <a:rPr lang="en-US" sz="2800" u="sng" dirty="0">
                <a:ea typeface="Arial Unicode MS" pitchFamily="34" charset="-128"/>
                <a:cs typeface="Arial Unicode MS" pitchFamily="34" charset="-128"/>
              </a:rPr>
              <a:t>Example</a:t>
            </a:r>
          </a:p>
          <a:p>
            <a:pPr marL="969963" lvl="1" indent="0" algn="just">
              <a:lnSpc>
                <a:spcPct val="90000"/>
              </a:lnSpc>
              <a:buNone/>
            </a:pPr>
            <a:r>
              <a:rPr lang="en-US" dirty="0">
                <a:ea typeface="Arial Unicode MS" pitchFamily="34" charset="-128"/>
                <a:cs typeface="Arial Unicode MS" pitchFamily="34" charset="-128"/>
              </a:rPr>
              <a:t>DECLARE</a:t>
            </a:r>
          </a:p>
          <a:p>
            <a:pPr marL="969963" lvl="1" indent="0" algn="just">
              <a:lnSpc>
                <a:spcPct val="90000"/>
              </a:lnSpc>
              <a:buNone/>
            </a:pPr>
            <a:r>
              <a:rPr lang="en-US" dirty="0">
                <a:ea typeface="Arial Unicode MS" pitchFamily="34" charset="-128"/>
                <a:cs typeface="Arial Unicode MS" pitchFamily="34" charset="-128"/>
              </a:rPr>
              <a:t>	</a:t>
            </a:r>
            <a:r>
              <a:rPr lang="en-US" dirty="0" err="1" smtClean="0">
                <a:ea typeface="Arial Unicode MS" pitchFamily="34" charset="-128"/>
                <a:cs typeface="Arial Unicode MS" pitchFamily="34" charset="-128"/>
              </a:rPr>
              <a:t>first_name</a:t>
            </a:r>
            <a:r>
              <a:rPr lang="en-US" dirty="0" smtClean="0">
                <a:ea typeface="Arial Unicode MS" pitchFamily="34" charset="-128"/>
                <a:cs typeface="Arial Unicode MS" pitchFamily="34" charset="-128"/>
              </a:rPr>
              <a:t> </a:t>
            </a:r>
            <a:r>
              <a:rPr lang="en-US" dirty="0">
                <a:ea typeface="Arial Unicode MS" pitchFamily="34" charset="-128"/>
                <a:cs typeface="Arial Unicode MS" pitchFamily="34" charset="-128"/>
              </a:rPr>
              <a:t>VARCHAR2(35) ;</a:t>
            </a:r>
          </a:p>
          <a:p>
            <a:pPr marL="969963" lvl="1" indent="0" algn="just">
              <a:lnSpc>
                <a:spcPct val="90000"/>
              </a:lnSpc>
              <a:buNone/>
            </a:pPr>
            <a:r>
              <a:rPr lang="en-US" dirty="0">
                <a:ea typeface="Arial Unicode MS" pitchFamily="34" charset="-128"/>
                <a:cs typeface="Arial Unicode MS" pitchFamily="34" charset="-128"/>
              </a:rPr>
              <a:t>	</a:t>
            </a:r>
            <a:r>
              <a:rPr lang="en-US" dirty="0" err="1" smtClean="0">
                <a:ea typeface="Arial Unicode MS" pitchFamily="34" charset="-128"/>
                <a:cs typeface="Arial Unicode MS" pitchFamily="34" charset="-128"/>
              </a:rPr>
              <a:t>last_name</a:t>
            </a:r>
            <a:r>
              <a:rPr lang="en-US" dirty="0" smtClean="0">
                <a:ea typeface="Arial Unicode MS" pitchFamily="34" charset="-128"/>
                <a:cs typeface="Arial Unicode MS" pitchFamily="34" charset="-128"/>
              </a:rPr>
              <a:t> </a:t>
            </a:r>
            <a:r>
              <a:rPr lang="en-US" dirty="0">
                <a:ea typeface="Arial Unicode MS" pitchFamily="34" charset="-128"/>
                <a:cs typeface="Arial Unicode MS" pitchFamily="34" charset="-128"/>
              </a:rPr>
              <a:t>VARCHAR2(35) ;</a:t>
            </a:r>
          </a:p>
          <a:p>
            <a:pPr marL="969963" lvl="1" indent="0" algn="just">
              <a:lnSpc>
                <a:spcPct val="90000"/>
              </a:lnSpc>
              <a:buNone/>
            </a:pPr>
            <a:r>
              <a:rPr lang="en-US" dirty="0">
                <a:ea typeface="Arial Unicode MS" pitchFamily="34" charset="-128"/>
                <a:cs typeface="Arial Unicode MS" pitchFamily="34" charset="-128"/>
              </a:rPr>
              <a:t>	</a:t>
            </a:r>
            <a:r>
              <a:rPr lang="en-US" dirty="0" smtClean="0">
                <a:ea typeface="Arial Unicode MS" pitchFamily="34" charset="-128"/>
                <a:cs typeface="Arial Unicode MS" pitchFamily="34" charset="-128"/>
              </a:rPr>
              <a:t>counter </a:t>
            </a:r>
            <a:r>
              <a:rPr lang="en-US" dirty="0">
                <a:ea typeface="Arial Unicode MS" pitchFamily="34" charset="-128"/>
                <a:cs typeface="Arial Unicode MS" pitchFamily="34" charset="-128"/>
              </a:rPr>
              <a:t>NUMBER := 0 ;</a:t>
            </a:r>
          </a:p>
          <a:p>
            <a:endParaRPr lang="en-IN" dirty="0"/>
          </a:p>
        </p:txBody>
      </p:sp>
    </p:spTree>
    <p:extLst>
      <p:ext uri="{BB962C8B-B14F-4D97-AF65-F5344CB8AC3E}">
        <p14:creationId xmlns:p14="http://schemas.microsoft.com/office/powerpoint/2010/main" val="1557760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pPr algn="ctr"/>
            <a:r>
              <a:rPr lang="en-IN" dirty="0" smtClean="0"/>
              <a:t>Executable Section</a:t>
            </a:r>
            <a:endParaRPr lang="en-IN" dirty="0"/>
          </a:p>
        </p:txBody>
      </p:sp>
      <p:sp>
        <p:nvSpPr>
          <p:cNvPr id="3" name="Content Placeholder 2"/>
          <p:cNvSpPr>
            <a:spLocks noGrp="1"/>
          </p:cNvSpPr>
          <p:nvPr>
            <p:ph idx="1"/>
          </p:nvPr>
        </p:nvSpPr>
        <p:spPr>
          <a:xfrm>
            <a:off x="457200" y="1484784"/>
            <a:ext cx="8229600" cy="4839816"/>
          </a:xfrm>
        </p:spPr>
        <p:txBody>
          <a:bodyPr>
            <a:normAutofit/>
          </a:bodyPr>
          <a:lstStyle/>
          <a:p>
            <a:pPr marL="806450" indent="-457200" algn="just">
              <a:lnSpc>
                <a:spcPct val="90000"/>
              </a:lnSpc>
            </a:pPr>
            <a:r>
              <a:rPr lang="en-US" sz="2400" dirty="0" smtClean="0">
                <a:ea typeface="Arial Unicode MS" pitchFamily="34" charset="-128"/>
                <a:cs typeface="Arial Unicode MS" pitchFamily="34" charset="-128"/>
              </a:rPr>
              <a:t>This </a:t>
            </a:r>
            <a:r>
              <a:rPr lang="en-US" sz="2400" dirty="0">
                <a:ea typeface="Arial Unicode MS" pitchFamily="34" charset="-128"/>
                <a:cs typeface="Arial Unicode MS" pitchFamily="34" charset="-128"/>
              </a:rPr>
              <a:t>section contains executable statements that allow you to manipulate the variables that have been declared in the declaration </a:t>
            </a:r>
            <a:r>
              <a:rPr lang="en-US" sz="2400" dirty="0" smtClean="0">
                <a:ea typeface="Arial Unicode MS" pitchFamily="34" charset="-128"/>
                <a:cs typeface="Arial Unicode MS" pitchFamily="34" charset="-128"/>
              </a:rPr>
              <a:t>section</a:t>
            </a:r>
          </a:p>
          <a:p>
            <a:pPr marL="806450" indent="-457200" algn="just">
              <a:lnSpc>
                <a:spcPct val="90000"/>
              </a:lnSpc>
            </a:pPr>
            <a:endParaRPr lang="en-US" sz="2400" dirty="0">
              <a:ea typeface="Arial Unicode MS" pitchFamily="34" charset="-128"/>
              <a:cs typeface="Arial Unicode MS" pitchFamily="34" charset="-128"/>
            </a:endParaRPr>
          </a:p>
          <a:p>
            <a:pPr marL="969963" lvl="1" indent="0" algn="just">
              <a:lnSpc>
                <a:spcPct val="90000"/>
              </a:lnSpc>
              <a:buNone/>
            </a:pPr>
            <a:r>
              <a:rPr lang="en-US" sz="2000" b="1" dirty="0">
                <a:ea typeface="Arial Unicode MS" pitchFamily="34" charset="-128"/>
                <a:cs typeface="Arial Unicode MS" pitchFamily="34" charset="-128"/>
              </a:rPr>
              <a:t>BEGIN</a:t>
            </a:r>
          </a:p>
          <a:p>
            <a:pPr marL="969963" lvl="1" indent="0" algn="just">
              <a:lnSpc>
                <a:spcPct val="90000"/>
              </a:lnSpc>
              <a:buNone/>
            </a:pPr>
            <a:r>
              <a:rPr lang="en-US" sz="2000" b="1" dirty="0">
                <a:ea typeface="Arial Unicode MS" pitchFamily="34" charset="-128"/>
                <a:cs typeface="Arial Unicode MS" pitchFamily="34" charset="-128"/>
              </a:rPr>
              <a:t>	SELECT </a:t>
            </a:r>
            <a:r>
              <a:rPr lang="en-US" sz="2000" b="1" dirty="0" err="1">
                <a:ea typeface="Arial Unicode MS" pitchFamily="34" charset="-128"/>
                <a:cs typeface="Arial Unicode MS" pitchFamily="34" charset="-128"/>
              </a:rPr>
              <a:t>first_name</a:t>
            </a:r>
            <a:r>
              <a:rPr lang="en-US" sz="2000" b="1" dirty="0">
                <a:ea typeface="Arial Unicode MS" pitchFamily="34" charset="-128"/>
                <a:cs typeface="Arial Unicode MS" pitchFamily="34" charset="-128"/>
              </a:rPr>
              <a:t>, </a:t>
            </a:r>
            <a:r>
              <a:rPr lang="en-US" sz="2000" b="1" dirty="0" err="1">
                <a:ea typeface="Arial Unicode MS" pitchFamily="34" charset="-128"/>
                <a:cs typeface="Arial Unicode MS" pitchFamily="34" charset="-128"/>
              </a:rPr>
              <a:t>last_name</a:t>
            </a:r>
            <a:r>
              <a:rPr lang="en-US" sz="2000" b="1" dirty="0">
                <a:ea typeface="Arial Unicode MS" pitchFamily="34" charset="-128"/>
                <a:cs typeface="Arial Unicode MS" pitchFamily="34" charset="-128"/>
              </a:rPr>
              <a:t> </a:t>
            </a:r>
          </a:p>
          <a:p>
            <a:pPr marL="969963" lvl="1" indent="0" algn="just">
              <a:lnSpc>
                <a:spcPct val="90000"/>
              </a:lnSpc>
              <a:buNone/>
            </a:pPr>
            <a:r>
              <a:rPr lang="en-US" sz="2000" b="1" dirty="0">
                <a:ea typeface="Arial Unicode MS" pitchFamily="34" charset="-128"/>
                <a:cs typeface="Arial Unicode MS" pitchFamily="34" charset="-128"/>
              </a:rPr>
              <a:t>		INTO </a:t>
            </a:r>
            <a:r>
              <a:rPr lang="en-US" sz="2000" b="1" dirty="0" err="1" smtClean="0">
                <a:ea typeface="Arial Unicode MS" pitchFamily="34" charset="-128"/>
                <a:cs typeface="Arial Unicode MS" pitchFamily="34" charset="-128"/>
              </a:rPr>
              <a:t>first_name</a:t>
            </a:r>
            <a:r>
              <a:rPr lang="en-US" sz="2000" b="1" dirty="0">
                <a:ea typeface="Arial Unicode MS" pitchFamily="34" charset="-128"/>
                <a:cs typeface="Arial Unicode MS" pitchFamily="34" charset="-128"/>
              </a:rPr>
              <a:t>, </a:t>
            </a:r>
            <a:r>
              <a:rPr lang="en-US" sz="2000" b="1" dirty="0" err="1" smtClean="0">
                <a:ea typeface="Arial Unicode MS" pitchFamily="34" charset="-128"/>
                <a:cs typeface="Arial Unicode MS" pitchFamily="34" charset="-128"/>
              </a:rPr>
              <a:t>last_name</a:t>
            </a:r>
            <a:endParaRPr lang="en-US" sz="2000" b="1" dirty="0">
              <a:ea typeface="Arial Unicode MS" pitchFamily="34" charset="-128"/>
              <a:cs typeface="Arial Unicode MS" pitchFamily="34" charset="-128"/>
            </a:endParaRPr>
          </a:p>
          <a:p>
            <a:pPr marL="969963" lvl="1" indent="0" algn="just">
              <a:lnSpc>
                <a:spcPct val="90000"/>
              </a:lnSpc>
              <a:buNone/>
            </a:pPr>
            <a:r>
              <a:rPr lang="en-US" sz="2000" b="1" dirty="0">
                <a:ea typeface="Arial Unicode MS" pitchFamily="34" charset="-128"/>
                <a:cs typeface="Arial Unicode MS" pitchFamily="34" charset="-128"/>
              </a:rPr>
              <a:t>		FROM student</a:t>
            </a:r>
          </a:p>
          <a:p>
            <a:pPr marL="969963" lvl="1" indent="0" algn="just">
              <a:lnSpc>
                <a:spcPct val="90000"/>
              </a:lnSpc>
              <a:buNone/>
            </a:pPr>
            <a:r>
              <a:rPr lang="en-US" sz="2000" b="1" dirty="0">
                <a:ea typeface="Arial Unicode MS" pitchFamily="34" charset="-128"/>
                <a:cs typeface="Arial Unicode MS" pitchFamily="34" charset="-128"/>
              </a:rPr>
              <a:t>		WHERE </a:t>
            </a:r>
            <a:r>
              <a:rPr lang="en-US" sz="2000" b="1" dirty="0" err="1">
                <a:ea typeface="Arial Unicode MS" pitchFamily="34" charset="-128"/>
                <a:cs typeface="Arial Unicode MS" pitchFamily="34" charset="-128"/>
              </a:rPr>
              <a:t>student_id</a:t>
            </a:r>
            <a:r>
              <a:rPr lang="en-US" sz="2000" b="1" dirty="0">
                <a:ea typeface="Arial Unicode MS" pitchFamily="34" charset="-128"/>
                <a:cs typeface="Arial Unicode MS" pitchFamily="34" charset="-128"/>
              </a:rPr>
              <a:t> = 123 ;</a:t>
            </a:r>
          </a:p>
          <a:p>
            <a:pPr marL="969963" lvl="1" indent="0">
              <a:lnSpc>
                <a:spcPct val="90000"/>
              </a:lnSpc>
              <a:buNone/>
            </a:pPr>
            <a:r>
              <a:rPr lang="en-US" sz="2000" b="1" dirty="0">
                <a:ea typeface="Arial Unicode MS" pitchFamily="34" charset="-128"/>
                <a:cs typeface="Arial Unicode MS" pitchFamily="34" charset="-128"/>
              </a:rPr>
              <a:t>	DBMS_OUTPUT.PUT_LINE</a:t>
            </a:r>
          </a:p>
          <a:p>
            <a:pPr marL="969963" lvl="1" indent="0">
              <a:lnSpc>
                <a:spcPct val="90000"/>
              </a:lnSpc>
              <a:buNone/>
            </a:pPr>
            <a:r>
              <a:rPr lang="en-US" sz="2000" b="1" dirty="0">
                <a:ea typeface="Arial Unicode MS" pitchFamily="34" charset="-128"/>
                <a:cs typeface="Arial Unicode MS" pitchFamily="34" charset="-128"/>
              </a:rPr>
              <a:t>	(‘Student name :’ || </a:t>
            </a:r>
            <a:r>
              <a:rPr lang="en-US" sz="2000" b="1" dirty="0" err="1" smtClean="0">
                <a:ea typeface="Arial Unicode MS" pitchFamily="34" charset="-128"/>
                <a:cs typeface="Arial Unicode MS" pitchFamily="34" charset="-128"/>
              </a:rPr>
              <a:t>first_name</a:t>
            </a:r>
            <a:r>
              <a:rPr lang="en-US" sz="2000" b="1" dirty="0" smtClean="0">
                <a:ea typeface="Arial Unicode MS" pitchFamily="34" charset="-128"/>
                <a:cs typeface="Arial Unicode MS" pitchFamily="34" charset="-128"/>
              </a:rPr>
              <a:t> </a:t>
            </a:r>
            <a:r>
              <a:rPr lang="en-US" sz="2000" b="1" dirty="0">
                <a:ea typeface="Arial Unicode MS" pitchFamily="34" charset="-128"/>
                <a:cs typeface="Arial Unicode MS" pitchFamily="34" charset="-128"/>
              </a:rPr>
              <a:t>||‘  ’|| </a:t>
            </a:r>
            <a:r>
              <a:rPr lang="en-US" sz="2000" b="1" dirty="0" err="1" smtClean="0">
                <a:ea typeface="Arial Unicode MS" pitchFamily="34" charset="-128"/>
                <a:cs typeface="Arial Unicode MS" pitchFamily="34" charset="-128"/>
              </a:rPr>
              <a:t>last_name</a:t>
            </a:r>
            <a:r>
              <a:rPr lang="en-US" sz="2000" b="1" dirty="0">
                <a:ea typeface="Arial Unicode MS" pitchFamily="34" charset="-128"/>
                <a:cs typeface="Arial Unicode MS" pitchFamily="34" charset="-128"/>
              </a:rPr>
              <a:t>);</a:t>
            </a:r>
          </a:p>
          <a:p>
            <a:pPr marL="969963" lvl="1" indent="0" algn="just">
              <a:lnSpc>
                <a:spcPct val="90000"/>
              </a:lnSpc>
              <a:buNone/>
            </a:pPr>
            <a:r>
              <a:rPr lang="en-US" sz="2000" b="1" dirty="0">
                <a:ea typeface="Arial Unicode MS" pitchFamily="34" charset="-128"/>
                <a:cs typeface="Arial Unicode MS" pitchFamily="34" charset="-128"/>
              </a:rPr>
              <a:t>END;</a:t>
            </a:r>
          </a:p>
          <a:p>
            <a:endParaRPr lang="en-IN" dirty="0"/>
          </a:p>
        </p:txBody>
      </p:sp>
    </p:spTree>
    <p:extLst>
      <p:ext uri="{BB962C8B-B14F-4D97-AF65-F5344CB8AC3E}">
        <p14:creationId xmlns:p14="http://schemas.microsoft.com/office/powerpoint/2010/main" val="168065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pPr algn="ctr"/>
            <a:r>
              <a:rPr lang="en-IN" dirty="0" smtClean="0"/>
              <a:t>Exception-Handling Section</a:t>
            </a:r>
            <a:endParaRPr lang="en-IN" dirty="0"/>
          </a:p>
        </p:txBody>
      </p:sp>
      <p:sp>
        <p:nvSpPr>
          <p:cNvPr id="3" name="Content Placeholder 2"/>
          <p:cNvSpPr>
            <a:spLocks noGrp="1"/>
          </p:cNvSpPr>
          <p:nvPr>
            <p:ph idx="1"/>
          </p:nvPr>
        </p:nvSpPr>
        <p:spPr>
          <a:xfrm>
            <a:off x="457200" y="1772816"/>
            <a:ext cx="8229600" cy="4551784"/>
          </a:xfrm>
        </p:spPr>
        <p:txBody>
          <a:bodyPr>
            <a:normAutofit/>
          </a:bodyPr>
          <a:lstStyle/>
          <a:p>
            <a:pPr marL="806450" indent="-457200" algn="just">
              <a:lnSpc>
                <a:spcPct val="90000"/>
              </a:lnSpc>
            </a:pPr>
            <a:r>
              <a:rPr lang="en-US" sz="2400" dirty="0" smtClean="0">
                <a:ea typeface="Arial Unicode MS" pitchFamily="34" charset="-128"/>
                <a:cs typeface="Arial Unicode MS" pitchFamily="34" charset="-128"/>
              </a:rPr>
              <a:t>This </a:t>
            </a:r>
            <a:r>
              <a:rPr lang="en-US" sz="2400" dirty="0">
                <a:ea typeface="Arial Unicode MS" pitchFamily="34" charset="-128"/>
                <a:cs typeface="Arial Unicode MS" pitchFamily="34" charset="-128"/>
              </a:rPr>
              <a:t>section contains statements that are executed when a runtime error occurs within a </a:t>
            </a:r>
            <a:r>
              <a:rPr lang="en-US" sz="2400" dirty="0" smtClean="0">
                <a:ea typeface="Arial Unicode MS" pitchFamily="34" charset="-128"/>
                <a:cs typeface="Arial Unicode MS" pitchFamily="34" charset="-128"/>
              </a:rPr>
              <a:t>block</a:t>
            </a:r>
            <a:endParaRPr lang="en-US" sz="2400" dirty="0">
              <a:ea typeface="Arial Unicode MS" pitchFamily="34" charset="-128"/>
              <a:cs typeface="Arial Unicode MS" pitchFamily="34" charset="-128"/>
            </a:endParaRPr>
          </a:p>
          <a:p>
            <a:pPr marL="806450" indent="-457200" algn="just">
              <a:lnSpc>
                <a:spcPct val="90000"/>
              </a:lnSpc>
            </a:pPr>
            <a:r>
              <a:rPr lang="en-US" sz="2400" dirty="0">
                <a:ea typeface="Arial Unicode MS" pitchFamily="34" charset="-128"/>
                <a:cs typeface="Arial Unicode MS" pitchFamily="34" charset="-128"/>
              </a:rPr>
              <a:t>Runtime errors occur while the program is running and cannot be detected by the PL/SQL </a:t>
            </a:r>
            <a:r>
              <a:rPr lang="en-US" sz="2400" dirty="0" smtClean="0">
                <a:ea typeface="Arial Unicode MS" pitchFamily="34" charset="-128"/>
                <a:cs typeface="Arial Unicode MS" pitchFamily="34" charset="-128"/>
              </a:rPr>
              <a:t>compiler</a:t>
            </a:r>
            <a:endParaRPr lang="en-US" sz="2400" dirty="0">
              <a:ea typeface="Arial Unicode MS" pitchFamily="34" charset="-128"/>
              <a:cs typeface="Arial Unicode MS" pitchFamily="34" charset="-128"/>
            </a:endParaRPr>
          </a:p>
          <a:p>
            <a:pPr marL="882650" indent="-533400" algn="just">
              <a:lnSpc>
                <a:spcPct val="90000"/>
              </a:lnSpc>
              <a:buFontTx/>
              <a:buChar char="•"/>
            </a:pPr>
            <a:endParaRPr lang="en-US" sz="2800" dirty="0">
              <a:ea typeface="Arial Unicode MS" pitchFamily="34" charset="-128"/>
              <a:cs typeface="Arial Unicode MS" pitchFamily="34" charset="-128"/>
            </a:endParaRPr>
          </a:p>
          <a:p>
            <a:pPr marL="1084263" lvl="2" indent="0" algn="just">
              <a:lnSpc>
                <a:spcPct val="90000"/>
              </a:lnSpc>
              <a:buNone/>
            </a:pPr>
            <a:r>
              <a:rPr lang="en-US" sz="2000" b="1" dirty="0">
                <a:ea typeface="Arial Unicode MS" pitchFamily="34" charset="-128"/>
                <a:cs typeface="Arial Unicode MS" pitchFamily="34" charset="-128"/>
              </a:rPr>
              <a:t>EXCEPTION</a:t>
            </a:r>
          </a:p>
          <a:p>
            <a:pPr marL="1084263" lvl="2" indent="0" algn="just">
              <a:lnSpc>
                <a:spcPct val="90000"/>
              </a:lnSpc>
              <a:buNone/>
            </a:pPr>
            <a:r>
              <a:rPr lang="en-US" sz="2000" b="1" dirty="0">
                <a:ea typeface="Arial Unicode MS" pitchFamily="34" charset="-128"/>
                <a:cs typeface="Arial Unicode MS" pitchFamily="34" charset="-128"/>
              </a:rPr>
              <a:t>	WHEN NO_DATA_FOUND THEN</a:t>
            </a:r>
          </a:p>
          <a:p>
            <a:pPr marL="1084263" lvl="2" indent="0" algn="just">
              <a:lnSpc>
                <a:spcPct val="90000"/>
              </a:lnSpc>
              <a:buNone/>
            </a:pPr>
            <a:r>
              <a:rPr lang="en-US" sz="2000" b="1" dirty="0">
                <a:ea typeface="Arial Unicode MS" pitchFamily="34" charset="-128"/>
                <a:cs typeface="Arial Unicode MS" pitchFamily="34" charset="-128"/>
              </a:rPr>
              <a:t>	DBMS_OUTPUT.PUT_LINE</a:t>
            </a:r>
          </a:p>
          <a:p>
            <a:pPr marL="1084263" lvl="2" indent="0" algn="just">
              <a:lnSpc>
                <a:spcPct val="90000"/>
              </a:lnSpc>
              <a:buNone/>
            </a:pPr>
            <a:r>
              <a:rPr lang="en-US" sz="2000" b="1" dirty="0">
                <a:ea typeface="Arial Unicode MS" pitchFamily="34" charset="-128"/>
                <a:cs typeface="Arial Unicode MS" pitchFamily="34" charset="-128"/>
              </a:rPr>
              <a:t>		(‘ There is no student with student id 123 ’);</a:t>
            </a:r>
          </a:p>
          <a:p>
            <a:pPr marL="1084263" lvl="2" indent="0" algn="just">
              <a:lnSpc>
                <a:spcPct val="90000"/>
              </a:lnSpc>
              <a:buNone/>
            </a:pPr>
            <a:r>
              <a:rPr lang="en-US" sz="2000" b="1" dirty="0">
                <a:ea typeface="Arial Unicode MS" pitchFamily="34" charset="-128"/>
                <a:cs typeface="Arial Unicode MS" pitchFamily="34" charset="-128"/>
              </a:rPr>
              <a:t>END;  </a:t>
            </a:r>
          </a:p>
          <a:p>
            <a:endParaRPr lang="en-IN" dirty="0"/>
          </a:p>
        </p:txBody>
      </p:sp>
    </p:spTree>
    <p:extLst>
      <p:ext uri="{BB962C8B-B14F-4D97-AF65-F5344CB8AC3E}">
        <p14:creationId xmlns:p14="http://schemas.microsoft.com/office/powerpoint/2010/main" val="173735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60648"/>
            <a:ext cx="8229600" cy="1143000"/>
          </a:xfrm>
        </p:spPr>
        <p:txBody>
          <a:bodyPr/>
          <a:lstStyle/>
          <a:p>
            <a:pPr algn="ctr"/>
            <a:r>
              <a:rPr lang="en-US" dirty="0"/>
              <a:t>PL/SQL Block Types</a:t>
            </a:r>
          </a:p>
        </p:txBody>
      </p:sp>
      <p:sp>
        <p:nvSpPr>
          <p:cNvPr id="8195" name="Rectangle 3"/>
          <p:cNvSpPr>
            <a:spLocks noGrp="1" noChangeArrowheads="1"/>
          </p:cNvSpPr>
          <p:nvPr>
            <p:ph type="body" idx="1"/>
          </p:nvPr>
        </p:nvSpPr>
        <p:spPr>
          <a:xfrm>
            <a:off x="685800" y="1981200"/>
            <a:ext cx="2362200" cy="4114800"/>
          </a:xfrm>
          <a:ln>
            <a:solidFill>
              <a:schemeClr val="tx2"/>
            </a:solidFill>
            <a:miter lim="800000"/>
            <a:headEnd/>
            <a:tailEnd/>
          </a:ln>
        </p:spPr>
        <p:txBody>
          <a:bodyPr/>
          <a:lstStyle/>
          <a:p>
            <a:pPr algn="ctr">
              <a:buFontTx/>
              <a:buNone/>
            </a:pPr>
            <a:r>
              <a:rPr lang="en-US" sz="2400" dirty="0">
                <a:solidFill>
                  <a:schemeClr val="accent2"/>
                </a:solidFill>
              </a:rPr>
              <a:t>Anonymous</a:t>
            </a:r>
          </a:p>
          <a:p>
            <a:pPr>
              <a:buFontTx/>
              <a:buNone/>
            </a:pPr>
            <a:endParaRPr lang="en-US" sz="2800" dirty="0">
              <a:solidFill>
                <a:schemeClr val="accent2"/>
              </a:solidFill>
            </a:endParaRPr>
          </a:p>
          <a:p>
            <a:pPr>
              <a:buFontTx/>
              <a:buNone/>
            </a:pPr>
            <a:r>
              <a:rPr lang="en-US" sz="1800" dirty="0"/>
              <a:t>DECLARE</a:t>
            </a:r>
          </a:p>
          <a:p>
            <a:pPr>
              <a:buFontTx/>
              <a:buNone/>
            </a:pPr>
            <a:r>
              <a:rPr lang="en-US" sz="1800" dirty="0"/>
              <a:t>BEGIN</a:t>
            </a:r>
          </a:p>
          <a:p>
            <a:pPr>
              <a:buFontTx/>
              <a:buNone/>
            </a:pPr>
            <a:r>
              <a:rPr lang="en-US" sz="1800" dirty="0"/>
              <a:t>	-statements</a:t>
            </a:r>
          </a:p>
          <a:p>
            <a:pPr>
              <a:buFontTx/>
              <a:buNone/>
            </a:pPr>
            <a:r>
              <a:rPr lang="en-US" sz="1800" dirty="0"/>
              <a:t>EXCEPTION</a:t>
            </a:r>
          </a:p>
          <a:p>
            <a:pPr>
              <a:buFontTx/>
              <a:buNone/>
            </a:pPr>
            <a:r>
              <a:rPr lang="en-US" sz="1800" dirty="0"/>
              <a:t>END;</a:t>
            </a:r>
          </a:p>
        </p:txBody>
      </p:sp>
      <p:sp>
        <p:nvSpPr>
          <p:cNvPr id="8196" name="Rectangle 4"/>
          <p:cNvSpPr>
            <a:spLocks noChangeArrowheads="1"/>
          </p:cNvSpPr>
          <p:nvPr/>
        </p:nvSpPr>
        <p:spPr bwMode="auto">
          <a:xfrm>
            <a:off x="3276600" y="1981200"/>
            <a:ext cx="2743200" cy="411480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800100" lvl="1" indent="-342900" algn="ctr"/>
            <a:r>
              <a:rPr lang="en-US" sz="2400" dirty="0">
                <a:solidFill>
                  <a:schemeClr val="accent2"/>
                </a:solidFill>
              </a:rPr>
              <a:t>Procedure</a:t>
            </a:r>
          </a:p>
          <a:p>
            <a:pPr marL="342900" indent="-342900"/>
            <a:endParaRPr lang="en-US" dirty="0">
              <a:solidFill>
                <a:schemeClr val="accent2"/>
              </a:solidFill>
            </a:endParaRPr>
          </a:p>
          <a:p>
            <a:pPr marL="342900" indent="-342900"/>
            <a:endParaRPr lang="en-US" sz="1800" dirty="0" smtClean="0"/>
          </a:p>
          <a:p>
            <a:pPr marL="342900" indent="-342900"/>
            <a:r>
              <a:rPr lang="en-US" sz="1800" dirty="0" smtClean="0"/>
              <a:t>PROCEDURE </a:t>
            </a:r>
            <a:r>
              <a:rPr lang="en-US" sz="1800" dirty="0"/>
              <a:t>&lt;name&gt;</a:t>
            </a:r>
          </a:p>
          <a:p>
            <a:pPr marL="342900" indent="-342900"/>
            <a:r>
              <a:rPr lang="en-US" sz="1800" dirty="0"/>
              <a:t>IS</a:t>
            </a:r>
          </a:p>
          <a:p>
            <a:pPr marL="342900" indent="-342900"/>
            <a:r>
              <a:rPr lang="en-US" sz="1800" dirty="0"/>
              <a:t>BEGIN</a:t>
            </a:r>
          </a:p>
          <a:p>
            <a:pPr marL="342900" indent="-342900"/>
            <a:r>
              <a:rPr lang="en-US" sz="1800" dirty="0"/>
              <a:t>	-statements</a:t>
            </a:r>
          </a:p>
          <a:p>
            <a:pPr marL="342900" indent="-342900"/>
            <a:r>
              <a:rPr lang="en-US" sz="1800" dirty="0"/>
              <a:t>EXCEPTION</a:t>
            </a:r>
          </a:p>
          <a:p>
            <a:pPr marL="342900" indent="-342900"/>
            <a:r>
              <a:rPr lang="en-US" sz="1800" dirty="0"/>
              <a:t>END;</a:t>
            </a:r>
          </a:p>
        </p:txBody>
      </p:sp>
      <p:sp>
        <p:nvSpPr>
          <p:cNvPr id="8197" name="Rectangle 5"/>
          <p:cNvSpPr>
            <a:spLocks noChangeArrowheads="1"/>
          </p:cNvSpPr>
          <p:nvPr/>
        </p:nvSpPr>
        <p:spPr bwMode="auto">
          <a:xfrm>
            <a:off x="6324600" y="1981200"/>
            <a:ext cx="2362200" cy="411480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r>
              <a:rPr lang="en-US" sz="2400" dirty="0">
                <a:solidFill>
                  <a:schemeClr val="accent2"/>
                </a:solidFill>
              </a:rPr>
              <a:t>Function</a:t>
            </a:r>
          </a:p>
          <a:p>
            <a:pPr marL="342900" indent="-342900"/>
            <a:endParaRPr lang="en-US" dirty="0">
              <a:solidFill>
                <a:schemeClr val="accent2"/>
              </a:solidFill>
            </a:endParaRPr>
          </a:p>
          <a:p>
            <a:pPr marL="342900" indent="-342900"/>
            <a:endParaRPr lang="en-US" sz="1800" dirty="0" smtClean="0"/>
          </a:p>
          <a:p>
            <a:pPr marL="342900" indent="-342900"/>
            <a:r>
              <a:rPr lang="en-US" sz="1800" dirty="0" smtClean="0"/>
              <a:t>FUNCTION </a:t>
            </a:r>
            <a:r>
              <a:rPr lang="en-US" sz="1800" dirty="0"/>
              <a:t>&lt;name&gt;</a:t>
            </a:r>
          </a:p>
          <a:p>
            <a:pPr marL="342900" indent="-342900"/>
            <a:r>
              <a:rPr lang="en-US" sz="1800" dirty="0"/>
              <a:t>RETURN &lt;</a:t>
            </a:r>
            <a:r>
              <a:rPr lang="en-US" sz="1800" dirty="0" err="1"/>
              <a:t>datatype</a:t>
            </a:r>
            <a:r>
              <a:rPr lang="en-US" sz="1800" dirty="0"/>
              <a:t>&gt;</a:t>
            </a:r>
          </a:p>
          <a:p>
            <a:pPr marL="342900" indent="-342900"/>
            <a:r>
              <a:rPr lang="en-US" sz="1800" dirty="0"/>
              <a:t>IS</a:t>
            </a:r>
          </a:p>
          <a:p>
            <a:pPr marL="342900" indent="-342900"/>
            <a:r>
              <a:rPr lang="en-US" sz="1800" dirty="0"/>
              <a:t>BEGIN</a:t>
            </a:r>
          </a:p>
          <a:p>
            <a:pPr marL="342900" indent="-342900"/>
            <a:r>
              <a:rPr lang="en-US" sz="1800" dirty="0"/>
              <a:t>	-statements</a:t>
            </a:r>
          </a:p>
          <a:p>
            <a:pPr marL="342900" indent="-342900"/>
            <a:r>
              <a:rPr lang="en-US" sz="1800" dirty="0"/>
              <a:t>EXCEPTION</a:t>
            </a:r>
          </a:p>
          <a:p>
            <a:pPr marL="342900" indent="-342900"/>
            <a:r>
              <a:rPr lang="en-US" sz="1800" dirty="0"/>
              <a:t>END;</a:t>
            </a:r>
          </a:p>
        </p:txBody>
      </p:sp>
    </p:spTree>
    <p:extLst>
      <p:ext uri="{BB962C8B-B14F-4D97-AF65-F5344CB8AC3E}">
        <p14:creationId xmlns:p14="http://schemas.microsoft.com/office/powerpoint/2010/main" val="27603951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188640"/>
            <a:ext cx="8229600" cy="1143000"/>
          </a:xfrm>
        </p:spPr>
        <p:txBody>
          <a:bodyPr>
            <a:normAutofit/>
          </a:bodyPr>
          <a:lstStyle/>
          <a:p>
            <a:pPr algn="ctr"/>
            <a:r>
              <a:rPr lang="en-US" sz="4800" dirty="0"/>
              <a:t>PL/SQL Variable </a:t>
            </a:r>
          </a:p>
        </p:txBody>
      </p:sp>
      <p:sp>
        <p:nvSpPr>
          <p:cNvPr id="9219" name="Rectangle 3"/>
          <p:cNvSpPr>
            <a:spLocks noGrp="1" noChangeArrowheads="1"/>
          </p:cNvSpPr>
          <p:nvPr>
            <p:ph type="body" idx="1"/>
          </p:nvPr>
        </p:nvSpPr>
        <p:spPr>
          <a:xfrm>
            <a:off x="457200" y="1556792"/>
            <a:ext cx="8229600" cy="5112568"/>
          </a:xfrm>
        </p:spPr>
        <p:txBody>
          <a:bodyPr>
            <a:normAutofit fontScale="85000" lnSpcReduction="20000"/>
          </a:bodyPr>
          <a:lstStyle/>
          <a:p>
            <a:r>
              <a:rPr lang="en-IN" dirty="0"/>
              <a:t>These are placeholders that store the values that can change through the PL/SQL Block</a:t>
            </a:r>
            <a:endParaRPr lang="en-US" dirty="0" smtClean="0"/>
          </a:p>
          <a:p>
            <a:endParaRPr lang="en-US" dirty="0"/>
          </a:p>
          <a:p>
            <a:pPr marL="0" indent="0">
              <a:buNone/>
            </a:pPr>
            <a:r>
              <a:rPr lang="en-IN" b="1" dirty="0"/>
              <a:t>General Syntax to declare a variable is</a:t>
            </a:r>
          </a:p>
          <a:p>
            <a:pPr marL="0" indent="0">
              <a:buNone/>
            </a:pPr>
            <a:r>
              <a:rPr lang="en-IN" dirty="0" smtClean="0"/>
              <a:t>	</a:t>
            </a:r>
            <a:r>
              <a:rPr lang="en-IN" dirty="0" err="1" smtClean="0"/>
              <a:t>variable_name</a:t>
            </a:r>
            <a:r>
              <a:rPr lang="en-IN" dirty="0" smtClean="0"/>
              <a:t> </a:t>
            </a:r>
            <a:r>
              <a:rPr lang="en-IN" dirty="0" err="1"/>
              <a:t>datatype</a:t>
            </a:r>
            <a:r>
              <a:rPr lang="en-IN" dirty="0"/>
              <a:t> [NOT NULL := value ]; </a:t>
            </a:r>
            <a:endParaRPr lang="en-IN" dirty="0" smtClean="0"/>
          </a:p>
          <a:p>
            <a:pPr marL="0" indent="0">
              <a:buNone/>
            </a:pPr>
            <a:r>
              <a:rPr lang="en-IN" i="1" dirty="0" smtClean="0"/>
              <a:t>Where </a:t>
            </a:r>
            <a:endParaRPr lang="en-IN" i="1" dirty="0"/>
          </a:p>
          <a:p>
            <a:r>
              <a:rPr lang="en-IN" i="1" dirty="0" err="1" smtClean="0"/>
              <a:t>variable_name</a:t>
            </a:r>
            <a:r>
              <a:rPr lang="en-IN" i="1" dirty="0"/>
              <a:t> </a:t>
            </a:r>
            <a:r>
              <a:rPr lang="en-IN" dirty="0"/>
              <a:t>is the name of the </a:t>
            </a:r>
            <a:r>
              <a:rPr lang="en-IN" dirty="0" smtClean="0"/>
              <a:t>variable</a:t>
            </a:r>
          </a:p>
          <a:p>
            <a:r>
              <a:rPr lang="en-IN" i="1" dirty="0" err="1" smtClean="0"/>
              <a:t>datatype</a:t>
            </a:r>
            <a:r>
              <a:rPr lang="en-IN" i="1" dirty="0"/>
              <a:t> </a:t>
            </a:r>
            <a:r>
              <a:rPr lang="en-IN" dirty="0"/>
              <a:t>is a valid PL/SQL </a:t>
            </a:r>
            <a:r>
              <a:rPr lang="en-IN" dirty="0" err="1" smtClean="0"/>
              <a:t>datatype</a:t>
            </a:r>
            <a:endParaRPr lang="en-IN" dirty="0"/>
          </a:p>
          <a:p>
            <a:r>
              <a:rPr lang="en-IN" dirty="0"/>
              <a:t>NOT NULL is an optional specification on the </a:t>
            </a:r>
            <a:r>
              <a:rPr lang="en-IN" dirty="0" smtClean="0"/>
              <a:t>variable</a:t>
            </a:r>
            <a:r>
              <a:rPr lang="en-IN" dirty="0"/>
              <a:t> </a:t>
            </a:r>
            <a:r>
              <a:rPr lang="en-IN" dirty="0" smtClean="0"/>
              <a:t>v</a:t>
            </a:r>
            <a:r>
              <a:rPr lang="en-IN" i="1" dirty="0" smtClean="0"/>
              <a:t>alue</a:t>
            </a:r>
            <a:r>
              <a:rPr lang="en-IN" i="1" dirty="0"/>
              <a:t> </a:t>
            </a:r>
            <a:r>
              <a:rPr lang="en-IN" dirty="0"/>
              <a:t>or DEFAULT </a:t>
            </a:r>
            <a:r>
              <a:rPr lang="en-IN" i="1" dirty="0" smtClean="0"/>
              <a:t>value </a:t>
            </a:r>
            <a:r>
              <a:rPr lang="en-IN" dirty="0" smtClean="0"/>
              <a:t>is </a:t>
            </a:r>
            <a:r>
              <a:rPr lang="en-IN" dirty="0"/>
              <a:t>also an optional </a:t>
            </a:r>
            <a:r>
              <a:rPr lang="en-IN" dirty="0" smtClean="0"/>
              <a:t>specification</a:t>
            </a:r>
            <a:endParaRPr lang="en-IN" dirty="0"/>
          </a:p>
          <a:p>
            <a:pPr marL="0" indent="0">
              <a:buNone/>
            </a:pPr>
            <a:endParaRPr lang="en-IN" dirty="0" smtClean="0"/>
          </a:p>
          <a:p>
            <a:r>
              <a:rPr lang="en-IN" dirty="0" smtClean="0"/>
              <a:t>Each </a:t>
            </a:r>
            <a:r>
              <a:rPr lang="en-IN" dirty="0"/>
              <a:t>variable declaration is a separate statement and must be terminated by a </a:t>
            </a:r>
            <a:r>
              <a:rPr lang="en-IN" dirty="0" smtClean="0"/>
              <a:t>semicolon</a:t>
            </a:r>
            <a:endParaRPr lang="en-IN" dirty="0"/>
          </a:p>
          <a:p>
            <a:r>
              <a:rPr lang="en-IN" dirty="0" smtClean="0"/>
              <a:t>E. g., DECLARE</a:t>
            </a:r>
          </a:p>
          <a:p>
            <a:pPr marL="667512" lvl="2" indent="0">
              <a:buNone/>
            </a:pPr>
            <a:r>
              <a:rPr lang="en-IN" dirty="0"/>
              <a:t>	</a:t>
            </a:r>
            <a:r>
              <a:rPr lang="en-IN" sz="2300" dirty="0" smtClean="0"/>
              <a:t>salary </a:t>
            </a:r>
            <a:r>
              <a:rPr lang="en-IN" sz="2300" dirty="0"/>
              <a:t>number (6)</a:t>
            </a:r>
            <a:endParaRPr lang="en-US" sz="2300" dirty="0" smtClean="0"/>
          </a:p>
          <a:p>
            <a:pPr>
              <a:buFontTx/>
              <a:buNone/>
            </a:pPr>
            <a:endParaRPr lang="en-US" dirty="0"/>
          </a:p>
        </p:txBody>
      </p:sp>
    </p:spTree>
    <p:extLst>
      <p:ext uri="{BB962C8B-B14F-4D97-AF65-F5344CB8AC3E}">
        <p14:creationId xmlns:p14="http://schemas.microsoft.com/office/powerpoint/2010/main" val="394780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21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219">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21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34888" y="332656"/>
            <a:ext cx="8229600" cy="1143000"/>
          </a:xfrm>
        </p:spPr>
        <p:txBody>
          <a:bodyPr/>
          <a:lstStyle/>
          <a:p>
            <a:r>
              <a:rPr lang="en-US" dirty="0"/>
              <a:t>Variable Naming Conventions</a:t>
            </a:r>
          </a:p>
        </p:txBody>
      </p:sp>
      <p:sp>
        <p:nvSpPr>
          <p:cNvPr id="10243" name="Rectangle 3"/>
          <p:cNvSpPr>
            <a:spLocks noGrp="1" noChangeArrowheads="1"/>
          </p:cNvSpPr>
          <p:nvPr>
            <p:ph type="body" idx="1"/>
          </p:nvPr>
        </p:nvSpPr>
        <p:spPr>
          <a:xfrm>
            <a:off x="457200" y="1628800"/>
            <a:ext cx="8229600" cy="4695800"/>
          </a:xfrm>
        </p:spPr>
        <p:txBody>
          <a:bodyPr>
            <a:normAutofit/>
          </a:bodyPr>
          <a:lstStyle/>
          <a:p>
            <a:r>
              <a:rPr lang="en-US" dirty="0"/>
              <a:t>Two variables can have the same name if they are in different blocks </a:t>
            </a:r>
          </a:p>
          <a:p>
            <a:r>
              <a:rPr lang="en-US" dirty="0"/>
              <a:t>The variable name should not be the same as any table column names used in the </a:t>
            </a:r>
            <a:r>
              <a:rPr lang="en-US" dirty="0" smtClean="0"/>
              <a:t>block</a:t>
            </a:r>
          </a:p>
          <a:p>
            <a:endParaRPr lang="en-US" dirty="0" smtClean="0"/>
          </a:p>
          <a:p>
            <a:pPr marL="0" indent="0">
              <a:buNone/>
            </a:pPr>
            <a:r>
              <a:rPr lang="en-US" dirty="0"/>
              <a:t>Variable Types</a:t>
            </a:r>
          </a:p>
          <a:p>
            <a:r>
              <a:rPr lang="en-US" dirty="0"/>
              <a:t>Scalar    (char, varchar2, number, date, </a:t>
            </a:r>
            <a:r>
              <a:rPr lang="en-US" dirty="0" err="1"/>
              <a:t>etc</a:t>
            </a:r>
            <a:r>
              <a:rPr lang="en-US" dirty="0"/>
              <a:t>)</a:t>
            </a:r>
          </a:p>
          <a:p>
            <a:r>
              <a:rPr lang="en-US" dirty="0"/>
              <a:t>Composite  (%</a:t>
            </a:r>
            <a:r>
              <a:rPr lang="en-US" dirty="0" err="1"/>
              <a:t>rowtype</a:t>
            </a:r>
            <a:r>
              <a:rPr lang="en-US" dirty="0"/>
              <a:t>)</a:t>
            </a:r>
          </a:p>
          <a:p>
            <a:r>
              <a:rPr lang="en-US" dirty="0"/>
              <a:t>Reference (pointers)</a:t>
            </a:r>
          </a:p>
          <a:p>
            <a:r>
              <a:rPr lang="en-US" dirty="0"/>
              <a:t>LOB (large objects)</a:t>
            </a:r>
          </a:p>
          <a:p>
            <a:endParaRPr lang="en-US" dirty="0"/>
          </a:p>
        </p:txBody>
      </p:sp>
    </p:spTree>
    <p:extLst>
      <p:ext uri="{BB962C8B-B14F-4D97-AF65-F5344CB8AC3E}">
        <p14:creationId xmlns:p14="http://schemas.microsoft.com/office/powerpoint/2010/main" val="2528828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332656"/>
            <a:ext cx="8229600" cy="1143000"/>
          </a:xfrm>
        </p:spPr>
        <p:txBody>
          <a:bodyPr/>
          <a:lstStyle/>
          <a:p>
            <a:pPr algn="ctr"/>
            <a:r>
              <a:rPr lang="en-US" dirty="0"/>
              <a:t>PL/SQL Control Structure</a:t>
            </a:r>
          </a:p>
        </p:txBody>
      </p:sp>
      <p:sp>
        <p:nvSpPr>
          <p:cNvPr id="8195" name="Rectangle 3"/>
          <p:cNvSpPr>
            <a:spLocks noGrp="1" noChangeArrowheads="1"/>
          </p:cNvSpPr>
          <p:nvPr>
            <p:ph type="body" idx="1"/>
          </p:nvPr>
        </p:nvSpPr>
        <p:spPr/>
        <p:txBody>
          <a:bodyPr/>
          <a:lstStyle/>
          <a:p>
            <a:pPr>
              <a:lnSpc>
                <a:spcPct val="90000"/>
              </a:lnSpc>
            </a:pPr>
            <a:r>
              <a:rPr lang="en-US" sz="2800" dirty="0"/>
              <a:t>PL/SQL has a number of control structures which  includes:</a:t>
            </a:r>
          </a:p>
          <a:p>
            <a:pPr lvl="1">
              <a:lnSpc>
                <a:spcPct val="90000"/>
              </a:lnSpc>
            </a:pPr>
            <a:r>
              <a:rPr lang="en-US" dirty="0"/>
              <a:t> Conditional controls</a:t>
            </a:r>
          </a:p>
          <a:p>
            <a:pPr lvl="1">
              <a:lnSpc>
                <a:spcPct val="90000"/>
              </a:lnSpc>
            </a:pPr>
            <a:r>
              <a:rPr lang="en-US" dirty="0"/>
              <a:t> Iterative or loop controls.</a:t>
            </a:r>
          </a:p>
          <a:p>
            <a:pPr lvl="1">
              <a:lnSpc>
                <a:spcPct val="90000"/>
              </a:lnSpc>
            </a:pPr>
            <a:r>
              <a:rPr lang="en-US" dirty="0"/>
              <a:t> Exception or error controls</a:t>
            </a:r>
            <a:br>
              <a:rPr lang="en-US" dirty="0"/>
            </a:br>
            <a:endParaRPr lang="en-US" dirty="0"/>
          </a:p>
        </p:txBody>
      </p:sp>
    </p:spTree>
    <p:extLst>
      <p:ext uri="{BB962C8B-B14F-4D97-AF65-F5344CB8AC3E}">
        <p14:creationId xmlns:p14="http://schemas.microsoft.com/office/powerpoint/2010/main" val="419752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ctr"/>
            <a:r>
              <a:rPr lang="en-US" dirty="0"/>
              <a:t>PL/SQL Control Structure	</a:t>
            </a:r>
          </a:p>
        </p:txBody>
      </p:sp>
      <p:sp>
        <p:nvSpPr>
          <p:cNvPr id="9219" name="Rectangle 3"/>
          <p:cNvSpPr>
            <a:spLocks noGrp="1" noChangeArrowheads="1"/>
          </p:cNvSpPr>
          <p:nvPr>
            <p:ph type="body" idx="1"/>
          </p:nvPr>
        </p:nvSpPr>
        <p:spPr/>
        <p:txBody>
          <a:bodyPr/>
          <a:lstStyle/>
          <a:p>
            <a:r>
              <a:rPr lang="en-US" dirty="0"/>
              <a:t>Conditional </a:t>
            </a:r>
            <a:r>
              <a:rPr lang="en-US" dirty="0" smtClean="0"/>
              <a:t>Controls</a:t>
            </a:r>
          </a:p>
          <a:p>
            <a:pPr marL="0" indent="0">
              <a:buNone/>
            </a:pPr>
            <a:endParaRPr lang="en-US" dirty="0"/>
          </a:p>
          <a:p>
            <a:pPr lvl="1">
              <a:buFontTx/>
              <a:buNone/>
            </a:pPr>
            <a:r>
              <a:rPr lang="en-US" dirty="0"/>
              <a:t>IF....THEN....END IF;</a:t>
            </a:r>
          </a:p>
          <a:p>
            <a:pPr lvl="1">
              <a:buFontTx/>
              <a:buNone/>
            </a:pPr>
            <a:r>
              <a:rPr lang="en-US" dirty="0"/>
              <a:t>IF....THEN...ELSE....END IF;</a:t>
            </a:r>
          </a:p>
          <a:p>
            <a:pPr lvl="1">
              <a:buFontTx/>
              <a:buNone/>
            </a:pPr>
            <a:r>
              <a:rPr lang="en-US" dirty="0"/>
              <a:t>IF....THEN...ELSIF....THEN....ELSE....END IF;</a:t>
            </a:r>
          </a:p>
          <a:p>
            <a:pPr lvl="1">
              <a:buFontTx/>
              <a:buNone/>
            </a:pPr>
            <a:endParaRPr lang="en-US" b="1" dirty="0"/>
          </a:p>
        </p:txBody>
      </p:sp>
    </p:spTree>
    <p:extLst>
      <p:ext uri="{BB962C8B-B14F-4D97-AF65-F5344CB8AC3E}">
        <p14:creationId xmlns:p14="http://schemas.microsoft.com/office/powerpoint/2010/main" val="29473148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332656"/>
            <a:ext cx="8229600" cy="1143000"/>
          </a:xfrm>
        </p:spPr>
        <p:txBody>
          <a:bodyPr/>
          <a:lstStyle/>
          <a:p>
            <a:pPr algn="ctr"/>
            <a:r>
              <a:rPr lang="en-US" dirty="0"/>
              <a:t>PL/SQL Control Structure</a:t>
            </a:r>
          </a:p>
        </p:txBody>
      </p:sp>
      <p:sp>
        <p:nvSpPr>
          <p:cNvPr id="10243" name="Rectangle 3"/>
          <p:cNvSpPr>
            <a:spLocks noGrp="1" noChangeArrowheads="1"/>
          </p:cNvSpPr>
          <p:nvPr>
            <p:ph type="body" idx="1"/>
          </p:nvPr>
        </p:nvSpPr>
        <p:spPr>
          <a:xfrm>
            <a:off x="457200" y="1600200"/>
            <a:ext cx="8229600" cy="5257800"/>
          </a:xfrm>
        </p:spPr>
        <p:txBody>
          <a:bodyPr>
            <a:normAutofit fontScale="92500" lnSpcReduction="10000"/>
          </a:bodyPr>
          <a:lstStyle/>
          <a:p>
            <a:pPr>
              <a:lnSpc>
                <a:spcPct val="90000"/>
              </a:lnSpc>
            </a:pPr>
            <a:r>
              <a:rPr lang="en-US" sz="2400" dirty="0" smtClean="0"/>
              <a:t>LOOP</a:t>
            </a:r>
          </a:p>
          <a:p>
            <a:pPr>
              <a:lnSpc>
                <a:spcPct val="90000"/>
              </a:lnSpc>
              <a:buFontTx/>
              <a:buNone/>
            </a:pPr>
            <a:r>
              <a:rPr lang="en-US" sz="2400" dirty="0"/>
              <a:t>		 </a:t>
            </a:r>
            <a:r>
              <a:rPr lang="en-US" sz="2400" dirty="0" smtClean="0"/>
              <a:t>LOOP</a:t>
            </a:r>
          </a:p>
          <a:p>
            <a:pPr>
              <a:lnSpc>
                <a:spcPct val="90000"/>
              </a:lnSpc>
              <a:buFontTx/>
              <a:buNone/>
            </a:pPr>
            <a:r>
              <a:rPr lang="en-US" sz="2400" dirty="0"/>
              <a:t>	</a:t>
            </a:r>
            <a:r>
              <a:rPr lang="en-US" sz="2400" dirty="0" smtClean="0"/>
              <a:t>		...</a:t>
            </a:r>
            <a:r>
              <a:rPr lang="en-US" sz="2400" dirty="0"/>
              <a:t>SQL Statements... </a:t>
            </a:r>
          </a:p>
          <a:p>
            <a:pPr>
              <a:lnSpc>
                <a:spcPct val="90000"/>
              </a:lnSpc>
              <a:buFontTx/>
              <a:buNone/>
            </a:pPr>
            <a:r>
              <a:rPr lang="en-US" sz="2400" dirty="0"/>
              <a:t>           	 EXIT;</a:t>
            </a:r>
          </a:p>
          <a:p>
            <a:pPr>
              <a:lnSpc>
                <a:spcPct val="90000"/>
              </a:lnSpc>
              <a:buFontTx/>
              <a:buNone/>
            </a:pPr>
            <a:r>
              <a:rPr lang="en-US" sz="2400" dirty="0"/>
              <a:t>    	END LOOP; </a:t>
            </a:r>
          </a:p>
          <a:p>
            <a:pPr>
              <a:lnSpc>
                <a:spcPct val="90000"/>
              </a:lnSpc>
            </a:pPr>
            <a:endParaRPr lang="en-US" sz="2400" dirty="0"/>
          </a:p>
          <a:p>
            <a:pPr>
              <a:lnSpc>
                <a:spcPct val="90000"/>
              </a:lnSpc>
            </a:pPr>
            <a:r>
              <a:rPr lang="en-US" sz="2400" dirty="0"/>
              <a:t>WHILE loops</a:t>
            </a:r>
          </a:p>
          <a:p>
            <a:pPr marL="0" indent="0">
              <a:lnSpc>
                <a:spcPct val="90000"/>
              </a:lnSpc>
              <a:buNone/>
            </a:pPr>
            <a:r>
              <a:rPr lang="en-US" sz="2400" dirty="0" smtClean="0"/>
              <a:t>	WHILE </a:t>
            </a:r>
            <a:r>
              <a:rPr lang="en-US" sz="2400" dirty="0"/>
              <a:t>condition LOOP </a:t>
            </a:r>
          </a:p>
          <a:p>
            <a:pPr>
              <a:lnSpc>
                <a:spcPct val="90000"/>
              </a:lnSpc>
              <a:buFontTx/>
              <a:buNone/>
            </a:pPr>
            <a:r>
              <a:rPr lang="en-US" sz="2400" dirty="0"/>
              <a:t>                         ...SQL Statements... </a:t>
            </a:r>
          </a:p>
          <a:p>
            <a:pPr>
              <a:lnSpc>
                <a:spcPct val="90000"/>
              </a:lnSpc>
              <a:buFontTx/>
              <a:buNone/>
            </a:pPr>
            <a:r>
              <a:rPr lang="en-US" sz="2400" dirty="0" smtClean="0"/>
              <a:t>		END </a:t>
            </a:r>
            <a:r>
              <a:rPr lang="en-US" sz="2400" dirty="0"/>
              <a:t>LOOP; </a:t>
            </a:r>
            <a:endParaRPr lang="en-US" sz="2400" b="1" dirty="0"/>
          </a:p>
          <a:p>
            <a:pPr>
              <a:lnSpc>
                <a:spcPct val="90000"/>
              </a:lnSpc>
            </a:pPr>
            <a:endParaRPr lang="en-US" sz="2400" dirty="0"/>
          </a:p>
          <a:p>
            <a:pPr>
              <a:lnSpc>
                <a:spcPct val="90000"/>
              </a:lnSpc>
            </a:pPr>
            <a:r>
              <a:rPr lang="en-US" sz="2400" dirty="0"/>
              <a:t>FOR loops</a:t>
            </a:r>
          </a:p>
          <a:p>
            <a:pPr marL="0" indent="0">
              <a:lnSpc>
                <a:spcPct val="90000"/>
              </a:lnSpc>
              <a:buNone/>
            </a:pPr>
            <a:r>
              <a:rPr lang="en-US" sz="2400" dirty="0" smtClean="0"/>
              <a:t>	FOR </a:t>
            </a:r>
            <a:r>
              <a:rPr lang="en-US" sz="2400" dirty="0"/>
              <a:t>&lt;variable(numeric)&gt; IN [REVERSE] </a:t>
            </a:r>
            <a:r>
              <a:rPr lang="en-US" sz="2400" dirty="0" smtClean="0"/>
              <a:t>	&lt;</a:t>
            </a:r>
            <a:r>
              <a:rPr lang="en-US" sz="2400" dirty="0" err="1"/>
              <a:t>lowerbound</a:t>
            </a:r>
            <a:r>
              <a:rPr lang="en-US" sz="2400" dirty="0"/>
              <a:t>&gt;..&lt;</a:t>
            </a:r>
            <a:r>
              <a:rPr lang="en-US" sz="2400" dirty="0" err="1"/>
              <a:t>upperbound</a:t>
            </a:r>
            <a:r>
              <a:rPr lang="en-US" sz="2400" dirty="0"/>
              <a:t>&gt; </a:t>
            </a:r>
            <a:endParaRPr lang="en-US" sz="2400" dirty="0" smtClean="0"/>
          </a:p>
          <a:p>
            <a:pPr marL="0" indent="0">
              <a:lnSpc>
                <a:spcPct val="90000"/>
              </a:lnSpc>
              <a:buNone/>
            </a:pPr>
            <a:r>
              <a:rPr lang="en-US" sz="2400" dirty="0"/>
              <a:t>	</a:t>
            </a:r>
            <a:r>
              <a:rPr lang="en-US" sz="2400" dirty="0" smtClean="0"/>
              <a:t>	LOOP </a:t>
            </a:r>
            <a:r>
              <a:rPr lang="en-US" sz="2400" dirty="0"/>
              <a:t>.... ..... END LOOP; </a:t>
            </a:r>
          </a:p>
        </p:txBody>
      </p:sp>
    </p:spTree>
    <p:extLst>
      <p:ext uri="{BB962C8B-B14F-4D97-AF65-F5344CB8AC3E}">
        <p14:creationId xmlns:p14="http://schemas.microsoft.com/office/powerpoint/2010/main" val="242671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4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4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4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24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24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4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lstStyle/>
          <a:p>
            <a:pPr algn="ctr"/>
            <a:r>
              <a:rPr lang="en-IN" dirty="0" smtClean="0"/>
              <a:t>Assertions </a:t>
            </a:r>
            <a:endParaRPr lang="en-IN" dirty="0"/>
          </a:p>
        </p:txBody>
      </p:sp>
      <p:sp>
        <p:nvSpPr>
          <p:cNvPr id="3" name="Content Placeholder 2"/>
          <p:cNvSpPr>
            <a:spLocks noGrp="1"/>
          </p:cNvSpPr>
          <p:nvPr>
            <p:ph idx="1"/>
          </p:nvPr>
        </p:nvSpPr>
        <p:spPr>
          <a:xfrm>
            <a:off x="457200" y="1628800"/>
            <a:ext cx="8229600" cy="4695800"/>
          </a:xfrm>
        </p:spPr>
        <p:txBody>
          <a:bodyPr>
            <a:normAutofit/>
          </a:bodyPr>
          <a:lstStyle/>
          <a:p>
            <a:r>
              <a:rPr lang="en-IN" dirty="0"/>
              <a:t>U</a:t>
            </a:r>
            <a:r>
              <a:rPr lang="en-IN" dirty="0" smtClean="0"/>
              <a:t>sed </a:t>
            </a:r>
            <a:r>
              <a:rPr lang="en-IN" dirty="0"/>
              <a:t>to specify additional types of </a:t>
            </a:r>
            <a:r>
              <a:rPr lang="en-IN" dirty="0" smtClean="0"/>
              <a:t>constraints that </a:t>
            </a:r>
            <a:r>
              <a:rPr lang="en-IN" dirty="0"/>
              <a:t>are outside the scope of the </a:t>
            </a:r>
            <a:r>
              <a:rPr lang="en-IN" i="1" dirty="0"/>
              <a:t>built-in relational model </a:t>
            </a:r>
            <a:r>
              <a:rPr lang="en-IN" i="1" dirty="0" smtClean="0"/>
              <a:t>constraints</a:t>
            </a:r>
          </a:p>
          <a:p>
            <a:r>
              <a:rPr lang="en-IN" dirty="0"/>
              <a:t>U</a:t>
            </a:r>
            <a:r>
              <a:rPr lang="en-IN" dirty="0" smtClean="0"/>
              <a:t>sers </a:t>
            </a:r>
            <a:r>
              <a:rPr lang="en-IN" dirty="0"/>
              <a:t>can specify general </a:t>
            </a:r>
            <a:r>
              <a:rPr lang="en-IN" dirty="0" smtClean="0"/>
              <a:t>constraints via </a:t>
            </a:r>
            <a:r>
              <a:rPr lang="en-IN" b="1" dirty="0"/>
              <a:t>declarative assertions</a:t>
            </a:r>
            <a:r>
              <a:rPr lang="en-IN" dirty="0"/>
              <a:t>, using </a:t>
            </a:r>
            <a:r>
              <a:rPr lang="en-IN" dirty="0" smtClean="0"/>
              <a:t>the </a:t>
            </a:r>
            <a:r>
              <a:rPr lang="en-IN" b="1" dirty="0" smtClean="0"/>
              <a:t>CREATE </a:t>
            </a:r>
            <a:r>
              <a:rPr lang="en-IN" b="1" dirty="0"/>
              <a:t>ASSERTION </a:t>
            </a:r>
            <a:r>
              <a:rPr lang="en-IN" dirty="0"/>
              <a:t>statement of the </a:t>
            </a:r>
            <a:r>
              <a:rPr lang="en-IN" dirty="0" smtClean="0"/>
              <a:t>DDL</a:t>
            </a:r>
          </a:p>
          <a:p>
            <a:r>
              <a:rPr lang="en-IN" dirty="0" smtClean="0"/>
              <a:t>Each </a:t>
            </a:r>
            <a:r>
              <a:rPr lang="en-IN" dirty="0"/>
              <a:t>assertion is given a </a:t>
            </a:r>
            <a:r>
              <a:rPr lang="en-IN" dirty="0" smtClean="0"/>
              <a:t>constraint name </a:t>
            </a:r>
            <a:r>
              <a:rPr lang="en-IN" dirty="0"/>
              <a:t>and is specified via a condition similar to the WHERE clause of an SQL </a:t>
            </a:r>
            <a:r>
              <a:rPr lang="en-IN" dirty="0" smtClean="0"/>
              <a:t>query</a:t>
            </a:r>
            <a:endParaRPr lang="en-IN" dirty="0"/>
          </a:p>
        </p:txBody>
      </p:sp>
    </p:spTree>
    <p:extLst>
      <p:ext uri="{BB962C8B-B14F-4D97-AF65-F5344CB8AC3E}">
        <p14:creationId xmlns:p14="http://schemas.microsoft.com/office/powerpoint/2010/main" val="4101400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6"/>
          <p:cNvSpPr>
            <a:spLocks noGrp="1" noChangeArrowheads="1"/>
          </p:cNvSpPr>
          <p:nvPr>
            <p:ph type="title"/>
          </p:nvPr>
        </p:nvSpPr>
        <p:spPr>
          <a:xfrm>
            <a:off x="685800" y="188640"/>
            <a:ext cx="7772400" cy="990600"/>
          </a:xfrm>
        </p:spPr>
        <p:txBody>
          <a:bodyPr>
            <a:normAutofit/>
          </a:bodyPr>
          <a:lstStyle/>
          <a:p>
            <a:pPr algn="ctr"/>
            <a:r>
              <a:rPr lang="en-US" sz="4400" dirty="0"/>
              <a:t>PL/SQL Sample Program</a:t>
            </a:r>
          </a:p>
        </p:txBody>
      </p:sp>
      <p:sp>
        <p:nvSpPr>
          <p:cNvPr id="36867" name="Rectangle 1027"/>
          <p:cNvSpPr>
            <a:spLocks noGrp="1" noChangeArrowheads="1"/>
          </p:cNvSpPr>
          <p:nvPr>
            <p:ph type="body" idx="1"/>
          </p:nvPr>
        </p:nvSpPr>
        <p:spPr>
          <a:xfrm>
            <a:off x="381000" y="1676400"/>
            <a:ext cx="8458200" cy="4419600"/>
          </a:xfrm>
        </p:spPr>
        <p:txBody>
          <a:bodyPr>
            <a:normAutofit fontScale="92500" lnSpcReduction="10000"/>
          </a:bodyPr>
          <a:lstStyle/>
          <a:p>
            <a:pPr>
              <a:lnSpc>
                <a:spcPct val="90000"/>
              </a:lnSpc>
              <a:buFontTx/>
              <a:buNone/>
            </a:pPr>
            <a:r>
              <a:rPr lang="en-US" sz="2400" dirty="0">
                <a:latin typeface="Constantia" pitchFamily="18" charset="0"/>
              </a:rPr>
              <a:t>Set </a:t>
            </a:r>
            <a:r>
              <a:rPr lang="en-US" sz="2400" dirty="0" err="1">
                <a:latin typeface="Constantia" pitchFamily="18" charset="0"/>
              </a:rPr>
              <a:t>serveroutput</a:t>
            </a:r>
            <a:r>
              <a:rPr lang="en-US" sz="2400" dirty="0">
                <a:latin typeface="Constantia" pitchFamily="18" charset="0"/>
              </a:rPr>
              <a:t> </a:t>
            </a:r>
            <a:r>
              <a:rPr lang="en-US" sz="2400" dirty="0" smtClean="0">
                <a:latin typeface="Constantia" pitchFamily="18" charset="0"/>
              </a:rPr>
              <a:t>on</a:t>
            </a:r>
          </a:p>
          <a:p>
            <a:pPr>
              <a:lnSpc>
                <a:spcPct val="90000"/>
              </a:lnSpc>
              <a:buFontTx/>
              <a:buNone/>
            </a:pPr>
            <a:endParaRPr lang="en-US" sz="2400" dirty="0">
              <a:latin typeface="Constantia" pitchFamily="18" charset="0"/>
            </a:endParaRPr>
          </a:p>
          <a:p>
            <a:pPr>
              <a:lnSpc>
                <a:spcPct val="90000"/>
              </a:lnSpc>
              <a:buFontTx/>
              <a:buNone/>
            </a:pPr>
            <a:r>
              <a:rPr lang="en-US" sz="2400" dirty="0">
                <a:latin typeface="Constantia" pitchFamily="18" charset="0"/>
              </a:rPr>
              <a:t>DECLARE</a:t>
            </a:r>
          </a:p>
          <a:p>
            <a:pPr>
              <a:lnSpc>
                <a:spcPct val="90000"/>
              </a:lnSpc>
              <a:buFontTx/>
              <a:buNone/>
            </a:pPr>
            <a:r>
              <a:rPr lang="en-US" sz="2400" dirty="0">
                <a:latin typeface="Constantia" pitchFamily="18" charset="0"/>
              </a:rPr>
              <a:t> </a:t>
            </a:r>
            <a:r>
              <a:rPr lang="en-US" sz="2400" dirty="0" smtClean="0">
                <a:latin typeface="Constantia" pitchFamily="18" charset="0"/>
              </a:rPr>
              <a:t>	</a:t>
            </a:r>
            <a:r>
              <a:rPr lang="en-US" sz="2400" dirty="0" err="1" smtClean="0">
                <a:latin typeface="Constantia" pitchFamily="18" charset="0"/>
              </a:rPr>
              <a:t>v_inv_value</a:t>
            </a:r>
            <a:r>
              <a:rPr lang="en-US" sz="2400" dirty="0" smtClean="0">
                <a:latin typeface="Constantia" pitchFamily="18" charset="0"/>
              </a:rPr>
              <a:t>  </a:t>
            </a:r>
            <a:r>
              <a:rPr lang="en-US" sz="2400" dirty="0">
                <a:latin typeface="Constantia" pitchFamily="18" charset="0"/>
              </a:rPr>
              <a:t>number(10,2);</a:t>
            </a:r>
          </a:p>
          <a:p>
            <a:pPr>
              <a:lnSpc>
                <a:spcPct val="90000"/>
              </a:lnSpc>
              <a:buFontTx/>
              <a:buNone/>
            </a:pPr>
            <a:r>
              <a:rPr lang="en-US" sz="2400" dirty="0">
                <a:latin typeface="Constantia" pitchFamily="18" charset="0"/>
              </a:rPr>
              <a:t>	</a:t>
            </a:r>
            <a:r>
              <a:rPr lang="en-US" sz="2400" dirty="0" err="1">
                <a:latin typeface="Constantia" pitchFamily="18" charset="0"/>
              </a:rPr>
              <a:t>v_price</a:t>
            </a:r>
            <a:r>
              <a:rPr lang="en-US" sz="2400" dirty="0">
                <a:latin typeface="Constantia" pitchFamily="18" charset="0"/>
              </a:rPr>
              <a:t>	     number(8,2)  :=  10.25;</a:t>
            </a:r>
          </a:p>
          <a:p>
            <a:pPr>
              <a:lnSpc>
                <a:spcPct val="90000"/>
              </a:lnSpc>
              <a:buFontTx/>
              <a:buNone/>
            </a:pPr>
            <a:r>
              <a:rPr lang="en-US" sz="2400" dirty="0">
                <a:latin typeface="Constantia" pitchFamily="18" charset="0"/>
              </a:rPr>
              <a:t>  </a:t>
            </a:r>
            <a:r>
              <a:rPr lang="en-US" sz="2400" dirty="0" smtClean="0">
                <a:latin typeface="Constantia" pitchFamily="18" charset="0"/>
              </a:rPr>
              <a:t>	</a:t>
            </a:r>
            <a:r>
              <a:rPr lang="en-US" sz="2400" dirty="0" err="1" smtClean="0">
                <a:latin typeface="Constantia" pitchFamily="18" charset="0"/>
              </a:rPr>
              <a:t>v_quantity</a:t>
            </a:r>
            <a:r>
              <a:rPr lang="en-US" sz="2400" dirty="0">
                <a:latin typeface="Constantia" pitchFamily="18" charset="0"/>
              </a:rPr>
              <a:t>	number(8,0)  :=  400</a:t>
            </a:r>
            <a:r>
              <a:rPr lang="en-US" sz="2400" dirty="0" smtClean="0">
                <a:latin typeface="Constantia" pitchFamily="18" charset="0"/>
              </a:rPr>
              <a:t>;</a:t>
            </a:r>
          </a:p>
          <a:p>
            <a:pPr>
              <a:lnSpc>
                <a:spcPct val="90000"/>
              </a:lnSpc>
              <a:buFontTx/>
              <a:buNone/>
            </a:pPr>
            <a:endParaRPr lang="en-US" sz="2400" dirty="0">
              <a:latin typeface="Constantia" pitchFamily="18" charset="0"/>
            </a:endParaRPr>
          </a:p>
          <a:p>
            <a:pPr>
              <a:lnSpc>
                <a:spcPct val="90000"/>
              </a:lnSpc>
              <a:buFontTx/>
              <a:buNone/>
            </a:pPr>
            <a:r>
              <a:rPr lang="en-US" sz="2400" dirty="0">
                <a:latin typeface="Constantia" pitchFamily="18" charset="0"/>
              </a:rPr>
              <a:t>BEGIN</a:t>
            </a:r>
          </a:p>
          <a:p>
            <a:pPr>
              <a:lnSpc>
                <a:spcPct val="90000"/>
              </a:lnSpc>
              <a:buFontTx/>
              <a:buNone/>
            </a:pPr>
            <a:r>
              <a:rPr lang="en-US" sz="2400" dirty="0">
                <a:latin typeface="Constantia" pitchFamily="18" charset="0"/>
              </a:rPr>
              <a:t>	</a:t>
            </a:r>
            <a:r>
              <a:rPr lang="en-US" sz="2400" dirty="0" err="1">
                <a:latin typeface="Constantia" pitchFamily="18" charset="0"/>
              </a:rPr>
              <a:t>v_inv_value</a:t>
            </a:r>
            <a:r>
              <a:rPr lang="en-US" sz="2400" dirty="0">
                <a:latin typeface="Constantia" pitchFamily="18" charset="0"/>
              </a:rPr>
              <a:t> := </a:t>
            </a:r>
            <a:r>
              <a:rPr lang="en-US" sz="2400" dirty="0" err="1">
                <a:latin typeface="Constantia" pitchFamily="18" charset="0"/>
              </a:rPr>
              <a:t>v_price</a:t>
            </a:r>
            <a:r>
              <a:rPr lang="en-US" sz="2400" dirty="0">
                <a:latin typeface="Constantia" pitchFamily="18" charset="0"/>
              </a:rPr>
              <a:t> * </a:t>
            </a:r>
            <a:r>
              <a:rPr lang="en-US" sz="2400" dirty="0" err="1">
                <a:latin typeface="Constantia" pitchFamily="18" charset="0"/>
              </a:rPr>
              <a:t>v_quantity</a:t>
            </a:r>
            <a:r>
              <a:rPr lang="en-US" sz="2400" dirty="0">
                <a:latin typeface="Constantia" pitchFamily="18" charset="0"/>
              </a:rPr>
              <a:t>;</a:t>
            </a:r>
          </a:p>
          <a:p>
            <a:pPr>
              <a:lnSpc>
                <a:spcPct val="90000"/>
              </a:lnSpc>
              <a:buFontTx/>
              <a:buNone/>
            </a:pPr>
            <a:r>
              <a:rPr lang="en-US" sz="2400" dirty="0">
                <a:latin typeface="Constantia" pitchFamily="18" charset="0"/>
              </a:rPr>
              <a:t>  </a:t>
            </a:r>
            <a:r>
              <a:rPr lang="en-US" sz="2400" dirty="0" smtClean="0">
                <a:latin typeface="Constantia" pitchFamily="18" charset="0"/>
              </a:rPr>
              <a:t>	</a:t>
            </a:r>
            <a:r>
              <a:rPr lang="en-US" sz="2400" dirty="0" err="1" smtClean="0">
                <a:latin typeface="Constantia" pitchFamily="18" charset="0"/>
              </a:rPr>
              <a:t>dbms_output.put_line</a:t>
            </a:r>
            <a:r>
              <a:rPr lang="en-US" sz="2400" dirty="0" smtClean="0">
                <a:latin typeface="Constantia" pitchFamily="18" charset="0"/>
              </a:rPr>
              <a:t>(</a:t>
            </a:r>
            <a:r>
              <a:rPr lang="en-US" sz="2400" dirty="0">
                <a:latin typeface="Constantia" pitchFamily="18" charset="0"/>
              </a:rPr>
              <a:t>'The value is: ');</a:t>
            </a:r>
          </a:p>
          <a:p>
            <a:pPr>
              <a:lnSpc>
                <a:spcPct val="90000"/>
              </a:lnSpc>
              <a:buFontTx/>
              <a:buNone/>
            </a:pPr>
            <a:r>
              <a:rPr lang="en-US" sz="2400" dirty="0">
                <a:latin typeface="Constantia" pitchFamily="18" charset="0"/>
              </a:rPr>
              <a:t>  </a:t>
            </a:r>
            <a:r>
              <a:rPr lang="en-US" sz="2400" dirty="0" smtClean="0">
                <a:latin typeface="Constantia" pitchFamily="18" charset="0"/>
              </a:rPr>
              <a:t>	</a:t>
            </a:r>
            <a:r>
              <a:rPr lang="en-US" sz="2400" dirty="0" err="1" smtClean="0">
                <a:latin typeface="Constantia" pitchFamily="18" charset="0"/>
              </a:rPr>
              <a:t>dbms_output.put_line</a:t>
            </a:r>
            <a:r>
              <a:rPr lang="en-US" sz="2400" dirty="0" smtClean="0">
                <a:latin typeface="Constantia" pitchFamily="18" charset="0"/>
              </a:rPr>
              <a:t>(</a:t>
            </a:r>
            <a:r>
              <a:rPr lang="en-US" sz="2400" dirty="0" err="1" smtClean="0">
                <a:latin typeface="Constantia" pitchFamily="18" charset="0"/>
              </a:rPr>
              <a:t>v_inv_value</a:t>
            </a:r>
            <a:r>
              <a:rPr lang="en-US" sz="2400" dirty="0">
                <a:latin typeface="Constantia" pitchFamily="18" charset="0"/>
              </a:rPr>
              <a:t>);</a:t>
            </a:r>
          </a:p>
          <a:p>
            <a:pPr>
              <a:lnSpc>
                <a:spcPct val="90000"/>
              </a:lnSpc>
              <a:buFontTx/>
              <a:buNone/>
            </a:pPr>
            <a:r>
              <a:rPr lang="en-US" sz="2400" dirty="0">
                <a:latin typeface="Constantia" pitchFamily="18" charset="0"/>
              </a:rPr>
              <a:t>END;</a:t>
            </a:r>
          </a:p>
          <a:p>
            <a:pPr>
              <a:lnSpc>
                <a:spcPct val="90000"/>
              </a:lnSpc>
              <a:buFontTx/>
              <a:buNone/>
            </a:pPr>
            <a:r>
              <a:rPr lang="en-US" sz="2400" dirty="0">
                <a:latin typeface="Constantia" pitchFamily="18" charset="0"/>
              </a:rPr>
              <a:t>/</a:t>
            </a:r>
          </a:p>
        </p:txBody>
      </p:sp>
    </p:spTree>
    <p:extLst>
      <p:ext uri="{BB962C8B-B14F-4D97-AF65-F5344CB8AC3E}">
        <p14:creationId xmlns:p14="http://schemas.microsoft.com/office/powerpoint/2010/main" val="144044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6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86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86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867">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867">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867">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867">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86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normAutofit/>
          </a:bodyPr>
          <a:lstStyle/>
          <a:p>
            <a:pPr algn="ctr"/>
            <a:r>
              <a:rPr lang="en-IN" sz="4400" dirty="0" smtClean="0"/>
              <a:t>PL/SQL Example </a:t>
            </a:r>
            <a:endParaRPr lang="en-IN" sz="4400" dirty="0"/>
          </a:p>
        </p:txBody>
      </p:sp>
      <p:sp>
        <p:nvSpPr>
          <p:cNvPr id="3" name="Content Placeholder 2"/>
          <p:cNvSpPr>
            <a:spLocks noGrp="1"/>
          </p:cNvSpPr>
          <p:nvPr>
            <p:ph idx="1"/>
          </p:nvPr>
        </p:nvSpPr>
        <p:spPr>
          <a:xfrm>
            <a:off x="457200" y="1196752"/>
            <a:ext cx="8229600" cy="5544616"/>
          </a:xfrm>
        </p:spPr>
        <p:txBody>
          <a:bodyPr>
            <a:normAutofit fontScale="62500" lnSpcReduction="20000"/>
          </a:bodyPr>
          <a:lstStyle/>
          <a:p>
            <a:pPr marL="349250" indent="0">
              <a:buNone/>
            </a:pPr>
            <a:r>
              <a:rPr lang="en-US" sz="2800" dirty="0"/>
              <a:t>DECLARE</a:t>
            </a:r>
          </a:p>
          <a:p>
            <a:pPr marL="349250" indent="0">
              <a:buNone/>
            </a:pPr>
            <a:r>
              <a:rPr lang="en-US" sz="2800" dirty="0"/>
              <a:t>	</a:t>
            </a:r>
            <a:r>
              <a:rPr lang="en-US" sz="2800" dirty="0" err="1" smtClean="0"/>
              <a:t>fname</a:t>
            </a:r>
            <a:r>
              <a:rPr lang="en-US" sz="2800" dirty="0" smtClean="0"/>
              <a:t> </a:t>
            </a:r>
            <a:r>
              <a:rPr lang="en-US" sz="2800" dirty="0"/>
              <a:t>VARCHAR2(35);</a:t>
            </a:r>
          </a:p>
          <a:p>
            <a:pPr marL="349250" indent="0">
              <a:buNone/>
            </a:pPr>
            <a:r>
              <a:rPr lang="en-US" sz="2800" dirty="0"/>
              <a:t>	</a:t>
            </a:r>
            <a:r>
              <a:rPr lang="en-US" sz="2800" dirty="0" err="1" smtClean="0"/>
              <a:t>lname</a:t>
            </a:r>
            <a:r>
              <a:rPr lang="en-US" sz="2800" dirty="0" smtClean="0"/>
              <a:t> </a:t>
            </a:r>
            <a:r>
              <a:rPr lang="en-US" sz="2800" dirty="0"/>
              <a:t>VARCHAR2(35);</a:t>
            </a:r>
          </a:p>
          <a:p>
            <a:pPr marL="349250" indent="0">
              <a:buNone/>
            </a:pPr>
            <a:r>
              <a:rPr lang="en-US" sz="2800" dirty="0"/>
              <a:t>BEGIN</a:t>
            </a:r>
          </a:p>
          <a:p>
            <a:pPr marL="349250" indent="0">
              <a:buNone/>
            </a:pPr>
            <a:r>
              <a:rPr lang="en-US" sz="2800" dirty="0"/>
              <a:t>	SELECT </a:t>
            </a:r>
            <a:r>
              <a:rPr lang="en-US" sz="2800" dirty="0" err="1"/>
              <a:t>first_name</a:t>
            </a:r>
            <a:r>
              <a:rPr lang="en-US" sz="2800" dirty="0"/>
              <a:t>, </a:t>
            </a:r>
            <a:r>
              <a:rPr lang="en-US" sz="2800" dirty="0" err="1"/>
              <a:t>last_name</a:t>
            </a:r>
            <a:endParaRPr lang="en-US" sz="2800" dirty="0"/>
          </a:p>
          <a:p>
            <a:pPr marL="349250" indent="0">
              <a:buNone/>
            </a:pPr>
            <a:r>
              <a:rPr lang="en-US" sz="2800" dirty="0"/>
              <a:t>	INTO </a:t>
            </a:r>
            <a:r>
              <a:rPr lang="en-US" sz="2800" dirty="0" err="1" smtClean="0"/>
              <a:t>fname</a:t>
            </a:r>
            <a:r>
              <a:rPr lang="en-US" sz="2800" dirty="0"/>
              <a:t>, </a:t>
            </a:r>
            <a:r>
              <a:rPr lang="en-US" sz="2800" dirty="0" err="1" smtClean="0"/>
              <a:t>lname</a:t>
            </a:r>
            <a:endParaRPr lang="en-US" sz="2800" dirty="0"/>
          </a:p>
          <a:p>
            <a:pPr marL="349250" indent="0">
              <a:buNone/>
            </a:pPr>
            <a:r>
              <a:rPr lang="en-US" sz="2800" dirty="0"/>
              <a:t>	FROM student</a:t>
            </a:r>
          </a:p>
          <a:p>
            <a:pPr marL="349250" indent="0">
              <a:buNone/>
            </a:pPr>
            <a:r>
              <a:rPr lang="en-US" sz="2800" dirty="0"/>
              <a:t>	WHERE </a:t>
            </a:r>
            <a:r>
              <a:rPr lang="en-US" sz="2800" dirty="0" err="1"/>
              <a:t>student_id</a:t>
            </a:r>
            <a:r>
              <a:rPr lang="en-US" sz="2800" dirty="0"/>
              <a:t> = 123;</a:t>
            </a:r>
          </a:p>
          <a:p>
            <a:pPr marL="349250" indent="0">
              <a:buNone/>
            </a:pPr>
            <a:r>
              <a:rPr lang="en-US" sz="2800" dirty="0"/>
              <a:t>	DBMS_OUTPUT.PUT_LINE</a:t>
            </a:r>
          </a:p>
          <a:p>
            <a:pPr marL="349250" indent="0">
              <a:buNone/>
            </a:pPr>
            <a:r>
              <a:rPr lang="en-US" sz="2800" dirty="0"/>
              <a:t>	('Student name: </a:t>
            </a:r>
            <a:r>
              <a:rPr lang="en-US" sz="2800" dirty="0" smtClean="0"/>
              <a:t>'|</a:t>
            </a:r>
            <a:r>
              <a:rPr lang="en-US" sz="2800" dirty="0" err="1" smtClean="0"/>
              <a:t>fname</a:t>
            </a:r>
            <a:r>
              <a:rPr lang="en-US" sz="2800" dirty="0"/>
              <a:t>||' </a:t>
            </a:r>
            <a:r>
              <a:rPr lang="en-US" sz="2800" dirty="0" smtClean="0"/>
              <a:t>'||</a:t>
            </a:r>
            <a:r>
              <a:rPr lang="en-US" sz="2800" dirty="0" err="1" smtClean="0"/>
              <a:t>lname</a:t>
            </a:r>
            <a:r>
              <a:rPr lang="en-US" sz="2800" dirty="0"/>
              <a:t>);</a:t>
            </a:r>
          </a:p>
          <a:p>
            <a:pPr marL="349250" indent="0">
              <a:buNone/>
            </a:pPr>
            <a:r>
              <a:rPr lang="en-US" sz="2800" dirty="0"/>
              <a:t>EXCEPTION</a:t>
            </a:r>
          </a:p>
          <a:p>
            <a:pPr marL="349250" indent="0">
              <a:buNone/>
            </a:pPr>
            <a:r>
              <a:rPr lang="en-US" sz="2800" dirty="0"/>
              <a:t>	WHEN NO_DATA_FOUND THEN</a:t>
            </a:r>
          </a:p>
          <a:p>
            <a:pPr marL="349250" indent="0">
              <a:buNone/>
            </a:pPr>
            <a:r>
              <a:rPr lang="en-US" sz="2800" dirty="0"/>
              <a:t>		</a:t>
            </a:r>
            <a:r>
              <a:rPr lang="en-US" sz="2800" dirty="0" smtClean="0"/>
              <a:t>DBMS_OUTPUT.PUT_LINE (‘No </a:t>
            </a:r>
            <a:r>
              <a:rPr lang="en-US" sz="2800" dirty="0"/>
              <a:t>student with </a:t>
            </a:r>
            <a:r>
              <a:rPr lang="en-US" sz="2800" dirty="0" smtClean="0"/>
              <a:t>id </a:t>
            </a:r>
            <a:r>
              <a:rPr lang="en-US" sz="2800" dirty="0"/>
              <a:t>123');</a:t>
            </a:r>
          </a:p>
          <a:p>
            <a:pPr marL="349250" indent="0">
              <a:buNone/>
            </a:pPr>
            <a:r>
              <a:rPr lang="en-US" sz="2800" dirty="0"/>
              <a:t>END;</a:t>
            </a:r>
          </a:p>
          <a:p>
            <a:pPr marL="349250" indent="0">
              <a:buNone/>
            </a:pPr>
            <a:r>
              <a:rPr lang="en-US" sz="2800" b="1" dirty="0"/>
              <a:t>.</a:t>
            </a:r>
          </a:p>
          <a:p>
            <a:pPr marL="349250" indent="0">
              <a:buNone/>
            </a:pPr>
            <a:r>
              <a:rPr lang="en-US" sz="2800" b="1" dirty="0" smtClean="0"/>
              <a:t>/</a:t>
            </a:r>
          </a:p>
          <a:p>
            <a:pPr marL="349250" indent="0">
              <a:buNone/>
            </a:pPr>
            <a:endParaRPr lang="en-US" sz="2800" b="1" dirty="0"/>
          </a:p>
          <a:p>
            <a:pPr marL="0" indent="0">
              <a:buNone/>
            </a:pPr>
            <a:r>
              <a:rPr lang="en-IN" dirty="0" smtClean="0"/>
              <a:t>Note :</a:t>
            </a:r>
          </a:p>
          <a:p>
            <a:pPr marL="882650" indent="-533400">
              <a:buFontTx/>
              <a:buChar char="•"/>
            </a:pPr>
            <a:r>
              <a:rPr lang="en-US" sz="2400" dirty="0"/>
              <a:t>The “.” marks the end of the PL/SQL block and is </a:t>
            </a:r>
            <a:r>
              <a:rPr lang="en-US" sz="2400" dirty="0" smtClean="0"/>
              <a:t>optional</a:t>
            </a:r>
            <a:endParaRPr lang="en-US" sz="2400" dirty="0"/>
          </a:p>
          <a:p>
            <a:pPr marL="882650" indent="-533400">
              <a:buFontTx/>
              <a:buChar char="•"/>
            </a:pPr>
            <a:r>
              <a:rPr lang="en-US" sz="2400" dirty="0"/>
              <a:t>The “/” executes the PL/SQL block and is required</a:t>
            </a:r>
            <a:endParaRPr lang="en-IN" dirty="0"/>
          </a:p>
        </p:txBody>
      </p:sp>
    </p:spTree>
    <p:extLst>
      <p:ext uri="{BB962C8B-B14F-4D97-AF65-F5344CB8AC3E}">
        <p14:creationId xmlns:p14="http://schemas.microsoft.com/office/powerpoint/2010/main" val="22497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7" end="1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8" end="1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pPr algn="ctr"/>
            <a:r>
              <a:rPr lang="en-IN" sz="5400" dirty="0"/>
              <a:t>PL/SQL </a:t>
            </a:r>
            <a:r>
              <a:rPr lang="en-IN" sz="5400" dirty="0" smtClean="0"/>
              <a:t>Loop Example </a:t>
            </a:r>
            <a:endParaRPr lang="en-IN" dirty="0"/>
          </a:p>
        </p:txBody>
      </p:sp>
      <p:sp>
        <p:nvSpPr>
          <p:cNvPr id="3" name="Content Placeholder 2"/>
          <p:cNvSpPr>
            <a:spLocks noGrp="1"/>
          </p:cNvSpPr>
          <p:nvPr>
            <p:ph idx="1"/>
          </p:nvPr>
        </p:nvSpPr>
        <p:spPr>
          <a:xfrm>
            <a:off x="457200" y="1484784"/>
            <a:ext cx="8229600" cy="4839816"/>
          </a:xfrm>
        </p:spPr>
        <p:txBody>
          <a:bodyPr>
            <a:normAutofit fontScale="77500" lnSpcReduction="20000"/>
          </a:bodyPr>
          <a:lstStyle/>
          <a:p>
            <a:pPr marL="0" indent="0">
              <a:buNone/>
            </a:pPr>
            <a:r>
              <a:rPr lang="en-IN" dirty="0"/>
              <a:t>DECLARE   </a:t>
            </a:r>
            <a:endParaRPr lang="en-IN" dirty="0" smtClean="0"/>
          </a:p>
          <a:p>
            <a:pPr marL="0" indent="0">
              <a:buNone/>
            </a:pPr>
            <a:r>
              <a:rPr lang="en-IN" dirty="0"/>
              <a:t>	</a:t>
            </a:r>
            <a:r>
              <a:rPr lang="en-IN" dirty="0" smtClean="0"/>
              <a:t>i </a:t>
            </a:r>
            <a:r>
              <a:rPr lang="en-IN" dirty="0"/>
              <a:t>number(1);   </a:t>
            </a:r>
            <a:endParaRPr lang="en-IN" dirty="0" smtClean="0"/>
          </a:p>
          <a:p>
            <a:pPr marL="0" indent="0">
              <a:buNone/>
            </a:pPr>
            <a:r>
              <a:rPr lang="en-IN" dirty="0"/>
              <a:t>	</a:t>
            </a:r>
            <a:r>
              <a:rPr lang="en-IN" dirty="0" smtClean="0"/>
              <a:t>j </a:t>
            </a:r>
            <a:r>
              <a:rPr lang="en-IN" dirty="0"/>
              <a:t>number(1</a:t>
            </a:r>
            <a:r>
              <a:rPr lang="en-IN" dirty="0" smtClean="0"/>
              <a:t>);</a:t>
            </a:r>
          </a:p>
          <a:p>
            <a:pPr marL="0" indent="0">
              <a:buNone/>
            </a:pPr>
            <a:endParaRPr lang="en-IN" dirty="0" smtClean="0"/>
          </a:p>
          <a:p>
            <a:pPr marL="0" indent="0">
              <a:buNone/>
            </a:pPr>
            <a:r>
              <a:rPr lang="en-IN" dirty="0" smtClean="0"/>
              <a:t>BEGIN   </a:t>
            </a:r>
          </a:p>
          <a:p>
            <a:pPr marL="0" indent="0">
              <a:buNone/>
            </a:pPr>
            <a:r>
              <a:rPr lang="en-IN" dirty="0" smtClean="0"/>
              <a:t>	FOR </a:t>
            </a:r>
            <a:r>
              <a:rPr lang="en-IN" dirty="0"/>
              <a:t>i IN 1..3 </a:t>
            </a:r>
            <a:endParaRPr lang="en-IN" dirty="0" smtClean="0"/>
          </a:p>
          <a:p>
            <a:pPr marL="0" indent="0">
              <a:buNone/>
            </a:pPr>
            <a:r>
              <a:rPr lang="en-IN" dirty="0"/>
              <a:t>	</a:t>
            </a:r>
            <a:r>
              <a:rPr lang="en-IN" dirty="0" smtClean="0"/>
              <a:t>LOOP            </a:t>
            </a:r>
          </a:p>
          <a:p>
            <a:pPr marL="0" indent="0">
              <a:buNone/>
            </a:pPr>
            <a:r>
              <a:rPr lang="en-IN" dirty="0"/>
              <a:t>	</a:t>
            </a:r>
            <a:r>
              <a:rPr lang="en-IN" dirty="0" smtClean="0"/>
              <a:t>	FOR </a:t>
            </a:r>
            <a:r>
              <a:rPr lang="en-IN" dirty="0"/>
              <a:t>j IN 1..3 </a:t>
            </a:r>
            <a:endParaRPr lang="en-IN" dirty="0" smtClean="0"/>
          </a:p>
          <a:p>
            <a:pPr marL="0" indent="0">
              <a:buNone/>
            </a:pPr>
            <a:r>
              <a:rPr lang="en-IN" dirty="0"/>
              <a:t>	</a:t>
            </a:r>
            <a:r>
              <a:rPr lang="en-IN" dirty="0" smtClean="0"/>
              <a:t>	LOOP         </a:t>
            </a:r>
          </a:p>
          <a:p>
            <a:pPr marL="0" indent="0">
              <a:buNone/>
            </a:pPr>
            <a:r>
              <a:rPr lang="en-IN" dirty="0"/>
              <a:t>	</a:t>
            </a:r>
            <a:r>
              <a:rPr lang="en-IN" dirty="0" smtClean="0"/>
              <a:t>		</a:t>
            </a:r>
            <a:r>
              <a:rPr lang="en-IN" dirty="0" err="1" smtClean="0"/>
              <a:t>dbms_output.put_line</a:t>
            </a:r>
            <a:r>
              <a:rPr lang="en-IN" dirty="0"/>
              <a:t>('i is: '|| i || ' and j is: ' || j</a:t>
            </a:r>
            <a:r>
              <a:rPr lang="en-IN" dirty="0" smtClean="0"/>
              <a:t>);</a:t>
            </a:r>
          </a:p>
          <a:p>
            <a:pPr marL="0" indent="0">
              <a:buNone/>
            </a:pPr>
            <a:r>
              <a:rPr lang="en-IN" dirty="0"/>
              <a:t>	</a:t>
            </a:r>
            <a:r>
              <a:rPr lang="en-IN" dirty="0" smtClean="0"/>
              <a:t>	END LOOP;</a:t>
            </a:r>
          </a:p>
          <a:p>
            <a:pPr marL="0" indent="0">
              <a:buNone/>
            </a:pPr>
            <a:r>
              <a:rPr lang="en-IN" dirty="0" smtClean="0"/>
              <a:t>	END LOOP;</a:t>
            </a:r>
          </a:p>
          <a:p>
            <a:pPr marL="0" indent="0">
              <a:buNone/>
            </a:pPr>
            <a:r>
              <a:rPr lang="en-IN" dirty="0" smtClean="0"/>
              <a:t>END;</a:t>
            </a:r>
          </a:p>
          <a:p>
            <a:pPr marL="0" indent="0">
              <a:buNone/>
            </a:pPr>
            <a:r>
              <a:rPr lang="en-IN" dirty="0" smtClean="0"/>
              <a:t>/</a:t>
            </a:r>
            <a:endParaRPr lang="en-IN" dirty="0"/>
          </a:p>
          <a:p>
            <a:endParaRPr lang="en-IN" dirty="0"/>
          </a:p>
        </p:txBody>
      </p:sp>
    </p:spTree>
    <p:extLst>
      <p:ext uri="{BB962C8B-B14F-4D97-AF65-F5344CB8AC3E}">
        <p14:creationId xmlns:p14="http://schemas.microsoft.com/office/powerpoint/2010/main" val="11281658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43000"/>
          </a:xfrm>
        </p:spPr>
        <p:txBody>
          <a:bodyPr>
            <a:normAutofit/>
          </a:bodyPr>
          <a:lstStyle/>
          <a:p>
            <a:pPr algn="ctr"/>
            <a:r>
              <a:rPr lang="en-GB" sz="4000" dirty="0"/>
              <a:t>GENERATING </a:t>
            </a:r>
            <a:r>
              <a:rPr lang="en-GB" sz="4000" dirty="0" smtClean="0"/>
              <a:t>OUTPUT</a:t>
            </a:r>
            <a:endParaRPr lang="en-IN" sz="4000" dirty="0"/>
          </a:p>
        </p:txBody>
      </p:sp>
      <p:sp>
        <p:nvSpPr>
          <p:cNvPr id="3" name="Content Placeholder 2"/>
          <p:cNvSpPr>
            <a:spLocks noGrp="1"/>
          </p:cNvSpPr>
          <p:nvPr>
            <p:ph idx="1"/>
          </p:nvPr>
        </p:nvSpPr>
        <p:spPr>
          <a:xfrm>
            <a:off x="0" y="1340768"/>
            <a:ext cx="8686800" cy="5400600"/>
          </a:xfrm>
        </p:spPr>
        <p:txBody>
          <a:bodyPr>
            <a:normAutofit fontScale="85000" lnSpcReduction="10000"/>
          </a:bodyPr>
          <a:lstStyle/>
          <a:p>
            <a:pPr marL="882650" indent="-533400">
              <a:spcAft>
                <a:spcPts val="600"/>
              </a:spcAft>
            </a:pPr>
            <a:r>
              <a:rPr lang="en-GB" sz="2400" dirty="0"/>
              <a:t>Like other programming languages, PL/SQL provides a procedure (i.e. PUT_LINE) to allow the user to display the output on the </a:t>
            </a:r>
            <a:r>
              <a:rPr lang="en-GB" sz="2400" dirty="0" smtClean="0"/>
              <a:t>screen</a:t>
            </a:r>
          </a:p>
          <a:p>
            <a:pPr marL="882650" indent="-533400">
              <a:spcAft>
                <a:spcPts val="600"/>
              </a:spcAft>
            </a:pPr>
            <a:r>
              <a:rPr lang="en-GB" sz="2400" dirty="0" smtClean="0"/>
              <a:t>For </a:t>
            </a:r>
            <a:r>
              <a:rPr lang="en-GB" sz="2400" dirty="0"/>
              <a:t>a user to able to view a result on the screen, two steps are </a:t>
            </a:r>
            <a:r>
              <a:rPr lang="en-GB" sz="2400" dirty="0" smtClean="0"/>
              <a:t>required:</a:t>
            </a:r>
          </a:p>
          <a:p>
            <a:pPr marL="1248410" lvl="1" indent="-533400">
              <a:spcAft>
                <a:spcPts val="600"/>
              </a:spcAft>
            </a:pPr>
            <a:r>
              <a:rPr lang="en-GB" sz="2200" dirty="0" smtClean="0"/>
              <a:t>First, before </a:t>
            </a:r>
            <a:r>
              <a:rPr lang="en-GB" sz="2200" dirty="0"/>
              <a:t>executing any PL/SQL program, type the following command at the SQL </a:t>
            </a:r>
            <a:r>
              <a:rPr lang="en-GB" sz="2200" dirty="0" smtClean="0"/>
              <a:t>prompt</a:t>
            </a:r>
          </a:p>
          <a:p>
            <a:pPr marL="989330" lvl="2" indent="0">
              <a:spcAft>
                <a:spcPts val="600"/>
              </a:spcAft>
              <a:buNone/>
            </a:pPr>
            <a:r>
              <a:rPr lang="en-GB" dirty="0"/>
              <a:t>	</a:t>
            </a:r>
            <a:r>
              <a:rPr lang="en-GB" b="1" dirty="0" smtClean="0"/>
              <a:t>SQL</a:t>
            </a:r>
            <a:r>
              <a:rPr lang="en-GB" b="1" dirty="0"/>
              <a:t>&gt; 	SET SERVEROUTPUT ON;</a:t>
            </a:r>
          </a:p>
          <a:p>
            <a:pPr marL="349250" indent="0">
              <a:spcAft>
                <a:spcPts val="600"/>
              </a:spcAft>
              <a:buNone/>
            </a:pPr>
            <a:r>
              <a:rPr lang="en-GB" sz="2400" dirty="0" smtClean="0"/>
              <a:t>	      (or)  </a:t>
            </a:r>
            <a:r>
              <a:rPr lang="en-GB" sz="2400" dirty="0"/>
              <a:t>put the command at the beginning of the </a:t>
            </a:r>
            <a:r>
              <a:rPr lang="en-GB" sz="2400" dirty="0" smtClean="0"/>
              <a:t>program</a:t>
            </a:r>
            <a:r>
              <a:rPr lang="en-GB" sz="2400" dirty="0"/>
              <a:t>, </a:t>
            </a:r>
            <a:r>
              <a:rPr lang="en-GB" sz="2400" dirty="0" smtClean="0"/>
              <a:t>right </a:t>
            </a:r>
            <a:r>
              <a:rPr lang="en-GB" sz="2400" dirty="0"/>
              <a:t>before the declaration </a:t>
            </a:r>
            <a:r>
              <a:rPr lang="en-GB" sz="2400" dirty="0" smtClean="0"/>
              <a:t>section</a:t>
            </a:r>
          </a:p>
          <a:p>
            <a:pPr marL="1248410" lvl="1" indent="-533400">
              <a:spcAft>
                <a:spcPts val="600"/>
              </a:spcAft>
              <a:defRPr/>
            </a:pPr>
            <a:r>
              <a:rPr lang="en-GB" dirty="0"/>
              <a:t>Second, </a:t>
            </a:r>
            <a:r>
              <a:rPr lang="en-GB" sz="2200" dirty="0"/>
              <a:t>use </a:t>
            </a:r>
            <a:r>
              <a:rPr lang="en-GB" sz="2200" b="1" dirty="0"/>
              <a:t>DBMS_OUTPUT.PUT_LINE</a:t>
            </a:r>
            <a:r>
              <a:rPr lang="en-GB" sz="2200" dirty="0"/>
              <a:t> in </a:t>
            </a:r>
            <a:r>
              <a:rPr lang="en-GB" sz="2200" dirty="0" smtClean="0"/>
              <a:t>the </a:t>
            </a:r>
            <a:r>
              <a:rPr lang="en-GB" sz="2200" dirty="0"/>
              <a:t>executable section to display any </a:t>
            </a:r>
            <a:r>
              <a:rPr lang="en-GB" sz="2200" dirty="0" smtClean="0"/>
              <a:t>message on </a:t>
            </a:r>
            <a:r>
              <a:rPr lang="en-GB" sz="2200" dirty="0"/>
              <a:t>the </a:t>
            </a:r>
            <a:r>
              <a:rPr lang="en-GB" sz="2200" dirty="0" smtClean="0"/>
              <a:t>screen</a:t>
            </a:r>
            <a:endParaRPr lang="en-GB" sz="2200" b="1" dirty="0"/>
          </a:p>
          <a:p>
            <a:pPr marL="349250" indent="0">
              <a:spcAft>
                <a:spcPts val="600"/>
              </a:spcAft>
              <a:buNone/>
              <a:defRPr/>
            </a:pPr>
            <a:r>
              <a:rPr lang="en-GB" b="1" dirty="0" smtClean="0"/>
              <a:t>	Syntax </a:t>
            </a:r>
            <a:r>
              <a:rPr lang="en-GB" b="1" dirty="0"/>
              <a:t>for displaying a message:</a:t>
            </a:r>
            <a:endParaRPr lang="en-GB" dirty="0"/>
          </a:p>
          <a:p>
            <a:pPr marL="349250" indent="0">
              <a:spcAft>
                <a:spcPts val="600"/>
              </a:spcAft>
              <a:buNone/>
              <a:defRPr/>
            </a:pPr>
            <a:r>
              <a:rPr lang="en-GB" dirty="0" smtClean="0"/>
              <a:t>		DBMS_OUTPUT.PUT_LINE</a:t>
            </a:r>
            <a:r>
              <a:rPr lang="en-GB" dirty="0"/>
              <a:t>(&lt;string&gt;);</a:t>
            </a:r>
          </a:p>
          <a:p>
            <a:pPr marL="715010" lvl="1" indent="0">
              <a:spcAft>
                <a:spcPts val="600"/>
              </a:spcAft>
              <a:buNone/>
              <a:defRPr/>
            </a:pPr>
            <a:r>
              <a:rPr lang="en-GB" sz="2200" dirty="0" smtClean="0"/>
              <a:t>	PUT_LINE </a:t>
            </a:r>
            <a:r>
              <a:rPr lang="en-GB" sz="2200" dirty="0"/>
              <a:t>is the procedure to generate the output on the screen, and DBMS_OUTPUT is the package to which the PUT_LINE belongs</a:t>
            </a:r>
            <a:endParaRPr lang="en-IN" dirty="0"/>
          </a:p>
        </p:txBody>
      </p:sp>
    </p:spTree>
    <p:extLst>
      <p:ext uri="{BB962C8B-B14F-4D97-AF65-F5344CB8AC3E}">
        <p14:creationId xmlns:p14="http://schemas.microsoft.com/office/powerpoint/2010/main" val="3489972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lstStyle/>
          <a:p>
            <a:pPr algn="ctr"/>
            <a:r>
              <a:rPr lang="en-IN" dirty="0" smtClean="0"/>
              <a:t>Substitution Variables</a:t>
            </a:r>
            <a:endParaRPr lang="en-IN" dirty="0"/>
          </a:p>
        </p:txBody>
      </p:sp>
      <p:sp>
        <p:nvSpPr>
          <p:cNvPr id="3" name="Content Placeholder 2"/>
          <p:cNvSpPr>
            <a:spLocks noGrp="1"/>
          </p:cNvSpPr>
          <p:nvPr>
            <p:ph idx="1"/>
          </p:nvPr>
        </p:nvSpPr>
        <p:spPr>
          <a:xfrm>
            <a:off x="457200" y="1685528"/>
            <a:ext cx="8229600" cy="4983832"/>
          </a:xfrm>
        </p:spPr>
        <p:txBody>
          <a:bodyPr/>
          <a:lstStyle/>
          <a:p>
            <a:pPr marL="882650" indent="-533400">
              <a:spcAft>
                <a:spcPts val="1200"/>
              </a:spcAft>
              <a:buFontTx/>
              <a:buChar char="•"/>
            </a:pPr>
            <a:r>
              <a:rPr lang="en-US" sz="2400" dirty="0" smtClean="0"/>
              <a:t>SQL*Plus </a:t>
            </a:r>
            <a:r>
              <a:rPr lang="en-US" sz="2400" dirty="0"/>
              <a:t>allows a PL/SQL block to receive input information with the help of substitution variables.</a:t>
            </a:r>
          </a:p>
          <a:p>
            <a:pPr marL="882650" indent="-533400">
              <a:spcAft>
                <a:spcPts val="1200"/>
              </a:spcAft>
              <a:buFontTx/>
              <a:buChar char="•"/>
            </a:pPr>
            <a:r>
              <a:rPr lang="en-US" sz="2400" dirty="0"/>
              <a:t>Substitution variables cannot be used to output the values because no memory is allocated for them.</a:t>
            </a:r>
          </a:p>
          <a:p>
            <a:pPr marL="882650" indent="-533400">
              <a:spcAft>
                <a:spcPts val="1200"/>
              </a:spcAft>
              <a:buFontTx/>
              <a:buChar char="•"/>
            </a:pPr>
            <a:r>
              <a:rPr lang="en-US" sz="2400" dirty="0"/>
              <a:t>SQL*Plus will substitute a variable before the PL/SQL block is sent to the database.</a:t>
            </a:r>
          </a:p>
          <a:p>
            <a:pPr marL="882650" indent="-533400">
              <a:spcAft>
                <a:spcPts val="1200"/>
              </a:spcAft>
              <a:buFontTx/>
              <a:buChar char="•"/>
            </a:pPr>
            <a:r>
              <a:rPr lang="en-US" sz="2400" dirty="0"/>
              <a:t>Substitution variables are usually prefixed by the ampersand(&amp;) character or double ampersand (&amp;&amp;) character</a:t>
            </a:r>
            <a:endParaRPr lang="en-IN" dirty="0"/>
          </a:p>
        </p:txBody>
      </p:sp>
    </p:spTree>
    <p:extLst>
      <p:ext uri="{BB962C8B-B14F-4D97-AF65-F5344CB8AC3E}">
        <p14:creationId xmlns:p14="http://schemas.microsoft.com/office/powerpoint/2010/main" val="653622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9776"/>
            <a:ext cx="8229600" cy="1143000"/>
          </a:xfrm>
        </p:spPr>
        <p:txBody>
          <a:bodyPr>
            <a:normAutofit fontScale="90000"/>
          </a:bodyPr>
          <a:lstStyle/>
          <a:p>
            <a:pPr algn="ctr"/>
            <a:r>
              <a:rPr lang="en-IN" sz="4400" dirty="0"/>
              <a:t>Substitution </a:t>
            </a:r>
            <a:r>
              <a:rPr lang="en-IN" sz="4400" dirty="0" smtClean="0"/>
              <a:t>Variables - PL/SQL Example </a:t>
            </a:r>
            <a:endParaRPr lang="en-IN" sz="4400" dirty="0"/>
          </a:p>
        </p:txBody>
      </p:sp>
      <p:sp>
        <p:nvSpPr>
          <p:cNvPr id="3" name="Content Placeholder 2"/>
          <p:cNvSpPr>
            <a:spLocks noGrp="1"/>
          </p:cNvSpPr>
          <p:nvPr>
            <p:ph idx="1"/>
          </p:nvPr>
        </p:nvSpPr>
        <p:spPr>
          <a:xfrm>
            <a:off x="457200" y="1484784"/>
            <a:ext cx="8229600" cy="5616624"/>
          </a:xfrm>
        </p:spPr>
        <p:txBody>
          <a:bodyPr>
            <a:noAutofit/>
          </a:bodyPr>
          <a:lstStyle/>
          <a:p>
            <a:pPr marL="349250" indent="0">
              <a:buNone/>
            </a:pPr>
            <a:r>
              <a:rPr lang="en-US" sz="1600" dirty="0" smtClean="0"/>
              <a:t>DECLARE</a:t>
            </a:r>
          </a:p>
          <a:p>
            <a:pPr marL="349250" indent="0">
              <a:buNone/>
            </a:pPr>
            <a:r>
              <a:rPr lang="en-US" sz="1600" dirty="0"/>
              <a:t>	</a:t>
            </a:r>
            <a:r>
              <a:rPr lang="en-US" sz="1600" dirty="0" err="1" smtClean="0"/>
              <a:t>studid</a:t>
            </a:r>
            <a:r>
              <a:rPr lang="en-US" sz="1600" dirty="0" smtClean="0"/>
              <a:t> NUMBER := </a:t>
            </a:r>
            <a:r>
              <a:rPr lang="en-US" sz="1600" dirty="0" smtClean="0">
                <a:solidFill>
                  <a:srgbClr val="FF0000"/>
                </a:solidFill>
              </a:rPr>
              <a:t>&amp;</a:t>
            </a:r>
            <a:r>
              <a:rPr lang="en-US" sz="1600" dirty="0" smtClean="0"/>
              <a:t> </a:t>
            </a:r>
            <a:r>
              <a:rPr lang="en-US" sz="1600" dirty="0" err="1" smtClean="0"/>
              <a:t>s_id</a:t>
            </a:r>
            <a:endParaRPr lang="en-US" sz="1600" dirty="0"/>
          </a:p>
          <a:p>
            <a:pPr marL="349250" indent="0">
              <a:buNone/>
            </a:pPr>
            <a:r>
              <a:rPr lang="en-US" sz="1600" dirty="0"/>
              <a:t>	</a:t>
            </a:r>
            <a:r>
              <a:rPr lang="en-US" sz="1600" dirty="0" err="1" smtClean="0"/>
              <a:t>fname</a:t>
            </a:r>
            <a:r>
              <a:rPr lang="en-US" sz="1600" dirty="0" smtClean="0"/>
              <a:t> </a:t>
            </a:r>
            <a:r>
              <a:rPr lang="en-US" sz="1600" dirty="0"/>
              <a:t>VARCHAR2(35);</a:t>
            </a:r>
          </a:p>
          <a:p>
            <a:pPr marL="349250" indent="0">
              <a:buNone/>
            </a:pPr>
            <a:r>
              <a:rPr lang="en-US" sz="1600" dirty="0"/>
              <a:t>	</a:t>
            </a:r>
            <a:r>
              <a:rPr lang="en-US" sz="1600" dirty="0" err="1" smtClean="0"/>
              <a:t>lname</a:t>
            </a:r>
            <a:r>
              <a:rPr lang="en-US" sz="1600" dirty="0" smtClean="0"/>
              <a:t> </a:t>
            </a:r>
            <a:r>
              <a:rPr lang="en-US" sz="1600" dirty="0"/>
              <a:t>VARCHAR2(35);</a:t>
            </a:r>
          </a:p>
          <a:p>
            <a:pPr marL="349250" indent="0">
              <a:buNone/>
            </a:pPr>
            <a:r>
              <a:rPr lang="en-US" sz="1600" dirty="0"/>
              <a:t>BEGIN</a:t>
            </a:r>
          </a:p>
          <a:p>
            <a:pPr marL="349250" indent="0">
              <a:buNone/>
            </a:pPr>
            <a:r>
              <a:rPr lang="en-US" sz="1600" dirty="0"/>
              <a:t>	SELECT </a:t>
            </a:r>
            <a:r>
              <a:rPr lang="en-US" sz="1600" dirty="0" err="1"/>
              <a:t>first_name</a:t>
            </a:r>
            <a:r>
              <a:rPr lang="en-US" sz="1600" dirty="0"/>
              <a:t>, </a:t>
            </a:r>
            <a:r>
              <a:rPr lang="en-US" sz="1600" dirty="0" err="1"/>
              <a:t>last_name</a:t>
            </a:r>
            <a:endParaRPr lang="en-US" sz="1600" dirty="0"/>
          </a:p>
          <a:p>
            <a:pPr marL="349250" indent="0">
              <a:buNone/>
            </a:pPr>
            <a:r>
              <a:rPr lang="en-US" sz="1600" dirty="0"/>
              <a:t>	INTO </a:t>
            </a:r>
            <a:r>
              <a:rPr lang="en-US" sz="1600" dirty="0" err="1" smtClean="0"/>
              <a:t>fname</a:t>
            </a:r>
            <a:r>
              <a:rPr lang="en-US" sz="1600" dirty="0"/>
              <a:t>, </a:t>
            </a:r>
            <a:r>
              <a:rPr lang="en-US" sz="1600" dirty="0" err="1" smtClean="0"/>
              <a:t>lname</a:t>
            </a:r>
            <a:endParaRPr lang="en-US" sz="1600" dirty="0"/>
          </a:p>
          <a:p>
            <a:pPr marL="349250" indent="0">
              <a:buNone/>
            </a:pPr>
            <a:r>
              <a:rPr lang="en-US" sz="1600" dirty="0"/>
              <a:t>	FROM student</a:t>
            </a:r>
          </a:p>
          <a:p>
            <a:pPr marL="349250" indent="0">
              <a:buNone/>
            </a:pPr>
            <a:r>
              <a:rPr lang="en-US" sz="1600" dirty="0"/>
              <a:t>	WHERE </a:t>
            </a:r>
            <a:r>
              <a:rPr lang="en-US" sz="1600" dirty="0" err="1"/>
              <a:t>student_id</a:t>
            </a:r>
            <a:r>
              <a:rPr lang="en-US" sz="1600" dirty="0"/>
              <a:t> = </a:t>
            </a:r>
            <a:r>
              <a:rPr lang="en-US" sz="1600" dirty="0" err="1" smtClean="0"/>
              <a:t>studid</a:t>
            </a:r>
            <a:r>
              <a:rPr lang="en-US" sz="1600" dirty="0" smtClean="0"/>
              <a:t>;</a:t>
            </a:r>
            <a:endParaRPr lang="en-US" sz="1600" dirty="0"/>
          </a:p>
          <a:p>
            <a:pPr marL="349250" indent="0">
              <a:buNone/>
            </a:pPr>
            <a:r>
              <a:rPr lang="en-US" sz="1600" dirty="0"/>
              <a:t>	DBMS_OUTPUT.PUT_LINE</a:t>
            </a:r>
          </a:p>
          <a:p>
            <a:pPr marL="349250" indent="0">
              <a:buNone/>
            </a:pPr>
            <a:r>
              <a:rPr lang="en-US" sz="1600" dirty="0"/>
              <a:t>	('Student name: </a:t>
            </a:r>
            <a:r>
              <a:rPr lang="en-US" sz="1600" dirty="0" smtClean="0"/>
              <a:t>'||</a:t>
            </a:r>
            <a:r>
              <a:rPr lang="en-US" sz="1600" dirty="0" err="1" smtClean="0"/>
              <a:t>fname</a:t>
            </a:r>
            <a:r>
              <a:rPr lang="en-US" sz="1600" dirty="0"/>
              <a:t>||' </a:t>
            </a:r>
            <a:r>
              <a:rPr lang="en-US" sz="1600" dirty="0" smtClean="0"/>
              <a:t>'||</a:t>
            </a:r>
            <a:r>
              <a:rPr lang="en-US" sz="1600" dirty="0" err="1" smtClean="0"/>
              <a:t>lname</a:t>
            </a:r>
            <a:r>
              <a:rPr lang="en-US" sz="1600" dirty="0"/>
              <a:t>);</a:t>
            </a:r>
          </a:p>
          <a:p>
            <a:pPr marL="349250" indent="0">
              <a:buNone/>
            </a:pPr>
            <a:r>
              <a:rPr lang="en-US" sz="1600" dirty="0"/>
              <a:t>EXCEPTION</a:t>
            </a:r>
          </a:p>
          <a:p>
            <a:pPr marL="349250" indent="0">
              <a:buNone/>
            </a:pPr>
            <a:r>
              <a:rPr lang="en-US" sz="1600" dirty="0"/>
              <a:t>	WHEN NO_DATA_FOUND THEN</a:t>
            </a:r>
          </a:p>
          <a:p>
            <a:pPr marL="349250" indent="0">
              <a:buNone/>
            </a:pPr>
            <a:r>
              <a:rPr lang="en-US" sz="1600" dirty="0"/>
              <a:t>		</a:t>
            </a:r>
            <a:r>
              <a:rPr lang="en-US" sz="1600" dirty="0" smtClean="0"/>
              <a:t>DBMS_OUTPUT.PUT_LINE (‘No such student ');</a:t>
            </a:r>
            <a:endParaRPr lang="en-US" sz="1600" dirty="0"/>
          </a:p>
          <a:p>
            <a:pPr marL="349250" indent="0">
              <a:buNone/>
            </a:pPr>
            <a:r>
              <a:rPr lang="en-US" sz="1600" dirty="0"/>
              <a:t>END;</a:t>
            </a:r>
          </a:p>
          <a:p>
            <a:pPr marL="349250" indent="0">
              <a:buNone/>
            </a:pPr>
            <a:r>
              <a:rPr lang="en-US" sz="1600" b="1" dirty="0"/>
              <a:t>.</a:t>
            </a:r>
          </a:p>
          <a:p>
            <a:pPr marL="349250" indent="0">
              <a:buNone/>
            </a:pPr>
            <a:r>
              <a:rPr lang="en-US" sz="1600" b="1" dirty="0" smtClean="0"/>
              <a:t>/</a:t>
            </a:r>
          </a:p>
        </p:txBody>
      </p:sp>
    </p:spTree>
    <p:extLst>
      <p:ext uri="{BB962C8B-B14F-4D97-AF65-F5344CB8AC3E}">
        <p14:creationId xmlns:p14="http://schemas.microsoft.com/office/powerpoint/2010/main" val="62928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609600"/>
            <a:ext cx="7772400" cy="762000"/>
          </a:xfrm>
        </p:spPr>
        <p:txBody>
          <a:bodyPr/>
          <a:lstStyle/>
          <a:p>
            <a:pPr algn="ctr"/>
            <a:r>
              <a:rPr lang="en-US" sz="3200" dirty="0"/>
              <a:t>COMMON PL/SQL STRING FUNCTIONS</a:t>
            </a:r>
          </a:p>
        </p:txBody>
      </p:sp>
      <p:sp>
        <p:nvSpPr>
          <p:cNvPr id="17411" name="Rectangle 3"/>
          <p:cNvSpPr>
            <a:spLocks noGrp="1" noChangeArrowheads="1"/>
          </p:cNvSpPr>
          <p:nvPr>
            <p:ph type="body" idx="1"/>
          </p:nvPr>
        </p:nvSpPr>
        <p:spPr>
          <a:xfrm>
            <a:off x="685800" y="1661120"/>
            <a:ext cx="7990656" cy="4648200"/>
          </a:xfrm>
        </p:spPr>
        <p:txBody>
          <a:bodyPr>
            <a:normAutofit/>
          </a:bodyPr>
          <a:lstStyle/>
          <a:p>
            <a:r>
              <a:rPr lang="en-US" sz="2000" dirty="0"/>
              <a:t>CHR(</a:t>
            </a:r>
            <a:r>
              <a:rPr lang="en-US" sz="2000" dirty="0" err="1"/>
              <a:t>asciivalue</a:t>
            </a:r>
            <a:r>
              <a:rPr lang="en-US" sz="2000" dirty="0"/>
              <a:t>) </a:t>
            </a:r>
          </a:p>
          <a:p>
            <a:r>
              <a:rPr lang="en-US" sz="2000" dirty="0"/>
              <a:t>ASCII(string)</a:t>
            </a:r>
          </a:p>
          <a:p>
            <a:r>
              <a:rPr lang="en-US" sz="2000" dirty="0"/>
              <a:t>LOWER(string)</a:t>
            </a:r>
          </a:p>
          <a:p>
            <a:r>
              <a:rPr lang="en-US" sz="2000" dirty="0"/>
              <a:t>SUBSTR(</a:t>
            </a:r>
            <a:r>
              <a:rPr lang="en-US" sz="2000" dirty="0" err="1"/>
              <a:t>string,start,substrlength</a:t>
            </a:r>
            <a:r>
              <a:rPr lang="en-US" sz="2000" dirty="0"/>
              <a:t>)</a:t>
            </a:r>
          </a:p>
          <a:p>
            <a:r>
              <a:rPr lang="en-US" sz="2000" dirty="0"/>
              <a:t>LTRIM(string)</a:t>
            </a:r>
          </a:p>
          <a:p>
            <a:r>
              <a:rPr lang="en-US" sz="2000" dirty="0"/>
              <a:t>RTRIM(string)</a:t>
            </a:r>
          </a:p>
          <a:p>
            <a:r>
              <a:rPr lang="en-US" sz="2000" dirty="0"/>
              <a:t>LPAD(</a:t>
            </a:r>
            <a:r>
              <a:rPr lang="en-US" sz="2000" dirty="0" err="1"/>
              <a:t>string_to_be_padded</a:t>
            </a:r>
            <a:r>
              <a:rPr lang="en-US" sz="2000" dirty="0"/>
              <a:t>, </a:t>
            </a:r>
            <a:r>
              <a:rPr lang="en-US" sz="2000" dirty="0" err="1"/>
              <a:t>spaces_to_pad</a:t>
            </a:r>
            <a:r>
              <a:rPr lang="en-US" sz="2000" dirty="0"/>
              <a:t>, |</a:t>
            </a:r>
            <a:r>
              <a:rPr lang="en-US" sz="2000" dirty="0" err="1"/>
              <a:t>string_to_pad_with</a:t>
            </a:r>
            <a:r>
              <a:rPr lang="en-US" sz="2000" dirty="0"/>
              <a:t>|)</a:t>
            </a:r>
          </a:p>
          <a:p>
            <a:r>
              <a:rPr lang="en-US" sz="2000" dirty="0"/>
              <a:t>RPAD(</a:t>
            </a:r>
            <a:r>
              <a:rPr lang="en-US" sz="2000" dirty="0" err="1"/>
              <a:t>string_to_be_padded</a:t>
            </a:r>
            <a:r>
              <a:rPr lang="en-US" sz="2000" dirty="0"/>
              <a:t>, </a:t>
            </a:r>
            <a:r>
              <a:rPr lang="en-US" sz="2000" dirty="0" err="1"/>
              <a:t>spaces_to_pad</a:t>
            </a:r>
            <a:r>
              <a:rPr lang="en-US" sz="2000" dirty="0"/>
              <a:t>, </a:t>
            </a:r>
            <a:r>
              <a:rPr lang="en-US" sz="2000" dirty="0" smtClean="0"/>
              <a:t>|</a:t>
            </a:r>
            <a:r>
              <a:rPr lang="en-US" sz="2000" dirty="0" err="1" smtClean="0"/>
              <a:t>string_to_pad_with</a:t>
            </a:r>
            <a:r>
              <a:rPr lang="en-US" sz="2000" dirty="0"/>
              <a:t>|)</a:t>
            </a:r>
          </a:p>
          <a:p>
            <a:r>
              <a:rPr lang="en-US" sz="2000" dirty="0"/>
              <a:t>REPLACE(string, </a:t>
            </a:r>
            <a:r>
              <a:rPr lang="en-US" sz="2000" dirty="0" err="1"/>
              <a:t>searchstring</a:t>
            </a:r>
            <a:r>
              <a:rPr lang="en-US" sz="2000" dirty="0"/>
              <a:t>, </a:t>
            </a:r>
            <a:r>
              <a:rPr lang="en-US" sz="2000" dirty="0" err="1"/>
              <a:t>replacestring</a:t>
            </a:r>
            <a:r>
              <a:rPr lang="en-US" sz="2000" dirty="0"/>
              <a:t>)</a:t>
            </a:r>
          </a:p>
          <a:p>
            <a:r>
              <a:rPr lang="en-US" sz="2000" dirty="0"/>
              <a:t>UPPER(string)</a:t>
            </a:r>
          </a:p>
          <a:p>
            <a:r>
              <a:rPr lang="en-US" sz="2000" dirty="0"/>
              <a:t>INITCAP(string)</a:t>
            </a:r>
          </a:p>
          <a:p>
            <a:r>
              <a:rPr lang="en-US" sz="2000" dirty="0"/>
              <a:t>LENGTH(string)</a:t>
            </a:r>
          </a:p>
          <a:p>
            <a:endParaRPr lang="en-US" sz="2000" dirty="0"/>
          </a:p>
        </p:txBody>
      </p:sp>
    </p:spTree>
    <p:extLst>
      <p:ext uri="{BB962C8B-B14F-4D97-AF65-F5344CB8AC3E}">
        <p14:creationId xmlns:p14="http://schemas.microsoft.com/office/powerpoint/2010/main" val="550576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33400" y="609600"/>
            <a:ext cx="8229600" cy="762000"/>
          </a:xfrm>
        </p:spPr>
        <p:txBody>
          <a:bodyPr/>
          <a:lstStyle/>
          <a:p>
            <a:pPr algn="ctr"/>
            <a:r>
              <a:rPr lang="en-US" sz="3200" dirty="0"/>
              <a:t>COMMON  PL/SQL NUMERIC FUNCTIONS</a:t>
            </a:r>
          </a:p>
        </p:txBody>
      </p:sp>
      <p:sp>
        <p:nvSpPr>
          <p:cNvPr id="18435" name="Rectangle 3"/>
          <p:cNvSpPr>
            <a:spLocks noGrp="1" noChangeArrowheads="1"/>
          </p:cNvSpPr>
          <p:nvPr>
            <p:ph type="body" idx="1"/>
          </p:nvPr>
        </p:nvSpPr>
        <p:spPr>
          <a:xfrm>
            <a:off x="685800" y="1589112"/>
            <a:ext cx="7772400" cy="4648200"/>
          </a:xfrm>
        </p:spPr>
        <p:txBody>
          <a:bodyPr/>
          <a:lstStyle/>
          <a:p>
            <a:r>
              <a:rPr lang="en-US" sz="2400" dirty="0"/>
              <a:t>ABS(value) </a:t>
            </a:r>
          </a:p>
          <a:p>
            <a:r>
              <a:rPr lang="en-US" sz="2400" dirty="0"/>
              <a:t>ROUND(value, precision)</a:t>
            </a:r>
          </a:p>
          <a:p>
            <a:r>
              <a:rPr lang="en-US" sz="2400" dirty="0"/>
              <a:t>MOD(</a:t>
            </a:r>
            <a:r>
              <a:rPr lang="en-US" sz="2400" dirty="0" err="1"/>
              <a:t>value,divisor</a:t>
            </a:r>
            <a:r>
              <a:rPr lang="en-US" sz="2400" dirty="0"/>
              <a:t>)</a:t>
            </a:r>
          </a:p>
          <a:p>
            <a:r>
              <a:rPr lang="en-US" sz="2400" dirty="0"/>
              <a:t>SQRT(value)</a:t>
            </a:r>
          </a:p>
          <a:p>
            <a:r>
              <a:rPr lang="en-US" sz="2400" dirty="0"/>
              <a:t>TRUNC(</a:t>
            </a:r>
            <a:r>
              <a:rPr lang="en-US" sz="2400" dirty="0" err="1"/>
              <a:t>value,|precision</a:t>
            </a:r>
            <a:r>
              <a:rPr lang="en-US" sz="2400" dirty="0"/>
              <a:t>|)</a:t>
            </a:r>
          </a:p>
          <a:p>
            <a:r>
              <a:rPr lang="en-US" sz="2400" dirty="0"/>
              <a:t>LEAST(exp1, exp2…)</a:t>
            </a:r>
          </a:p>
          <a:p>
            <a:r>
              <a:rPr lang="en-US" sz="2400" dirty="0"/>
              <a:t>GREATEST(exp1, exp2…)</a:t>
            </a:r>
          </a:p>
          <a:p>
            <a:pPr>
              <a:buFontTx/>
              <a:buNone/>
            </a:pPr>
            <a:endParaRPr lang="en-US" sz="2400" dirty="0"/>
          </a:p>
        </p:txBody>
      </p:sp>
    </p:spTree>
    <p:extLst>
      <p:ext uri="{BB962C8B-B14F-4D97-AF65-F5344CB8AC3E}">
        <p14:creationId xmlns:p14="http://schemas.microsoft.com/office/powerpoint/2010/main" val="10694839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609600"/>
            <a:ext cx="7772400" cy="838200"/>
          </a:xfrm>
        </p:spPr>
        <p:txBody>
          <a:bodyPr/>
          <a:lstStyle/>
          <a:p>
            <a:pPr algn="ctr"/>
            <a:r>
              <a:rPr lang="en-US" dirty="0"/>
              <a:t>%ROWTYPE</a:t>
            </a:r>
          </a:p>
        </p:txBody>
      </p:sp>
      <p:sp>
        <p:nvSpPr>
          <p:cNvPr id="20483" name="Rectangle 3"/>
          <p:cNvSpPr>
            <a:spLocks noGrp="1" noChangeArrowheads="1"/>
          </p:cNvSpPr>
          <p:nvPr>
            <p:ph type="body" idx="1"/>
          </p:nvPr>
        </p:nvSpPr>
        <p:spPr>
          <a:xfrm>
            <a:off x="381000" y="1447800"/>
            <a:ext cx="8458200" cy="4876800"/>
          </a:xfrm>
        </p:spPr>
        <p:txBody>
          <a:bodyPr/>
          <a:lstStyle/>
          <a:p>
            <a:pPr>
              <a:lnSpc>
                <a:spcPct val="90000"/>
              </a:lnSpc>
              <a:buFontTx/>
              <a:buNone/>
            </a:pPr>
            <a:r>
              <a:rPr lang="en-US" sz="2400" dirty="0">
                <a:latin typeface="Courier New" pitchFamily="49" charset="0"/>
              </a:rPr>
              <a:t>Set </a:t>
            </a:r>
            <a:r>
              <a:rPr lang="en-US" sz="2400" dirty="0" err="1">
                <a:latin typeface="Courier New" pitchFamily="49" charset="0"/>
              </a:rPr>
              <a:t>serveroutput</a:t>
            </a:r>
            <a:r>
              <a:rPr lang="en-US" sz="2400" dirty="0">
                <a:latin typeface="Courier New" pitchFamily="49" charset="0"/>
              </a:rPr>
              <a:t> on</a:t>
            </a:r>
          </a:p>
          <a:p>
            <a:pPr>
              <a:lnSpc>
                <a:spcPct val="90000"/>
              </a:lnSpc>
              <a:buFontTx/>
              <a:buNone/>
            </a:pPr>
            <a:r>
              <a:rPr lang="en-US" sz="2400" dirty="0">
                <a:latin typeface="Courier New" pitchFamily="49" charset="0"/>
              </a:rPr>
              <a:t>DECLARE</a:t>
            </a:r>
          </a:p>
          <a:p>
            <a:pPr>
              <a:lnSpc>
                <a:spcPct val="90000"/>
              </a:lnSpc>
              <a:buFontTx/>
              <a:buNone/>
            </a:pPr>
            <a:r>
              <a:rPr lang="en-US" sz="2400" dirty="0">
                <a:latin typeface="Courier New" pitchFamily="49" charset="0"/>
              </a:rPr>
              <a:t>  </a:t>
            </a:r>
            <a:r>
              <a:rPr lang="en-US" sz="2400" dirty="0" err="1">
                <a:latin typeface="Courier New" pitchFamily="49" charset="0"/>
              </a:rPr>
              <a:t>v_student</a:t>
            </a:r>
            <a:r>
              <a:rPr lang="en-US" sz="2400" dirty="0">
                <a:latin typeface="Courier New" pitchFamily="49" charset="0"/>
              </a:rPr>
              <a:t> </a:t>
            </a:r>
            <a:r>
              <a:rPr lang="en-US" sz="2400" dirty="0" err="1">
                <a:latin typeface="Courier New" pitchFamily="49" charset="0"/>
              </a:rPr>
              <a:t>students%rowtype</a:t>
            </a:r>
            <a:r>
              <a:rPr lang="en-US" sz="2400" dirty="0">
                <a:latin typeface="Courier New" pitchFamily="49" charset="0"/>
              </a:rPr>
              <a:t>;</a:t>
            </a:r>
          </a:p>
          <a:p>
            <a:pPr>
              <a:lnSpc>
                <a:spcPct val="90000"/>
              </a:lnSpc>
              <a:buFontTx/>
              <a:buNone/>
            </a:pPr>
            <a:r>
              <a:rPr lang="en-US" sz="2400" dirty="0">
                <a:latin typeface="Courier New" pitchFamily="49" charset="0"/>
              </a:rPr>
              <a:t>BEGIN</a:t>
            </a:r>
          </a:p>
          <a:p>
            <a:pPr>
              <a:lnSpc>
                <a:spcPct val="90000"/>
              </a:lnSpc>
              <a:buFontTx/>
              <a:buNone/>
            </a:pPr>
            <a:r>
              <a:rPr lang="en-US" sz="2400" dirty="0">
                <a:latin typeface="Courier New" pitchFamily="49" charset="0"/>
              </a:rPr>
              <a:t>  select * into </a:t>
            </a:r>
            <a:r>
              <a:rPr lang="en-US" sz="2400" dirty="0" err="1">
                <a:latin typeface="Courier New" pitchFamily="49" charset="0"/>
              </a:rPr>
              <a:t>v_student</a:t>
            </a:r>
            <a:endParaRPr lang="en-US" sz="2400" dirty="0">
              <a:latin typeface="Courier New" pitchFamily="49" charset="0"/>
            </a:endParaRPr>
          </a:p>
          <a:p>
            <a:pPr>
              <a:lnSpc>
                <a:spcPct val="90000"/>
              </a:lnSpc>
              <a:buFontTx/>
              <a:buNone/>
            </a:pPr>
            <a:r>
              <a:rPr lang="en-US" sz="2400" dirty="0">
                <a:latin typeface="Courier New" pitchFamily="49" charset="0"/>
              </a:rPr>
              <a:t>     from students</a:t>
            </a:r>
          </a:p>
          <a:p>
            <a:pPr>
              <a:lnSpc>
                <a:spcPct val="90000"/>
              </a:lnSpc>
              <a:buFontTx/>
              <a:buNone/>
            </a:pPr>
            <a:r>
              <a:rPr lang="en-US" sz="2400" dirty="0">
                <a:latin typeface="Courier New" pitchFamily="49" charset="0"/>
              </a:rPr>
              <a:t>     where </a:t>
            </a:r>
            <a:r>
              <a:rPr lang="en-US" sz="2400" dirty="0" err="1">
                <a:latin typeface="Courier New" pitchFamily="49" charset="0"/>
              </a:rPr>
              <a:t>sid</a:t>
            </a:r>
            <a:r>
              <a:rPr lang="en-US" sz="2400" dirty="0">
                <a:latin typeface="Courier New" pitchFamily="49" charset="0"/>
              </a:rPr>
              <a:t>='123456';</a:t>
            </a:r>
          </a:p>
          <a:p>
            <a:pPr>
              <a:lnSpc>
                <a:spcPct val="90000"/>
              </a:lnSpc>
              <a:buFontTx/>
              <a:buNone/>
            </a:pPr>
            <a:r>
              <a:rPr lang="en-US" sz="2400" dirty="0">
                <a:latin typeface="Courier New" pitchFamily="49" charset="0"/>
              </a:rPr>
              <a:t>  DBMS_OUTPUT.PUT_LINE (</a:t>
            </a:r>
            <a:r>
              <a:rPr lang="en-US" sz="2400" dirty="0" err="1">
                <a:latin typeface="Courier New" pitchFamily="49" charset="0"/>
              </a:rPr>
              <a:t>v_student.lname</a:t>
            </a:r>
            <a:r>
              <a:rPr lang="en-US" sz="2400" dirty="0">
                <a:latin typeface="Courier New" pitchFamily="49" charset="0"/>
              </a:rPr>
              <a:t>);</a:t>
            </a:r>
          </a:p>
          <a:p>
            <a:pPr>
              <a:lnSpc>
                <a:spcPct val="90000"/>
              </a:lnSpc>
              <a:buFontTx/>
              <a:buNone/>
            </a:pPr>
            <a:r>
              <a:rPr lang="en-US" sz="2400" dirty="0">
                <a:latin typeface="Courier New" pitchFamily="49" charset="0"/>
              </a:rPr>
              <a:t>  DBMS_OUTPUT.PUT_LINE (</a:t>
            </a:r>
            <a:r>
              <a:rPr lang="en-US" sz="2400" dirty="0" err="1">
                <a:latin typeface="Courier New" pitchFamily="49" charset="0"/>
              </a:rPr>
              <a:t>v_student.major</a:t>
            </a:r>
            <a:r>
              <a:rPr lang="en-US" sz="2400" dirty="0">
                <a:latin typeface="Courier New" pitchFamily="49" charset="0"/>
              </a:rPr>
              <a:t>);</a:t>
            </a:r>
          </a:p>
          <a:p>
            <a:pPr>
              <a:lnSpc>
                <a:spcPct val="90000"/>
              </a:lnSpc>
              <a:buFontTx/>
              <a:buNone/>
            </a:pPr>
            <a:r>
              <a:rPr lang="en-US" sz="2400" dirty="0">
                <a:latin typeface="Courier New" pitchFamily="49" charset="0"/>
              </a:rPr>
              <a:t>  DBMS_OUTPUT.PUT_LINE (</a:t>
            </a:r>
            <a:r>
              <a:rPr lang="en-US" sz="2400" dirty="0" err="1">
                <a:latin typeface="Courier New" pitchFamily="49" charset="0"/>
              </a:rPr>
              <a:t>v_student.gpa</a:t>
            </a:r>
            <a:r>
              <a:rPr lang="en-US" sz="2400" dirty="0">
                <a:latin typeface="Courier New" pitchFamily="49" charset="0"/>
              </a:rPr>
              <a:t>);</a:t>
            </a:r>
          </a:p>
          <a:p>
            <a:pPr>
              <a:lnSpc>
                <a:spcPct val="90000"/>
              </a:lnSpc>
              <a:buFontTx/>
              <a:buNone/>
            </a:pPr>
            <a:r>
              <a:rPr lang="en-US" sz="2400" dirty="0">
                <a:latin typeface="Courier New" pitchFamily="49" charset="0"/>
              </a:rPr>
              <a:t>END;</a:t>
            </a:r>
          </a:p>
          <a:p>
            <a:pPr>
              <a:lnSpc>
                <a:spcPct val="90000"/>
              </a:lnSpc>
              <a:buFontTx/>
              <a:buNone/>
            </a:pPr>
            <a:r>
              <a:rPr lang="en-US" sz="2400" dirty="0">
                <a:latin typeface="Courier New" pitchFamily="49" charset="0"/>
              </a:rPr>
              <a:t>/</a:t>
            </a:r>
          </a:p>
        </p:txBody>
      </p:sp>
    </p:spTree>
    <p:extLst>
      <p:ext uri="{BB962C8B-B14F-4D97-AF65-F5344CB8AC3E}">
        <p14:creationId xmlns:p14="http://schemas.microsoft.com/office/powerpoint/2010/main" val="18982748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43000"/>
          </a:xfrm>
        </p:spPr>
        <p:txBody>
          <a:bodyPr>
            <a:normAutofit/>
          </a:bodyPr>
          <a:lstStyle/>
          <a:p>
            <a:pPr algn="ctr"/>
            <a:r>
              <a:rPr lang="en-IN" sz="4400" dirty="0" smtClean="0"/>
              <a:t>PL/SQL Subprograms </a:t>
            </a:r>
            <a:endParaRPr lang="en-IN" sz="4400" dirty="0"/>
          </a:p>
        </p:txBody>
      </p:sp>
      <p:sp>
        <p:nvSpPr>
          <p:cNvPr id="3" name="Content Placeholder 2"/>
          <p:cNvSpPr>
            <a:spLocks noGrp="1"/>
          </p:cNvSpPr>
          <p:nvPr>
            <p:ph idx="1"/>
          </p:nvPr>
        </p:nvSpPr>
        <p:spPr>
          <a:xfrm>
            <a:off x="395536" y="1628800"/>
            <a:ext cx="8424936" cy="4695800"/>
          </a:xfrm>
        </p:spPr>
        <p:txBody>
          <a:bodyPr/>
          <a:lstStyle/>
          <a:p>
            <a:r>
              <a:rPr lang="en-IN" dirty="0"/>
              <a:t>A </a:t>
            </a:r>
            <a:r>
              <a:rPr lang="en-IN" b="1" dirty="0"/>
              <a:t>subprogram</a:t>
            </a:r>
            <a:r>
              <a:rPr lang="en-IN" dirty="0"/>
              <a:t> is a program unit/module that </a:t>
            </a:r>
            <a:r>
              <a:rPr lang="en-IN" dirty="0" smtClean="0"/>
              <a:t>performs </a:t>
            </a:r>
            <a:r>
              <a:rPr lang="en-IN" dirty="0"/>
              <a:t>a particular task</a:t>
            </a:r>
            <a:endParaRPr lang="en-IN" dirty="0" smtClean="0"/>
          </a:p>
          <a:p>
            <a:r>
              <a:rPr lang="en-IN" dirty="0" smtClean="0"/>
              <a:t>PL/SQL </a:t>
            </a:r>
            <a:r>
              <a:rPr lang="en-IN" dirty="0"/>
              <a:t>subprograms are named PL/SQL blocks that can be invoked with a set of parameters. PL/SQL provides two kinds of subprograms:</a:t>
            </a:r>
          </a:p>
          <a:p>
            <a:pPr lvl="1"/>
            <a:r>
              <a:rPr lang="en-IN" b="1" dirty="0"/>
              <a:t>Functions</a:t>
            </a:r>
            <a:r>
              <a:rPr lang="en-IN" dirty="0"/>
              <a:t>: these subprograms return a single value, mainly used to compute and return a </a:t>
            </a:r>
            <a:r>
              <a:rPr lang="en-IN" dirty="0" smtClean="0"/>
              <a:t>value</a:t>
            </a:r>
            <a:endParaRPr lang="en-IN" dirty="0"/>
          </a:p>
          <a:p>
            <a:pPr lvl="1"/>
            <a:r>
              <a:rPr lang="en-IN" b="1" dirty="0"/>
              <a:t>Procedures</a:t>
            </a:r>
            <a:r>
              <a:rPr lang="en-IN" dirty="0"/>
              <a:t>: these subprograms do not return a value directly, mainly used to perform an action</a:t>
            </a:r>
          </a:p>
          <a:p>
            <a:endParaRPr lang="en-IN" dirty="0"/>
          </a:p>
        </p:txBody>
      </p:sp>
    </p:spTree>
    <p:extLst>
      <p:ext uri="{BB962C8B-B14F-4D97-AF65-F5344CB8AC3E}">
        <p14:creationId xmlns:p14="http://schemas.microsoft.com/office/powerpoint/2010/main" val="110078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pPr algn="ctr"/>
            <a:r>
              <a:rPr lang="en-IN" dirty="0"/>
              <a:t>Assertions </a:t>
            </a:r>
          </a:p>
        </p:txBody>
      </p:sp>
      <p:sp>
        <p:nvSpPr>
          <p:cNvPr id="3" name="Content Placeholder 2"/>
          <p:cNvSpPr>
            <a:spLocks noGrp="1"/>
          </p:cNvSpPr>
          <p:nvPr>
            <p:ph idx="1"/>
          </p:nvPr>
        </p:nvSpPr>
        <p:spPr>
          <a:xfrm>
            <a:off x="457200" y="1484784"/>
            <a:ext cx="8229600" cy="4839816"/>
          </a:xfrm>
        </p:spPr>
        <p:txBody>
          <a:bodyPr>
            <a:normAutofit/>
          </a:bodyPr>
          <a:lstStyle/>
          <a:p>
            <a:r>
              <a:rPr lang="en-IN" dirty="0" smtClean="0"/>
              <a:t>E.g., Specify </a:t>
            </a:r>
            <a:r>
              <a:rPr lang="en-IN" dirty="0"/>
              <a:t>the constraint that the salary of an employee must not </a:t>
            </a:r>
            <a:r>
              <a:rPr lang="en-IN" dirty="0" smtClean="0"/>
              <a:t>be greater </a:t>
            </a:r>
            <a:r>
              <a:rPr lang="en-IN" dirty="0"/>
              <a:t>than the salary of the manager of the department that the employee works </a:t>
            </a:r>
            <a:r>
              <a:rPr lang="en-IN" dirty="0" smtClean="0"/>
              <a:t>for. </a:t>
            </a:r>
          </a:p>
          <a:p>
            <a:pPr marL="0" indent="0">
              <a:buNone/>
            </a:pPr>
            <a:endParaRPr lang="en-IN" b="1" i="1" dirty="0"/>
          </a:p>
          <a:p>
            <a:pPr marL="365760" lvl="1" indent="0">
              <a:buNone/>
            </a:pPr>
            <a:r>
              <a:rPr lang="en-IN" b="1" dirty="0" smtClean="0"/>
              <a:t>CREATE </a:t>
            </a:r>
            <a:r>
              <a:rPr lang="en-IN" b="1" dirty="0"/>
              <a:t>ASSERTION </a:t>
            </a:r>
            <a:r>
              <a:rPr lang="en-IN" dirty="0"/>
              <a:t>SALARY_CONSTRAINT</a:t>
            </a:r>
          </a:p>
          <a:p>
            <a:pPr marL="365760" lvl="1" indent="0">
              <a:buNone/>
            </a:pPr>
            <a:r>
              <a:rPr lang="en-IN" b="1" dirty="0"/>
              <a:t>CHECK </a:t>
            </a:r>
            <a:r>
              <a:rPr lang="en-IN" dirty="0"/>
              <a:t>( </a:t>
            </a:r>
            <a:r>
              <a:rPr lang="en-IN" b="1" dirty="0"/>
              <a:t>NOT EXISTS </a:t>
            </a:r>
            <a:r>
              <a:rPr lang="en-IN" dirty="0"/>
              <a:t>( </a:t>
            </a:r>
            <a:r>
              <a:rPr lang="en-IN" b="1" dirty="0"/>
              <a:t>SELECT </a:t>
            </a:r>
            <a:r>
              <a:rPr lang="en-IN" dirty="0"/>
              <a:t>*</a:t>
            </a:r>
          </a:p>
          <a:p>
            <a:pPr marL="365760" lvl="1" indent="0">
              <a:buNone/>
            </a:pPr>
            <a:r>
              <a:rPr lang="en-IN" b="1" dirty="0"/>
              <a:t>FROM </a:t>
            </a:r>
            <a:r>
              <a:rPr lang="en-IN" dirty="0"/>
              <a:t>EMPLOYEE E, EMPLOYEE M</a:t>
            </a:r>
            <a:r>
              <a:rPr lang="en-IN" dirty="0" smtClean="0"/>
              <a:t>, DEPARTMENT </a:t>
            </a:r>
            <a:r>
              <a:rPr lang="en-IN" dirty="0"/>
              <a:t>D</a:t>
            </a:r>
          </a:p>
          <a:p>
            <a:pPr marL="365760" lvl="1" indent="0">
              <a:buNone/>
            </a:pPr>
            <a:r>
              <a:rPr lang="en-IN" b="1" dirty="0"/>
              <a:t>WHERE </a:t>
            </a:r>
            <a:r>
              <a:rPr lang="en-IN" dirty="0" err="1"/>
              <a:t>E.Salary</a:t>
            </a:r>
            <a:r>
              <a:rPr lang="en-IN" dirty="0"/>
              <a:t>&gt;</a:t>
            </a:r>
            <a:r>
              <a:rPr lang="en-IN" dirty="0" err="1"/>
              <a:t>M.Salary</a:t>
            </a:r>
            <a:endParaRPr lang="en-IN" dirty="0"/>
          </a:p>
          <a:p>
            <a:pPr marL="365760" lvl="1" indent="0">
              <a:buNone/>
            </a:pPr>
            <a:r>
              <a:rPr lang="en-IN" b="1" dirty="0"/>
              <a:t>AND </a:t>
            </a:r>
            <a:r>
              <a:rPr lang="en-IN" dirty="0" err="1"/>
              <a:t>E.Dno</a:t>
            </a:r>
            <a:r>
              <a:rPr lang="en-IN" dirty="0"/>
              <a:t>=</a:t>
            </a:r>
            <a:r>
              <a:rPr lang="en-IN" dirty="0" err="1"/>
              <a:t>D.Dnumber</a:t>
            </a:r>
            <a:endParaRPr lang="en-IN" dirty="0"/>
          </a:p>
          <a:p>
            <a:pPr marL="365760" lvl="1" indent="0">
              <a:buNone/>
            </a:pPr>
            <a:r>
              <a:rPr lang="en-IN" b="1" dirty="0"/>
              <a:t>AND </a:t>
            </a:r>
            <a:r>
              <a:rPr lang="en-IN" dirty="0" err="1"/>
              <a:t>D.Mgr_ssn</a:t>
            </a:r>
            <a:r>
              <a:rPr lang="en-IN" dirty="0"/>
              <a:t>=</a:t>
            </a:r>
            <a:r>
              <a:rPr lang="en-IN" dirty="0" err="1"/>
              <a:t>M.Ssn</a:t>
            </a:r>
            <a:r>
              <a:rPr lang="en-IN" dirty="0"/>
              <a:t> ) );</a:t>
            </a:r>
          </a:p>
        </p:txBody>
      </p:sp>
    </p:spTree>
    <p:extLst>
      <p:ext uri="{BB962C8B-B14F-4D97-AF65-F5344CB8AC3E}">
        <p14:creationId xmlns:p14="http://schemas.microsoft.com/office/powerpoint/2010/main" val="1686295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43000"/>
          </a:xfrm>
        </p:spPr>
        <p:txBody>
          <a:bodyPr/>
          <a:lstStyle/>
          <a:p>
            <a:pPr algn="ctr"/>
            <a:r>
              <a:rPr lang="en-IN" dirty="0" smtClean="0"/>
              <a:t>Procedure</a:t>
            </a:r>
            <a:endParaRPr lang="en-IN" dirty="0"/>
          </a:p>
        </p:txBody>
      </p:sp>
      <p:sp>
        <p:nvSpPr>
          <p:cNvPr id="3" name="Content Placeholder 2"/>
          <p:cNvSpPr>
            <a:spLocks noGrp="1"/>
          </p:cNvSpPr>
          <p:nvPr>
            <p:ph idx="1"/>
          </p:nvPr>
        </p:nvSpPr>
        <p:spPr>
          <a:xfrm>
            <a:off x="457200" y="1412776"/>
            <a:ext cx="8229600" cy="5112568"/>
          </a:xfrm>
        </p:spPr>
        <p:txBody>
          <a:bodyPr>
            <a:normAutofit fontScale="70000" lnSpcReduction="20000"/>
          </a:bodyPr>
          <a:lstStyle/>
          <a:p>
            <a:r>
              <a:rPr lang="en-IN" dirty="0"/>
              <a:t>A procedure is created with the CREATE OR REPLACE PROCEDURE </a:t>
            </a:r>
            <a:r>
              <a:rPr lang="en-IN" dirty="0" smtClean="0"/>
              <a:t>statement</a:t>
            </a:r>
          </a:p>
          <a:p>
            <a:r>
              <a:rPr lang="en-IN" dirty="0" smtClean="0"/>
              <a:t>Syntax:</a:t>
            </a:r>
            <a:endParaRPr lang="en-IN" dirty="0"/>
          </a:p>
          <a:p>
            <a:pPr marL="0" indent="0">
              <a:buNone/>
            </a:pPr>
            <a:r>
              <a:rPr lang="en-IN" dirty="0" smtClean="0"/>
              <a:t>	CREATE </a:t>
            </a:r>
            <a:r>
              <a:rPr lang="en-IN" dirty="0"/>
              <a:t>[OR REPLACE] PROCEDURE </a:t>
            </a:r>
            <a:r>
              <a:rPr lang="en-IN" dirty="0" err="1"/>
              <a:t>procedure_name</a:t>
            </a:r>
            <a:r>
              <a:rPr lang="en-IN" dirty="0"/>
              <a:t> </a:t>
            </a:r>
            <a:r>
              <a:rPr lang="en-IN" dirty="0" smtClean="0"/>
              <a:t>	</a:t>
            </a:r>
          </a:p>
          <a:p>
            <a:pPr marL="0" indent="0">
              <a:buNone/>
            </a:pPr>
            <a:r>
              <a:rPr lang="en-IN" dirty="0"/>
              <a:t>	</a:t>
            </a:r>
            <a:r>
              <a:rPr lang="en-IN" dirty="0" smtClean="0"/>
              <a:t>[(</a:t>
            </a:r>
            <a:r>
              <a:rPr lang="en-IN" dirty="0" err="1"/>
              <a:t>parameter_name</a:t>
            </a:r>
            <a:r>
              <a:rPr lang="en-IN" dirty="0"/>
              <a:t> [IN | OUT | IN OUT] type [, ...])] </a:t>
            </a:r>
            <a:endParaRPr lang="en-IN" dirty="0" smtClean="0"/>
          </a:p>
          <a:p>
            <a:pPr marL="0" indent="0">
              <a:buNone/>
            </a:pPr>
            <a:r>
              <a:rPr lang="en-IN" dirty="0"/>
              <a:t>	</a:t>
            </a:r>
            <a:r>
              <a:rPr lang="en-IN" dirty="0" smtClean="0"/>
              <a:t>{</a:t>
            </a:r>
            <a:r>
              <a:rPr lang="en-IN" dirty="0"/>
              <a:t>IS </a:t>
            </a:r>
            <a:r>
              <a:rPr lang="en-IN" dirty="0" smtClean="0"/>
              <a:t>|AS</a:t>
            </a:r>
            <a:r>
              <a:rPr lang="en-IN" dirty="0"/>
              <a:t>} </a:t>
            </a:r>
            <a:endParaRPr lang="en-IN" dirty="0" smtClean="0"/>
          </a:p>
          <a:p>
            <a:pPr marL="0" indent="0">
              <a:buNone/>
            </a:pPr>
            <a:r>
              <a:rPr lang="en-IN" dirty="0"/>
              <a:t>	</a:t>
            </a:r>
            <a:r>
              <a:rPr lang="en-IN" dirty="0" smtClean="0"/>
              <a:t>BEGIN </a:t>
            </a:r>
          </a:p>
          <a:p>
            <a:pPr marL="0" indent="0">
              <a:buNone/>
            </a:pPr>
            <a:r>
              <a:rPr lang="en-IN" dirty="0"/>
              <a:t>	</a:t>
            </a:r>
            <a:r>
              <a:rPr lang="en-IN" dirty="0" smtClean="0"/>
              <a:t>	&lt; </a:t>
            </a:r>
            <a:r>
              <a:rPr lang="en-IN" dirty="0" err="1"/>
              <a:t>procedure_body</a:t>
            </a:r>
            <a:r>
              <a:rPr lang="en-IN" dirty="0"/>
              <a:t> &gt; </a:t>
            </a:r>
            <a:endParaRPr lang="en-IN" dirty="0" smtClean="0"/>
          </a:p>
          <a:p>
            <a:pPr marL="0" indent="0">
              <a:buNone/>
            </a:pPr>
            <a:r>
              <a:rPr lang="en-IN" dirty="0"/>
              <a:t>	</a:t>
            </a:r>
            <a:r>
              <a:rPr lang="en-IN" dirty="0" smtClean="0"/>
              <a:t>END </a:t>
            </a:r>
            <a:r>
              <a:rPr lang="en-IN" dirty="0" err="1"/>
              <a:t>procedure_name</a:t>
            </a:r>
            <a:r>
              <a:rPr lang="en-IN" dirty="0" smtClean="0"/>
              <a:t>;</a:t>
            </a:r>
          </a:p>
          <a:p>
            <a:pPr marL="0" indent="0">
              <a:buNone/>
            </a:pPr>
            <a:endParaRPr lang="en-IN" dirty="0"/>
          </a:p>
          <a:p>
            <a:pPr marL="0" indent="0">
              <a:buNone/>
            </a:pPr>
            <a:r>
              <a:rPr lang="en-IN" dirty="0" smtClean="0"/>
              <a:t>Where</a:t>
            </a:r>
            <a:r>
              <a:rPr lang="en-IN" dirty="0"/>
              <a:t>,</a:t>
            </a:r>
          </a:p>
          <a:p>
            <a:r>
              <a:rPr lang="en-IN" i="1" dirty="0"/>
              <a:t>procedure-name</a:t>
            </a:r>
            <a:r>
              <a:rPr lang="en-IN" dirty="0"/>
              <a:t> specifies the name of the </a:t>
            </a:r>
            <a:r>
              <a:rPr lang="en-IN" dirty="0" smtClean="0"/>
              <a:t>procedure</a:t>
            </a:r>
            <a:endParaRPr lang="en-IN" dirty="0"/>
          </a:p>
          <a:p>
            <a:r>
              <a:rPr lang="en-IN" dirty="0"/>
              <a:t>[OR REPLACE] option allows modifying an existing </a:t>
            </a:r>
            <a:r>
              <a:rPr lang="en-IN" dirty="0" smtClean="0"/>
              <a:t>procedure</a:t>
            </a:r>
            <a:endParaRPr lang="en-IN" dirty="0"/>
          </a:p>
          <a:p>
            <a:r>
              <a:rPr lang="en-IN" dirty="0"/>
              <a:t>The optional parameter list contains name, mode and types of the </a:t>
            </a:r>
            <a:r>
              <a:rPr lang="en-IN" dirty="0" smtClean="0"/>
              <a:t>parameters</a:t>
            </a:r>
          </a:p>
          <a:p>
            <a:r>
              <a:rPr lang="en-IN" dirty="0" smtClean="0"/>
              <a:t>IN </a:t>
            </a:r>
            <a:r>
              <a:rPr lang="en-IN" dirty="0"/>
              <a:t>represents that value will be passed from outside and OUT represents that this parameter will be used to return a value outside of the </a:t>
            </a:r>
            <a:r>
              <a:rPr lang="en-IN" dirty="0" smtClean="0"/>
              <a:t>procedure</a:t>
            </a:r>
            <a:endParaRPr lang="en-IN" dirty="0"/>
          </a:p>
          <a:p>
            <a:r>
              <a:rPr lang="en-IN" i="1" dirty="0"/>
              <a:t>procedure-body</a:t>
            </a:r>
            <a:r>
              <a:rPr lang="en-IN" dirty="0"/>
              <a:t> contains the executable </a:t>
            </a:r>
            <a:r>
              <a:rPr lang="en-IN" dirty="0" smtClean="0"/>
              <a:t>part</a:t>
            </a:r>
            <a:endParaRPr lang="en-IN" dirty="0"/>
          </a:p>
          <a:p>
            <a:r>
              <a:rPr lang="en-IN" dirty="0"/>
              <a:t>The AS keyword is used instead of the IS keyword for creating a standalone </a:t>
            </a:r>
            <a:r>
              <a:rPr lang="en-IN" dirty="0" smtClean="0"/>
              <a:t>procedure</a:t>
            </a:r>
            <a:endParaRPr lang="en-IN" dirty="0"/>
          </a:p>
        </p:txBody>
      </p:sp>
    </p:spTree>
    <p:extLst>
      <p:ext uri="{BB962C8B-B14F-4D97-AF65-F5344CB8AC3E}">
        <p14:creationId xmlns:p14="http://schemas.microsoft.com/office/powerpoint/2010/main" val="78732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lstStyle/>
          <a:p>
            <a:pPr algn="ctr"/>
            <a:r>
              <a:rPr lang="en-IN" dirty="0" smtClean="0"/>
              <a:t>Procedure</a:t>
            </a:r>
            <a:endParaRPr lang="en-IN" dirty="0"/>
          </a:p>
        </p:txBody>
      </p:sp>
      <p:sp>
        <p:nvSpPr>
          <p:cNvPr id="3" name="Content Placeholder 2"/>
          <p:cNvSpPr>
            <a:spLocks noGrp="1"/>
          </p:cNvSpPr>
          <p:nvPr>
            <p:ph idx="1"/>
          </p:nvPr>
        </p:nvSpPr>
        <p:spPr>
          <a:xfrm>
            <a:off x="457200" y="1268760"/>
            <a:ext cx="8229600" cy="5055840"/>
          </a:xfrm>
        </p:spPr>
        <p:txBody>
          <a:bodyPr>
            <a:normAutofit/>
          </a:bodyPr>
          <a:lstStyle/>
          <a:p>
            <a:r>
              <a:rPr lang="en-IN" dirty="0" smtClean="0"/>
              <a:t>Example </a:t>
            </a:r>
          </a:p>
          <a:p>
            <a:pPr marL="0" indent="0">
              <a:buNone/>
            </a:pPr>
            <a:r>
              <a:rPr lang="en-IN" dirty="0" smtClean="0"/>
              <a:t>	CREATE </a:t>
            </a:r>
            <a:r>
              <a:rPr lang="en-IN" dirty="0"/>
              <a:t>OR REPLACE PROCEDURE </a:t>
            </a:r>
            <a:r>
              <a:rPr lang="en-IN" dirty="0" smtClean="0"/>
              <a:t>greetings</a:t>
            </a:r>
          </a:p>
          <a:p>
            <a:pPr marL="0" indent="0">
              <a:buNone/>
            </a:pPr>
            <a:r>
              <a:rPr lang="en-IN" dirty="0" smtClean="0"/>
              <a:t>	AS</a:t>
            </a:r>
          </a:p>
          <a:p>
            <a:pPr marL="0" indent="0">
              <a:buNone/>
            </a:pPr>
            <a:r>
              <a:rPr lang="en-IN" dirty="0" smtClean="0"/>
              <a:t>	BEGIN   </a:t>
            </a:r>
          </a:p>
          <a:p>
            <a:pPr marL="0" indent="0">
              <a:buNone/>
            </a:pPr>
            <a:r>
              <a:rPr lang="en-IN" dirty="0"/>
              <a:t>	</a:t>
            </a:r>
            <a:r>
              <a:rPr lang="en-IN" dirty="0" smtClean="0"/>
              <a:t>	</a:t>
            </a:r>
            <a:r>
              <a:rPr lang="en-IN" dirty="0" err="1" smtClean="0"/>
              <a:t>dbms_output.put_line</a:t>
            </a:r>
            <a:r>
              <a:rPr lang="en-IN" dirty="0"/>
              <a:t>('Hello World!'); </a:t>
            </a:r>
            <a:endParaRPr lang="en-IN" dirty="0" smtClean="0"/>
          </a:p>
          <a:p>
            <a:pPr marL="0" indent="0">
              <a:buNone/>
            </a:pPr>
            <a:r>
              <a:rPr lang="en-IN" dirty="0"/>
              <a:t>	</a:t>
            </a:r>
            <a:r>
              <a:rPr lang="en-IN" dirty="0" smtClean="0"/>
              <a:t>END</a:t>
            </a:r>
            <a:r>
              <a:rPr lang="en-IN" dirty="0"/>
              <a:t>;</a:t>
            </a:r>
            <a:endParaRPr lang="en-IN" dirty="0" smtClean="0"/>
          </a:p>
          <a:p>
            <a:endParaRPr lang="en-IN" dirty="0" smtClean="0"/>
          </a:p>
          <a:p>
            <a:r>
              <a:rPr lang="en-IN" dirty="0" smtClean="0"/>
              <a:t>A </a:t>
            </a:r>
            <a:r>
              <a:rPr lang="en-IN" dirty="0"/>
              <a:t>standalone procedure can be called in two ways:</a:t>
            </a:r>
          </a:p>
          <a:p>
            <a:pPr lvl="1"/>
            <a:r>
              <a:rPr lang="en-IN" dirty="0"/>
              <a:t>Using the EXECUTE keyword</a:t>
            </a:r>
          </a:p>
          <a:p>
            <a:pPr lvl="1"/>
            <a:r>
              <a:rPr lang="en-IN" dirty="0"/>
              <a:t>Calling the name of the procedure from a PL/SQL block</a:t>
            </a:r>
          </a:p>
          <a:p>
            <a:endParaRPr lang="en-IN" dirty="0"/>
          </a:p>
        </p:txBody>
      </p:sp>
    </p:spTree>
    <p:extLst>
      <p:ext uri="{BB962C8B-B14F-4D97-AF65-F5344CB8AC3E}">
        <p14:creationId xmlns:p14="http://schemas.microsoft.com/office/powerpoint/2010/main" val="2372431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43000"/>
          </a:xfrm>
        </p:spPr>
        <p:txBody>
          <a:bodyPr>
            <a:normAutofit fontScale="90000"/>
          </a:bodyPr>
          <a:lstStyle/>
          <a:p>
            <a:r>
              <a:rPr lang="en-IN" dirty="0"/>
              <a:t>Executing a Standalone </a:t>
            </a:r>
            <a:r>
              <a:rPr lang="en-IN" dirty="0" smtClean="0"/>
              <a:t>Procedure</a:t>
            </a:r>
            <a:endParaRPr lang="en-IN" dirty="0"/>
          </a:p>
        </p:txBody>
      </p:sp>
      <p:sp>
        <p:nvSpPr>
          <p:cNvPr id="3" name="Content Placeholder 2"/>
          <p:cNvSpPr>
            <a:spLocks noGrp="1"/>
          </p:cNvSpPr>
          <p:nvPr>
            <p:ph idx="1"/>
          </p:nvPr>
        </p:nvSpPr>
        <p:spPr>
          <a:xfrm>
            <a:off x="457200" y="1484784"/>
            <a:ext cx="8229600" cy="5184576"/>
          </a:xfrm>
        </p:spPr>
        <p:txBody>
          <a:bodyPr>
            <a:normAutofit fontScale="77500" lnSpcReduction="20000"/>
          </a:bodyPr>
          <a:lstStyle/>
          <a:p>
            <a:pPr marL="0" indent="0">
              <a:buNone/>
            </a:pPr>
            <a:r>
              <a:rPr lang="en-IN" dirty="0" smtClean="0"/>
              <a:t>1. The procedure </a:t>
            </a:r>
            <a:r>
              <a:rPr lang="en-IN" dirty="0"/>
              <a:t>named 'greetings' can be called with the EXECUTE keyword as:</a:t>
            </a:r>
          </a:p>
          <a:p>
            <a:pPr marL="0" indent="0">
              <a:buNone/>
            </a:pPr>
            <a:r>
              <a:rPr lang="en-IN" dirty="0" smtClean="0"/>
              <a:t>	EXECUTE </a:t>
            </a:r>
            <a:r>
              <a:rPr lang="en-IN" dirty="0"/>
              <a:t>greetings</a:t>
            </a:r>
            <a:r>
              <a:rPr lang="en-IN" dirty="0" smtClean="0"/>
              <a:t>;</a:t>
            </a:r>
          </a:p>
          <a:p>
            <a:pPr marL="0" indent="0">
              <a:buNone/>
            </a:pPr>
            <a:endParaRPr lang="en-IN" dirty="0" smtClean="0"/>
          </a:p>
          <a:p>
            <a:pPr marL="0" indent="0">
              <a:buNone/>
            </a:pPr>
            <a:r>
              <a:rPr lang="en-IN" dirty="0" smtClean="0"/>
              <a:t>The </a:t>
            </a:r>
            <a:r>
              <a:rPr lang="en-IN" dirty="0"/>
              <a:t>above call would display:</a:t>
            </a:r>
          </a:p>
          <a:p>
            <a:pPr marL="0" indent="0">
              <a:buNone/>
            </a:pPr>
            <a:r>
              <a:rPr lang="en-IN" dirty="0" smtClean="0"/>
              <a:t>	Hello </a:t>
            </a:r>
            <a:r>
              <a:rPr lang="en-IN" dirty="0"/>
              <a:t>World </a:t>
            </a:r>
            <a:endParaRPr lang="en-IN" dirty="0" smtClean="0"/>
          </a:p>
          <a:p>
            <a:pPr marL="0" indent="0">
              <a:buNone/>
            </a:pPr>
            <a:r>
              <a:rPr lang="en-IN" dirty="0" smtClean="0"/>
              <a:t>	PL/SQL </a:t>
            </a:r>
            <a:r>
              <a:rPr lang="en-IN" dirty="0"/>
              <a:t>procedure successfully </a:t>
            </a:r>
            <a:r>
              <a:rPr lang="en-IN" dirty="0" smtClean="0"/>
              <a:t>completed</a:t>
            </a:r>
            <a:endParaRPr lang="en-IN" dirty="0"/>
          </a:p>
          <a:p>
            <a:pPr marL="0" indent="0">
              <a:buNone/>
            </a:pPr>
            <a:endParaRPr lang="en-IN" dirty="0" err="1"/>
          </a:p>
          <a:p>
            <a:pPr marL="0" indent="0">
              <a:buNone/>
            </a:pPr>
            <a:r>
              <a:rPr lang="en-IN" dirty="0" smtClean="0"/>
              <a:t>2. The </a:t>
            </a:r>
            <a:r>
              <a:rPr lang="en-IN" dirty="0"/>
              <a:t>procedure can also be called from another PL/SQL block:</a:t>
            </a:r>
          </a:p>
          <a:p>
            <a:pPr marL="0" indent="0">
              <a:buNone/>
            </a:pPr>
            <a:r>
              <a:rPr lang="en-IN" dirty="0" smtClean="0"/>
              <a:t>	BEGIN </a:t>
            </a:r>
          </a:p>
          <a:p>
            <a:pPr marL="0" indent="0">
              <a:buNone/>
            </a:pPr>
            <a:r>
              <a:rPr lang="en-IN" dirty="0"/>
              <a:t>	</a:t>
            </a:r>
            <a:r>
              <a:rPr lang="en-IN" dirty="0" smtClean="0"/>
              <a:t>	greetings</a:t>
            </a:r>
            <a:r>
              <a:rPr lang="en-IN" dirty="0"/>
              <a:t>; </a:t>
            </a:r>
            <a:endParaRPr lang="en-IN" dirty="0" smtClean="0"/>
          </a:p>
          <a:p>
            <a:pPr marL="0" indent="0">
              <a:buNone/>
            </a:pPr>
            <a:r>
              <a:rPr lang="en-IN" dirty="0"/>
              <a:t>	</a:t>
            </a:r>
            <a:r>
              <a:rPr lang="en-IN" dirty="0" smtClean="0"/>
              <a:t>END</a:t>
            </a:r>
            <a:r>
              <a:rPr lang="en-IN" dirty="0"/>
              <a:t>; </a:t>
            </a:r>
            <a:endParaRPr lang="en-IN" dirty="0" smtClean="0"/>
          </a:p>
          <a:p>
            <a:pPr marL="0" indent="0">
              <a:buNone/>
            </a:pPr>
            <a:r>
              <a:rPr lang="en-IN" dirty="0" smtClean="0"/>
              <a:t>	/</a:t>
            </a:r>
          </a:p>
          <a:p>
            <a:pPr marL="0" indent="0">
              <a:buNone/>
            </a:pPr>
            <a:r>
              <a:rPr lang="en-IN" dirty="0" smtClean="0"/>
              <a:t>The </a:t>
            </a:r>
            <a:r>
              <a:rPr lang="en-IN" dirty="0"/>
              <a:t>above call would display:</a:t>
            </a:r>
          </a:p>
          <a:p>
            <a:pPr marL="0" indent="0">
              <a:buNone/>
            </a:pPr>
            <a:r>
              <a:rPr lang="en-IN" dirty="0" smtClean="0"/>
              <a:t>	Hello </a:t>
            </a:r>
            <a:r>
              <a:rPr lang="en-IN" dirty="0"/>
              <a:t>World </a:t>
            </a:r>
            <a:endParaRPr lang="en-IN" dirty="0" smtClean="0"/>
          </a:p>
          <a:p>
            <a:pPr marL="0" indent="0">
              <a:buNone/>
            </a:pPr>
            <a:r>
              <a:rPr lang="en-IN" dirty="0" smtClean="0"/>
              <a:t>	PL/SQL </a:t>
            </a:r>
            <a:r>
              <a:rPr lang="en-IN" dirty="0"/>
              <a:t>procedure successfully completed.</a:t>
            </a:r>
          </a:p>
        </p:txBody>
      </p:sp>
    </p:spTree>
    <p:extLst>
      <p:ext uri="{BB962C8B-B14F-4D97-AF65-F5344CB8AC3E}">
        <p14:creationId xmlns:p14="http://schemas.microsoft.com/office/powerpoint/2010/main" val="242251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Deleting a Standalone </a:t>
            </a:r>
            <a:r>
              <a:rPr lang="en-IN" dirty="0" smtClean="0"/>
              <a:t>Procedure</a:t>
            </a:r>
            <a:endParaRPr lang="en-IN" dirty="0"/>
          </a:p>
        </p:txBody>
      </p:sp>
      <p:sp>
        <p:nvSpPr>
          <p:cNvPr id="3" name="Content Placeholder 2"/>
          <p:cNvSpPr>
            <a:spLocks noGrp="1"/>
          </p:cNvSpPr>
          <p:nvPr>
            <p:ph idx="1"/>
          </p:nvPr>
        </p:nvSpPr>
        <p:spPr/>
        <p:txBody>
          <a:bodyPr/>
          <a:lstStyle/>
          <a:p>
            <a:r>
              <a:rPr lang="en-IN" dirty="0" smtClean="0"/>
              <a:t>A </a:t>
            </a:r>
            <a:r>
              <a:rPr lang="en-IN" dirty="0"/>
              <a:t>standalone procedure is deleted with the DROP PROCEDURE statement. </a:t>
            </a:r>
            <a:endParaRPr lang="en-IN" dirty="0" smtClean="0"/>
          </a:p>
          <a:p>
            <a:pPr marL="0" indent="0">
              <a:buNone/>
            </a:pPr>
            <a:endParaRPr lang="en-IN" dirty="0" smtClean="0"/>
          </a:p>
          <a:p>
            <a:pPr marL="0" indent="0">
              <a:buNone/>
            </a:pPr>
            <a:r>
              <a:rPr lang="en-IN" dirty="0" smtClean="0"/>
              <a:t>Syntax </a:t>
            </a:r>
            <a:r>
              <a:rPr lang="en-IN" dirty="0"/>
              <a:t>for deleting a procedure is</a:t>
            </a:r>
            <a:r>
              <a:rPr lang="en-IN" dirty="0" smtClean="0"/>
              <a:t>:</a:t>
            </a:r>
          </a:p>
          <a:p>
            <a:pPr marL="0" indent="0">
              <a:buNone/>
            </a:pPr>
            <a:endParaRPr lang="en-IN" dirty="0"/>
          </a:p>
          <a:p>
            <a:pPr marL="0" indent="0">
              <a:buNone/>
            </a:pPr>
            <a:r>
              <a:rPr lang="en-IN" dirty="0" smtClean="0"/>
              <a:t>	DROP </a:t>
            </a:r>
            <a:r>
              <a:rPr lang="en-IN" dirty="0"/>
              <a:t>PROCEDURE procedure-name;</a:t>
            </a:r>
          </a:p>
        </p:txBody>
      </p:sp>
    </p:spTree>
    <p:extLst>
      <p:ext uri="{BB962C8B-B14F-4D97-AF65-F5344CB8AC3E}">
        <p14:creationId xmlns:p14="http://schemas.microsoft.com/office/powerpoint/2010/main" val="32480550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normAutofit/>
          </a:bodyPr>
          <a:lstStyle/>
          <a:p>
            <a:pPr algn="ctr"/>
            <a:r>
              <a:rPr lang="en-IN" sz="4400" dirty="0"/>
              <a:t>IN &amp; OUT Mode Example </a:t>
            </a:r>
            <a:r>
              <a:rPr lang="en-IN" sz="4400" dirty="0" smtClean="0"/>
              <a:t>1</a:t>
            </a:r>
            <a:endParaRPr lang="en-IN" sz="4400" dirty="0"/>
          </a:p>
        </p:txBody>
      </p:sp>
      <p:sp>
        <p:nvSpPr>
          <p:cNvPr id="3" name="Content Placeholder 2"/>
          <p:cNvSpPr>
            <a:spLocks noGrp="1"/>
          </p:cNvSpPr>
          <p:nvPr>
            <p:ph idx="1"/>
          </p:nvPr>
        </p:nvSpPr>
        <p:spPr>
          <a:xfrm>
            <a:off x="457200" y="1124744"/>
            <a:ext cx="8229600" cy="5733256"/>
          </a:xfrm>
        </p:spPr>
        <p:txBody>
          <a:bodyPr>
            <a:normAutofit fontScale="62500" lnSpcReduction="20000"/>
          </a:bodyPr>
          <a:lstStyle/>
          <a:p>
            <a:pPr marL="0" indent="0" algn="ctr">
              <a:buNone/>
            </a:pPr>
            <a:r>
              <a:rPr lang="en-IN" sz="3300" dirty="0" smtClean="0"/>
              <a:t>Program to find </a:t>
            </a:r>
            <a:r>
              <a:rPr lang="en-IN" sz="3300" dirty="0"/>
              <a:t>the minimum of two </a:t>
            </a:r>
            <a:r>
              <a:rPr lang="en-IN" sz="3300" dirty="0" smtClean="0"/>
              <a:t>values</a:t>
            </a:r>
          </a:p>
          <a:p>
            <a:pPr marL="0" indent="0">
              <a:buNone/>
            </a:pPr>
            <a:endParaRPr lang="en-IN" dirty="0"/>
          </a:p>
          <a:p>
            <a:pPr marL="0" indent="0">
              <a:buNone/>
            </a:pPr>
            <a:r>
              <a:rPr lang="en-IN" dirty="0"/>
              <a:t>DECLARE </a:t>
            </a:r>
            <a:endParaRPr lang="en-IN" dirty="0" smtClean="0"/>
          </a:p>
          <a:p>
            <a:pPr marL="365760" lvl="1" indent="0">
              <a:buNone/>
            </a:pPr>
            <a:r>
              <a:rPr lang="en-IN" dirty="0" smtClean="0"/>
              <a:t>a </a:t>
            </a:r>
            <a:r>
              <a:rPr lang="en-IN" dirty="0"/>
              <a:t>number; </a:t>
            </a:r>
            <a:endParaRPr lang="en-IN" dirty="0" smtClean="0"/>
          </a:p>
          <a:p>
            <a:pPr marL="365760" lvl="1" indent="0">
              <a:buNone/>
            </a:pPr>
            <a:r>
              <a:rPr lang="en-IN" dirty="0" smtClean="0"/>
              <a:t>b </a:t>
            </a:r>
            <a:r>
              <a:rPr lang="en-IN" dirty="0"/>
              <a:t>number; </a:t>
            </a:r>
            <a:endParaRPr lang="en-IN" dirty="0" smtClean="0"/>
          </a:p>
          <a:p>
            <a:pPr marL="365760" lvl="1" indent="0">
              <a:buNone/>
            </a:pPr>
            <a:r>
              <a:rPr lang="en-IN" dirty="0" smtClean="0"/>
              <a:t>c </a:t>
            </a:r>
            <a:r>
              <a:rPr lang="en-IN" dirty="0"/>
              <a:t>number; </a:t>
            </a:r>
            <a:endParaRPr lang="en-IN" dirty="0" smtClean="0"/>
          </a:p>
          <a:p>
            <a:pPr marL="0" indent="0">
              <a:buNone/>
            </a:pPr>
            <a:endParaRPr lang="en-IN" dirty="0"/>
          </a:p>
          <a:p>
            <a:pPr marL="0" indent="0">
              <a:buNone/>
            </a:pPr>
            <a:r>
              <a:rPr lang="en-IN" dirty="0" smtClean="0"/>
              <a:t>PROCEDURE </a:t>
            </a:r>
            <a:r>
              <a:rPr lang="en-IN" dirty="0" err="1"/>
              <a:t>findMin</a:t>
            </a:r>
            <a:r>
              <a:rPr lang="en-IN" dirty="0"/>
              <a:t>(x IN number, y IN number, z OUT number) </a:t>
            </a:r>
            <a:r>
              <a:rPr lang="en-IN" dirty="0" smtClean="0"/>
              <a:t>IS</a:t>
            </a:r>
          </a:p>
          <a:p>
            <a:pPr marL="0" indent="0">
              <a:buNone/>
            </a:pPr>
            <a:r>
              <a:rPr lang="en-IN" dirty="0" smtClean="0"/>
              <a:t>BEGIN </a:t>
            </a:r>
          </a:p>
          <a:p>
            <a:pPr marL="365760" lvl="1" indent="0">
              <a:buNone/>
            </a:pPr>
            <a:r>
              <a:rPr lang="en-IN" dirty="0" smtClean="0"/>
              <a:t>IF </a:t>
            </a:r>
            <a:r>
              <a:rPr lang="en-IN" dirty="0"/>
              <a:t>x &lt; y </a:t>
            </a:r>
            <a:r>
              <a:rPr lang="en-IN" dirty="0" smtClean="0"/>
              <a:t>THEN</a:t>
            </a:r>
          </a:p>
          <a:p>
            <a:pPr marL="365760" lvl="1" indent="0">
              <a:buNone/>
            </a:pPr>
            <a:r>
              <a:rPr lang="en-IN" dirty="0"/>
              <a:t>	</a:t>
            </a:r>
            <a:r>
              <a:rPr lang="en-IN" dirty="0" smtClean="0"/>
              <a:t> </a:t>
            </a:r>
            <a:r>
              <a:rPr lang="en-IN" dirty="0"/>
              <a:t>z:= x; </a:t>
            </a:r>
            <a:endParaRPr lang="en-IN" dirty="0" smtClean="0"/>
          </a:p>
          <a:p>
            <a:pPr marL="365760" lvl="1" indent="0">
              <a:buNone/>
            </a:pPr>
            <a:r>
              <a:rPr lang="en-IN" dirty="0" smtClean="0"/>
              <a:t>ELSE </a:t>
            </a:r>
          </a:p>
          <a:p>
            <a:pPr marL="365760" lvl="1" indent="0">
              <a:buNone/>
            </a:pPr>
            <a:r>
              <a:rPr lang="en-IN" dirty="0"/>
              <a:t>	</a:t>
            </a:r>
            <a:r>
              <a:rPr lang="en-IN" dirty="0" smtClean="0"/>
              <a:t>z</a:t>
            </a:r>
            <a:r>
              <a:rPr lang="en-IN" dirty="0"/>
              <a:t>:= y; </a:t>
            </a:r>
            <a:endParaRPr lang="en-IN" dirty="0" smtClean="0"/>
          </a:p>
          <a:p>
            <a:pPr marL="365760" lvl="1" indent="0">
              <a:buNone/>
            </a:pPr>
            <a:r>
              <a:rPr lang="en-IN" dirty="0" smtClean="0"/>
              <a:t>END </a:t>
            </a:r>
            <a:r>
              <a:rPr lang="en-IN" dirty="0"/>
              <a:t>IF; </a:t>
            </a:r>
            <a:endParaRPr lang="en-IN" dirty="0" smtClean="0"/>
          </a:p>
          <a:p>
            <a:pPr marL="0" indent="0">
              <a:buNone/>
            </a:pPr>
            <a:r>
              <a:rPr lang="en-IN" dirty="0" smtClean="0"/>
              <a:t>END</a:t>
            </a:r>
            <a:r>
              <a:rPr lang="en-IN" dirty="0"/>
              <a:t>; </a:t>
            </a:r>
            <a:endParaRPr lang="en-IN" dirty="0" smtClean="0"/>
          </a:p>
          <a:p>
            <a:pPr marL="0" indent="0">
              <a:buNone/>
            </a:pPr>
            <a:endParaRPr lang="en-IN" dirty="0"/>
          </a:p>
          <a:p>
            <a:pPr marL="0" indent="0">
              <a:buNone/>
            </a:pPr>
            <a:r>
              <a:rPr lang="en-IN" dirty="0" smtClean="0"/>
              <a:t>BEGIN </a:t>
            </a:r>
          </a:p>
          <a:p>
            <a:pPr marL="0" indent="0">
              <a:buNone/>
            </a:pPr>
            <a:r>
              <a:rPr lang="en-IN" dirty="0"/>
              <a:t>	</a:t>
            </a:r>
            <a:r>
              <a:rPr lang="en-IN" dirty="0" smtClean="0"/>
              <a:t>a</a:t>
            </a:r>
            <a:r>
              <a:rPr lang="en-IN" dirty="0"/>
              <a:t>:= 23; </a:t>
            </a:r>
            <a:endParaRPr lang="en-IN" dirty="0" smtClean="0"/>
          </a:p>
          <a:p>
            <a:pPr marL="0" indent="0">
              <a:buNone/>
            </a:pPr>
            <a:r>
              <a:rPr lang="en-IN" dirty="0"/>
              <a:t>	</a:t>
            </a:r>
            <a:r>
              <a:rPr lang="en-IN" dirty="0" smtClean="0"/>
              <a:t>b</a:t>
            </a:r>
            <a:r>
              <a:rPr lang="en-IN" dirty="0"/>
              <a:t>:= 45; </a:t>
            </a:r>
            <a:endParaRPr lang="en-IN" dirty="0" smtClean="0"/>
          </a:p>
          <a:p>
            <a:pPr marL="0" indent="0">
              <a:buNone/>
            </a:pPr>
            <a:r>
              <a:rPr lang="en-IN" dirty="0"/>
              <a:t>	</a:t>
            </a:r>
            <a:r>
              <a:rPr lang="en-IN" dirty="0" err="1" smtClean="0"/>
              <a:t>findMin</a:t>
            </a:r>
            <a:r>
              <a:rPr lang="en-IN" dirty="0" smtClean="0"/>
              <a:t>(a</a:t>
            </a:r>
            <a:r>
              <a:rPr lang="en-IN" dirty="0"/>
              <a:t>, b, c); </a:t>
            </a:r>
            <a:endParaRPr lang="en-IN" dirty="0" smtClean="0"/>
          </a:p>
          <a:p>
            <a:pPr marL="0" indent="0">
              <a:buNone/>
            </a:pPr>
            <a:r>
              <a:rPr lang="en-IN" dirty="0"/>
              <a:t>	</a:t>
            </a:r>
            <a:r>
              <a:rPr lang="en-IN" dirty="0" err="1" smtClean="0"/>
              <a:t>dbms_output.put_line</a:t>
            </a:r>
            <a:r>
              <a:rPr lang="en-IN" dirty="0"/>
              <a:t>(' Minimum of (23, 45) : ' || c); </a:t>
            </a:r>
            <a:endParaRPr lang="en-IN" dirty="0" smtClean="0"/>
          </a:p>
          <a:p>
            <a:pPr marL="0" indent="0">
              <a:buNone/>
            </a:pPr>
            <a:r>
              <a:rPr lang="en-IN" dirty="0" smtClean="0"/>
              <a:t>END</a:t>
            </a:r>
            <a:r>
              <a:rPr lang="en-IN" dirty="0"/>
              <a:t>; </a:t>
            </a:r>
            <a:endParaRPr lang="en-IN" dirty="0" smtClean="0"/>
          </a:p>
          <a:p>
            <a:pPr marL="0" indent="0">
              <a:buNone/>
            </a:pPr>
            <a:r>
              <a:rPr lang="en-IN" dirty="0" smtClean="0"/>
              <a:t>/</a:t>
            </a:r>
            <a:endParaRPr lang="en-IN" dirty="0"/>
          </a:p>
        </p:txBody>
      </p:sp>
    </p:spTree>
    <p:extLst>
      <p:ext uri="{BB962C8B-B14F-4D97-AF65-F5344CB8AC3E}">
        <p14:creationId xmlns:p14="http://schemas.microsoft.com/office/powerpoint/2010/main" val="3523922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6" end="1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7" end="1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8" end="1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9" end="1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20" end="2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21" end="2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43000"/>
          </a:xfrm>
        </p:spPr>
        <p:txBody>
          <a:bodyPr/>
          <a:lstStyle/>
          <a:p>
            <a:pPr algn="ctr"/>
            <a:r>
              <a:rPr lang="en-IN" dirty="0" smtClean="0"/>
              <a:t>Function</a:t>
            </a:r>
            <a:endParaRPr lang="en-IN" dirty="0"/>
          </a:p>
        </p:txBody>
      </p:sp>
      <p:sp>
        <p:nvSpPr>
          <p:cNvPr id="3" name="Content Placeholder 2"/>
          <p:cNvSpPr>
            <a:spLocks noGrp="1"/>
          </p:cNvSpPr>
          <p:nvPr>
            <p:ph idx="1"/>
          </p:nvPr>
        </p:nvSpPr>
        <p:spPr>
          <a:xfrm>
            <a:off x="457200" y="1340768"/>
            <a:ext cx="8229600" cy="5517232"/>
          </a:xfrm>
        </p:spPr>
        <p:txBody>
          <a:bodyPr>
            <a:normAutofit/>
          </a:bodyPr>
          <a:lstStyle/>
          <a:p>
            <a:r>
              <a:rPr lang="en-IN" dirty="0" smtClean="0"/>
              <a:t>A </a:t>
            </a:r>
            <a:r>
              <a:rPr lang="en-IN" dirty="0"/>
              <a:t>standalone function is created using the CREATE FUNCTION </a:t>
            </a:r>
            <a:r>
              <a:rPr lang="en-IN" dirty="0" smtClean="0"/>
              <a:t>statement</a:t>
            </a:r>
          </a:p>
          <a:p>
            <a:r>
              <a:rPr lang="en-IN" dirty="0" smtClean="0"/>
              <a:t>Syntax </a:t>
            </a:r>
            <a:r>
              <a:rPr lang="en-IN" dirty="0"/>
              <a:t>for the CREATE OR </a:t>
            </a:r>
            <a:r>
              <a:rPr lang="en-IN"/>
              <a:t>REPLACE </a:t>
            </a:r>
            <a:r>
              <a:rPr lang="en-IN" smtClean="0"/>
              <a:t>FUNCTION statement </a:t>
            </a:r>
            <a:r>
              <a:rPr lang="en-IN" dirty="0"/>
              <a:t>is as follows</a:t>
            </a:r>
            <a:r>
              <a:rPr lang="en-IN" dirty="0" smtClean="0"/>
              <a:t>:</a:t>
            </a:r>
          </a:p>
          <a:p>
            <a:endParaRPr lang="en-IN" dirty="0" smtClean="0"/>
          </a:p>
          <a:p>
            <a:pPr marL="365760" lvl="1" indent="0">
              <a:buNone/>
            </a:pPr>
            <a:r>
              <a:rPr lang="en-IN" dirty="0" smtClean="0"/>
              <a:t>	CREATE </a:t>
            </a:r>
            <a:r>
              <a:rPr lang="en-IN" dirty="0"/>
              <a:t>[OR REPLACE] FUNCTION </a:t>
            </a:r>
            <a:r>
              <a:rPr lang="en-IN" dirty="0" err="1"/>
              <a:t>function_name</a:t>
            </a:r>
            <a:r>
              <a:rPr lang="en-IN" dirty="0"/>
              <a:t> </a:t>
            </a:r>
            <a:endParaRPr lang="en-IN" dirty="0" smtClean="0"/>
          </a:p>
          <a:p>
            <a:pPr marL="365760" lvl="1" indent="0">
              <a:buNone/>
            </a:pPr>
            <a:r>
              <a:rPr lang="en-IN" dirty="0" smtClean="0"/>
              <a:t>	[(</a:t>
            </a:r>
            <a:r>
              <a:rPr lang="en-IN" dirty="0" err="1"/>
              <a:t>parameter_name</a:t>
            </a:r>
            <a:r>
              <a:rPr lang="en-IN" dirty="0"/>
              <a:t> [IN | OUT | IN OUT] type [, ...])] </a:t>
            </a:r>
            <a:endParaRPr lang="en-IN" dirty="0" smtClean="0"/>
          </a:p>
          <a:p>
            <a:pPr marL="365760" lvl="1" indent="0">
              <a:buNone/>
            </a:pPr>
            <a:r>
              <a:rPr lang="en-IN" dirty="0" smtClean="0"/>
              <a:t>	RETURN </a:t>
            </a:r>
            <a:r>
              <a:rPr lang="en-IN" dirty="0" err="1"/>
              <a:t>return_datatype</a:t>
            </a:r>
            <a:r>
              <a:rPr lang="en-IN" dirty="0"/>
              <a:t> </a:t>
            </a:r>
            <a:endParaRPr lang="en-IN" dirty="0" smtClean="0"/>
          </a:p>
          <a:p>
            <a:pPr marL="365760" lvl="1" indent="0">
              <a:buNone/>
            </a:pPr>
            <a:r>
              <a:rPr lang="en-IN" dirty="0" smtClean="0"/>
              <a:t>	{</a:t>
            </a:r>
            <a:r>
              <a:rPr lang="en-IN" dirty="0"/>
              <a:t>IS | AS} </a:t>
            </a:r>
            <a:endParaRPr lang="en-IN" dirty="0" smtClean="0"/>
          </a:p>
          <a:p>
            <a:pPr marL="914400" lvl="3" indent="0">
              <a:buNone/>
            </a:pPr>
            <a:r>
              <a:rPr lang="en-IN" dirty="0" smtClean="0"/>
              <a:t>BEGIN </a:t>
            </a:r>
          </a:p>
          <a:p>
            <a:pPr marL="365760" lvl="1" indent="0">
              <a:buNone/>
            </a:pPr>
            <a:r>
              <a:rPr lang="en-IN" dirty="0" smtClean="0"/>
              <a:t>		&lt; </a:t>
            </a:r>
            <a:r>
              <a:rPr lang="en-IN" dirty="0" err="1"/>
              <a:t>function_body</a:t>
            </a:r>
            <a:r>
              <a:rPr lang="en-IN" dirty="0"/>
              <a:t> &gt; </a:t>
            </a:r>
            <a:endParaRPr lang="en-IN" dirty="0" smtClean="0"/>
          </a:p>
          <a:p>
            <a:pPr marL="365760" lvl="1" indent="0">
              <a:buNone/>
            </a:pPr>
            <a:r>
              <a:rPr lang="en-IN" dirty="0" smtClean="0"/>
              <a:t>	END </a:t>
            </a:r>
            <a:r>
              <a:rPr lang="en-IN" dirty="0"/>
              <a:t>[</a:t>
            </a:r>
            <a:r>
              <a:rPr lang="en-IN" dirty="0" err="1"/>
              <a:t>function_name</a:t>
            </a:r>
            <a:r>
              <a:rPr lang="en-IN" dirty="0" smtClean="0"/>
              <a:t>];</a:t>
            </a:r>
          </a:p>
          <a:p>
            <a:pPr marL="0" indent="0">
              <a:buNone/>
            </a:pPr>
            <a:endParaRPr lang="en-IN" dirty="0" smtClean="0"/>
          </a:p>
        </p:txBody>
      </p:sp>
    </p:spTree>
    <p:extLst>
      <p:ext uri="{BB962C8B-B14F-4D97-AF65-F5344CB8AC3E}">
        <p14:creationId xmlns:p14="http://schemas.microsoft.com/office/powerpoint/2010/main" val="210457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pPr algn="ctr"/>
            <a:r>
              <a:rPr lang="en-IN" dirty="0" smtClean="0"/>
              <a:t>Functions</a:t>
            </a:r>
            <a:endParaRPr lang="en-IN" dirty="0"/>
          </a:p>
        </p:txBody>
      </p:sp>
      <p:sp>
        <p:nvSpPr>
          <p:cNvPr id="3" name="Content Placeholder 2"/>
          <p:cNvSpPr>
            <a:spLocks noGrp="1"/>
          </p:cNvSpPr>
          <p:nvPr>
            <p:ph idx="1"/>
          </p:nvPr>
        </p:nvSpPr>
        <p:spPr>
          <a:xfrm>
            <a:off x="457200" y="1556792"/>
            <a:ext cx="8229600" cy="4767808"/>
          </a:xfrm>
        </p:spPr>
        <p:txBody>
          <a:bodyPr>
            <a:normAutofit fontScale="77500" lnSpcReduction="20000"/>
          </a:bodyPr>
          <a:lstStyle/>
          <a:p>
            <a:pPr marL="0" indent="0">
              <a:spcAft>
                <a:spcPts val="600"/>
              </a:spcAft>
              <a:buNone/>
            </a:pPr>
            <a:r>
              <a:rPr lang="en-IN" dirty="0"/>
              <a:t>Where,</a:t>
            </a:r>
          </a:p>
          <a:p>
            <a:pPr>
              <a:spcAft>
                <a:spcPts val="600"/>
              </a:spcAft>
            </a:pPr>
            <a:r>
              <a:rPr lang="en-IN" i="1" dirty="0"/>
              <a:t>function-name</a:t>
            </a:r>
            <a:r>
              <a:rPr lang="en-IN" dirty="0"/>
              <a:t> specifies the name of the function</a:t>
            </a:r>
          </a:p>
          <a:p>
            <a:pPr>
              <a:spcAft>
                <a:spcPts val="600"/>
              </a:spcAft>
            </a:pPr>
            <a:r>
              <a:rPr lang="en-IN" dirty="0"/>
              <a:t>[OR REPLACE] option allows modifying an existing function</a:t>
            </a:r>
          </a:p>
          <a:p>
            <a:pPr>
              <a:spcAft>
                <a:spcPts val="600"/>
              </a:spcAft>
            </a:pPr>
            <a:r>
              <a:rPr lang="en-IN" dirty="0"/>
              <a:t>The optional parameter list contains name, mode and types of the parameters.</a:t>
            </a:r>
          </a:p>
          <a:p>
            <a:pPr>
              <a:spcAft>
                <a:spcPts val="600"/>
              </a:spcAft>
            </a:pPr>
            <a:r>
              <a:rPr lang="en-IN" dirty="0"/>
              <a:t>IN represents that value will be passed from outside and OUT represents that this parameter will be used to return a value outside of the procedure</a:t>
            </a:r>
          </a:p>
          <a:p>
            <a:pPr>
              <a:spcAft>
                <a:spcPts val="600"/>
              </a:spcAft>
            </a:pPr>
            <a:r>
              <a:rPr lang="en-IN" dirty="0"/>
              <a:t>The function must contain a </a:t>
            </a:r>
            <a:r>
              <a:rPr lang="en-IN" b="1" dirty="0"/>
              <a:t>return</a:t>
            </a:r>
            <a:r>
              <a:rPr lang="en-IN" dirty="0"/>
              <a:t> statement</a:t>
            </a:r>
          </a:p>
          <a:p>
            <a:pPr>
              <a:spcAft>
                <a:spcPts val="600"/>
              </a:spcAft>
            </a:pPr>
            <a:r>
              <a:rPr lang="en-IN" i="1" dirty="0"/>
              <a:t>RETURN</a:t>
            </a:r>
            <a:r>
              <a:rPr lang="en-IN" dirty="0"/>
              <a:t> clause specifies that data type that is to be returned from the function.</a:t>
            </a:r>
          </a:p>
          <a:p>
            <a:pPr>
              <a:spcAft>
                <a:spcPts val="600"/>
              </a:spcAft>
            </a:pPr>
            <a:r>
              <a:rPr lang="en-IN" i="1" dirty="0"/>
              <a:t>function-body</a:t>
            </a:r>
            <a:r>
              <a:rPr lang="en-IN" dirty="0"/>
              <a:t> contains the executable part</a:t>
            </a:r>
          </a:p>
          <a:p>
            <a:pPr>
              <a:spcAft>
                <a:spcPts val="600"/>
              </a:spcAft>
            </a:pPr>
            <a:r>
              <a:rPr lang="en-IN" dirty="0"/>
              <a:t>The AS keyword is used instead of the IS keyword for creating a standalone function</a:t>
            </a:r>
          </a:p>
        </p:txBody>
      </p:sp>
    </p:spTree>
    <p:extLst>
      <p:ext uri="{BB962C8B-B14F-4D97-AF65-F5344CB8AC3E}">
        <p14:creationId xmlns:p14="http://schemas.microsoft.com/office/powerpoint/2010/main" val="28252616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43000"/>
          </a:xfrm>
        </p:spPr>
        <p:txBody>
          <a:bodyPr/>
          <a:lstStyle/>
          <a:p>
            <a:pPr algn="ctr"/>
            <a:r>
              <a:rPr lang="en-IN" dirty="0" smtClean="0"/>
              <a:t>Example - Function</a:t>
            </a:r>
            <a:endParaRPr lang="en-IN" dirty="0"/>
          </a:p>
        </p:txBody>
      </p:sp>
      <p:sp>
        <p:nvSpPr>
          <p:cNvPr id="3" name="Content Placeholder 2"/>
          <p:cNvSpPr>
            <a:spLocks noGrp="1"/>
          </p:cNvSpPr>
          <p:nvPr>
            <p:ph idx="1"/>
          </p:nvPr>
        </p:nvSpPr>
        <p:spPr>
          <a:xfrm>
            <a:off x="457200" y="1412776"/>
            <a:ext cx="8229600" cy="4911824"/>
          </a:xfrm>
        </p:spPr>
        <p:txBody>
          <a:bodyPr>
            <a:normAutofit fontScale="92500" lnSpcReduction="20000"/>
          </a:bodyPr>
          <a:lstStyle/>
          <a:p>
            <a:pPr marL="0" indent="0">
              <a:buNone/>
            </a:pPr>
            <a:r>
              <a:rPr lang="en-IN" dirty="0" smtClean="0"/>
              <a:t>Function to return </a:t>
            </a:r>
            <a:r>
              <a:rPr lang="en-IN" dirty="0"/>
              <a:t>the total number of CUSTOMERS in the customers </a:t>
            </a:r>
            <a:r>
              <a:rPr lang="en-IN" dirty="0" smtClean="0"/>
              <a:t>table</a:t>
            </a:r>
          </a:p>
          <a:p>
            <a:pPr marL="0" indent="0">
              <a:buNone/>
            </a:pPr>
            <a:endParaRPr lang="en-IN" dirty="0" smtClean="0"/>
          </a:p>
          <a:p>
            <a:pPr marL="0" indent="0">
              <a:buNone/>
            </a:pPr>
            <a:r>
              <a:rPr lang="en-IN" dirty="0" smtClean="0"/>
              <a:t>CREATE </a:t>
            </a:r>
            <a:r>
              <a:rPr lang="en-IN" dirty="0"/>
              <a:t>OR REPLACE FUNCTION </a:t>
            </a:r>
            <a:r>
              <a:rPr lang="en-IN" dirty="0" err="1"/>
              <a:t>totalCustomers</a:t>
            </a:r>
            <a:r>
              <a:rPr lang="en-IN" dirty="0"/>
              <a:t> </a:t>
            </a:r>
            <a:endParaRPr lang="en-IN" dirty="0" smtClean="0"/>
          </a:p>
          <a:p>
            <a:pPr marL="0" indent="0">
              <a:buNone/>
            </a:pPr>
            <a:r>
              <a:rPr lang="en-IN" dirty="0" smtClean="0"/>
              <a:t>RETURN </a:t>
            </a:r>
            <a:r>
              <a:rPr lang="en-IN" dirty="0"/>
              <a:t>number </a:t>
            </a:r>
            <a:endParaRPr lang="en-IN" dirty="0" smtClean="0"/>
          </a:p>
          <a:p>
            <a:pPr marL="0" indent="0">
              <a:buNone/>
            </a:pPr>
            <a:r>
              <a:rPr lang="en-IN" dirty="0" smtClean="0"/>
              <a:t>IS </a:t>
            </a:r>
          </a:p>
          <a:p>
            <a:pPr marL="0" indent="0">
              <a:buNone/>
            </a:pPr>
            <a:r>
              <a:rPr lang="en-IN" dirty="0" smtClean="0"/>
              <a:t>	total </a:t>
            </a:r>
            <a:r>
              <a:rPr lang="en-IN" dirty="0"/>
              <a:t>number(2) := 0</a:t>
            </a:r>
            <a:r>
              <a:rPr lang="en-IN" dirty="0" smtClean="0"/>
              <a:t>; </a:t>
            </a:r>
          </a:p>
          <a:p>
            <a:pPr marL="0" indent="0">
              <a:buNone/>
            </a:pPr>
            <a:r>
              <a:rPr lang="en-IN" dirty="0" smtClean="0"/>
              <a:t>BEGIN </a:t>
            </a:r>
          </a:p>
          <a:p>
            <a:pPr marL="0" indent="0">
              <a:buNone/>
            </a:pPr>
            <a:r>
              <a:rPr lang="en-IN" dirty="0" smtClean="0"/>
              <a:t>	SELECT </a:t>
            </a:r>
            <a:r>
              <a:rPr lang="en-IN" dirty="0"/>
              <a:t>count(*) into total </a:t>
            </a:r>
            <a:endParaRPr lang="en-IN" dirty="0" smtClean="0"/>
          </a:p>
          <a:p>
            <a:pPr marL="0" indent="0">
              <a:buNone/>
            </a:pPr>
            <a:r>
              <a:rPr lang="en-IN" dirty="0" smtClean="0"/>
              <a:t>	FROM </a:t>
            </a:r>
            <a:r>
              <a:rPr lang="en-IN" dirty="0"/>
              <a:t>customers; </a:t>
            </a:r>
            <a:endParaRPr lang="en-IN" dirty="0" smtClean="0"/>
          </a:p>
          <a:p>
            <a:pPr marL="0" indent="0">
              <a:buNone/>
            </a:pPr>
            <a:r>
              <a:rPr lang="en-IN" dirty="0" smtClean="0"/>
              <a:t>	RETURN </a:t>
            </a:r>
            <a:r>
              <a:rPr lang="en-IN" dirty="0"/>
              <a:t>total; </a:t>
            </a:r>
            <a:endParaRPr lang="en-IN" dirty="0" smtClean="0"/>
          </a:p>
          <a:p>
            <a:pPr marL="0" indent="0">
              <a:buNone/>
            </a:pPr>
            <a:r>
              <a:rPr lang="en-IN" dirty="0" smtClean="0"/>
              <a:t>END</a:t>
            </a:r>
            <a:r>
              <a:rPr lang="en-IN" dirty="0"/>
              <a:t>; </a:t>
            </a:r>
            <a:endParaRPr lang="en-IN" dirty="0" smtClean="0"/>
          </a:p>
          <a:p>
            <a:pPr marL="0" indent="0">
              <a:buNone/>
            </a:pPr>
            <a:r>
              <a:rPr lang="en-IN" dirty="0" smtClean="0"/>
              <a:t>/</a:t>
            </a:r>
            <a:endParaRPr lang="en-IN" dirty="0"/>
          </a:p>
          <a:p>
            <a:endParaRPr lang="en-IN" dirty="0"/>
          </a:p>
        </p:txBody>
      </p:sp>
    </p:spTree>
    <p:extLst>
      <p:ext uri="{BB962C8B-B14F-4D97-AF65-F5344CB8AC3E}">
        <p14:creationId xmlns:p14="http://schemas.microsoft.com/office/powerpoint/2010/main" val="30938358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43000"/>
          </a:xfrm>
        </p:spPr>
        <p:txBody>
          <a:bodyPr>
            <a:normAutofit/>
          </a:bodyPr>
          <a:lstStyle/>
          <a:p>
            <a:pPr algn="ctr"/>
            <a:r>
              <a:rPr lang="en-IN" sz="4400" dirty="0" smtClean="0"/>
              <a:t>Calling a Function</a:t>
            </a:r>
            <a:endParaRPr lang="en-IN" sz="4400" dirty="0"/>
          </a:p>
        </p:txBody>
      </p:sp>
      <p:sp>
        <p:nvSpPr>
          <p:cNvPr id="3" name="Content Placeholder 2"/>
          <p:cNvSpPr>
            <a:spLocks noGrp="1"/>
          </p:cNvSpPr>
          <p:nvPr>
            <p:ph idx="1"/>
          </p:nvPr>
        </p:nvSpPr>
        <p:spPr>
          <a:xfrm>
            <a:off x="107504" y="1484784"/>
            <a:ext cx="9036496" cy="4839816"/>
          </a:xfrm>
        </p:spPr>
        <p:txBody>
          <a:bodyPr>
            <a:normAutofit fontScale="92500" lnSpcReduction="10000"/>
          </a:bodyPr>
          <a:lstStyle/>
          <a:p>
            <a:r>
              <a:rPr lang="en-IN" dirty="0"/>
              <a:t>To call a function </a:t>
            </a:r>
            <a:r>
              <a:rPr lang="en-IN" dirty="0" smtClean="0"/>
              <a:t>we simply </a:t>
            </a:r>
            <a:r>
              <a:rPr lang="en-IN" dirty="0"/>
              <a:t>need to pass the required parameters along with function name and if function returns a value then </a:t>
            </a:r>
            <a:r>
              <a:rPr lang="en-IN" dirty="0" smtClean="0"/>
              <a:t>store the returned value</a:t>
            </a:r>
          </a:p>
          <a:p>
            <a:endParaRPr lang="en-IN" dirty="0" smtClean="0"/>
          </a:p>
          <a:p>
            <a:pPr marL="0" indent="0">
              <a:buNone/>
            </a:pPr>
            <a:r>
              <a:rPr lang="en-IN" dirty="0" smtClean="0"/>
              <a:t>Example :</a:t>
            </a:r>
          </a:p>
          <a:p>
            <a:pPr marL="0" indent="0">
              <a:buNone/>
            </a:pPr>
            <a:r>
              <a:rPr lang="en-IN" dirty="0"/>
              <a:t>	</a:t>
            </a:r>
            <a:r>
              <a:rPr lang="en-IN" dirty="0" smtClean="0"/>
              <a:t>DECLARE </a:t>
            </a:r>
          </a:p>
          <a:p>
            <a:pPr marL="0" indent="0">
              <a:buNone/>
            </a:pPr>
            <a:r>
              <a:rPr lang="en-IN" dirty="0"/>
              <a:t>	</a:t>
            </a:r>
            <a:r>
              <a:rPr lang="en-IN" dirty="0" smtClean="0"/>
              <a:t>	c </a:t>
            </a:r>
            <a:r>
              <a:rPr lang="en-IN" dirty="0"/>
              <a:t>number(2); </a:t>
            </a:r>
            <a:endParaRPr lang="en-IN" dirty="0" smtClean="0"/>
          </a:p>
          <a:p>
            <a:pPr marL="0" indent="0">
              <a:buNone/>
            </a:pPr>
            <a:r>
              <a:rPr lang="en-IN" dirty="0"/>
              <a:t>	</a:t>
            </a:r>
            <a:r>
              <a:rPr lang="en-IN" dirty="0" smtClean="0"/>
              <a:t>BEGIN </a:t>
            </a:r>
          </a:p>
          <a:p>
            <a:pPr marL="0" indent="0">
              <a:buNone/>
            </a:pPr>
            <a:r>
              <a:rPr lang="en-IN" dirty="0"/>
              <a:t>	</a:t>
            </a:r>
            <a:r>
              <a:rPr lang="en-IN" dirty="0" smtClean="0"/>
              <a:t>	c </a:t>
            </a:r>
            <a:r>
              <a:rPr lang="en-IN" dirty="0"/>
              <a:t>:= </a:t>
            </a:r>
            <a:r>
              <a:rPr lang="en-IN" dirty="0" err="1"/>
              <a:t>totalCustomers</a:t>
            </a:r>
            <a:r>
              <a:rPr lang="en-IN" dirty="0"/>
              <a:t>(); </a:t>
            </a:r>
            <a:endParaRPr lang="en-IN" dirty="0" smtClean="0"/>
          </a:p>
          <a:p>
            <a:pPr marL="0" indent="0">
              <a:buNone/>
            </a:pPr>
            <a:r>
              <a:rPr lang="en-IN" dirty="0"/>
              <a:t>	</a:t>
            </a:r>
            <a:r>
              <a:rPr lang="en-IN" dirty="0" smtClean="0"/>
              <a:t>	</a:t>
            </a:r>
            <a:r>
              <a:rPr lang="en-IN" dirty="0" err="1" smtClean="0"/>
              <a:t>dbms_output.put_line</a:t>
            </a:r>
            <a:r>
              <a:rPr lang="en-IN" dirty="0"/>
              <a:t>('Total no. of Customers: ' || c); </a:t>
            </a:r>
            <a:endParaRPr lang="en-IN" dirty="0" smtClean="0"/>
          </a:p>
          <a:p>
            <a:pPr marL="0" indent="0">
              <a:buNone/>
            </a:pPr>
            <a:r>
              <a:rPr lang="en-IN" dirty="0"/>
              <a:t>	</a:t>
            </a:r>
            <a:r>
              <a:rPr lang="en-IN" dirty="0" smtClean="0"/>
              <a:t>END</a:t>
            </a:r>
            <a:r>
              <a:rPr lang="en-IN" dirty="0"/>
              <a:t>; </a:t>
            </a:r>
            <a:endParaRPr lang="en-IN" dirty="0" smtClean="0"/>
          </a:p>
          <a:p>
            <a:pPr marL="0" indent="0">
              <a:buNone/>
            </a:pPr>
            <a:r>
              <a:rPr lang="en-IN" dirty="0"/>
              <a:t>	</a:t>
            </a:r>
            <a:r>
              <a:rPr lang="en-IN" dirty="0" smtClean="0"/>
              <a:t>/</a:t>
            </a:r>
            <a:endParaRPr lang="en-IN" dirty="0"/>
          </a:p>
        </p:txBody>
      </p:sp>
    </p:spTree>
    <p:extLst>
      <p:ext uri="{BB962C8B-B14F-4D97-AF65-F5344CB8AC3E}">
        <p14:creationId xmlns:p14="http://schemas.microsoft.com/office/powerpoint/2010/main" val="203421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normAutofit/>
          </a:bodyPr>
          <a:lstStyle/>
          <a:p>
            <a:pPr algn="ctr"/>
            <a:r>
              <a:rPr lang="en-IN" sz="4400" dirty="0" smtClean="0"/>
              <a:t>Recursive Function – Example </a:t>
            </a:r>
            <a:endParaRPr lang="en-IN" sz="4400" dirty="0"/>
          </a:p>
        </p:txBody>
      </p:sp>
      <p:sp>
        <p:nvSpPr>
          <p:cNvPr id="3" name="Content Placeholder 2"/>
          <p:cNvSpPr>
            <a:spLocks noGrp="1"/>
          </p:cNvSpPr>
          <p:nvPr>
            <p:ph idx="1"/>
          </p:nvPr>
        </p:nvSpPr>
        <p:spPr>
          <a:xfrm>
            <a:off x="457200" y="1268760"/>
            <a:ext cx="8229600" cy="5589240"/>
          </a:xfrm>
        </p:spPr>
        <p:txBody>
          <a:bodyPr numCol="2">
            <a:normAutofit fontScale="77500" lnSpcReduction="20000"/>
          </a:bodyPr>
          <a:lstStyle/>
          <a:p>
            <a:pPr marL="0" indent="0" algn="ctr">
              <a:buNone/>
            </a:pPr>
            <a:r>
              <a:rPr lang="en-IN" sz="3300" dirty="0" smtClean="0"/>
              <a:t>Function that finds the factorial of a number</a:t>
            </a:r>
          </a:p>
          <a:p>
            <a:pPr marL="0" indent="0">
              <a:buNone/>
            </a:pPr>
            <a:endParaRPr lang="en-IN" dirty="0" smtClean="0"/>
          </a:p>
          <a:p>
            <a:pPr marL="0" indent="0">
              <a:buNone/>
            </a:pPr>
            <a:r>
              <a:rPr lang="en-IN" dirty="0" smtClean="0"/>
              <a:t>DECLARE </a:t>
            </a:r>
          </a:p>
          <a:p>
            <a:pPr marL="0" indent="0">
              <a:buNone/>
            </a:pPr>
            <a:r>
              <a:rPr lang="en-IN" dirty="0" smtClean="0"/>
              <a:t>        </a:t>
            </a:r>
            <a:r>
              <a:rPr lang="en-IN" dirty="0" err="1" smtClean="0"/>
              <a:t>num</a:t>
            </a:r>
            <a:r>
              <a:rPr lang="en-IN" dirty="0" smtClean="0"/>
              <a:t> </a:t>
            </a:r>
            <a:r>
              <a:rPr lang="en-IN" dirty="0"/>
              <a:t>number; </a:t>
            </a:r>
            <a:endParaRPr lang="en-IN" dirty="0" smtClean="0"/>
          </a:p>
          <a:p>
            <a:pPr marL="0" indent="0">
              <a:buNone/>
            </a:pPr>
            <a:r>
              <a:rPr lang="en-IN" dirty="0" smtClean="0"/>
              <a:t>        factorial </a:t>
            </a:r>
            <a:r>
              <a:rPr lang="en-IN" dirty="0"/>
              <a:t>number; </a:t>
            </a:r>
            <a:endParaRPr lang="en-IN" dirty="0" smtClean="0"/>
          </a:p>
          <a:p>
            <a:pPr marL="0" indent="0">
              <a:buNone/>
            </a:pPr>
            <a:r>
              <a:rPr lang="en-IN" dirty="0" smtClean="0"/>
              <a:t>FUNCTION </a:t>
            </a:r>
            <a:r>
              <a:rPr lang="en-IN" dirty="0"/>
              <a:t>fact(x number) </a:t>
            </a:r>
            <a:endParaRPr lang="en-IN" dirty="0" smtClean="0"/>
          </a:p>
          <a:p>
            <a:pPr marL="0" indent="0">
              <a:buNone/>
            </a:pPr>
            <a:r>
              <a:rPr lang="en-IN" dirty="0" smtClean="0"/>
              <a:t>RETURN </a:t>
            </a:r>
            <a:r>
              <a:rPr lang="en-IN" dirty="0"/>
              <a:t>number </a:t>
            </a:r>
            <a:endParaRPr lang="en-IN" dirty="0" smtClean="0"/>
          </a:p>
          <a:p>
            <a:pPr marL="0" indent="0">
              <a:buNone/>
            </a:pPr>
            <a:r>
              <a:rPr lang="en-IN" dirty="0" smtClean="0"/>
              <a:t>IS </a:t>
            </a:r>
          </a:p>
          <a:p>
            <a:pPr marL="0" indent="0">
              <a:buNone/>
            </a:pPr>
            <a:r>
              <a:rPr lang="en-IN" dirty="0" smtClean="0"/>
              <a:t>      f </a:t>
            </a:r>
            <a:r>
              <a:rPr lang="en-IN" dirty="0"/>
              <a:t>number; </a:t>
            </a:r>
            <a:endParaRPr lang="en-IN" dirty="0" smtClean="0"/>
          </a:p>
          <a:p>
            <a:pPr marL="0" indent="0">
              <a:buNone/>
            </a:pPr>
            <a:r>
              <a:rPr lang="en-IN" dirty="0" smtClean="0"/>
              <a:t>BEGIN </a:t>
            </a:r>
          </a:p>
          <a:p>
            <a:pPr marL="365760" lvl="1" indent="0">
              <a:buNone/>
            </a:pPr>
            <a:r>
              <a:rPr lang="en-IN" dirty="0" smtClean="0"/>
              <a:t>IF </a:t>
            </a:r>
            <a:r>
              <a:rPr lang="en-IN" dirty="0"/>
              <a:t>x=0 </a:t>
            </a:r>
            <a:endParaRPr lang="en-IN" dirty="0" smtClean="0"/>
          </a:p>
          <a:p>
            <a:pPr marL="365760" lvl="1" indent="0">
              <a:buNone/>
            </a:pPr>
            <a:r>
              <a:rPr lang="en-IN" dirty="0" smtClean="0"/>
              <a:t>THEN </a:t>
            </a:r>
            <a:r>
              <a:rPr lang="en-IN" dirty="0"/>
              <a:t>f := 1; </a:t>
            </a:r>
            <a:endParaRPr lang="en-IN" dirty="0" smtClean="0"/>
          </a:p>
          <a:p>
            <a:pPr marL="365760" lvl="1" indent="0">
              <a:buNone/>
            </a:pPr>
            <a:r>
              <a:rPr lang="en-IN" dirty="0" smtClean="0"/>
              <a:t>ELSE </a:t>
            </a:r>
          </a:p>
          <a:p>
            <a:pPr marL="365760" lvl="1" indent="0">
              <a:buNone/>
            </a:pPr>
            <a:r>
              <a:rPr lang="en-IN" dirty="0" smtClean="0"/>
              <a:t>f </a:t>
            </a:r>
            <a:r>
              <a:rPr lang="en-IN" dirty="0"/>
              <a:t>:= x * fact(x-1); </a:t>
            </a:r>
            <a:endParaRPr lang="en-IN" dirty="0" smtClean="0"/>
          </a:p>
          <a:p>
            <a:pPr marL="365760" lvl="1" indent="0">
              <a:buNone/>
            </a:pPr>
            <a:r>
              <a:rPr lang="en-IN" dirty="0" smtClean="0"/>
              <a:t>END </a:t>
            </a:r>
            <a:r>
              <a:rPr lang="en-IN" dirty="0"/>
              <a:t>IF; </a:t>
            </a:r>
            <a:endParaRPr lang="en-IN" dirty="0" smtClean="0"/>
          </a:p>
          <a:p>
            <a:pPr marL="365760" lvl="1" indent="0">
              <a:buNone/>
            </a:pPr>
            <a:r>
              <a:rPr lang="en-IN" dirty="0" smtClean="0"/>
              <a:t>RETURN </a:t>
            </a:r>
            <a:r>
              <a:rPr lang="en-IN" dirty="0"/>
              <a:t>f; </a:t>
            </a:r>
            <a:endParaRPr lang="en-IN" dirty="0" smtClean="0"/>
          </a:p>
          <a:p>
            <a:pPr marL="0" indent="0">
              <a:buNone/>
            </a:pPr>
            <a:r>
              <a:rPr lang="en-IN" dirty="0" smtClean="0"/>
              <a:t>END</a:t>
            </a:r>
            <a:r>
              <a:rPr lang="en-IN" dirty="0"/>
              <a:t>; </a:t>
            </a: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r>
              <a:rPr lang="en-IN" dirty="0" smtClean="0"/>
              <a:t>BEGIN </a:t>
            </a:r>
          </a:p>
          <a:p>
            <a:pPr marL="365760" lvl="1" indent="0">
              <a:buNone/>
            </a:pPr>
            <a:r>
              <a:rPr lang="en-IN" dirty="0" err="1" smtClean="0"/>
              <a:t>num</a:t>
            </a:r>
            <a:r>
              <a:rPr lang="en-IN" dirty="0"/>
              <a:t>:= 6; </a:t>
            </a:r>
            <a:endParaRPr lang="en-IN" dirty="0" smtClean="0"/>
          </a:p>
          <a:p>
            <a:pPr marL="365760" lvl="1" indent="0">
              <a:buNone/>
            </a:pPr>
            <a:r>
              <a:rPr lang="en-IN" dirty="0" smtClean="0"/>
              <a:t>factorial </a:t>
            </a:r>
            <a:r>
              <a:rPr lang="en-IN" dirty="0"/>
              <a:t>:= fact(</a:t>
            </a:r>
            <a:r>
              <a:rPr lang="en-IN" dirty="0" err="1"/>
              <a:t>num</a:t>
            </a:r>
            <a:r>
              <a:rPr lang="en-IN" dirty="0"/>
              <a:t>); </a:t>
            </a:r>
            <a:endParaRPr lang="en-IN" dirty="0" smtClean="0"/>
          </a:p>
          <a:p>
            <a:pPr marL="365760" lvl="1" indent="0">
              <a:buNone/>
            </a:pPr>
            <a:r>
              <a:rPr lang="en-IN" dirty="0" err="1" smtClean="0"/>
              <a:t>dbms_output.put_line</a:t>
            </a:r>
            <a:r>
              <a:rPr lang="en-IN" dirty="0"/>
              <a:t>(' Factorial '|| </a:t>
            </a:r>
            <a:r>
              <a:rPr lang="en-IN" dirty="0" err="1"/>
              <a:t>num</a:t>
            </a:r>
            <a:r>
              <a:rPr lang="en-IN" dirty="0"/>
              <a:t> || ' is ' || factorial); </a:t>
            </a:r>
            <a:endParaRPr lang="en-IN" dirty="0" smtClean="0"/>
          </a:p>
          <a:p>
            <a:pPr marL="0" indent="0">
              <a:buNone/>
            </a:pPr>
            <a:r>
              <a:rPr lang="en-IN" dirty="0" smtClean="0"/>
              <a:t>END</a:t>
            </a:r>
            <a:r>
              <a:rPr lang="en-IN" dirty="0"/>
              <a:t>; </a:t>
            </a:r>
            <a:endParaRPr lang="en-IN" dirty="0" smtClean="0"/>
          </a:p>
          <a:p>
            <a:pPr marL="0" indent="0">
              <a:buNone/>
            </a:pPr>
            <a:r>
              <a:rPr lang="en-IN" dirty="0" smtClean="0"/>
              <a:t>/                       </a:t>
            </a:r>
            <a:endParaRPr lang="en-IN" dirty="0"/>
          </a:p>
        </p:txBody>
      </p:sp>
    </p:spTree>
    <p:extLst>
      <p:ext uri="{BB962C8B-B14F-4D97-AF65-F5344CB8AC3E}">
        <p14:creationId xmlns:p14="http://schemas.microsoft.com/office/powerpoint/2010/main" val="194673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27" end="2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28" end="2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29" end="2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30" end="3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31" end="3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32" end="3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lstStyle/>
          <a:p>
            <a:pPr algn="ctr"/>
            <a:r>
              <a:rPr lang="en-IN" dirty="0" smtClean="0"/>
              <a:t>Views (Virtual Tables)</a:t>
            </a:r>
            <a:endParaRPr lang="en-IN" dirty="0"/>
          </a:p>
        </p:txBody>
      </p:sp>
      <p:sp>
        <p:nvSpPr>
          <p:cNvPr id="3" name="Content Placeholder 2"/>
          <p:cNvSpPr>
            <a:spLocks noGrp="1"/>
          </p:cNvSpPr>
          <p:nvPr>
            <p:ph idx="1"/>
          </p:nvPr>
        </p:nvSpPr>
        <p:spPr>
          <a:xfrm>
            <a:off x="457200" y="1772816"/>
            <a:ext cx="8229600" cy="4551784"/>
          </a:xfrm>
        </p:spPr>
        <p:txBody>
          <a:bodyPr>
            <a:normAutofit lnSpcReduction="10000"/>
          </a:bodyPr>
          <a:lstStyle/>
          <a:p>
            <a:pPr>
              <a:spcAft>
                <a:spcPts val="600"/>
              </a:spcAft>
            </a:pPr>
            <a:r>
              <a:rPr lang="en-IN" sz="2400" dirty="0"/>
              <a:t>A </a:t>
            </a:r>
            <a:r>
              <a:rPr lang="en-IN" sz="2400" b="1" dirty="0"/>
              <a:t>view </a:t>
            </a:r>
            <a:r>
              <a:rPr lang="en-IN" sz="2400" dirty="0"/>
              <a:t>in SQL terminology is a single table that is derived from other </a:t>
            </a:r>
            <a:r>
              <a:rPr lang="en-IN" sz="2400" dirty="0" smtClean="0"/>
              <a:t>tables (base tables or predefined tables)</a:t>
            </a:r>
          </a:p>
          <a:p>
            <a:pPr>
              <a:spcAft>
                <a:spcPts val="600"/>
              </a:spcAft>
            </a:pPr>
            <a:r>
              <a:rPr lang="en-IN" sz="2400" dirty="0"/>
              <a:t>A view does not </a:t>
            </a:r>
            <a:r>
              <a:rPr lang="en-IN" sz="2400" dirty="0" smtClean="0"/>
              <a:t>necessarily exist </a:t>
            </a:r>
            <a:r>
              <a:rPr lang="en-IN" sz="2400" dirty="0"/>
              <a:t>in physical form; it is considered to be a </a:t>
            </a:r>
            <a:r>
              <a:rPr lang="en-IN" sz="2400" b="1" dirty="0"/>
              <a:t>virtual </a:t>
            </a:r>
            <a:r>
              <a:rPr lang="en-IN" sz="2400" b="1" dirty="0" smtClean="0"/>
              <a:t>table</a:t>
            </a:r>
          </a:p>
          <a:p>
            <a:pPr>
              <a:spcAft>
                <a:spcPts val="600"/>
              </a:spcAft>
            </a:pPr>
            <a:r>
              <a:rPr lang="en-IN" sz="2400" dirty="0"/>
              <a:t>In SQL, the command to specify a view is </a:t>
            </a:r>
            <a:r>
              <a:rPr lang="en-IN" sz="2400" b="1" dirty="0"/>
              <a:t>CREATE </a:t>
            </a:r>
            <a:r>
              <a:rPr lang="en-IN" sz="2400" b="1" dirty="0" smtClean="0"/>
              <a:t>VIEW</a:t>
            </a:r>
            <a:endParaRPr lang="en-IN" sz="2400" dirty="0"/>
          </a:p>
          <a:p>
            <a:pPr>
              <a:spcAft>
                <a:spcPts val="600"/>
              </a:spcAft>
            </a:pPr>
            <a:r>
              <a:rPr lang="en-IN" sz="2400" dirty="0" smtClean="0"/>
              <a:t>The </a:t>
            </a:r>
            <a:r>
              <a:rPr lang="en-IN" sz="2400" dirty="0"/>
              <a:t>view is given a (virtual</a:t>
            </a:r>
            <a:r>
              <a:rPr lang="en-IN" sz="2400" dirty="0" smtClean="0"/>
              <a:t>) table </a:t>
            </a:r>
            <a:r>
              <a:rPr lang="en-IN" sz="2400" dirty="0"/>
              <a:t>name (or view name), a list of attribute names, and a query to specify </a:t>
            </a:r>
            <a:r>
              <a:rPr lang="en-IN" sz="2400" dirty="0" smtClean="0"/>
              <a:t>the contents </a:t>
            </a:r>
            <a:r>
              <a:rPr lang="en-IN" sz="2400" dirty="0"/>
              <a:t>of the </a:t>
            </a:r>
            <a:r>
              <a:rPr lang="en-IN" sz="2400" dirty="0" smtClean="0"/>
              <a:t>view</a:t>
            </a:r>
          </a:p>
          <a:p>
            <a:pPr>
              <a:spcAft>
                <a:spcPts val="600"/>
              </a:spcAft>
            </a:pPr>
            <a:r>
              <a:rPr lang="en-IN" sz="2400" dirty="0"/>
              <a:t>A view is supposed to be </a:t>
            </a:r>
            <a:r>
              <a:rPr lang="en-IN" sz="2400" i="1" dirty="0"/>
              <a:t>always up-to-date</a:t>
            </a:r>
            <a:r>
              <a:rPr lang="en-IN" sz="2400" dirty="0"/>
              <a:t>; if we modify the tuples in the base </a:t>
            </a:r>
            <a:r>
              <a:rPr lang="en-IN" sz="2400" dirty="0" smtClean="0"/>
              <a:t>tables on </a:t>
            </a:r>
            <a:r>
              <a:rPr lang="en-IN" sz="2400" dirty="0"/>
              <a:t>which the view is defined, the view must automatically reflect these </a:t>
            </a:r>
            <a:r>
              <a:rPr lang="en-IN" sz="2400" dirty="0" smtClean="0"/>
              <a:t>changes</a:t>
            </a:r>
            <a:endParaRPr lang="en-IN" sz="2400" dirty="0"/>
          </a:p>
        </p:txBody>
      </p:sp>
    </p:spTree>
    <p:extLst>
      <p:ext uri="{BB962C8B-B14F-4D97-AF65-F5344CB8AC3E}">
        <p14:creationId xmlns:p14="http://schemas.microsoft.com/office/powerpoint/2010/main" val="127757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pPr algn="ctr"/>
            <a:r>
              <a:rPr lang="en-IN" dirty="0" smtClean="0"/>
              <a:t>Cursors</a:t>
            </a:r>
            <a:endParaRPr lang="en-IN" dirty="0"/>
          </a:p>
        </p:txBody>
      </p:sp>
      <p:sp>
        <p:nvSpPr>
          <p:cNvPr id="3" name="Content Placeholder 2"/>
          <p:cNvSpPr>
            <a:spLocks noGrp="1"/>
          </p:cNvSpPr>
          <p:nvPr>
            <p:ph idx="1"/>
          </p:nvPr>
        </p:nvSpPr>
        <p:spPr>
          <a:xfrm>
            <a:off x="457200" y="1541512"/>
            <a:ext cx="8229600" cy="4911824"/>
          </a:xfrm>
        </p:spPr>
        <p:txBody>
          <a:bodyPr>
            <a:normAutofit lnSpcReduction="10000"/>
          </a:bodyPr>
          <a:lstStyle/>
          <a:p>
            <a:r>
              <a:rPr lang="en-IN" dirty="0"/>
              <a:t>Oracle creates a memory area, known as context area, for processing an SQL </a:t>
            </a:r>
            <a:r>
              <a:rPr lang="en-IN" dirty="0" smtClean="0"/>
              <a:t>statement</a:t>
            </a:r>
          </a:p>
          <a:p>
            <a:r>
              <a:rPr lang="en-IN" dirty="0" smtClean="0"/>
              <a:t>A </a:t>
            </a:r>
            <a:r>
              <a:rPr lang="en-IN" dirty="0"/>
              <a:t>cursor is a pointer to this context </a:t>
            </a:r>
            <a:r>
              <a:rPr lang="en-IN" dirty="0" smtClean="0"/>
              <a:t>area</a:t>
            </a:r>
          </a:p>
          <a:p>
            <a:r>
              <a:rPr lang="en-IN" dirty="0" smtClean="0"/>
              <a:t>PL/SQL </a:t>
            </a:r>
            <a:r>
              <a:rPr lang="en-IN" dirty="0"/>
              <a:t>controls the context area through a </a:t>
            </a:r>
            <a:r>
              <a:rPr lang="en-IN" dirty="0" smtClean="0"/>
              <a:t>cursor</a:t>
            </a:r>
          </a:p>
          <a:p>
            <a:r>
              <a:rPr lang="en-IN" dirty="0" smtClean="0"/>
              <a:t>A </a:t>
            </a:r>
            <a:r>
              <a:rPr lang="en-IN" dirty="0"/>
              <a:t>cursor holds the rows (one or more) returned by a SQL </a:t>
            </a:r>
            <a:r>
              <a:rPr lang="en-IN" dirty="0" smtClean="0"/>
              <a:t>statement</a:t>
            </a:r>
          </a:p>
          <a:p>
            <a:r>
              <a:rPr lang="en-IN" dirty="0"/>
              <a:t>S</a:t>
            </a:r>
            <a:r>
              <a:rPr lang="en-IN" dirty="0" smtClean="0"/>
              <a:t>et </a:t>
            </a:r>
            <a:r>
              <a:rPr lang="en-IN" dirty="0"/>
              <a:t>of rows the cursor holds is referred to as the </a:t>
            </a:r>
            <a:r>
              <a:rPr lang="en-IN" b="1" dirty="0"/>
              <a:t>active </a:t>
            </a:r>
            <a:r>
              <a:rPr lang="en-IN" b="1" dirty="0" smtClean="0"/>
              <a:t>set</a:t>
            </a:r>
            <a:endParaRPr lang="en-IN" dirty="0"/>
          </a:p>
          <a:p>
            <a:r>
              <a:rPr lang="en-IN" dirty="0" smtClean="0"/>
              <a:t>There </a:t>
            </a:r>
            <a:r>
              <a:rPr lang="en-IN" dirty="0"/>
              <a:t>are two types of cursors:</a:t>
            </a:r>
          </a:p>
          <a:p>
            <a:pPr lvl="1"/>
            <a:r>
              <a:rPr lang="en-IN" dirty="0"/>
              <a:t>Implicit cursors</a:t>
            </a:r>
          </a:p>
          <a:p>
            <a:pPr lvl="1"/>
            <a:r>
              <a:rPr lang="en-IN" dirty="0"/>
              <a:t>Explicit cursors</a:t>
            </a:r>
          </a:p>
          <a:p>
            <a:endParaRPr lang="en-IN" dirty="0"/>
          </a:p>
        </p:txBody>
      </p:sp>
    </p:spTree>
    <p:extLst>
      <p:ext uri="{BB962C8B-B14F-4D97-AF65-F5344CB8AC3E}">
        <p14:creationId xmlns:p14="http://schemas.microsoft.com/office/powerpoint/2010/main" val="1102534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43000"/>
          </a:xfrm>
        </p:spPr>
        <p:txBody>
          <a:bodyPr/>
          <a:lstStyle/>
          <a:p>
            <a:pPr algn="ctr"/>
            <a:r>
              <a:rPr lang="en-IN" dirty="0" smtClean="0"/>
              <a:t>Implicit Cursors</a:t>
            </a:r>
            <a:endParaRPr lang="en-IN" dirty="0"/>
          </a:p>
        </p:txBody>
      </p:sp>
      <p:sp>
        <p:nvSpPr>
          <p:cNvPr id="3" name="Content Placeholder 2"/>
          <p:cNvSpPr>
            <a:spLocks noGrp="1"/>
          </p:cNvSpPr>
          <p:nvPr>
            <p:ph idx="1"/>
          </p:nvPr>
        </p:nvSpPr>
        <p:spPr>
          <a:xfrm>
            <a:off x="457200" y="1412776"/>
            <a:ext cx="8229600" cy="4911824"/>
          </a:xfrm>
        </p:spPr>
        <p:txBody>
          <a:bodyPr>
            <a:normAutofit fontScale="92500" lnSpcReduction="10000"/>
          </a:bodyPr>
          <a:lstStyle/>
          <a:p>
            <a:r>
              <a:rPr lang="en-IN" dirty="0"/>
              <a:t>Implicit cursors are automatically created by Oracle whenever an SQL statement is </a:t>
            </a:r>
            <a:r>
              <a:rPr lang="en-IN" dirty="0" smtClean="0"/>
              <a:t>executed</a:t>
            </a:r>
          </a:p>
          <a:p>
            <a:r>
              <a:rPr lang="en-IN" dirty="0" smtClean="0"/>
              <a:t>Programmers </a:t>
            </a:r>
            <a:r>
              <a:rPr lang="en-IN" dirty="0"/>
              <a:t>cannot control the implicit cursors and the information in </a:t>
            </a:r>
            <a:r>
              <a:rPr lang="en-IN" dirty="0" smtClean="0"/>
              <a:t>it</a:t>
            </a:r>
            <a:endParaRPr lang="en-IN" dirty="0"/>
          </a:p>
          <a:p>
            <a:r>
              <a:rPr lang="en-IN" dirty="0"/>
              <a:t>Whenever a DML statement (INSERT, UPDATE and DELETE) is issued, an implicit cursor is associated with this </a:t>
            </a:r>
            <a:r>
              <a:rPr lang="en-IN" dirty="0" smtClean="0"/>
              <a:t>statement</a:t>
            </a:r>
          </a:p>
          <a:p>
            <a:r>
              <a:rPr lang="en-IN" dirty="0" smtClean="0"/>
              <a:t>For </a:t>
            </a:r>
            <a:r>
              <a:rPr lang="en-IN" dirty="0"/>
              <a:t>INSERT operations, the cursor holds the data that needs to be inserted. For UPDATE and DELETE operations, the cursor identifies the rows that would be </a:t>
            </a:r>
            <a:r>
              <a:rPr lang="en-IN" dirty="0" smtClean="0"/>
              <a:t>affected</a:t>
            </a:r>
            <a:endParaRPr lang="en-IN" dirty="0"/>
          </a:p>
          <a:p>
            <a:r>
              <a:rPr lang="en-IN" dirty="0"/>
              <a:t>In PL/SQL, </a:t>
            </a:r>
            <a:r>
              <a:rPr lang="en-IN" dirty="0" smtClean="0"/>
              <a:t>the </a:t>
            </a:r>
            <a:r>
              <a:rPr lang="en-IN" dirty="0"/>
              <a:t>most recent implicit cursor </a:t>
            </a:r>
            <a:r>
              <a:rPr lang="en-IN" dirty="0" smtClean="0"/>
              <a:t>is referred as </a:t>
            </a:r>
            <a:r>
              <a:rPr lang="en-IN" dirty="0"/>
              <a:t>the </a:t>
            </a:r>
            <a:r>
              <a:rPr lang="en-IN" b="1" dirty="0"/>
              <a:t>SQL cursor</a:t>
            </a:r>
            <a:r>
              <a:rPr lang="en-IN" dirty="0"/>
              <a:t>, which always has the attributes like %FOUND, %ISOPEN, %NOTFOUND, and %</a:t>
            </a:r>
            <a:r>
              <a:rPr lang="en-IN" dirty="0" smtClean="0"/>
              <a:t>ROWCOUNT</a:t>
            </a:r>
          </a:p>
          <a:p>
            <a:endParaRPr lang="en-IN" dirty="0"/>
          </a:p>
        </p:txBody>
      </p:sp>
    </p:spTree>
    <p:extLst>
      <p:ext uri="{BB962C8B-B14F-4D97-AF65-F5344CB8AC3E}">
        <p14:creationId xmlns:p14="http://schemas.microsoft.com/office/powerpoint/2010/main" val="281133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lstStyle/>
          <a:p>
            <a:pPr algn="ctr"/>
            <a:r>
              <a:rPr lang="en-IN" dirty="0" smtClean="0"/>
              <a:t>Cursor  - Attributes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40178051"/>
              </p:ext>
            </p:extLst>
          </p:nvPr>
        </p:nvGraphicFramePr>
        <p:xfrm>
          <a:off x="683568" y="1340768"/>
          <a:ext cx="8136904" cy="5037437"/>
        </p:xfrm>
        <a:graphic>
          <a:graphicData uri="http://schemas.openxmlformats.org/drawingml/2006/table">
            <a:tbl>
              <a:tblPr/>
              <a:tblGrid>
                <a:gridCol w="2795985"/>
                <a:gridCol w="5340919"/>
              </a:tblGrid>
              <a:tr h="359001">
                <a:tc>
                  <a:txBody>
                    <a:bodyPr/>
                    <a:lstStyle/>
                    <a:p>
                      <a:pPr algn="l" fontAlgn="t"/>
                      <a:r>
                        <a:rPr lang="en-IN" sz="1400" dirty="0">
                          <a:effectLst/>
                        </a:rPr>
                        <a:t>Attribute</a:t>
                      </a:r>
                    </a:p>
                  </a:txBody>
                  <a:tcPr marL="58682" marR="58682" marT="58682" marB="5868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IN" sz="1400" dirty="0">
                          <a:effectLst/>
                        </a:rPr>
                        <a:t>Description</a:t>
                      </a:r>
                    </a:p>
                  </a:txBody>
                  <a:tcPr marL="58682" marR="58682" marT="58682" marB="5868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285410">
                <a:tc>
                  <a:txBody>
                    <a:bodyPr/>
                    <a:lstStyle/>
                    <a:p>
                      <a:pPr fontAlgn="t"/>
                      <a:r>
                        <a:rPr lang="en-IN" sz="1400">
                          <a:effectLst/>
                        </a:rPr>
                        <a:t>%FOUND</a:t>
                      </a:r>
                    </a:p>
                  </a:txBody>
                  <a:tcPr marL="58682" marR="58682" marT="58682" marB="5868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dirty="0">
                          <a:effectLst/>
                        </a:rPr>
                        <a:t>Returns TRUE if an INSERT, UPDATE, or DELETE statement affected one or more rows or a SELECT INTO statement returned one or more rows. Otherwise, it returns FALSE.</a:t>
                      </a:r>
                    </a:p>
                  </a:txBody>
                  <a:tcPr marL="58682" marR="58682" marT="58682" marB="5868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285410">
                <a:tc>
                  <a:txBody>
                    <a:bodyPr/>
                    <a:lstStyle/>
                    <a:p>
                      <a:pPr fontAlgn="t"/>
                      <a:r>
                        <a:rPr lang="en-IN" sz="1400">
                          <a:effectLst/>
                        </a:rPr>
                        <a:t>%NOTFOUND</a:t>
                      </a:r>
                    </a:p>
                  </a:txBody>
                  <a:tcPr marL="58682" marR="58682" marT="58682" marB="5868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The logical opposite of %FOUND. It returns TRUE if an INSERT, UPDATE, or DELETE statement affected no rows, or a SELECT INTO statement returned no rows. Otherwise, it returns FALSE.</a:t>
                      </a:r>
                    </a:p>
                  </a:txBody>
                  <a:tcPr marL="58682" marR="58682" marT="58682" marB="5868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53808">
                <a:tc>
                  <a:txBody>
                    <a:bodyPr/>
                    <a:lstStyle/>
                    <a:p>
                      <a:pPr fontAlgn="t"/>
                      <a:r>
                        <a:rPr lang="en-IN" sz="1400" dirty="0">
                          <a:effectLst/>
                        </a:rPr>
                        <a:t>%ISOPEN</a:t>
                      </a:r>
                    </a:p>
                  </a:txBody>
                  <a:tcPr marL="58682" marR="58682" marT="58682" marB="5868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Always returns FALSE for implicit cursors, because Oracle closes the SQL cursor automatically after executing its associated SQL statement.</a:t>
                      </a:r>
                    </a:p>
                  </a:txBody>
                  <a:tcPr marL="58682" marR="58682" marT="58682" marB="5868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53808">
                <a:tc>
                  <a:txBody>
                    <a:bodyPr/>
                    <a:lstStyle/>
                    <a:p>
                      <a:pPr fontAlgn="t"/>
                      <a:r>
                        <a:rPr lang="en-IN" sz="1400">
                          <a:effectLst/>
                        </a:rPr>
                        <a:t>%ROWCOUNT</a:t>
                      </a:r>
                    </a:p>
                  </a:txBody>
                  <a:tcPr marL="58682" marR="58682" marT="58682" marB="5868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dirty="0">
                          <a:effectLst/>
                        </a:rPr>
                        <a:t>Returns the number of rows affected by an INSERT, UPDATE, or DELETE statement, or returned by a SELECT INTO statement.</a:t>
                      </a:r>
                    </a:p>
                  </a:txBody>
                  <a:tcPr marL="58682" marR="58682" marT="58682" marB="5868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615125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pPr algn="ctr"/>
            <a:r>
              <a:rPr lang="en-IN" dirty="0" smtClean="0"/>
              <a:t>Example </a:t>
            </a:r>
            <a:endParaRPr lang="en-IN" dirty="0"/>
          </a:p>
        </p:txBody>
      </p:sp>
      <p:sp>
        <p:nvSpPr>
          <p:cNvPr id="3" name="Content Placeholder 2"/>
          <p:cNvSpPr>
            <a:spLocks noGrp="1"/>
          </p:cNvSpPr>
          <p:nvPr>
            <p:ph idx="1"/>
          </p:nvPr>
        </p:nvSpPr>
        <p:spPr>
          <a:xfrm>
            <a:off x="457200" y="1700808"/>
            <a:ext cx="8229600" cy="4623792"/>
          </a:xfrm>
        </p:spPr>
        <p:txBody>
          <a:bodyPr>
            <a:normAutofit fontScale="92500" lnSpcReduction="10000"/>
          </a:bodyPr>
          <a:lstStyle/>
          <a:p>
            <a:pPr marL="0" indent="0">
              <a:buNone/>
            </a:pPr>
            <a:r>
              <a:rPr lang="en-IN" dirty="0"/>
              <a:t>DECLARE </a:t>
            </a:r>
            <a:endParaRPr lang="en-IN" dirty="0" smtClean="0"/>
          </a:p>
          <a:p>
            <a:pPr marL="0" indent="0">
              <a:buNone/>
            </a:pPr>
            <a:r>
              <a:rPr lang="en-IN" dirty="0" smtClean="0"/>
              <a:t>     </a:t>
            </a:r>
            <a:r>
              <a:rPr lang="en-IN" dirty="0" err="1" smtClean="0"/>
              <a:t>total_rows</a:t>
            </a:r>
            <a:r>
              <a:rPr lang="en-IN" dirty="0" smtClean="0"/>
              <a:t> </a:t>
            </a:r>
            <a:r>
              <a:rPr lang="en-IN" dirty="0"/>
              <a:t>number(2); </a:t>
            </a:r>
            <a:endParaRPr lang="en-IN" dirty="0" smtClean="0"/>
          </a:p>
          <a:p>
            <a:pPr marL="0" indent="0">
              <a:buNone/>
            </a:pPr>
            <a:r>
              <a:rPr lang="en-IN" dirty="0" smtClean="0"/>
              <a:t>BEGIN </a:t>
            </a:r>
          </a:p>
          <a:p>
            <a:pPr marL="365760" lvl="1" indent="0">
              <a:buNone/>
            </a:pPr>
            <a:r>
              <a:rPr lang="en-IN" dirty="0" smtClean="0"/>
              <a:t>UPDATE </a:t>
            </a:r>
            <a:r>
              <a:rPr lang="en-IN" dirty="0"/>
              <a:t>customers SET salary = salary + 500; </a:t>
            </a:r>
            <a:endParaRPr lang="en-IN" dirty="0" smtClean="0"/>
          </a:p>
          <a:p>
            <a:pPr marL="365760" lvl="1" indent="0">
              <a:buNone/>
            </a:pPr>
            <a:r>
              <a:rPr lang="en-IN" dirty="0" smtClean="0"/>
              <a:t>IF </a:t>
            </a:r>
            <a:r>
              <a:rPr lang="en-IN" dirty="0" err="1"/>
              <a:t>sql%notfound</a:t>
            </a:r>
            <a:r>
              <a:rPr lang="en-IN" dirty="0"/>
              <a:t> </a:t>
            </a:r>
            <a:endParaRPr lang="en-IN" dirty="0" smtClean="0"/>
          </a:p>
          <a:p>
            <a:pPr marL="365760" lvl="1" indent="0">
              <a:buNone/>
            </a:pPr>
            <a:r>
              <a:rPr lang="en-IN" dirty="0" smtClean="0"/>
              <a:t>	THEN </a:t>
            </a:r>
            <a:r>
              <a:rPr lang="en-IN" dirty="0" err="1"/>
              <a:t>dbms_output.put_line</a:t>
            </a:r>
            <a:r>
              <a:rPr lang="en-IN" dirty="0"/>
              <a:t>('no customers selected'); </a:t>
            </a:r>
            <a:endParaRPr lang="en-IN" dirty="0" smtClean="0"/>
          </a:p>
          <a:p>
            <a:pPr marL="365760" lvl="1" indent="0">
              <a:buNone/>
            </a:pPr>
            <a:r>
              <a:rPr lang="en-IN" dirty="0" smtClean="0"/>
              <a:t>ELSIF </a:t>
            </a:r>
            <a:r>
              <a:rPr lang="en-IN" dirty="0" err="1"/>
              <a:t>sql%found</a:t>
            </a:r>
            <a:r>
              <a:rPr lang="en-IN" dirty="0"/>
              <a:t> </a:t>
            </a:r>
            <a:endParaRPr lang="en-IN" dirty="0" smtClean="0"/>
          </a:p>
          <a:p>
            <a:pPr marL="365760" lvl="1" indent="0">
              <a:buNone/>
            </a:pPr>
            <a:r>
              <a:rPr lang="en-IN" dirty="0"/>
              <a:t>	</a:t>
            </a:r>
            <a:r>
              <a:rPr lang="en-IN" dirty="0" smtClean="0"/>
              <a:t>THEN </a:t>
            </a:r>
            <a:r>
              <a:rPr lang="en-IN" dirty="0" err="1"/>
              <a:t>total_rows</a:t>
            </a:r>
            <a:r>
              <a:rPr lang="en-IN" dirty="0"/>
              <a:t> := </a:t>
            </a:r>
            <a:r>
              <a:rPr lang="en-IN" dirty="0" err="1"/>
              <a:t>sql%rowcount</a:t>
            </a:r>
            <a:r>
              <a:rPr lang="en-IN" dirty="0"/>
              <a:t>; </a:t>
            </a:r>
            <a:endParaRPr lang="en-IN" dirty="0" smtClean="0"/>
          </a:p>
          <a:p>
            <a:pPr marL="365760" lvl="1" indent="0">
              <a:buNone/>
            </a:pPr>
            <a:r>
              <a:rPr lang="en-IN" dirty="0" err="1" smtClean="0"/>
              <a:t>dbms_output.put_line</a:t>
            </a:r>
            <a:r>
              <a:rPr lang="en-IN" dirty="0"/>
              <a:t>( </a:t>
            </a:r>
            <a:r>
              <a:rPr lang="en-IN" dirty="0" err="1"/>
              <a:t>total_rows</a:t>
            </a:r>
            <a:r>
              <a:rPr lang="en-IN" dirty="0"/>
              <a:t> || ' customers selected </a:t>
            </a:r>
            <a:r>
              <a:rPr lang="en-IN" dirty="0" smtClean="0"/>
              <a:t>');</a:t>
            </a:r>
          </a:p>
          <a:p>
            <a:pPr marL="365760" lvl="1" indent="0">
              <a:buNone/>
            </a:pPr>
            <a:r>
              <a:rPr lang="en-IN" dirty="0" smtClean="0"/>
              <a:t>END IF;</a:t>
            </a:r>
          </a:p>
          <a:p>
            <a:pPr marL="0" indent="0">
              <a:buNone/>
            </a:pPr>
            <a:r>
              <a:rPr lang="en-IN" dirty="0" smtClean="0"/>
              <a:t>END</a:t>
            </a:r>
            <a:r>
              <a:rPr lang="en-IN" dirty="0"/>
              <a:t>; </a:t>
            </a:r>
            <a:endParaRPr lang="en-IN" dirty="0" smtClean="0"/>
          </a:p>
          <a:p>
            <a:pPr marL="0" indent="0">
              <a:buNone/>
            </a:pPr>
            <a:r>
              <a:rPr lang="en-IN" dirty="0" smtClean="0"/>
              <a:t>/</a:t>
            </a:r>
            <a:r>
              <a:rPr lang="en-IN" dirty="0"/>
              <a:t> </a:t>
            </a:r>
          </a:p>
          <a:p>
            <a:endParaRPr lang="en-IN" dirty="0"/>
          </a:p>
        </p:txBody>
      </p:sp>
    </p:spTree>
    <p:extLst>
      <p:ext uri="{BB962C8B-B14F-4D97-AF65-F5344CB8AC3E}">
        <p14:creationId xmlns:p14="http://schemas.microsoft.com/office/powerpoint/2010/main" val="29202376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pPr algn="ctr"/>
            <a:r>
              <a:rPr lang="en-IN" dirty="0" smtClean="0"/>
              <a:t>Explicit Cursors</a:t>
            </a:r>
            <a:endParaRPr lang="en-IN" dirty="0"/>
          </a:p>
        </p:txBody>
      </p:sp>
      <p:sp>
        <p:nvSpPr>
          <p:cNvPr id="3" name="Content Placeholder 2"/>
          <p:cNvSpPr>
            <a:spLocks noGrp="1"/>
          </p:cNvSpPr>
          <p:nvPr>
            <p:ph idx="1"/>
          </p:nvPr>
        </p:nvSpPr>
        <p:spPr>
          <a:xfrm>
            <a:off x="457200" y="1628800"/>
            <a:ext cx="8229600" cy="4695800"/>
          </a:xfrm>
        </p:spPr>
        <p:txBody>
          <a:bodyPr>
            <a:normAutofit fontScale="92500" lnSpcReduction="20000"/>
          </a:bodyPr>
          <a:lstStyle/>
          <a:p>
            <a:r>
              <a:rPr lang="en-IN" dirty="0"/>
              <a:t>Explicit cursors are programmer defined cursors for gaining more control over the </a:t>
            </a:r>
            <a:r>
              <a:rPr lang="en-IN" b="1" dirty="0"/>
              <a:t>context </a:t>
            </a:r>
            <a:r>
              <a:rPr lang="en-IN" b="1" dirty="0" smtClean="0"/>
              <a:t>area</a:t>
            </a:r>
            <a:endParaRPr lang="en-IN" dirty="0"/>
          </a:p>
          <a:p>
            <a:r>
              <a:rPr lang="en-IN" dirty="0" smtClean="0"/>
              <a:t>An </a:t>
            </a:r>
            <a:r>
              <a:rPr lang="en-IN" dirty="0"/>
              <a:t>explicit cursor should be defined in the declaration section of the PL/SQL </a:t>
            </a:r>
            <a:r>
              <a:rPr lang="en-IN" dirty="0" smtClean="0"/>
              <a:t>Block</a:t>
            </a:r>
          </a:p>
          <a:p>
            <a:r>
              <a:rPr lang="en-IN" dirty="0" smtClean="0"/>
              <a:t>It </a:t>
            </a:r>
            <a:r>
              <a:rPr lang="en-IN" dirty="0"/>
              <a:t>is created on a SELECT Statement which returns more than one </a:t>
            </a:r>
            <a:r>
              <a:rPr lang="en-IN" dirty="0" smtClean="0"/>
              <a:t>row</a:t>
            </a:r>
            <a:endParaRPr lang="en-IN" dirty="0"/>
          </a:p>
          <a:p>
            <a:r>
              <a:rPr lang="en-IN" dirty="0"/>
              <a:t>The syntax for creating an explicit cursor is </a:t>
            </a:r>
            <a:r>
              <a:rPr lang="en-IN" dirty="0" smtClean="0"/>
              <a:t>:</a:t>
            </a:r>
          </a:p>
          <a:p>
            <a:pPr marL="0" indent="0">
              <a:buNone/>
            </a:pPr>
            <a:r>
              <a:rPr lang="en-IN" dirty="0" smtClean="0"/>
              <a:t>	CURSOR </a:t>
            </a:r>
            <a:r>
              <a:rPr lang="en-IN" dirty="0" err="1"/>
              <a:t>cursor_name</a:t>
            </a:r>
            <a:r>
              <a:rPr lang="en-IN" dirty="0"/>
              <a:t> IS </a:t>
            </a:r>
            <a:r>
              <a:rPr lang="en-IN" dirty="0" err="1"/>
              <a:t>select_statement</a:t>
            </a:r>
            <a:r>
              <a:rPr lang="en-IN" dirty="0" smtClean="0"/>
              <a:t>;</a:t>
            </a:r>
          </a:p>
          <a:p>
            <a:r>
              <a:rPr lang="en-IN" dirty="0"/>
              <a:t>Working with an explicit cursor involves four steps:</a:t>
            </a:r>
          </a:p>
          <a:p>
            <a:pPr lvl="1"/>
            <a:r>
              <a:rPr lang="en-IN" dirty="0"/>
              <a:t>Declaring the cursor for initializing in the memory</a:t>
            </a:r>
          </a:p>
          <a:p>
            <a:pPr lvl="1"/>
            <a:r>
              <a:rPr lang="en-IN" dirty="0"/>
              <a:t>Opening the cursor for allocating memory</a:t>
            </a:r>
          </a:p>
          <a:p>
            <a:pPr lvl="1"/>
            <a:r>
              <a:rPr lang="en-IN" dirty="0"/>
              <a:t>Fetching the cursor for retrieving data</a:t>
            </a:r>
          </a:p>
          <a:p>
            <a:pPr lvl="1"/>
            <a:r>
              <a:rPr lang="en-IN" dirty="0"/>
              <a:t>Closing the cursor to release allocated memory</a:t>
            </a:r>
          </a:p>
          <a:p>
            <a:pPr marL="0" indent="0">
              <a:buNone/>
            </a:pPr>
            <a:endParaRPr lang="en-IN" dirty="0"/>
          </a:p>
        </p:txBody>
      </p:sp>
    </p:spTree>
    <p:extLst>
      <p:ext uri="{BB962C8B-B14F-4D97-AF65-F5344CB8AC3E}">
        <p14:creationId xmlns:p14="http://schemas.microsoft.com/office/powerpoint/2010/main" val="2522971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pPr algn="ctr"/>
            <a:r>
              <a:rPr lang="en-IN" dirty="0"/>
              <a:t>Explicit Cursors</a:t>
            </a:r>
          </a:p>
        </p:txBody>
      </p:sp>
      <p:sp>
        <p:nvSpPr>
          <p:cNvPr id="3" name="Content Placeholder 2"/>
          <p:cNvSpPr>
            <a:spLocks noGrp="1"/>
          </p:cNvSpPr>
          <p:nvPr>
            <p:ph idx="1"/>
          </p:nvPr>
        </p:nvSpPr>
        <p:spPr/>
        <p:txBody>
          <a:bodyPr>
            <a:normAutofit fontScale="92500" lnSpcReduction="10000"/>
          </a:bodyPr>
          <a:lstStyle/>
          <a:p>
            <a:r>
              <a:rPr lang="en-IN" dirty="0"/>
              <a:t>Declaring the cursor defines the cursor with a name and the associated SELECT </a:t>
            </a:r>
            <a:r>
              <a:rPr lang="en-IN" dirty="0" smtClean="0"/>
              <a:t>statement</a:t>
            </a:r>
          </a:p>
          <a:p>
            <a:pPr marL="0" indent="0">
              <a:buNone/>
            </a:pPr>
            <a:r>
              <a:rPr lang="en-IN" dirty="0" smtClean="0"/>
              <a:t>For </a:t>
            </a:r>
            <a:r>
              <a:rPr lang="en-IN" dirty="0"/>
              <a:t>example:</a:t>
            </a:r>
          </a:p>
          <a:p>
            <a:pPr marL="0" indent="0">
              <a:buNone/>
            </a:pPr>
            <a:r>
              <a:rPr lang="en-IN" dirty="0" smtClean="0"/>
              <a:t>	CURSOR </a:t>
            </a:r>
            <a:r>
              <a:rPr lang="en-IN" dirty="0" err="1"/>
              <a:t>c_customers</a:t>
            </a:r>
            <a:r>
              <a:rPr lang="en-IN" dirty="0"/>
              <a:t> IS SELECT id, name, address FROM customers</a:t>
            </a:r>
            <a:r>
              <a:rPr lang="en-IN" dirty="0" smtClean="0"/>
              <a:t>;</a:t>
            </a:r>
          </a:p>
          <a:p>
            <a:pPr marL="0" indent="0">
              <a:buNone/>
            </a:pPr>
            <a:endParaRPr lang="en-IN" dirty="0"/>
          </a:p>
          <a:p>
            <a:r>
              <a:rPr lang="en-IN" dirty="0" smtClean="0"/>
              <a:t>Opening </a:t>
            </a:r>
            <a:r>
              <a:rPr lang="en-IN" dirty="0"/>
              <a:t>the </a:t>
            </a:r>
            <a:r>
              <a:rPr lang="en-IN" dirty="0" smtClean="0"/>
              <a:t>Cursor allocates </a:t>
            </a:r>
            <a:r>
              <a:rPr lang="en-IN" dirty="0"/>
              <a:t>memory for the cursor and makes it ready for fetching the rows returned by the SQL statement into </a:t>
            </a:r>
            <a:r>
              <a:rPr lang="en-IN" dirty="0" smtClean="0"/>
              <a:t>it</a:t>
            </a:r>
          </a:p>
          <a:p>
            <a:pPr marL="0" indent="0">
              <a:buNone/>
            </a:pPr>
            <a:r>
              <a:rPr lang="en-IN" dirty="0" smtClean="0"/>
              <a:t> </a:t>
            </a:r>
            <a:r>
              <a:rPr lang="en-IN" dirty="0"/>
              <a:t>For </a:t>
            </a:r>
            <a:r>
              <a:rPr lang="en-IN" dirty="0" smtClean="0"/>
              <a:t>example: </a:t>
            </a:r>
          </a:p>
          <a:p>
            <a:pPr marL="0" indent="0">
              <a:buNone/>
            </a:pPr>
            <a:r>
              <a:rPr lang="en-IN" dirty="0"/>
              <a:t>	</a:t>
            </a:r>
            <a:r>
              <a:rPr lang="en-IN" dirty="0" smtClean="0"/>
              <a:t>OPEN </a:t>
            </a:r>
            <a:r>
              <a:rPr lang="en-IN" dirty="0" err="1"/>
              <a:t>c_customers</a:t>
            </a:r>
            <a:r>
              <a:rPr lang="en-IN" dirty="0"/>
              <a:t>;</a:t>
            </a:r>
          </a:p>
        </p:txBody>
      </p:sp>
    </p:spTree>
    <p:extLst>
      <p:ext uri="{BB962C8B-B14F-4D97-AF65-F5344CB8AC3E}">
        <p14:creationId xmlns:p14="http://schemas.microsoft.com/office/powerpoint/2010/main" val="326625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8229600" cy="1143000"/>
          </a:xfrm>
        </p:spPr>
        <p:txBody>
          <a:bodyPr/>
          <a:lstStyle/>
          <a:p>
            <a:pPr algn="ctr"/>
            <a:r>
              <a:rPr lang="en-IN" dirty="0"/>
              <a:t>Explicit Cursors</a:t>
            </a:r>
          </a:p>
        </p:txBody>
      </p:sp>
      <p:sp>
        <p:nvSpPr>
          <p:cNvPr id="3" name="Content Placeholder 2"/>
          <p:cNvSpPr>
            <a:spLocks noGrp="1"/>
          </p:cNvSpPr>
          <p:nvPr>
            <p:ph idx="1"/>
          </p:nvPr>
        </p:nvSpPr>
        <p:spPr/>
        <p:txBody>
          <a:bodyPr>
            <a:normAutofit/>
          </a:bodyPr>
          <a:lstStyle/>
          <a:p>
            <a:r>
              <a:rPr lang="en-IN" dirty="0" smtClean="0"/>
              <a:t>Fetching </a:t>
            </a:r>
            <a:r>
              <a:rPr lang="en-IN" dirty="0"/>
              <a:t>the cursor involves accessing one row at a </a:t>
            </a:r>
            <a:r>
              <a:rPr lang="en-IN" dirty="0" smtClean="0"/>
              <a:t>time</a:t>
            </a:r>
          </a:p>
          <a:p>
            <a:pPr marL="0" indent="0">
              <a:buNone/>
            </a:pPr>
            <a:r>
              <a:rPr lang="en-IN" dirty="0" smtClean="0"/>
              <a:t>For example:</a:t>
            </a:r>
            <a:endParaRPr lang="en-IN" dirty="0"/>
          </a:p>
          <a:p>
            <a:pPr marL="0" indent="0">
              <a:buNone/>
            </a:pPr>
            <a:r>
              <a:rPr lang="en-IN" dirty="0" smtClean="0"/>
              <a:t>	FETCH </a:t>
            </a:r>
            <a:r>
              <a:rPr lang="en-IN" dirty="0" err="1"/>
              <a:t>c_customers</a:t>
            </a:r>
            <a:r>
              <a:rPr lang="en-IN" dirty="0"/>
              <a:t> INTO </a:t>
            </a:r>
            <a:r>
              <a:rPr lang="en-IN" dirty="0" err="1"/>
              <a:t>c_id</a:t>
            </a:r>
            <a:r>
              <a:rPr lang="en-IN" dirty="0"/>
              <a:t>, </a:t>
            </a:r>
            <a:r>
              <a:rPr lang="en-IN" dirty="0" err="1"/>
              <a:t>c_name</a:t>
            </a:r>
            <a:r>
              <a:rPr lang="en-IN" dirty="0"/>
              <a:t>, </a:t>
            </a:r>
            <a:r>
              <a:rPr lang="en-IN" dirty="0" err="1"/>
              <a:t>c_addr</a:t>
            </a:r>
            <a:r>
              <a:rPr lang="en-IN" dirty="0" smtClean="0"/>
              <a:t>;</a:t>
            </a:r>
          </a:p>
          <a:p>
            <a:endParaRPr lang="en-IN" dirty="0" smtClean="0"/>
          </a:p>
          <a:p>
            <a:r>
              <a:rPr lang="en-IN" dirty="0" smtClean="0"/>
              <a:t>Closing </a:t>
            </a:r>
            <a:r>
              <a:rPr lang="en-IN" dirty="0"/>
              <a:t>the cursor means releasing the allocated </a:t>
            </a:r>
            <a:r>
              <a:rPr lang="en-IN" dirty="0" smtClean="0"/>
              <a:t>memory</a:t>
            </a:r>
          </a:p>
          <a:p>
            <a:pPr marL="0" indent="0">
              <a:buNone/>
            </a:pPr>
            <a:r>
              <a:rPr lang="en-IN" dirty="0" smtClean="0"/>
              <a:t>For example:</a:t>
            </a:r>
            <a:endParaRPr lang="en-IN" dirty="0"/>
          </a:p>
          <a:p>
            <a:pPr marL="0" indent="0">
              <a:buNone/>
            </a:pPr>
            <a:r>
              <a:rPr lang="en-IN" dirty="0" smtClean="0"/>
              <a:t>	CLOSE </a:t>
            </a:r>
            <a:r>
              <a:rPr lang="en-IN" dirty="0" err="1"/>
              <a:t>c_customers</a:t>
            </a:r>
            <a:r>
              <a:rPr lang="en-IN" dirty="0"/>
              <a:t>;</a:t>
            </a:r>
          </a:p>
        </p:txBody>
      </p:sp>
    </p:spTree>
    <p:extLst>
      <p:ext uri="{BB962C8B-B14F-4D97-AF65-F5344CB8AC3E}">
        <p14:creationId xmlns:p14="http://schemas.microsoft.com/office/powerpoint/2010/main" val="3211979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7768"/>
            <a:ext cx="8229600" cy="1143000"/>
          </a:xfrm>
        </p:spPr>
        <p:txBody>
          <a:bodyPr/>
          <a:lstStyle/>
          <a:p>
            <a:pPr algn="ctr"/>
            <a:r>
              <a:rPr lang="en-IN" dirty="0" smtClean="0"/>
              <a:t>Cursor Example</a:t>
            </a:r>
            <a:endParaRPr lang="en-IN" dirty="0"/>
          </a:p>
        </p:txBody>
      </p:sp>
      <p:sp>
        <p:nvSpPr>
          <p:cNvPr id="3" name="Content Placeholder 2"/>
          <p:cNvSpPr>
            <a:spLocks noGrp="1"/>
          </p:cNvSpPr>
          <p:nvPr>
            <p:ph idx="1"/>
          </p:nvPr>
        </p:nvSpPr>
        <p:spPr>
          <a:xfrm>
            <a:off x="457200" y="1412776"/>
            <a:ext cx="8229600" cy="5445224"/>
          </a:xfrm>
        </p:spPr>
        <p:txBody>
          <a:bodyPr>
            <a:normAutofit fontScale="85000" lnSpcReduction="20000"/>
          </a:bodyPr>
          <a:lstStyle/>
          <a:p>
            <a:pPr marL="0" indent="0">
              <a:buNone/>
            </a:pPr>
            <a:r>
              <a:rPr lang="en-IN" dirty="0" smtClean="0"/>
              <a:t>DECLARE</a:t>
            </a:r>
          </a:p>
          <a:p>
            <a:pPr marL="0" indent="0">
              <a:buNone/>
            </a:pPr>
            <a:r>
              <a:rPr lang="en-IN" dirty="0" smtClean="0"/>
              <a:t> </a:t>
            </a:r>
            <a:r>
              <a:rPr lang="en-IN" dirty="0" err="1"/>
              <a:t>c_id</a:t>
            </a:r>
            <a:r>
              <a:rPr lang="en-IN" dirty="0"/>
              <a:t> </a:t>
            </a:r>
            <a:r>
              <a:rPr lang="en-IN" dirty="0" err="1"/>
              <a:t>customers.id%type</a:t>
            </a:r>
            <a:r>
              <a:rPr lang="en-IN" dirty="0"/>
              <a:t>; </a:t>
            </a:r>
            <a:endParaRPr lang="en-IN" dirty="0" smtClean="0"/>
          </a:p>
          <a:p>
            <a:pPr marL="0" indent="0">
              <a:buNone/>
            </a:pPr>
            <a:r>
              <a:rPr lang="en-IN" dirty="0" err="1" smtClean="0"/>
              <a:t>c_name</a:t>
            </a:r>
            <a:r>
              <a:rPr lang="en-IN" dirty="0" smtClean="0"/>
              <a:t> </a:t>
            </a:r>
            <a:r>
              <a:rPr lang="en-IN" dirty="0" err="1"/>
              <a:t>customers.name%type</a:t>
            </a:r>
            <a:r>
              <a:rPr lang="en-IN" dirty="0"/>
              <a:t>; </a:t>
            </a:r>
            <a:endParaRPr lang="en-IN" dirty="0" smtClean="0"/>
          </a:p>
          <a:p>
            <a:pPr marL="0" indent="0">
              <a:buNone/>
            </a:pPr>
            <a:r>
              <a:rPr lang="en-IN" dirty="0" err="1" smtClean="0"/>
              <a:t>c_addr</a:t>
            </a:r>
            <a:r>
              <a:rPr lang="en-IN" dirty="0" smtClean="0"/>
              <a:t> </a:t>
            </a:r>
            <a:r>
              <a:rPr lang="en-IN" dirty="0" err="1" smtClean="0"/>
              <a:t>customers.address%type</a:t>
            </a:r>
            <a:r>
              <a:rPr lang="en-IN" dirty="0" smtClean="0"/>
              <a:t>;</a:t>
            </a:r>
          </a:p>
          <a:p>
            <a:pPr marL="0" indent="0">
              <a:buNone/>
            </a:pPr>
            <a:r>
              <a:rPr lang="en-IN" dirty="0" smtClean="0"/>
              <a:t> </a:t>
            </a:r>
            <a:r>
              <a:rPr lang="en-IN" dirty="0"/>
              <a:t>CURSOR </a:t>
            </a:r>
            <a:r>
              <a:rPr lang="en-IN" dirty="0" err="1"/>
              <a:t>c_customers</a:t>
            </a:r>
            <a:r>
              <a:rPr lang="en-IN" dirty="0"/>
              <a:t> is </a:t>
            </a:r>
            <a:endParaRPr lang="en-IN" dirty="0" smtClean="0"/>
          </a:p>
          <a:p>
            <a:pPr marL="0" indent="0">
              <a:buNone/>
            </a:pPr>
            <a:r>
              <a:rPr lang="en-IN" dirty="0"/>
              <a:t>	</a:t>
            </a:r>
            <a:r>
              <a:rPr lang="en-IN" dirty="0" smtClean="0"/>
              <a:t>SELECT </a:t>
            </a:r>
            <a:r>
              <a:rPr lang="en-IN" dirty="0"/>
              <a:t>id, name, address FROM customers; </a:t>
            </a:r>
            <a:endParaRPr lang="en-IN" dirty="0" smtClean="0"/>
          </a:p>
          <a:p>
            <a:pPr marL="0" indent="0">
              <a:buNone/>
            </a:pPr>
            <a:endParaRPr lang="en-IN" dirty="0"/>
          </a:p>
          <a:p>
            <a:pPr marL="0" indent="0">
              <a:buNone/>
            </a:pPr>
            <a:r>
              <a:rPr lang="en-IN" dirty="0" smtClean="0"/>
              <a:t>BEGIN </a:t>
            </a:r>
          </a:p>
          <a:p>
            <a:pPr marL="365760" lvl="1" indent="0">
              <a:buNone/>
            </a:pPr>
            <a:r>
              <a:rPr lang="en-IN" dirty="0" smtClean="0"/>
              <a:t>OPEN </a:t>
            </a:r>
            <a:r>
              <a:rPr lang="en-IN" dirty="0" err="1"/>
              <a:t>c_customers</a:t>
            </a:r>
            <a:r>
              <a:rPr lang="en-IN" dirty="0"/>
              <a:t>; </a:t>
            </a:r>
            <a:endParaRPr lang="en-IN" dirty="0" smtClean="0"/>
          </a:p>
          <a:p>
            <a:pPr marL="365760" lvl="1" indent="0">
              <a:buNone/>
            </a:pPr>
            <a:r>
              <a:rPr lang="en-IN" dirty="0" smtClean="0"/>
              <a:t>LOOP </a:t>
            </a:r>
          </a:p>
          <a:p>
            <a:pPr marL="640080" lvl="2" indent="0">
              <a:buNone/>
            </a:pPr>
            <a:r>
              <a:rPr lang="en-IN" dirty="0" smtClean="0"/>
              <a:t>FETCH </a:t>
            </a:r>
            <a:r>
              <a:rPr lang="en-IN" dirty="0" err="1" smtClean="0"/>
              <a:t>c_customers</a:t>
            </a:r>
            <a:r>
              <a:rPr lang="en-IN" dirty="0" smtClean="0"/>
              <a:t> </a:t>
            </a:r>
            <a:r>
              <a:rPr lang="en-IN" dirty="0"/>
              <a:t>into </a:t>
            </a:r>
            <a:r>
              <a:rPr lang="en-IN" dirty="0" err="1"/>
              <a:t>c_id</a:t>
            </a:r>
            <a:r>
              <a:rPr lang="en-IN" dirty="0"/>
              <a:t>, </a:t>
            </a:r>
            <a:r>
              <a:rPr lang="en-IN" dirty="0" err="1"/>
              <a:t>c_name</a:t>
            </a:r>
            <a:r>
              <a:rPr lang="en-IN" dirty="0"/>
              <a:t>, </a:t>
            </a:r>
            <a:r>
              <a:rPr lang="en-IN" dirty="0" err="1"/>
              <a:t>c_addr</a:t>
            </a:r>
            <a:r>
              <a:rPr lang="en-IN" dirty="0"/>
              <a:t>; </a:t>
            </a:r>
            <a:endParaRPr lang="en-IN" dirty="0" smtClean="0"/>
          </a:p>
          <a:p>
            <a:pPr marL="640080" lvl="2" indent="0">
              <a:buNone/>
            </a:pPr>
            <a:r>
              <a:rPr lang="en-IN" dirty="0" smtClean="0"/>
              <a:t>EXIT </a:t>
            </a:r>
            <a:r>
              <a:rPr lang="en-IN" dirty="0"/>
              <a:t>WHEN </a:t>
            </a:r>
            <a:r>
              <a:rPr lang="en-IN" dirty="0" err="1"/>
              <a:t>c_customers%notfound</a:t>
            </a:r>
            <a:r>
              <a:rPr lang="en-IN" dirty="0"/>
              <a:t>; </a:t>
            </a:r>
            <a:endParaRPr lang="en-IN" dirty="0" smtClean="0"/>
          </a:p>
          <a:p>
            <a:pPr marL="640080" lvl="2" indent="0">
              <a:buNone/>
            </a:pPr>
            <a:r>
              <a:rPr lang="en-IN" dirty="0" err="1" smtClean="0"/>
              <a:t>dbms_output.put_line</a:t>
            </a:r>
            <a:r>
              <a:rPr lang="en-IN" dirty="0" smtClean="0"/>
              <a:t>(</a:t>
            </a:r>
            <a:r>
              <a:rPr lang="en-IN" dirty="0" err="1" smtClean="0"/>
              <a:t>c_id</a:t>
            </a:r>
            <a:r>
              <a:rPr lang="en-IN" dirty="0" smtClean="0"/>
              <a:t> </a:t>
            </a:r>
            <a:r>
              <a:rPr lang="en-IN" dirty="0"/>
              <a:t>|| ' ' || </a:t>
            </a:r>
            <a:r>
              <a:rPr lang="en-IN" dirty="0" err="1"/>
              <a:t>c_name</a:t>
            </a:r>
            <a:r>
              <a:rPr lang="en-IN" dirty="0"/>
              <a:t> || ' ' || </a:t>
            </a:r>
            <a:r>
              <a:rPr lang="en-IN" dirty="0" err="1"/>
              <a:t>c_addr</a:t>
            </a:r>
            <a:r>
              <a:rPr lang="en-IN" dirty="0" smtClean="0"/>
              <a:t>);</a:t>
            </a:r>
          </a:p>
          <a:p>
            <a:pPr marL="365760" lvl="1" indent="0">
              <a:buNone/>
            </a:pPr>
            <a:r>
              <a:rPr lang="en-IN" dirty="0" smtClean="0"/>
              <a:t> </a:t>
            </a:r>
            <a:r>
              <a:rPr lang="en-IN" dirty="0"/>
              <a:t>END LOOP; </a:t>
            </a:r>
            <a:endParaRPr lang="en-IN" dirty="0" smtClean="0"/>
          </a:p>
          <a:p>
            <a:pPr marL="365760" lvl="1" indent="0">
              <a:buNone/>
            </a:pPr>
            <a:r>
              <a:rPr lang="en-IN" dirty="0" smtClean="0"/>
              <a:t>CLOSE </a:t>
            </a:r>
            <a:r>
              <a:rPr lang="en-IN" dirty="0" err="1"/>
              <a:t>c_customers</a:t>
            </a:r>
            <a:r>
              <a:rPr lang="en-IN" dirty="0"/>
              <a:t>; </a:t>
            </a:r>
            <a:endParaRPr lang="en-IN" dirty="0" smtClean="0"/>
          </a:p>
          <a:p>
            <a:pPr marL="0" indent="0">
              <a:buNone/>
            </a:pPr>
            <a:r>
              <a:rPr lang="en-IN" dirty="0" smtClean="0"/>
              <a:t>END;</a:t>
            </a:r>
          </a:p>
          <a:p>
            <a:pPr marL="0" indent="0">
              <a:buNone/>
            </a:pPr>
            <a:r>
              <a:rPr lang="en-IN" dirty="0" smtClean="0"/>
              <a:t>/</a:t>
            </a:r>
            <a:endParaRPr lang="en-IN" dirty="0"/>
          </a:p>
        </p:txBody>
      </p:sp>
    </p:spTree>
    <p:extLst>
      <p:ext uri="{BB962C8B-B14F-4D97-AF65-F5344CB8AC3E}">
        <p14:creationId xmlns:p14="http://schemas.microsoft.com/office/powerpoint/2010/main" val="3520890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760"/>
            <a:ext cx="8229600" cy="1143000"/>
          </a:xfrm>
        </p:spPr>
        <p:txBody>
          <a:bodyPr/>
          <a:lstStyle/>
          <a:p>
            <a:pPr algn="ctr"/>
            <a:r>
              <a:rPr lang="en-IN" dirty="0" smtClean="0"/>
              <a:t>Triggers</a:t>
            </a:r>
            <a:endParaRPr lang="en-IN" dirty="0"/>
          </a:p>
        </p:txBody>
      </p:sp>
      <p:sp>
        <p:nvSpPr>
          <p:cNvPr id="3" name="Content Placeholder 2"/>
          <p:cNvSpPr>
            <a:spLocks noGrp="1"/>
          </p:cNvSpPr>
          <p:nvPr>
            <p:ph idx="1"/>
          </p:nvPr>
        </p:nvSpPr>
        <p:spPr>
          <a:xfrm>
            <a:off x="457200" y="1484784"/>
            <a:ext cx="8229600" cy="4839816"/>
          </a:xfrm>
        </p:spPr>
        <p:txBody>
          <a:bodyPr>
            <a:normAutofit lnSpcReduction="10000"/>
          </a:bodyPr>
          <a:lstStyle/>
          <a:p>
            <a:r>
              <a:rPr lang="en-IN" dirty="0"/>
              <a:t>Triggers are stored programs, which are automatically executed or fired when some events </a:t>
            </a:r>
            <a:r>
              <a:rPr lang="en-IN" dirty="0" smtClean="0"/>
              <a:t>occur</a:t>
            </a:r>
          </a:p>
          <a:p>
            <a:r>
              <a:rPr lang="en-IN" dirty="0" smtClean="0"/>
              <a:t>Triggers are written </a:t>
            </a:r>
            <a:r>
              <a:rPr lang="en-IN" dirty="0"/>
              <a:t>to be executed in response to any of the following events:</a:t>
            </a:r>
          </a:p>
          <a:p>
            <a:pPr lvl="1"/>
            <a:r>
              <a:rPr lang="en-IN" dirty="0"/>
              <a:t>A database manipulation (DML) statement (DELETE, INSERT, or UPDATE</a:t>
            </a:r>
            <a:r>
              <a:rPr lang="en-IN" dirty="0" smtClean="0"/>
              <a:t>)</a:t>
            </a:r>
            <a:endParaRPr lang="en-IN" dirty="0"/>
          </a:p>
          <a:p>
            <a:pPr lvl="1"/>
            <a:r>
              <a:rPr lang="en-IN" dirty="0"/>
              <a:t>A database definition (DDL) statement (CREATE, ALTER, or DROP</a:t>
            </a:r>
            <a:r>
              <a:rPr lang="en-IN" dirty="0" smtClean="0"/>
              <a:t>)</a:t>
            </a:r>
            <a:endParaRPr lang="en-IN" dirty="0"/>
          </a:p>
          <a:p>
            <a:pPr lvl="1"/>
            <a:r>
              <a:rPr lang="en-IN" dirty="0"/>
              <a:t>A database operation (SERVERERROR, LOGON, LOGOFF, STARTUP, or SHUTDOWN</a:t>
            </a:r>
            <a:r>
              <a:rPr lang="en-IN" dirty="0" smtClean="0"/>
              <a:t>)</a:t>
            </a:r>
            <a:endParaRPr lang="en-IN" dirty="0"/>
          </a:p>
          <a:p>
            <a:r>
              <a:rPr lang="en-IN" dirty="0"/>
              <a:t>Triggers could be defined on the table, view, schema, or database with which the event is </a:t>
            </a:r>
            <a:r>
              <a:rPr lang="en-IN" dirty="0" smtClean="0"/>
              <a:t>associated</a:t>
            </a:r>
            <a:endParaRPr lang="en-IN" dirty="0"/>
          </a:p>
          <a:p>
            <a:endParaRPr lang="en-IN" dirty="0"/>
          </a:p>
        </p:txBody>
      </p:sp>
    </p:spTree>
    <p:extLst>
      <p:ext uri="{BB962C8B-B14F-4D97-AF65-F5344CB8AC3E}">
        <p14:creationId xmlns:p14="http://schemas.microsoft.com/office/powerpoint/2010/main" val="252545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normAutofit/>
          </a:bodyPr>
          <a:lstStyle/>
          <a:p>
            <a:pPr algn="ctr"/>
            <a:r>
              <a:rPr lang="en-IN" dirty="0"/>
              <a:t>Benefits of </a:t>
            </a:r>
            <a:r>
              <a:rPr lang="en-IN" dirty="0" smtClean="0"/>
              <a:t>Triggers</a:t>
            </a:r>
            <a:endParaRPr lang="en-IN" dirty="0"/>
          </a:p>
        </p:txBody>
      </p:sp>
      <p:sp>
        <p:nvSpPr>
          <p:cNvPr id="3" name="Content Placeholder 2"/>
          <p:cNvSpPr>
            <a:spLocks noGrp="1"/>
          </p:cNvSpPr>
          <p:nvPr>
            <p:ph idx="1"/>
          </p:nvPr>
        </p:nvSpPr>
        <p:spPr/>
        <p:txBody>
          <a:bodyPr/>
          <a:lstStyle/>
          <a:p>
            <a:r>
              <a:rPr lang="en-IN" dirty="0" smtClean="0"/>
              <a:t>Generating </a:t>
            </a:r>
            <a:r>
              <a:rPr lang="en-IN" dirty="0"/>
              <a:t>some derived column values automatically</a:t>
            </a:r>
          </a:p>
          <a:p>
            <a:r>
              <a:rPr lang="en-IN" dirty="0"/>
              <a:t>Enforcing referential integrity</a:t>
            </a:r>
          </a:p>
          <a:p>
            <a:r>
              <a:rPr lang="en-IN" dirty="0"/>
              <a:t>Event logging and storing information on table access</a:t>
            </a:r>
          </a:p>
          <a:p>
            <a:r>
              <a:rPr lang="en-IN" dirty="0"/>
              <a:t>Auditing</a:t>
            </a:r>
          </a:p>
          <a:p>
            <a:r>
              <a:rPr lang="en-IN" dirty="0"/>
              <a:t>Synchronous replication of tables</a:t>
            </a:r>
          </a:p>
          <a:p>
            <a:r>
              <a:rPr lang="en-IN" dirty="0"/>
              <a:t>Imposing security authorizations</a:t>
            </a:r>
          </a:p>
          <a:p>
            <a:r>
              <a:rPr lang="en-IN" dirty="0"/>
              <a:t>Preventing invalid transactions</a:t>
            </a:r>
          </a:p>
          <a:p>
            <a:endParaRPr lang="en-IN" dirty="0"/>
          </a:p>
        </p:txBody>
      </p:sp>
    </p:spTree>
    <p:extLst>
      <p:ext uri="{BB962C8B-B14F-4D97-AF65-F5344CB8AC3E}">
        <p14:creationId xmlns:p14="http://schemas.microsoft.com/office/powerpoint/2010/main" val="82878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864096"/>
          </a:xfrm>
        </p:spPr>
        <p:txBody>
          <a:bodyPr/>
          <a:lstStyle/>
          <a:p>
            <a:pPr algn="ctr"/>
            <a:r>
              <a:rPr lang="en-IN" dirty="0" smtClean="0"/>
              <a:t>Views (</a:t>
            </a:r>
            <a:r>
              <a:rPr lang="en-IN" dirty="0" err="1" smtClean="0"/>
              <a:t>contd</a:t>
            </a:r>
            <a:r>
              <a:rPr lang="en-IN" dirty="0" smtClean="0"/>
              <a:t>…)</a:t>
            </a:r>
            <a:endParaRPr lang="en-IN" dirty="0"/>
          </a:p>
        </p:txBody>
      </p:sp>
      <p:sp>
        <p:nvSpPr>
          <p:cNvPr id="3" name="Content Placeholder 2"/>
          <p:cNvSpPr>
            <a:spLocks noGrp="1"/>
          </p:cNvSpPr>
          <p:nvPr>
            <p:ph idx="1"/>
          </p:nvPr>
        </p:nvSpPr>
        <p:spPr>
          <a:xfrm>
            <a:off x="457200" y="1484784"/>
            <a:ext cx="8229600" cy="5184576"/>
          </a:xfrm>
        </p:spPr>
        <p:txBody>
          <a:bodyPr>
            <a:normAutofit/>
          </a:bodyPr>
          <a:lstStyle/>
          <a:p>
            <a:pPr marL="640080" lvl="2" indent="0">
              <a:buNone/>
            </a:pPr>
            <a:r>
              <a:rPr lang="en-IN" b="1" dirty="0" smtClean="0"/>
              <a:t>Examples : </a:t>
            </a:r>
          </a:p>
          <a:p>
            <a:pPr marL="640080" lvl="2" indent="0">
              <a:buNone/>
            </a:pPr>
            <a:endParaRPr lang="en-IN" b="1" dirty="0" smtClean="0"/>
          </a:p>
          <a:p>
            <a:pPr marL="640080" lvl="2" indent="0">
              <a:buNone/>
            </a:pPr>
            <a:r>
              <a:rPr lang="en-IN" b="1" dirty="0" smtClean="0"/>
              <a:t>CREATE </a:t>
            </a:r>
            <a:r>
              <a:rPr lang="en-IN" b="1" dirty="0"/>
              <a:t>VIEW </a:t>
            </a:r>
            <a:r>
              <a:rPr lang="en-IN" dirty="0"/>
              <a:t>WORKS_ON1</a:t>
            </a:r>
          </a:p>
          <a:p>
            <a:pPr marL="640080" lvl="2" indent="0">
              <a:buNone/>
            </a:pPr>
            <a:r>
              <a:rPr lang="en-IN" b="1" dirty="0"/>
              <a:t>AS SELECT </a:t>
            </a:r>
            <a:r>
              <a:rPr lang="en-IN" dirty="0" err="1"/>
              <a:t>Fname</a:t>
            </a:r>
            <a:r>
              <a:rPr lang="en-IN" dirty="0"/>
              <a:t>, </a:t>
            </a:r>
            <a:r>
              <a:rPr lang="en-IN" dirty="0" err="1"/>
              <a:t>Lname</a:t>
            </a:r>
            <a:r>
              <a:rPr lang="en-IN" dirty="0"/>
              <a:t>, </a:t>
            </a:r>
            <a:r>
              <a:rPr lang="en-IN" dirty="0" err="1"/>
              <a:t>Pname</a:t>
            </a:r>
            <a:r>
              <a:rPr lang="en-IN" dirty="0"/>
              <a:t>, Hours</a:t>
            </a:r>
          </a:p>
          <a:p>
            <a:pPr marL="640080" lvl="2" indent="0">
              <a:buNone/>
            </a:pPr>
            <a:r>
              <a:rPr lang="en-IN" b="1" dirty="0"/>
              <a:t>FROM </a:t>
            </a:r>
            <a:r>
              <a:rPr lang="en-IN" dirty="0"/>
              <a:t>EMPLOYEE, PROJECT, WORKS_ON</a:t>
            </a:r>
          </a:p>
          <a:p>
            <a:pPr marL="640080" lvl="2" indent="0">
              <a:buNone/>
            </a:pPr>
            <a:r>
              <a:rPr lang="en-IN" b="1" dirty="0"/>
              <a:t>WHERE </a:t>
            </a:r>
            <a:r>
              <a:rPr lang="en-IN" dirty="0" err="1"/>
              <a:t>Ssn</a:t>
            </a:r>
            <a:r>
              <a:rPr lang="en-IN" dirty="0"/>
              <a:t>=</a:t>
            </a:r>
            <a:r>
              <a:rPr lang="en-IN" dirty="0" err="1"/>
              <a:t>Essn</a:t>
            </a:r>
            <a:r>
              <a:rPr lang="en-IN" dirty="0"/>
              <a:t> </a:t>
            </a:r>
            <a:r>
              <a:rPr lang="en-IN" b="1" dirty="0"/>
              <a:t>AND </a:t>
            </a:r>
            <a:r>
              <a:rPr lang="en-IN" dirty="0" err="1"/>
              <a:t>Pno</a:t>
            </a:r>
            <a:r>
              <a:rPr lang="en-IN" dirty="0"/>
              <a:t>=</a:t>
            </a:r>
            <a:r>
              <a:rPr lang="en-IN" dirty="0" err="1"/>
              <a:t>Pnumber</a:t>
            </a:r>
            <a:r>
              <a:rPr lang="en-IN" dirty="0"/>
              <a:t>;</a:t>
            </a:r>
          </a:p>
          <a:p>
            <a:pPr marL="640080" lvl="2" indent="0">
              <a:buNone/>
            </a:pPr>
            <a:endParaRPr lang="en-IN" b="1" dirty="0"/>
          </a:p>
          <a:p>
            <a:pPr marL="640080" lvl="2" indent="0">
              <a:buNone/>
            </a:pPr>
            <a:endParaRPr lang="en-IN" b="1"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216191"/>
            <a:ext cx="6336704" cy="1229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6368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normAutofit/>
          </a:bodyPr>
          <a:lstStyle/>
          <a:p>
            <a:pPr algn="ctr"/>
            <a:r>
              <a:rPr lang="en-IN" dirty="0"/>
              <a:t>Creating </a:t>
            </a:r>
            <a:r>
              <a:rPr lang="en-IN" dirty="0" smtClean="0"/>
              <a:t>Triggers</a:t>
            </a:r>
            <a:endParaRPr lang="en-IN" dirty="0"/>
          </a:p>
        </p:txBody>
      </p:sp>
      <p:sp>
        <p:nvSpPr>
          <p:cNvPr id="3" name="Content Placeholder 2"/>
          <p:cNvSpPr>
            <a:spLocks noGrp="1"/>
          </p:cNvSpPr>
          <p:nvPr>
            <p:ph idx="1"/>
          </p:nvPr>
        </p:nvSpPr>
        <p:spPr>
          <a:xfrm>
            <a:off x="457200" y="1556792"/>
            <a:ext cx="8229600" cy="4767808"/>
          </a:xfrm>
        </p:spPr>
        <p:txBody>
          <a:bodyPr>
            <a:normAutofit fontScale="85000" lnSpcReduction="20000"/>
          </a:bodyPr>
          <a:lstStyle/>
          <a:p>
            <a:pPr marL="0" indent="0">
              <a:buNone/>
            </a:pPr>
            <a:r>
              <a:rPr lang="en-IN" dirty="0" smtClean="0"/>
              <a:t>The </a:t>
            </a:r>
            <a:r>
              <a:rPr lang="en-IN" dirty="0"/>
              <a:t>syntax for creating a trigger is</a:t>
            </a:r>
            <a:r>
              <a:rPr lang="en-IN" dirty="0" smtClean="0"/>
              <a:t>:</a:t>
            </a:r>
          </a:p>
          <a:p>
            <a:pPr marL="640080" lvl="2" indent="0">
              <a:buNone/>
            </a:pPr>
            <a:r>
              <a:rPr lang="en-IN" dirty="0" smtClean="0"/>
              <a:t>CREATE </a:t>
            </a:r>
            <a:r>
              <a:rPr lang="en-IN" dirty="0"/>
              <a:t>[OR REPLACE ] TRIGGER </a:t>
            </a:r>
            <a:r>
              <a:rPr lang="en-IN" dirty="0" err="1"/>
              <a:t>trigger_name</a:t>
            </a:r>
            <a:r>
              <a:rPr lang="en-IN" dirty="0"/>
              <a:t> </a:t>
            </a:r>
            <a:endParaRPr lang="en-IN" dirty="0" smtClean="0"/>
          </a:p>
          <a:p>
            <a:pPr marL="640080" lvl="2" indent="0">
              <a:buNone/>
            </a:pPr>
            <a:r>
              <a:rPr lang="en-IN" dirty="0" smtClean="0"/>
              <a:t>{</a:t>
            </a:r>
            <a:r>
              <a:rPr lang="en-IN" dirty="0"/>
              <a:t>BEFORE | AFTER | INSTEAD OF } </a:t>
            </a:r>
            <a:endParaRPr lang="en-IN" dirty="0" smtClean="0"/>
          </a:p>
          <a:p>
            <a:pPr marL="640080" lvl="2" indent="0">
              <a:buNone/>
            </a:pPr>
            <a:r>
              <a:rPr lang="en-IN" dirty="0" smtClean="0"/>
              <a:t>{</a:t>
            </a:r>
            <a:r>
              <a:rPr lang="en-IN" dirty="0"/>
              <a:t>INSERT [OR] | UPDATE [OR] | DELETE} </a:t>
            </a:r>
            <a:endParaRPr lang="en-IN" dirty="0" smtClean="0"/>
          </a:p>
          <a:p>
            <a:pPr marL="640080" lvl="2" indent="0">
              <a:buNone/>
            </a:pPr>
            <a:r>
              <a:rPr lang="en-IN" dirty="0" smtClean="0"/>
              <a:t>[</a:t>
            </a:r>
            <a:r>
              <a:rPr lang="en-IN" dirty="0"/>
              <a:t>OF </a:t>
            </a:r>
            <a:r>
              <a:rPr lang="en-IN" dirty="0" err="1"/>
              <a:t>col_name</a:t>
            </a:r>
            <a:r>
              <a:rPr lang="en-IN" dirty="0"/>
              <a:t>] </a:t>
            </a:r>
            <a:endParaRPr lang="en-IN" dirty="0" smtClean="0"/>
          </a:p>
          <a:p>
            <a:pPr marL="640080" lvl="2" indent="0">
              <a:buNone/>
            </a:pPr>
            <a:r>
              <a:rPr lang="en-IN" dirty="0" smtClean="0"/>
              <a:t>ON </a:t>
            </a:r>
            <a:r>
              <a:rPr lang="en-IN" dirty="0" err="1"/>
              <a:t>table_name</a:t>
            </a:r>
            <a:r>
              <a:rPr lang="en-IN" dirty="0"/>
              <a:t> </a:t>
            </a:r>
            <a:endParaRPr lang="en-IN" dirty="0" smtClean="0"/>
          </a:p>
          <a:p>
            <a:pPr marL="640080" lvl="2" indent="0">
              <a:buNone/>
            </a:pPr>
            <a:r>
              <a:rPr lang="en-IN" dirty="0" smtClean="0"/>
              <a:t>[</a:t>
            </a:r>
            <a:r>
              <a:rPr lang="en-IN" dirty="0"/>
              <a:t>REFERENCING OLD AS o NEW AS n] </a:t>
            </a:r>
            <a:endParaRPr lang="en-IN" dirty="0" smtClean="0"/>
          </a:p>
          <a:p>
            <a:pPr marL="640080" lvl="2" indent="0">
              <a:buNone/>
            </a:pPr>
            <a:r>
              <a:rPr lang="en-IN" dirty="0" smtClean="0"/>
              <a:t>[</a:t>
            </a:r>
            <a:r>
              <a:rPr lang="en-IN" dirty="0"/>
              <a:t>FOR EACH ROW] </a:t>
            </a:r>
            <a:endParaRPr lang="en-IN" dirty="0" smtClean="0"/>
          </a:p>
          <a:p>
            <a:pPr marL="640080" lvl="2" indent="0">
              <a:buNone/>
            </a:pPr>
            <a:r>
              <a:rPr lang="en-IN" dirty="0" smtClean="0"/>
              <a:t>WHEN </a:t>
            </a:r>
            <a:r>
              <a:rPr lang="en-IN" dirty="0"/>
              <a:t>(condition) </a:t>
            </a:r>
            <a:endParaRPr lang="en-IN" dirty="0" smtClean="0"/>
          </a:p>
          <a:p>
            <a:pPr marL="640080" lvl="2" indent="0">
              <a:buNone/>
            </a:pPr>
            <a:r>
              <a:rPr lang="en-IN" dirty="0" smtClean="0"/>
              <a:t>DECLARE </a:t>
            </a:r>
          </a:p>
          <a:p>
            <a:pPr marL="640080" lvl="2" indent="0">
              <a:buNone/>
            </a:pPr>
            <a:r>
              <a:rPr lang="en-IN" dirty="0" smtClean="0"/>
              <a:t>	Declaration-statements</a:t>
            </a:r>
          </a:p>
          <a:p>
            <a:pPr marL="640080" lvl="2" indent="0">
              <a:buNone/>
            </a:pPr>
            <a:r>
              <a:rPr lang="en-IN" dirty="0" smtClean="0"/>
              <a:t> BEGIN</a:t>
            </a:r>
          </a:p>
          <a:p>
            <a:pPr marL="640080" lvl="2" indent="0">
              <a:buNone/>
            </a:pPr>
            <a:r>
              <a:rPr lang="en-IN" dirty="0" smtClean="0"/>
              <a:t> 	Executable-statements </a:t>
            </a:r>
          </a:p>
          <a:p>
            <a:pPr marL="640080" lvl="2" indent="0">
              <a:buNone/>
            </a:pPr>
            <a:r>
              <a:rPr lang="en-IN" dirty="0" smtClean="0"/>
              <a:t>EXCEPTION </a:t>
            </a:r>
          </a:p>
          <a:p>
            <a:pPr marL="640080" lvl="2" indent="0">
              <a:buNone/>
            </a:pPr>
            <a:r>
              <a:rPr lang="en-IN" dirty="0"/>
              <a:t>	</a:t>
            </a:r>
            <a:r>
              <a:rPr lang="en-IN" dirty="0" smtClean="0"/>
              <a:t>Exception-handling-statements </a:t>
            </a:r>
          </a:p>
          <a:p>
            <a:pPr marL="640080" lvl="2" indent="0">
              <a:buNone/>
            </a:pPr>
            <a:r>
              <a:rPr lang="en-IN" dirty="0" smtClean="0"/>
              <a:t>END</a:t>
            </a:r>
            <a:r>
              <a:rPr lang="en-IN" dirty="0"/>
              <a:t>;</a:t>
            </a:r>
          </a:p>
        </p:txBody>
      </p:sp>
    </p:spTree>
    <p:extLst>
      <p:ext uri="{BB962C8B-B14F-4D97-AF65-F5344CB8AC3E}">
        <p14:creationId xmlns:p14="http://schemas.microsoft.com/office/powerpoint/2010/main" val="28303331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1143000"/>
          </a:xfrm>
        </p:spPr>
        <p:txBody>
          <a:bodyPr/>
          <a:lstStyle/>
          <a:p>
            <a:pPr algn="ctr"/>
            <a:r>
              <a:rPr lang="en-IN" dirty="0" smtClean="0"/>
              <a:t>Example </a:t>
            </a:r>
            <a:endParaRPr lang="en-IN" dirty="0"/>
          </a:p>
        </p:txBody>
      </p:sp>
      <p:sp>
        <p:nvSpPr>
          <p:cNvPr id="3" name="Content Placeholder 2"/>
          <p:cNvSpPr>
            <a:spLocks noGrp="1"/>
          </p:cNvSpPr>
          <p:nvPr>
            <p:ph idx="1"/>
          </p:nvPr>
        </p:nvSpPr>
        <p:spPr/>
        <p:txBody>
          <a:bodyPr/>
          <a:lstStyle/>
          <a:p>
            <a:pPr marL="0" indent="0">
              <a:buNone/>
            </a:pPr>
            <a:r>
              <a:rPr lang="en-IN" dirty="0" smtClean="0"/>
              <a:t>Create a</a:t>
            </a:r>
            <a:r>
              <a:rPr lang="en-IN" dirty="0"/>
              <a:t> </a:t>
            </a:r>
            <a:r>
              <a:rPr lang="en-IN" b="1" dirty="0"/>
              <a:t>row level</a:t>
            </a:r>
            <a:r>
              <a:rPr lang="en-IN" dirty="0"/>
              <a:t> trigger for the customers table that would fire for INSERT or UPDATE or DELETE operations performed on the CUSTOMERS table. This trigger will display the salary difference between the old values and new </a:t>
            </a:r>
            <a:r>
              <a:rPr lang="en-IN" dirty="0" smtClean="0"/>
              <a:t>values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59913461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lstStyle/>
          <a:p>
            <a:pPr algn="ctr"/>
            <a:r>
              <a:rPr lang="en-IN" dirty="0" smtClean="0"/>
              <a:t>Example </a:t>
            </a:r>
            <a:endParaRPr lang="en-IN" dirty="0"/>
          </a:p>
        </p:txBody>
      </p:sp>
      <p:sp>
        <p:nvSpPr>
          <p:cNvPr id="3" name="Content Placeholder 2"/>
          <p:cNvSpPr>
            <a:spLocks noGrp="1"/>
          </p:cNvSpPr>
          <p:nvPr>
            <p:ph idx="1"/>
          </p:nvPr>
        </p:nvSpPr>
        <p:spPr>
          <a:xfrm>
            <a:off x="457200" y="1628800"/>
            <a:ext cx="8229600" cy="4695800"/>
          </a:xfrm>
        </p:spPr>
        <p:txBody>
          <a:bodyPr>
            <a:normAutofit fontScale="85000" lnSpcReduction="20000"/>
          </a:bodyPr>
          <a:lstStyle/>
          <a:p>
            <a:pPr marL="0" indent="0">
              <a:buNone/>
            </a:pPr>
            <a:r>
              <a:rPr lang="en-IN" dirty="0"/>
              <a:t>CREATE OR REPLACE TRIGGER </a:t>
            </a:r>
            <a:r>
              <a:rPr lang="en-IN" dirty="0" err="1" smtClean="0"/>
              <a:t>display_salary_changes</a:t>
            </a:r>
            <a:r>
              <a:rPr lang="en-IN" dirty="0" smtClean="0"/>
              <a:t> </a:t>
            </a:r>
          </a:p>
          <a:p>
            <a:pPr marL="0" indent="0">
              <a:buNone/>
            </a:pPr>
            <a:r>
              <a:rPr lang="en-IN" dirty="0" smtClean="0"/>
              <a:t>BEFORE </a:t>
            </a:r>
            <a:r>
              <a:rPr lang="en-IN" dirty="0"/>
              <a:t>DELETE OR INSERT OR UPDATE ON customers </a:t>
            </a:r>
            <a:endParaRPr lang="en-IN" dirty="0" smtClean="0"/>
          </a:p>
          <a:p>
            <a:pPr marL="0" indent="0">
              <a:buNone/>
            </a:pPr>
            <a:r>
              <a:rPr lang="en-IN" dirty="0" smtClean="0"/>
              <a:t>FOR </a:t>
            </a:r>
            <a:r>
              <a:rPr lang="en-IN" dirty="0"/>
              <a:t>EACH ROW </a:t>
            </a:r>
            <a:endParaRPr lang="en-IN" dirty="0" smtClean="0"/>
          </a:p>
          <a:p>
            <a:pPr marL="0" indent="0">
              <a:buNone/>
            </a:pPr>
            <a:r>
              <a:rPr lang="en-IN" dirty="0" smtClean="0"/>
              <a:t>WHEN </a:t>
            </a:r>
            <a:r>
              <a:rPr lang="en-IN" dirty="0"/>
              <a:t>(NEW.ID &gt; 0</a:t>
            </a:r>
            <a:r>
              <a:rPr lang="en-IN" dirty="0" smtClean="0"/>
              <a:t>)</a:t>
            </a:r>
          </a:p>
          <a:p>
            <a:pPr marL="0" indent="0">
              <a:buNone/>
            </a:pPr>
            <a:r>
              <a:rPr lang="en-IN" dirty="0" smtClean="0"/>
              <a:t>DECLARE </a:t>
            </a:r>
          </a:p>
          <a:p>
            <a:pPr marL="0" indent="0">
              <a:buNone/>
            </a:pPr>
            <a:r>
              <a:rPr lang="en-IN" dirty="0" smtClean="0"/>
              <a:t>	</a:t>
            </a:r>
            <a:r>
              <a:rPr lang="en-IN" sz="3300" dirty="0" err="1" smtClean="0"/>
              <a:t>sal_diff</a:t>
            </a:r>
            <a:r>
              <a:rPr lang="en-IN" sz="3300" dirty="0" smtClean="0"/>
              <a:t> </a:t>
            </a:r>
            <a:r>
              <a:rPr lang="en-IN" sz="3300" dirty="0"/>
              <a:t>number; </a:t>
            </a:r>
            <a:endParaRPr lang="en-IN" sz="3300" dirty="0" smtClean="0"/>
          </a:p>
          <a:p>
            <a:pPr marL="0" indent="0">
              <a:buNone/>
            </a:pPr>
            <a:r>
              <a:rPr lang="en-IN" dirty="0" smtClean="0"/>
              <a:t>BEGIN </a:t>
            </a:r>
          </a:p>
          <a:p>
            <a:pPr marL="914400" lvl="3" indent="0">
              <a:buNone/>
            </a:pPr>
            <a:r>
              <a:rPr lang="en-IN" sz="2800" dirty="0" err="1" smtClean="0"/>
              <a:t>sal_diff</a:t>
            </a:r>
            <a:r>
              <a:rPr lang="en-IN" sz="2800" dirty="0" smtClean="0"/>
              <a:t> </a:t>
            </a:r>
            <a:r>
              <a:rPr lang="en-IN" sz="2800" dirty="0"/>
              <a:t>:= :</a:t>
            </a:r>
            <a:r>
              <a:rPr lang="en-IN" sz="2800" dirty="0" err="1"/>
              <a:t>NEW.salary</a:t>
            </a:r>
            <a:r>
              <a:rPr lang="en-IN" sz="2800" dirty="0"/>
              <a:t> - :</a:t>
            </a:r>
            <a:r>
              <a:rPr lang="en-IN" sz="2800" dirty="0" err="1"/>
              <a:t>OLD.salary</a:t>
            </a:r>
            <a:r>
              <a:rPr lang="en-IN" sz="2800" dirty="0"/>
              <a:t>; </a:t>
            </a:r>
            <a:endParaRPr lang="en-IN" sz="2800" dirty="0" smtClean="0"/>
          </a:p>
          <a:p>
            <a:pPr marL="914400" lvl="3" indent="0">
              <a:buNone/>
            </a:pPr>
            <a:r>
              <a:rPr lang="en-IN" sz="2800" dirty="0" err="1" smtClean="0"/>
              <a:t>dbms_output.put_line</a:t>
            </a:r>
            <a:r>
              <a:rPr lang="en-IN" sz="2800" dirty="0"/>
              <a:t>('Old salary: ' || :</a:t>
            </a:r>
            <a:r>
              <a:rPr lang="en-IN" sz="2800" dirty="0" err="1"/>
              <a:t>OLD.salary</a:t>
            </a:r>
            <a:r>
              <a:rPr lang="en-IN" sz="2800" dirty="0"/>
              <a:t>); </a:t>
            </a:r>
            <a:r>
              <a:rPr lang="en-IN" sz="2800" dirty="0" err="1"/>
              <a:t>dbms_output.put_line</a:t>
            </a:r>
            <a:r>
              <a:rPr lang="en-IN" sz="2800" dirty="0"/>
              <a:t>('New salary: ' || :</a:t>
            </a:r>
            <a:r>
              <a:rPr lang="en-IN" sz="2800" dirty="0" err="1"/>
              <a:t>NEW.salary</a:t>
            </a:r>
            <a:r>
              <a:rPr lang="en-IN" sz="2800" dirty="0"/>
              <a:t>); </a:t>
            </a:r>
            <a:r>
              <a:rPr lang="en-IN" sz="2800" dirty="0" err="1"/>
              <a:t>dbms_output.put_line</a:t>
            </a:r>
            <a:r>
              <a:rPr lang="en-IN" sz="2800" dirty="0"/>
              <a:t>('Salary difference: ' || </a:t>
            </a:r>
            <a:r>
              <a:rPr lang="en-IN" sz="2800" dirty="0" err="1"/>
              <a:t>sal_diff</a:t>
            </a:r>
            <a:r>
              <a:rPr lang="en-IN" sz="2800" dirty="0"/>
              <a:t>); </a:t>
            </a:r>
            <a:endParaRPr lang="en-IN" sz="2800" dirty="0" smtClean="0"/>
          </a:p>
          <a:p>
            <a:pPr marL="0" indent="0">
              <a:buNone/>
            </a:pPr>
            <a:r>
              <a:rPr lang="en-IN" dirty="0" smtClean="0"/>
              <a:t>END</a:t>
            </a:r>
            <a:r>
              <a:rPr lang="en-IN" dirty="0"/>
              <a:t>; </a:t>
            </a:r>
            <a:endParaRPr lang="en-IN" dirty="0" smtClean="0"/>
          </a:p>
          <a:p>
            <a:pPr marL="0" indent="0">
              <a:buNone/>
            </a:pPr>
            <a:r>
              <a:rPr lang="en-IN" dirty="0" smtClean="0"/>
              <a:t>/</a:t>
            </a:r>
            <a:endParaRPr lang="en-IN" dirty="0"/>
          </a:p>
        </p:txBody>
      </p:sp>
    </p:spTree>
    <p:extLst>
      <p:ext uri="{BB962C8B-B14F-4D97-AF65-F5344CB8AC3E}">
        <p14:creationId xmlns:p14="http://schemas.microsoft.com/office/powerpoint/2010/main" val="15721289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43000"/>
          </a:xfrm>
        </p:spPr>
        <p:txBody>
          <a:bodyPr>
            <a:normAutofit/>
          </a:bodyPr>
          <a:lstStyle/>
          <a:p>
            <a:pPr algn="ctr"/>
            <a:r>
              <a:rPr lang="en-IN" dirty="0"/>
              <a:t>Triggering a </a:t>
            </a:r>
            <a:r>
              <a:rPr lang="en-IN" dirty="0" smtClean="0"/>
              <a:t>Trigger</a:t>
            </a:r>
            <a:endParaRPr lang="en-IN" dirty="0"/>
          </a:p>
        </p:txBody>
      </p:sp>
      <p:sp>
        <p:nvSpPr>
          <p:cNvPr id="3" name="Content Placeholder 2"/>
          <p:cNvSpPr>
            <a:spLocks noGrp="1"/>
          </p:cNvSpPr>
          <p:nvPr>
            <p:ph idx="1"/>
          </p:nvPr>
        </p:nvSpPr>
        <p:spPr>
          <a:xfrm>
            <a:off x="457200" y="1628800"/>
            <a:ext cx="8229600" cy="4695800"/>
          </a:xfrm>
        </p:spPr>
        <p:txBody>
          <a:bodyPr>
            <a:normAutofit fontScale="92500" lnSpcReduction="10000"/>
          </a:bodyPr>
          <a:lstStyle/>
          <a:p>
            <a:pPr marL="0" indent="0">
              <a:buNone/>
            </a:pPr>
            <a:r>
              <a:rPr lang="en-IN" dirty="0" smtClean="0"/>
              <a:t>Example 1:	</a:t>
            </a:r>
          </a:p>
          <a:p>
            <a:pPr marL="0" indent="0">
              <a:buNone/>
            </a:pPr>
            <a:r>
              <a:rPr lang="en-IN" dirty="0" smtClean="0"/>
              <a:t>INSERT </a:t>
            </a:r>
            <a:r>
              <a:rPr lang="en-IN" dirty="0"/>
              <a:t>INTO CUSTOMERS </a:t>
            </a:r>
            <a:r>
              <a:rPr lang="en-IN" dirty="0" smtClean="0"/>
              <a:t>(ID,NAME,AGE,ADDRESS,SALARY)</a:t>
            </a:r>
          </a:p>
          <a:p>
            <a:pPr marL="0" indent="0">
              <a:buNone/>
            </a:pPr>
            <a:r>
              <a:rPr lang="en-IN" dirty="0" smtClean="0"/>
              <a:t>VALUES </a:t>
            </a:r>
            <a:r>
              <a:rPr lang="en-IN" dirty="0"/>
              <a:t>(7, '</a:t>
            </a:r>
            <a:r>
              <a:rPr lang="en-IN" dirty="0" err="1"/>
              <a:t>Kriti</a:t>
            </a:r>
            <a:r>
              <a:rPr lang="en-IN" dirty="0"/>
              <a:t>', 22, 'HP', 7500.00 </a:t>
            </a:r>
            <a:r>
              <a:rPr lang="en-IN" dirty="0" smtClean="0"/>
              <a:t>);</a:t>
            </a:r>
          </a:p>
          <a:p>
            <a:pPr marL="0" indent="0">
              <a:buNone/>
            </a:pPr>
            <a:endParaRPr lang="en-IN" dirty="0"/>
          </a:p>
          <a:p>
            <a:pPr marL="0" indent="0">
              <a:buNone/>
            </a:pPr>
            <a:r>
              <a:rPr lang="en-IN" dirty="0" smtClean="0"/>
              <a:t>The trigger </a:t>
            </a:r>
            <a:r>
              <a:rPr lang="en-IN" b="1" dirty="0" err="1" smtClean="0"/>
              <a:t>display_salary_changes</a:t>
            </a:r>
            <a:r>
              <a:rPr lang="en-IN" dirty="0"/>
              <a:t> will be fired and it will display the following result:</a:t>
            </a:r>
          </a:p>
          <a:p>
            <a:r>
              <a:rPr lang="en-IN" dirty="0"/>
              <a:t>Old salary: </a:t>
            </a:r>
            <a:endParaRPr lang="en-IN" dirty="0" smtClean="0"/>
          </a:p>
          <a:p>
            <a:r>
              <a:rPr lang="en-IN" dirty="0" smtClean="0"/>
              <a:t>New </a:t>
            </a:r>
            <a:r>
              <a:rPr lang="en-IN" dirty="0"/>
              <a:t>salary: 7500 </a:t>
            </a:r>
            <a:endParaRPr lang="en-IN" dirty="0" smtClean="0"/>
          </a:p>
          <a:p>
            <a:r>
              <a:rPr lang="en-IN" dirty="0" smtClean="0"/>
              <a:t>Salary </a:t>
            </a:r>
            <a:r>
              <a:rPr lang="en-IN" dirty="0"/>
              <a:t>difference</a:t>
            </a:r>
            <a:r>
              <a:rPr lang="en-IN" dirty="0" smtClean="0"/>
              <a:t>:</a:t>
            </a:r>
          </a:p>
          <a:p>
            <a:r>
              <a:rPr lang="en-IN" dirty="0" smtClean="0"/>
              <a:t>Because </a:t>
            </a:r>
            <a:r>
              <a:rPr lang="en-IN" dirty="0"/>
              <a:t>this is a new record so old salary is not available and above result is coming as </a:t>
            </a:r>
            <a:r>
              <a:rPr lang="en-IN" b="1" dirty="0"/>
              <a:t>null</a:t>
            </a:r>
            <a:r>
              <a:rPr lang="en-IN" dirty="0"/>
              <a:t>. </a:t>
            </a:r>
          </a:p>
          <a:p>
            <a:endParaRPr lang="en-IN" dirty="0"/>
          </a:p>
        </p:txBody>
      </p:sp>
    </p:spTree>
    <p:extLst>
      <p:ext uri="{BB962C8B-B14F-4D97-AF65-F5344CB8AC3E}">
        <p14:creationId xmlns:p14="http://schemas.microsoft.com/office/powerpoint/2010/main" val="5400678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lstStyle/>
          <a:p>
            <a:pPr algn="ctr"/>
            <a:r>
              <a:rPr lang="en-IN" dirty="0"/>
              <a:t>Triggering a Trigger</a:t>
            </a:r>
          </a:p>
        </p:txBody>
      </p:sp>
      <p:sp>
        <p:nvSpPr>
          <p:cNvPr id="3" name="Content Placeholder 2"/>
          <p:cNvSpPr>
            <a:spLocks noGrp="1"/>
          </p:cNvSpPr>
          <p:nvPr>
            <p:ph idx="1"/>
          </p:nvPr>
        </p:nvSpPr>
        <p:spPr>
          <a:xfrm>
            <a:off x="457200" y="1556792"/>
            <a:ext cx="8229600" cy="4767808"/>
          </a:xfrm>
        </p:spPr>
        <p:txBody>
          <a:bodyPr>
            <a:normAutofit fontScale="92500" lnSpcReduction="20000"/>
          </a:bodyPr>
          <a:lstStyle/>
          <a:p>
            <a:pPr marL="0" indent="0">
              <a:buNone/>
            </a:pPr>
            <a:endParaRPr lang="en-IN" dirty="0" smtClean="0"/>
          </a:p>
          <a:p>
            <a:pPr marL="0" indent="0">
              <a:buNone/>
            </a:pPr>
            <a:r>
              <a:rPr lang="en-IN" dirty="0" smtClean="0"/>
              <a:t>Example 2:</a:t>
            </a:r>
          </a:p>
          <a:p>
            <a:pPr marL="0" indent="0">
              <a:buNone/>
            </a:pPr>
            <a:endParaRPr lang="en-IN" dirty="0"/>
          </a:p>
          <a:p>
            <a:pPr marL="0" indent="0">
              <a:buNone/>
            </a:pPr>
            <a:r>
              <a:rPr lang="en-IN" dirty="0" smtClean="0"/>
              <a:t>UPDATE </a:t>
            </a:r>
            <a:r>
              <a:rPr lang="en-IN" dirty="0"/>
              <a:t>customers </a:t>
            </a:r>
            <a:endParaRPr lang="en-IN" dirty="0" smtClean="0"/>
          </a:p>
          <a:p>
            <a:pPr marL="0" indent="0">
              <a:buNone/>
            </a:pPr>
            <a:r>
              <a:rPr lang="en-IN" dirty="0" smtClean="0"/>
              <a:t>SET </a:t>
            </a:r>
            <a:r>
              <a:rPr lang="en-IN" dirty="0"/>
              <a:t>salary = salary + 500 </a:t>
            </a:r>
            <a:endParaRPr lang="en-IN" dirty="0" smtClean="0"/>
          </a:p>
          <a:p>
            <a:pPr marL="0" indent="0">
              <a:buNone/>
            </a:pPr>
            <a:r>
              <a:rPr lang="en-IN" dirty="0" smtClean="0"/>
              <a:t>WHERE </a:t>
            </a:r>
            <a:r>
              <a:rPr lang="en-IN" dirty="0"/>
              <a:t>id = 2</a:t>
            </a:r>
            <a:r>
              <a:rPr lang="en-IN" dirty="0" smtClean="0"/>
              <a:t>;</a:t>
            </a:r>
          </a:p>
          <a:p>
            <a:pPr marL="0" indent="0">
              <a:buNone/>
            </a:pPr>
            <a:endParaRPr lang="en-IN" dirty="0"/>
          </a:p>
          <a:p>
            <a:pPr marL="0" indent="0">
              <a:buNone/>
            </a:pPr>
            <a:r>
              <a:rPr lang="en-IN" dirty="0" smtClean="0"/>
              <a:t>When </a:t>
            </a:r>
            <a:r>
              <a:rPr lang="en-IN" dirty="0"/>
              <a:t>a record is updated in CUSTOMERS </a:t>
            </a:r>
            <a:r>
              <a:rPr lang="en-IN" dirty="0" err="1" smtClean="0"/>
              <a:t>table,trigger</a:t>
            </a:r>
            <a:r>
              <a:rPr lang="en-IN" dirty="0" smtClean="0"/>
              <a:t> </a:t>
            </a:r>
            <a:r>
              <a:rPr lang="en-IN" b="1" dirty="0" err="1" smtClean="0"/>
              <a:t>display_salary_changes</a:t>
            </a:r>
            <a:r>
              <a:rPr lang="en-IN" dirty="0"/>
              <a:t> will be fired and it will display the following result:</a:t>
            </a:r>
          </a:p>
          <a:p>
            <a:r>
              <a:rPr lang="en-IN" dirty="0"/>
              <a:t>Old salary: </a:t>
            </a:r>
            <a:r>
              <a:rPr lang="en-IN" dirty="0" smtClean="0"/>
              <a:t>1500</a:t>
            </a:r>
          </a:p>
          <a:p>
            <a:r>
              <a:rPr lang="en-IN" dirty="0" smtClean="0"/>
              <a:t> </a:t>
            </a:r>
            <a:r>
              <a:rPr lang="en-IN" dirty="0"/>
              <a:t>New salary: 2000 </a:t>
            </a:r>
            <a:endParaRPr lang="en-IN" dirty="0" smtClean="0"/>
          </a:p>
          <a:p>
            <a:r>
              <a:rPr lang="en-IN" dirty="0" smtClean="0"/>
              <a:t>Salary </a:t>
            </a:r>
            <a:r>
              <a:rPr lang="en-IN" dirty="0"/>
              <a:t>difference: 500</a:t>
            </a:r>
          </a:p>
        </p:txBody>
      </p:sp>
    </p:spTree>
    <p:extLst>
      <p:ext uri="{BB962C8B-B14F-4D97-AF65-F5344CB8AC3E}">
        <p14:creationId xmlns:p14="http://schemas.microsoft.com/office/powerpoint/2010/main" val="17649278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pPr algn="ctr"/>
            <a:r>
              <a:rPr lang="en-IN" dirty="0" smtClean="0"/>
              <a:t>References </a:t>
            </a:r>
            <a:endParaRPr lang="en-IN" dirty="0"/>
          </a:p>
        </p:txBody>
      </p:sp>
      <p:sp>
        <p:nvSpPr>
          <p:cNvPr id="3" name="Content Placeholder 2"/>
          <p:cNvSpPr>
            <a:spLocks noGrp="1"/>
          </p:cNvSpPr>
          <p:nvPr>
            <p:ph idx="1"/>
          </p:nvPr>
        </p:nvSpPr>
        <p:spPr/>
        <p:txBody>
          <a:bodyPr/>
          <a:lstStyle/>
          <a:p>
            <a:r>
              <a:rPr lang="en-IN" dirty="0"/>
              <a:t>http://www.tutorialspoint.com/plsql/index.htm</a:t>
            </a:r>
          </a:p>
        </p:txBody>
      </p:sp>
    </p:spTree>
    <p:extLst>
      <p:ext uri="{BB962C8B-B14F-4D97-AF65-F5344CB8AC3E}">
        <p14:creationId xmlns:p14="http://schemas.microsoft.com/office/powerpoint/2010/main" val="18569894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lstStyle/>
          <a:p>
            <a:pPr algn="ctr"/>
            <a:r>
              <a:rPr lang="en-IN" dirty="0"/>
              <a:t>Views (</a:t>
            </a:r>
            <a:r>
              <a:rPr lang="en-IN" dirty="0" err="1"/>
              <a:t>contd</a:t>
            </a:r>
            <a:r>
              <a:rPr lang="en-IN" dirty="0"/>
              <a:t>…)</a:t>
            </a:r>
          </a:p>
        </p:txBody>
      </p:sp>
      <p:sp>
        <p:nvSpPr>
          <p:cNvPr id="3" name="Content Placeholder 2"/>
          <p:cNvSpPr>
            <a:spLocks noGrp="1"/>
          </p:cNvSpPr>
          <p:nvPr>
            <p:ph idx="1"/>
          </p:nvPr>
        </p:nvSpPr>
        <p:spPr>
          <a:xfrm>
            <a:off x="457200" y="1700808"/>
            <a:ext cx="8229600" cy="4623792"/>
          </a:xfrm>
        </p:spPr>
        <p:txBody>
          <a:bodyPr>
            <a:normAutofit fontScale="92500" lnSpcReduction="10000"/>
          </a:bodyPr>
          <a:lstStyle/>
          <a:p>
            <a:pPr marL="640080" lvl="2" indent="0">
              <a:buNone/>
            </a:pPr>
            <a:r>
              <a:rPr lang="en-IN" b="1" dirty="0"/>
              <a:t>CREATE VIEW </a:t>
            </a:r>
            <a:r>
              <a:rPr lang="en-IN" dirty="0"/>
              <a:t>DEPT_INFO(</a:t>
            </a:r>
            <a:r>
              <a:rPr lang="en-IN" dirty="0" err="1"/>
              <a:t>Dept_name</a:t>
            </a:r>
            <a:r>
              <a:rPr lang="en-IN" dirty="0"/>
              <a:t>, </a:t>
            </a:r>
            <a:r>
              <a:rPr lang="en-IN" dirty="0" err="1"/>
              <a:t>No_of_emps</a:t>
            </a:r>
            <a:r>
              <a:rPr lang="en-IN" dirty="0"/>
              <a:t>, </a:t>
            </a:r>
            <a:r>
              <a:rPr lang="en-IN" dirty="0" err="1"/>
              <a:t>Total_sal</a:t>
            </a:r>
            <a:r>
              <a:rPr lang="en-IN" dirty="0"/>
              <a:t>)</a:t>
            </a:r>
          </a:p>
          <a:p>
            <a:pPr marL="640080" lvl="2" indent="0">
              <a:buNone/>
            </a:pPr>
            <a:r>
              <a:rPr lang="en-IN" b="1" dirty="0"/>
              <a:t>AS SELECT </a:t>
            </a:r>
            <a:r>
              <a:rPr lang="en-IN" dirty="0" err="1"/>
              <a:t>Dname</a:t>
            </a:r>
            <a:r>
              <a:rPr lang="en-IN" dirty="0"/>
              <a:t>, </a:t>
            </a:r>
            <a:r>
              <a:rPr lang="en-IN" b="1" dirty="0"/>
              <a:t>COUNT </a:t>
            </a:r>
            <a:r>
              <a:rPr lang="en-IN" dirty="0"/>
              <a:t>(*), </a:t>
            </a:r>
            <a:r>
              <a:rPr lang="en-IN" b="1" dirty="0"/>
              <a:t>SUM </a:t>
            </a:r>
            <a:r>
              <a:rPr lang="en-IN" dirty="0"/>
              <a:t>(Salary)</a:t>
            </a:r>
          </a:p>
          <a:p>
            <a:pPr marL="640080" lvl="2" indent="0">
              <a:buNone/>
            </a:pPr>
            <a:r>
              <a:rPr lang="en-IN" b="1" dirty="0"/>
              <a:t>FROM </a:t>
            </a:r>
            <a:r>
              <a:rPr lang="en-IN" dirty="0"/>
              <a:t>DEPARTMENT, EMPLOYEE</a:t>
            </a:r>
          </a:p>
          <a:p>
            <a:pPr marL="640080" lvl="2" indent="0">
              <a:buNone/>
            </a:pPr>
            <a:r>
              <a:rPr lang="en-IN" b="1" dirty="0"/>
              <a:t>WHERE </a:t>
            </a:r>
            <a:r>
              <a:rPr lang="en-IN" dirty="0" err="1"/>
              <a:t>Dnumber</a:t>
            </a:r>
            <a:r>
              <a:rPr lang="en-IN" dirty="0"/>
              <a:t>=</a:t>
            </a:r>
            <a:r>
              <a:rPr lang="en-IN" dirty="0" err="1"/>
              <a:t>Dno</a:t>
            </a:r>
            <a:endParaRPr lang="en-IN" dirty="0"/>
          </a:p>
          <a:p>
            <a:pPr marL="640080" lvl="2" indent="0">
              <a:buNone/>
            </a:pPr>
            <a:r>
              <a:rPr lang="en-IN" b="1" dirty="0"/>
              <a:t>GROUP BY </a:t>
            </a:r>
            <a:r>
              <a:rPr lang="en-IN" dirty="0" err="1"/>
              <a:t>Dname</a:t>
            </a:r>
            <a:r>
              <a:rPr lang="en-IN" dirty="0" smtClean="0"/>
              <a:t>;</a:t>
            </a:r>
          </a:p>
          <a:p>
            <a:pPr marL="640080" lvl="2" indent="0">
              <a:buNone/>
            </a:pPr>
            <a:endParaRPr lang="en-IN" dirty="0" smtClean="0"/>
          </a:p>
          <a:p>
            <a:pPr marL="640080" lvl="2" indent="0">
              <a:buNone/>
            </a:pPr>
            <a:endParaRPr lang="en-IN" dirty="0"/>
          </a:p>
          <a:p>
            <a:pPr marL="640080" lvl="2" indent="0">
              <a:buNone/>
            </a:pPr>
            <a:endParaRPr lang="en-IN" dirty="0" smtClean="0"/>
          </a:p>
          <a:p>
            <a:pPr marL="640080" lvl="2" indent="0">
              <a:buNone/>
            </a:pPr>
            <a:endParaRPr lang="en-IN" dirty="0"/>
          </a:p>
          <a:p>
            <a:r>
              <a:rPr lang="en-IN" sz="2800" dirty="0" smtClean="0"/>
              <a:t>To delete a view, </a:t>
            </a:r>
            <a:r>
              <a:rPr lang="en-IN" sz="2800" dirty="0"/>
              <a:t>we can use the </a:t>
            </a:r>
            <a:r>
              <a:rPr lang="en-IN" sz="2800" dirty="0" smtClean="0"/>
              <a:t>following SQL statement:</a:t>
            </a:r>
          </a:p>
          <a:p>
            <a:pPr marL="0" indent="0">
              <a:buNone/>
            </a:pPr>
            <a:r>
              <a:rPr lang="en-IN" sz="2800" dirty="0" smtClean="0"/>
              <a:t>	</a:t>
            </a:r>
            <a:r>
              <a:rPr lang="en-IN" dirty="0" smtClean="0"/>
              <a:t>DROP VIEW </a:t>
            </a:r>
            <a:r>
              <a:rPr lang="en-IN" dirty="0" err="1" smtClean="0"/>
              <a:t>view_name</a:t>
            </a:r>
            <a:endParaRPr lang="en-IN" dirty="0" smtClean="0"/>
          </a:p>
          <a:p>
            <a:pPr marL="0" indent="0">
              <a:buNone/>
            </a:pPr>
            <a:r>
              <a:rPr lang="en-IN" dirty="0" smtClean="0"/>
              <a:t>E.g., </a:t>
            </a:r>
            <a:r>
              <a:rPr lang="en-IN" b="1" dirty="0" smtClean="0"/>
              <a:t>	DROP </a:t>
            </a:r>
            <a:r>
              <a:rPr lang="en-IN" b="1" dirty="0"/>
              <a:t>VIEW </a:t>
            </a:r>
            <a:r>
              <a:rPr lang="en-IN" dirty="0"/>
              <a:t>WORKS_ON1</a:t>
            </a:r>
            <a:r>
              <a:rPr lang="en-IN" sz="3000" dirty="0"/>
              <a:t>;</a:t>
            </a:r>
            <a:endParaRPr lang="en-IN" sz="2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199588"/>
            <a:ext cx="5472608" cy="102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000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9776"/>
            <a:ext cx="8229600" cy="1143000"/>
          </a:xfrm>
        </p:spPr>
        <p:txBody>
          <a:bodyPr/>
          <a:lstStyle/>
          <a:p>
            <a:pPr algn="ctr"/>
            <a:r>
              <a:rPr lang="en-IN" dirty="0" smtClean="0"/>
              <a:t>SQL Queries on a View</a:t>
            </a:r>
            <a:endParaRPr lang="en-IN" dirty="0"/>
          </a:p>
        </p:txBody>
      </p:sp>
      <p:sp>
        <p:nvSpPr>
          <p:cNvPr id="3" name="Content Placeholder 2"/>
          <p:cNvSpPr>
            <a:spLocks noGrp="1"/>
          </p:cNvSpPr>
          <p:nvPr>
            <p:ph idx="1"/>
          </p:nvPr>
        </p:nvSpPr>
        <p:spPr>
          <a:xfrm>
            <a:off x="457200" y="1628800"/>
            <a:ext cx="8229600" cy="4695800"/>
          </a:xfrm>
        </p:spPr>
        <p:txBody>
          <a:bodyPr>
            <a:normAutofit/>
          </a:bodyPr>
          <a:lstStyle/>
          <a:p>
            <a:r>
              <a:rPr lang="en-IN" dirty="0"/>
              <a:t>We can </a:t>
            </a:r>
            <a:r>
              <a:rPr lang="en-IN" dirty="0" smtClean="0"/>
              <a:t>specify </a:t>
            </a:r>
            <a:r>
              <a:rPr lang="en-IN" dirty="0"/>
              <a:t>SQL queries on a </a:t>
            </a:r>
            <a:r>
              <a:rPr lang="en-IN" dirty="0" smtClean="0"/>
              <a:t>view (or </a:t>
            </a:r>
            <a:r>
              <a:rPr lang="en-IN" dirty="0"/>
              <a:t>virtual </a:t>
            </a:r>
            <a:r>
              <a:rPr lang="en-IN" dirty="0" smtClean="0"/>
              <a:t>table) in </a:t>
            </a:r>
            <a:r>
              <a:rPr lang="en-IN" dirty="0"/>
              <a:t>the same way </a:t>
            </a:r>
            <a:r>
              <a:rPr lang="en-IN" dirty="0" smtClean="0"/>
              <a:t>we specify </a:t>
            </a:r>
            <a:r>
              <a:rPr lang="en-IN" dirty="0"/>
              <a:t>queries involving base </a:t>
            </a:r>
            <a:r>
              <a:rPr lang="en-IN" dirty="0" smtClean="0"/>
              <a:t>tables</a:t>
            </a:r>
          </a:p>
          <a:p>
            <a:endParaRPr lang="en-IN" dirty="0" smtClean="0"/>
          </a:p>
          <a:p>
            <a:r>
              <a:rPr lang="en-IN" dirty="0" smtClean="0"/>
              <a:t>E.g., Retrieve </a:t>
            </a:r>
            <a:r>
              <a:rPr lang="en-IN" dirty="0"/>
              <a:t>the last name and </a:t>
            </a:r>
            <a:r>
              <a:rPr lang="en-IN" dirty="0" smtClean="0"/>
              <a:t>first name </a:t>
            </a:r>
            <a:r>
              <a:rPr lang="en-IN" dirty="0"/>
              <a:t>of all employees who work on the ‘</a:t>
            </a:r>
            <a:r>
              <a:rPr lang="en-IN" dirty="0" err="1"/>
              <a:t>ProductX</a:t>
            </a:r>
            <a:r>
              <a:rPr lang="en-IN" dirty="0"/>
              <a:t>’ </a:t>
            </a:r>
            <a:r>
              <a:rPr lang="en-IN" dirty="0" smtClean="0"/>
              <a:t>project</a:t>
            </a:r>
          </a:p>
          <a:p>
            <a:endParaRPr lang="en-IN" b="1" dirty="0" smtClean="0"/>
          </a:p>
          <a:p>
            <a:pPr marL="640080" lvl="2" indent="0">
              <a:buNone/>
            </a:pPr>
            <a:r>
              <a:rPr lang="en-IN" b="1" dirty="0" smtClean="0"/>
              <a:t>SELECT </a:t>
            </a:r>
            <a:r>
              <a:rPr lang="en-IN" dirty="0" err="1"/>
              <a:t>Fname</a:t>
            </a:r>
            <a:r>
              <a:rPr lang="en-IN" dirty="0"/>
              <a:t>, </a:t>
            </a:r>
            <a:r>
              <a:rPr lang="en-IN" dirty="0" err="1"/>
              <a:t>Lname</a:t>
            </a:r>
            <a:endParaRPr lang="en-IN" dirty="0"/>
          </a:p>
          <a:p>
            <a:pPr marL="640080" lvl="2" indent="0">
              <a:buNone/>
            </a:pPr>
            <a:r>
              <a:rPr lang="en-IN" b="1" dirty="0"/>
              <a:t>FROM </a:t>
            </a:r>
            <a:r>
              <a:rPr lang="en-IN" dirty="0"/>
              <a:t>WORKS_ON1</a:t>
            </a:r>
          </a:p>
          <a:p>
            <a:pPr marL="640080" lvl="2" indent="0">
              <a:buNone/>
            </a:pPr>
            <a:r>
              <a:rPr lang="en-IN" b="1" dirty="0"/>
              <a:t>WHERE </a:t>
            </a:r>
            <a:r>
              <a:rPr lang="en-IN" dirty="0" err="1"/>
              <a:t>Pname</a:t>
            </a:r>
            <a:r>
              <a:rPr lang="en-IN" dirty="0"/>
              <a:t>=‘</a:t>
            </a:r>
            <a:r>
              <a:rPr lang="en-IN" dirty="0" err="1"/>
              <a:t>ProductX</a:t>
            </a:r>
            <a:r>
              <a:rPr lang="en-IN" dirty="0"/>
              <a:t>’;</a:t>
            </a:r>
          </a:p>
        </p:txBody>
      </p:sp>
    </p:spTree>
    <p:extLst>
      <p:ext uri="{BB962C8B-B14F-4D97-AF65-F5344CB8AC3E}">
        <p14:creationId xmlns:p14="http://schemas.microsoft.com/office/powerpoint/2010/main" val="4056069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lstStyle/>
          <a:p>
            <a:pPr algn="ctr"/>
            <a:r>
              <a:rPr lang="en-IN" dirty="0" smtClean="0"/>
              <a:t>PL/SQL</a:t>
            </a:r>
            <a:endParaRPr lang="en-IN" dirty="0"/>
          </a:p>
        </p:txBody>
      </p:sp>
      <p:sp>
        <p:nvSpPr>
          <p:cNvPr id="3" name="Content Placeholder 2"/>
          <p:cNvSpPr>
            <a:spLocks noGrp="1"/>
          </p:cNvSpPr>
          <p:nvPr>
            <p:ph idx="1"/>
          </p:nvPr>
        </p:nvSpPr>
        <p:spPr>
          <a:xfrm>
            <a:off x="457200" y="1829544"/>
            <a:ext cx="8229600" cy="4695800"/>
          </a:xfrm>
        </p:spPr>
        <p:txBody>
          <a:bodyPr/>
          <a:lstStyle/>
          <a:p>
            <a:pPr>
              <a:spcAft>
                <a:spcPts val="600"/>
              </a:spcAft>
            </a:pPr>
            <a:r>
              <a:rPr lang="en-IN" b="1" dirty="0"/>
              <a:t>PL/SQL</a:t>
            </a:r>
            <a:r>
              <a:rPr lang="en-IN" dirty="0"/>
              <a:t> stands for </a:t>
            </a:r>
            <a:r>
              <a:rPr lang="en-IN" b="1" dirty="0"/>
              <a:t>Procedural Language</a:t>
            </a:r>
            <a:r>
              <a:rPr lang="en-IN" dirty="0"/>
              <a:t> extension of </a:t>
            </a:r>
            <a:r>
              <a:rPr lang="en-IN" dirty="0" smtClean="0"/>
              <a:t>SQL</a:t>
            </a:r>
            <a:endParaRPr lang="en-IN" dirty="0"/>
          </a:p>
          <a:p>
            <a:pPr>
              <a:spcAft>
                <a:spcPts val="600"/>
              </a:spcAft>
            </a:pPr>
            <a:r>
              <a:rPr lang="en-IN" dirty="0"/>
              <a:t>PL/SQL is a combination of SQL along with the procedural features of programming </a:t>
            </a:r>
            <a:r>
              <a:rPr lang="en-IN" dirty="0" smtClean="0"/>
              <a:t>languages</a:t>
            </a:r>
            <a:endParaRPr lang="en-IN" dirty="0"/>
          </a:p>
          <a:p>
            <a:pPr>
              <a:spcAft>
                <a:spcPts val="600"/>
              </a:spcAft>
            </a:pPr>
            <a:r>
              <a:rPr lang="en-IN" dirty="0"/>
              <a:t>It was developed by Oracle Corporation in the early 90’s to enhance the capabilities of </a:t>
            </a:r>
            <a:r>
              <a:rPr lang="en-IN" dirty="0" smtClean="0"/>
              <a:t>SQL</a:t>
            </a:r>
            <a:endParaRPr lang="en-IN" dirty="0"/>
          </a:p>
          <a:p>
            <a:pPr>
              <a:spcAft>
                <a:spcPts val="600"/>
              </a:spcAft>
            </a:pPr>
            <a:endParaRPr lang="en-IN" dirty="0"/>
          </a:p>
        </p:txBody>
      </p:sp>
    </p:spTree>
    <p:extLst>
      <p:ext uri="{BB962C8B-B14F-4D97-AF65-F5344CB8AC3E}">
        <p14:creationId xmlns:p14="http://schemas.microsoft.com/office/powerpoint/2010/main" val="97805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normAutofit/>
          </a:bodyPr>
          <a:lstStyle/>
          <a:p>
            <a:pPr algn="ctr"/>
            <a:r>
              <a:rPr lang="en-US" sz="4800" dirty="0">
                <a:ea typeface="Arial Unicode MS" pitchFamily="34" charset="-128"/>
                <a:cs typeface="Arial Unicode MS" pitchFamily="34" charset="-128"/>
              </a:rPr>
              <a:t>PL/SQL BLOCK STRUCTURE</a:t>
            </a:r>
            <a:endParaRPr lang="en-IN" sz="4800" dirty="0"/>
          </a:p>
        </p:txBody>
      </p:sp>
      <p:sp>
        <p:nvSpPr>
          <p:cNvPr id="3" name="Content Placeholder 2"/>
          <p:cNvSpPr>
            <a:spLocks noGrp="1"/>
          </p:cNvSpPr>
          <p:nvPr>
            <p:ph idx="1"/>
          </p:nvPr>
        </p:nvSpPr>
        <p:spPr>
          <a:xfrm>
            <a:off x="457200" y="1484784"/>
            <a:ext cx="8229600" cy="5184576"/>
          </a:xfrm>
        </p:spPr>
        <p:txBody>
          <a:bodyPr>
            <a:normAutofit/>
          </a:bodyPr>
          <a:lstStyle/>
          <a:p>
            <a:pPr marL="806450" indent="-457200" algn="just">
              <a:lnSpc>
                <a:spcPct val="90000"/>
              </a:lnSpc>
            </a:pPr>
            <a:r>
              <a:rPr lang="en-IN" sz="2400" dirty="0"/>
              <a:t>PL SQL consists of blocks of code, which can be nested within each other. </a:t>
            </a:r>
            <a:endParaRPr lang="en-IN" sz="2400" dirty="0" smtClean="0"/>
          </a:p>
          <a:p>
            <a:pPr marL="806450" indent="-457200" algn="just">
              <a:lnSpc>
                <a:spcPct val="90000"/>
              </a:lnSpc>
            </a:pPr>
            <a:r>
              <a:rPr lang="en-IN" sz="2400" dirty="0" smtClean="0"/>
              <a:t>Each </a:t>
            </a:r>
            <a:r>
              <a:rPr lang="en-IN" sz="2400" dirty="0"/>
              <a:t>block forms a unit of a task or a logical module. </a:t>
            </a:r>
            <a:endParaRPr lang="en-IN" sz="2400" dirty="0" smtClean="0"/>
          </a:p>
          <a:p>
            <a:pPr marL="806450" indent="-457200" algn="just">
              <a:lnSpc>
                <a:spcPct val="90000"/>
              </a:lnSpc>
            </a:pPr>
            <a:r>
              <a:rPr lang="en-IN" sz="2400" dirty="0" smtClean="0"/>
              <a:t>PL/SQL </a:t>
            </a:r>
            <a:r>
              <a:rPr lang="en-IN" sz="2400" dirty="0"/>
              <a:t>Blocks can be stored in the database and </a:t>
            </a:r>
            <a:r>
              <a:rPr lang="en-IN" sz="2400" dirty="0" smtClean="0"/>
              <a:t>reused</a:t>
            </a:r>
          </a:p>
          <a:p>
            <a:pPr marL="806450" indent="-457200" algn="just">
              <a:lnSpc>
                <a:spcPct val="90000"/>
              </a:lnSpc>
            </a:pPr>
            <a:r>
              <a:rPr lang="en-US" sz="2400" dirty="0" smtClean="0">
                <a:ea typeface="Arial Unicode MS" pitchFamily="34" charset="-128"/>
                <a:cs typeface="Arial Unicode MS" pitchFamily="34" charset="-128"/>
              </a:rPr>
              <a:t>PL/SQL </a:t>
            </a:r>
            <a:r>
              <a:rPr lang="en-US" sz="2400" dirty="0">
                <a:ea typeface="Arial Unicode MS" pitchFamily="34" charset="-128"/>
                <a:cs typeface="Arial Unicode MS" pitchFamily="34" charset="-128"/>
              </a:rPr>
              <a:t>blocks contain three sections</a:t>
            </a:r>
          </a:p>
          <a:p>
            <a:pPr marL="1427163" lvl="1" indent="-457200" algn="just">
              <a:lnSpc>
                <a:spcPct val="90000"/>
              </a:lnSpc>
            </a:pPr>
            <a:r>
              <a:rPr lang="en-US" dirty="0">
                <a:ea typeface="Arial Unicode MS" pitchFamily="34" charset="-128"/>
                <a:cs typeface="Arial Unicode MS" pitchFamily="34" charset="-128"/>
              </a:rPr>
              <a:t>Declare section</a:t>
            </a:r>
          </a:p>
          <a:p>
            <a:pPr marL="1427163" lvl="1" indent="-457200" algn="just">
              <a:lnSpc>
                <a:spcPct val="90000"/>
              </a:lnSpc>
            </a:pPr>
            <a:r>
              <a:rPr lang="en-US" dirty="0">
                <a:ea typeface="Arial Unicode MS" pitchFamily="34" charset="-128"/>
                <a:cs typeface="Arial Unicode MS" pitchFamily="34" charset="-128"/>
              </a:rPr>
              <a:t>Executable </a:t>
            </a:r>
            <a:r>
              <a:rPr lang="en-US" dirty="0" smtClean="0">
                <a:ea typeface="Arial Unicode MS" pitchFamily="34" charset="-128"/>
                <a:cs typeface="Arial Unicode MS" pitchFamily="34" charset="-128"/>
              </a:rPr>
              <a:t>section</a:t>
            </a:r>
            <a:endParaRPr lang="en-US" dirty="0">
              <a:ea typeface="Arial Unicode MS" pitchFamily="34" charset="-128"/>
              <a:cs typeface="Arial Unicode MS" pitchFamily="34" charset="-128"/>
            </a:endParaRPr>
          </a:p>
          <a:p>
            <a:pPr marL="1427163" lvl="1" indent="-457200" algn="just">
              <a:lnSpc>
                <a:spcPct val="90000"/>
              </a:lnSpc>
            </a:pPr>
            <a:r>
              <a:rPr lang="en-US" dirty="0">
                <a:ea typeface="Arial Unicode MS" pitchFamily="34" charset="-128"/>
                <a:cs typeface="Arial Unicode MS" pitchFamily="34" charset="-128"/>
              </a:rPr>
              <a:t>Exception-handling </a:t>
            </a:r>
            <a:r>
              <a:rPr lang="en-US" dirty="0" smtClean="0">
                <a:ea typeface="Arial Unicode MS" pitchFamily="34" charset="-128"/>
                <a:cs typeface="Arial Unicode MS" pitchFamily="34" charset="-128"/>
              </a:rPr>
              <a:t>section</a:t>
            </a:r>
            <a:endParaRPr lang="en-US" dirty="0">
              <a:ea typeface="Arial Unicode MS" pitchFamily="34" charset="-128"/>
              <a:cs typeface="Arial Unicode MS" pitchFamily="34" charset="-128"/>
            </a:endParaRPr>
          </a:p>
          <a:p>
            <a:pPr marL="806450" indent="-457200" algn="just">
              <a:lnSpc>
                <a:spcPct val="90000"/>
              </a:lnSpc>
            </a:pPr>
            <a:r>
              <a:rPr lang="en-US" sz="2400" dirty="0" smtClean="0">
                <a:ea typeface="Arial Unicode MS" pitchFamily="34" charset="-128"/>
                <a:cs typeface="Arial Unicode MS" pitchFamily="34" charset="-128"/>
              </a:rPr>
              <a:t>The </a:t>
            </a:r>
            <a:r>
              <a:rPr lang="en-US" sz="2400" dirty="0">
                <a:ea typeface="Arial Unicode MS" pitchFamily="34" charset="-128"/>
                <a:cs typeface="Arial Unicode MS" pitchFamily="34" charset="-128"/>
              </a:rPr>
              <a:t>executable section is the only mandatory section of the </a:t>
            </a:r>
            <a:r>
              <a:rPr lang="en-US" sz="2400" dirty="0" smtClean="0">
                <a:ea typeface="Arial Unicode MS" pitchFamily="34" charset="-128"/>
                <a:cs typeface="Arial Unicode MS" pitchFamily="34" charset="-128"/>
              </a:rPr>
              <a:t>block</a:t>
            </a:r>
            <a:endParaRPr lang="en-US" sz="2400" dirty="0">
              <a:ea typeface="Arial Unicode MS" pitchFamily="34" charset="-128"/>
              <a:cs typeface="Arial Unicode MS" pitchFamily="34" charset="-128"/>
            </a:endParaRPr>
          </a:p>
          <a:p>
            <a:pPr marL="806450" indent="-457200" algn="just">
              <a:lnSpc>
                <a:spcPct val="90000"/>
              </a:lnSpc>
            </a:pPr>
            <a:r>
              <a:rPr lang="en-US" sz="2400" dirty="0">
                <a:ea typeface="Arial Unicode MS" pitchFamily="34" charset="-128"/>
                <a:cs typeface="Arial Unicode MS" pitchFamily="34" charset="-128"/>
              </a:rPr>
              <a:t>Both the declaration and exception-handling sections are </a:t>
            </a:r>
            <a:r>
              <a:rPr lang="en-US" sz="2400" dirty="0" smtClean="0">
                <a:ea typeface="Arial Unicode MS" pitchFamily="34" charset="-128"/>
                <a:cs typeface="Arial Unicode MS" pitchFamily="34" charset="-128"/>
              </a:rPr>
              <a:t>optional</a:t>
            </a:r>
          </a:p>
          <a:p>
            <a:pPr marL="806450" indent="-457200" algn="just">
              <a:lnSpc>
                <a:spcPct val="90000"/>
              </a:lnSpc>
            </a:pPr>
            <a:endParaRPr lang="en-IN" dirty="0"/>
          </a:p>
        </p:txBody>
      </p:sp>
    </p:spTree>
    <p:extLst>
      <p:ext uri="{BB962C8B-B14F-4D97-AF65-F5344CB8AC3E}">
        <p14:creationId xmlns:p14="http://schemas.microsoft.com/office/powerpoint/2010/main" val="75254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640</TotalTime>
  <Words>1859</Words>
  <Application>Microsoft Office PowerPoint</Application>
  <PresentationFormat>On-screen Show (4:3)</PresentationFormat>
  <Paragraphs>610</Paragraphs>
  <Slides>55</Slides>
  <Notes>1</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Flow</vt:lpstr>
      <vt:lpstr>Advanced SQL</vt:lpstr>
      <vt:lpstr>Assertions </vt:lpstr>
      <vt:lpstr>Assertions </vt:lpstr>
      <vt:lpstr>Views (Virtual Tables)</vt:lpstr>
      <vt:lpstr>Views (contd…)</vt:lpstr>
      <vt:lpstr>Views (contd…)</vt:lpstr>
      <vt:lpstr>SQL Queries on a View</vt:lpstr>
      <vt:lpstr>PL/SQL</vt:lpstr>
      <vt:lpstr>PL/SQL BLOCK STRUCTURE</vt:lpstr>
      <vt:lpstr>PL/SQL BLOCK STRUCTURE</vt:lpstr>
      <vt:lpstr>Declaration Section</vt:lpstr>
      <vt:lpstr>Executable Section</vt:lpstr>
      <vt:lpstr>Exception-Handling Section</vt:lpstr>
      <vt:lpstr>PL/SQL Block Types</vt:lpstr>
      <vt:lpstr>PL/SQL Variable </vt:lpstr>
      <vt:lpstr>Variable Naming Conventions</vt:lpstr>
      <vt:lpstr>PL/SQL Control Structure</vt:lpstr>
      <vt:lpstr>PL/SQL Control Structure </vt:lpstr>
      <vt:lpstr>PL/SQL Control Structure</vt:lpstr>
      <vt:lpstr>PL/SQL Sample Program</vt:lpstr>
      <vt:lpstr>PL/SQL Example </vt:lpstr>
      <vt:lpstr>PL/SQL Loop Example </vt:lpstr>
      <vt:lpstr>GENERATING OUTPUT</vt:lpstr>
      <vt:lpstr>Substitution Variables</vt:lpstr>
      <vt:lpstr>Substitution Variables - PL/SQL Example </vt:lpstr>
      <vt:lpstr>COMMON PL/SQL STRING FUNCTIONS</vt:lpstr>
      <vt:lpstr>COMMON  PL/SQL NUMERIC FUNCTIONS</vt:lpstr>
      <vt:lpstr>%ROWTYPE</vt:lpstr>
      <vt:lpstr>PL/SQL Subprograms </vt:lpstr>
      <vt:lpstr>Procedure</vt:lpstr>
      <vt:lpstr>Procedure</vt:lpstr>
      <vt:lpstr>Executing a Standalone Procedure</vt:lpstr>
      <vt:lpstr>Deleting a Standalone Procedure</vt:lpstr>
      <vt:lpstr>IN &amp; OUT Mode Example 1</vt:lpstr>
      <vt:lpstr>Function</vt:lpstr>
      <vt:lpstr>Functions</vt:lpstr>
      <vt:lpstr>Example - Function</vt:lpstr>
      <vt:lpstr>Calling a Function</vt:lpstr>
      <vt:lpstr>Recursive Function – Example </vt:lpstr>
      <vt:lpstr>Cursors</vt:lpstr>
      <vt:lpstr>Implicit Cursors</vt:lpstr>
      <vt:lpstr>Cursor  - Attributes</vt:lpstr>
      <vt:lpstr>Example </vt:lpstr>
      <vt:lpstr>Explicit Cursors</vt:lpstr>
      <vt:lpstr>Explicit Cursors</vt:lpstr>
      <vt:lpstr>Explicit Cursors</vt:lpstr>
      <vt:lpstr>Cursor Example</vt:lpstr>
      <vt:lpstr>Triggers</vt:lpstr>
      <vt:lpstr>Benefits of Triggers</vt:lpstr>
      <vt:lpstr>Creating Triggers</vt:lpstr>
      <vt:lpstr>Example </vt:lpstr>
      <vt:lpstr>Example </vt:lpstr>
      <vt:lpstr>Triggering a Trigger</vt:lpstr>
      <vt:lpstr>Triggering a Trigger</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132</cp:revision>
  <dcterms:created xsi:type="dcterms:W3CDTF">2016-09-02T06:24:31Z</dcterms:created>
  <dcterms:modified xsi:type="dcterms:W3CDTF">2018-02-15T06:01:12Z</dcterms:modified>
</cp:coreProperties>
</file>