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59" r:id="rId6"/>
    <p:sldId id="270" r:id="rId7"/>
    <p:sldId id="260" r:id="rId8"/>
    <p:sldId id="261" r:id="rId9"/>
    <p:sldId id="262" r:id="rId10"/>
    <p:sldId id="263" r:id="rId11"/>
    <p:sldId id="265" r:id="rId12"/>
    <p:sldId id="271" r:id="rId13"/>
    <p:sldId id="272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6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76672"/>
            <a:ext cx="7851648" cy="1828800"/>
          </a:xfrm>
        </p:spPr>
        <p:txBody>
          <a:bodyPr/>
          <a:lstStyle/>
          <a:p>
            <a:r>
              <a:rPr lang="en-IN" dirty="0" smtClean="0"/>
              <a:t>Functional Dependencies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S. RENUKA DEVI</a:t>
            </a:r>
          </a:p>
          <a:p>
            <a:pPr algn="ctr"/>
            <a:r>
              <a:rPr lang="en-IN" dirty="0"/>
              <a:t>Associate </a:t>
            </a:r>
            <a:r>
              <a:rPr lang="en-IN" dirty="0" smtClean="0"/>
              <a:t>Professor</a:t>
            </a:r>
            <a:endParaRPr lang="en-IN" dirty="0"/>
          </a:p>
          <a:p>
            <a:pPr algn="ctr"/>
            <a:r>
              <a:rPr lang="en-IN" dirty="0"/>
              <a:t>SCSE</a:t>
            </a:r>
          </a:p>
          <a:p>
            <a:pPr algn="ctr"/>
            <a:r>
              <a:rPr lang="en-IN" dirty="0"/>
              <a:t>VIT Chennai Campus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26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NULL Values in </a:t>
            </a:r>
            <a:r>
              <a:rPr lang="en-IN" sz="4400" dirty="0" smtClean="0"/>
              <a:t>Tuples (</a:t>
            </a:r>
            <a:r>
              <a:rPr lang="en-IN" sz="4400" dirty="0" err="1" smtClean="0"/>
              <a:t>contd</a:t>
            </a:r>
            <a:r>
              <a:rPr lang="en-IN" sz="4400" dirty="0" smtClean="0"/>
              <a:t>…)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Guideline 3</a:t>
            </a:r>
          </a:p>
          <a:p>
            <a:r>
              <a:rPr lang="en-IN" dirty="0" smtClean="0"/>
              <a:t>As </a:t>
            </a:r>
            <a:r>
              <a:rPr lang="en-IN" dirty="0"/>
              <a:t>far as possible, avoid placing attributes in a base relation whose values may </a:t>
            </a:r>
            <a:r>
              <a:rPr lang="en-IN" dirty="0" smtClean="0"/>
              <a:t>frequently be NULL</a:t>
            </a:r>
          </a:p>
          <a:p>
            <a:r>
              <a:rPr lang="en-IN" dirty="0" smtClean="0"/>
              <a:t>If NULLs </a:t>
            </a:r>
            <a:r>
              <a:rPr lang="en-IN" dirty="0"/>
              <a:t>are unavoidable, make sure that they apply in </a:t>
            </a:r>
            <a:r>
              <a:rPr lang="en-IN" dirty="0" smtClean="0"/>
              <a:t>exceptional cases </a:t>
            </a:r>
            <a:r>
              <a:rPr lang="en-IN" dirty="0"/>
              <a:t>only and do not apply to a majority of tuples in the relation</a:t>
            </a:r>
          </a:p>
        </p:txBody>
      </p:sp>
    </p:spTree>
    <p:extLst>
      <p:ext uri="{BB962C8B-B14F-4D97-AF65-F5344CB8AC3E}">
        <p14:creationId xmlns:p14="http://schemas.microsoft.com/office/powerpoint/2010/main" val="213142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IN" sz="4000" dirty="0"/>
              <a:t>Generation of Spurious </a:t>
            </a:r>
            <a:r>
              <a:rPr lang="en-IN" sz="4000" dirty="0" smtClean="0"/>
              <a:t>Tuples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Guideline 4</a:t>
            </a:r>
          </a:p>
          <a:p>
            <a:r>
              <a:rPr lang="en-IN" dirty="0"/>
              <a:t>Design relation schemas so that they can be joined with equality conditions </a:t>
            </a:r>
            <a:r>
              <a:rPr lang="en-IN" dirty="0" smtClean="0"/>
              <a:t>on attributes </a:t>
            </a:r>
            <a:r>
              <a:rPr lang="en-IN" dirty="0"/>
              <a:t>that are appropriately related (primary key, foreign key) </a:t>
            </a:r>
            <a:r>
              <a:rPr lang="en-IN" dirty="0" smtClean="0"/>
              <a:t>pairs</a:t>
            </a:r>
          </a:p>
          <a:p>
            <a:r>
              <a:rPr lang="en-IN" dirty="0" smtClean="0"/>
              <a:t>Avoid </a:t>
            </a:r>
            <a:r>
              <a:rPr lang="en-IN" dirty="0"/>
              <a:t>relations that </a:t>
            </a:r>
            <a:r>
              <a:rPr lang="en-IN" dirty="0" smtClean="0"/>
              <a:t>contain </a:t>
            </a:r>
            <a:r>
              <a:rPr lang="en-IN" dirty="0"/>
              <a:t>matching attributes that are not (foreign key, primary key) combinations </a:t>
            </a:r>
            <a:r>
              <a:rPr lang="en-IN" dirty="0" smtClean="0"/>
              <a:t>because joining </a:t>
            </a:r>
            <a:r>
              <a:rPr lang="en-IN" dirty="0"/>
              <a:t>on such attributes may produce spurious </a:t>
            </a:r>
            <a:r>
              <a:rPr lang="en-IN" dirty="0" smtClean="0"/>
              <a:t>tuples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31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75" y="116632"/>
            <a:ext cx="4824536" cy="2806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8712968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979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75" y="476672"/>
            <a:ext cx="8229600" cy="1140736"/>
          </a:xfrm>
        </p:spPr>
        <p:txBody>
          <a:bodyPr>
            <a:noAutofit/>
          </a:bodyPr>
          <a:lstStyle/>
          <a:p>
            <a:r>
              <a:rPr lang="en-IN" sz="2800" dirty="0"/>
              <a:t>Result of applying NATURAL JOIN to the tuples above </a:t>
            </a:r>
            <a:r>
              <a:rPr lang="en-IN" sz="2800" dirty="0" smtClean="0"/>
              <a:t>generated spurious tuples </a:t>
            </a:r>
            <a:r>
              <a:rPr lang="en-IN" sz="2800" dirty="0"/>
              <a:t>are marked by asterisks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52936"/>
            <a:ext cx="8575294" cy="346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404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/>
              <a:t>Functional Dependencies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112568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A functional dependency is a constraint between two sets of attributes from </a:t>
            </a:r>
            <a:r>
              <a:rPr lang="en-IN" dirty="0" smtClean="0"/>
              <a:t>the database</a:t>
            </a:r>
          </a:p>
          <a:p>
            <a:endParaRPr lang="en-IN" dirty="0" smtClean="0"/>
          </a:p>
          <a:p>
            <a:r>
              <a:rPr lang="en-IN" b="1" dirty="0" smtClean="0"/>
              <a:t>Definition: </a:t>
            </a:r>
            <a:r>
              <a:rPr lang="en-IN" dirty="0"/>
              <a:t>A </a:t>
            </a:r>
            <a:r>
              <a:rPr lang="en-IN" b="1" dirty="0"/>
              <a:t>functional dependency</a:t>
            </a:r>
            <a:r>
              <a:rPr lang="en-IN" dirty="0"/>
              <a:t>, denoted by </a:t>
            </a:r>
            <a:r>
              <a:rPr lang="en-IN" i="1" dirty="0"/>
              <a:t>X </a:t>
            </a:r>
            <a:r>
              <a:rPr lang="en-IN" dirty="0"/>
              <a:t>→ </a:t>
            </a:r>
            <a:r>
              <a:rPr lang="en-IN" i="1" dirty="0"/>
              <a:t>Y</a:t>
            </a:r>
            <a:r>
              <a:rPr lang="en-IN" dirty="0"/>
              <a:t>, between two sets </a:t>
            </a:r>
            <a:r>
              <a:rPr lang="en-IN" dirty="0" smtClean="0"/>
              <a:t>of attributes </a:t>
            </a:r>
            <a:r>
              <a:rPr lang="en-IN" i="1" dirty="0"/>
              <a:t>X </a:t>
            </a:r>
            <a:r>
              <a:rPr lang="en-IN" dirty="0"/>
              <a:t>and </a:t>
            </a:r>
            <a:r>
              <a:rPr lang="en-IN" i="1" dirty="0"/>
              <a:t>Y </a:t>
            </a:r>
            <a:r>
              <a:rPr lang="en-IN" dirty="0"/>
              <a:t>that are subsets of </a:t>
            </a:r>
            <a:r>
              <a:rPr lang="en-IN" i="1" dirty="0"/>
              <a:t>R </a:t>
            </a:r>
            <a:r>
              <a:rPr lang="en-IN" dirty="0"/>
              <a:t>specifies a </a:t>
            </a:r>
            <a:r>
              <a:rPr lang="en-IN" i="1" dirty="0"/>
              <a:t>constraint </a:t>
            </a:r>
            <a:r>
              <a:rPr lang="en-IN" dirty="0"/>
              <a:t>on the </a:t>
            </a:r>
            <a:r>
              <a:rPr lang="en-IN" dirty="0" smtClean="0"/>
              <a:t>possible tuples </a:t>
            </a:r>
            <a:r>
              <a:rPr lang="en-IN" dirty="0"/>
              <a:t>that can form a relation state </a:t>
            </a:r>
            <a:r>
              <a:rPr lang="en-IN" i="1" dirty="0"/>
              <a:t>r </a:t>
            </a:r>
            <a:r>
              <a:rPr lang="en-IN" dirty="0"/>
              <a:t>of </a:t>
            </a:r>
            <a:r>
              <a:rPr lang="en-IN" i="1" dirty="0"/>
              <a:t>R</a:t>
            </a:r>
            <a:r>
              <a:rPr lang="en-IN" dirty="0"/>
              <a:t>. The constraint is that, for any </a:t>
            </a:r>
            <a:r>
              <a:rPr lang="en-IN" dirty="0" smtClean="0"/>
              <a:t>two tuples </a:t>
            </a:r>
            <a:r>
              <a:rPr lang="en-IN" i="1" dirty="0"/>
              <a:t>t</a:t>
            </a:r>
            <a:r>
              <a:rPr lang="en-IN" dirty="0"/>
              <a:t>1 and </a:t>
            </a:r>
            <a:r>
              <a:rPr lang="en-IN" i="1" dirty="0"/>
              <a:t>t</a:t>
            </a:r>
            <a:r>
              <a:rPr lang="en-IN" dirty="0"/>
              <a:t>2 in </a:t>
            </a:r>
            <a:r>
              <a:rPr lang="en-IN" i="1" dirty="0"/>
              <a:t>r </a:t>
            </a:r>
            <a:r>
              <a:rPr lang="en-IN" dirty="0"/>
              <a:t>that have </a:t>
            </a:r>
            <a:r>
              <a:rPr lang="en-IN" i="1" dirty="0"/>
              <a:t>t</a:t>
            </a:r>
            <a:r>
              <a:rPr lang="en-IN" dirty="0"/>
              <a:t>1[</a:t>
            </a:r>
            <a:r>
              <a:rPr lang="en-IN" i="1" dirty="0"/>
              <a:t>X</a:t>
            </a:r>
            <a:r>
              <a:rPr lang="en-IN" dirty="0"/>
              <a:t>] = </a:t>
            </a:r>
            <a:r>
              <a:rPr lang="en-IN" i="1" dirty="0"/>
              <a:t>t</a:t>
            </a:r>
            <a:r>
              <a:rPr lang="en-IN" dirty="0"/>
              <a:t>2[</a:t>
            </a:r>
            <a:r>
              <a:rPr lang="en-IN" i="1" dirty="0"/>
              <a:t>X</a:t>
            </a:r>
            <a:r>
              <a:rPr lang="en-IN" dirty="0"/>
              <a:t>], they must also have </a:t>
            </a:r>
            <a:r>
              <a:rPr lang="en-IN" i="1" dirty="0"/>
              <a:t>t</a:t>
            </a:r>
            <a:r>
              <a:rPr lang="en-IN" dirty="0"/>
              <a:t>1[</a:t>
            </a:r>
            <a:r>
              <a:rPr lang="en-IN" i="1" dirty="0"/>
              <a:t>Y</a:t>
            </a:r>
            <a:r>
              <a:rPr lang="en-IN" dirty="0"/>
              <a:t>] = </a:t>
            </a:r>
            <a:r>
              <a:rPr lang="en-IN" i="1" dirty="0"/>
              <a:t>t</a:t>
            </a:r>
            <a:r>
              <a:rPr lang="en-IN" dirty="0"/>
              <a:t>2[</a:t>
            </a:r>
            <a:r>
              <a:rPr lang="en-IN" i="1" dirty="0"/>
              <a:t>Y</a:t>
            </a:r>
            <a:r>
              <a:rPr lang="en-IN" dirty="0" smtClean="0"/>
              <a:t>].</a:t>
            </a:r>
          </a:p>
          <a:p>
            <a:endParaRPr lang="en-IN" dirty="0" smtClean="0"/>
          </a:p>
          <a:p>
            <a:r>
              <a:rPr lang="en-IN" dirty="0"/>
              <a:t>This means that the values of the </a:t>
            </a:r>
            <a:r>
              <a:rPr lang="en-IN" i="1" dirty="0"/>
              <a:t>Y </a:t>
            </a:r>
            <a:r>
              <a:rPr lang="en-IN" dirty="0"/>
              <a:t>component of a tuple in </a:t>
            </a:r>
            <a:r>
              <a:rPr lang="en-IN" i="1" dirty="0"/>
              <a:t>r </a:t>
            </a:r>
            <a:r>
              <a:rPr lang="en-IN" dirty="0"/>
              <a:t>depend on, or </a:t>
            </a:r>
            <a:r>
              <a:rPr lang="en-IN" dirty="0" smtClean="0"/>
              <a:t>are </a:t>
            </a:r>
            <a:r>
              <a:rPr lang="en-IN" i="1" dirty="0" smtClean="0"/>
              <a:t>determined </a:t>
            </a:r>
            <a:r>
              <a:rPr lang="en-IN" i="1" dirty="0"/>
              <a:t>by, </a:t>
            </a:r>
            <a:r>
              <a:rPr lang="en-IN" dirty="0"/>
              <a:t>the values of the </a:t>
            </a:r>
            <a:r>
              <a:rPr lang="en-IN" i="1" dirty="0"/>
              <a:t>X </a:t>
            </a:r>
            <a:r>
              <a:rPr lang="en-IN" dirty="0" smtClean="0"/>
              <a:t>component</a:t>
            </a:r>
          </a:p>
          <a:p>
            <a:endParaRPr lang="en-IN" dirty="0" smtClean="0"/>
          </a:p>
          <a:p>
            <a:r>
              <a:rPr lang="en-IN" dirty="0" smtClean="0"/>
              <a:t>Alternatively</a:t>
            </a:r>
            <a:r>
              <a:rPr lang="en-IN" dirty="0"/>
              <a:t>, the values of the </a:t>
            </a:r>
            <a:r>
              <a:rPr lang="en-IN" i="1" dirty="0"/>
              <a:t>X </a:t>
            </a:r>
            <a:r>
              <a:rPr lang="en-IN" dirty="0" smtClean="0"/>
              <a:t>component of </a:t>
            </a:r>
            <a:r>
              <a:rPr lang="en-IN" dirty="0"/>
              <a:t>a tuple uniquely (or </a:t>
            </a:r>
            <a:r>
              <a:rPr lang="en-IN" b="1" dirty="0"/>
              <a:t>functionally</a:t>
            </a:r>
            <a:r>
              <a:rPr lang="en-IN" dirty="0"/>
              <a:t>) </a:t>
            </a:r>
            <a:r>
              <a:rPr lang="en-IN" i="1" dirty="0"/>
              <a:t>determine </a:t>
            </a:r>
            <a:r>
              <a:rPr lang="en-IN" dirty="0"/>
              <a:t>the values of the </a:t>
            </a:r>
            <a:r>
              <a:rPr lang="en-IN" i="1" dirty="0"/>
              <a:t>Y </a:t>
            </a:r>
            <a:r>
              <a:rPr lang="en-IN" dirty="0"/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289017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Functional Dependencies (</a:t>
            </a:r>
            <a:r>
              <a:rPr lang="en-IN" sz="4000" dirty="0" err="1" smtClean="0"/>
              <a:t>contd</a:t>
            </a:r>
            <a:r>
              <a:rPr lang="en-IN" sz="4000" dirty="0" smtClean="0"/>
              <a:t>…)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4575725"/>
            <a:ext cx="4037608" cy="144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32856"/>
            <a:ext cx="7084348" cy="88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35238"/>
            <a:ext cx="6696744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01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Any queries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1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Informal design guidelines for Relational Schemas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Four informal </a:t>
            </a:r>
            <a:r>
              <a:rPr lang="en-IN" sz="2400" dirty="0"/>
              <a:t>guidelines that may be used as measures to determine the quality of </a:t>
            </a:r>
            <a:r>
              <a:rPr lang="en-IN" sz="2400" dirty="0" smtClean="0"/>
              <a:t>relation schema design are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 smtClean="0"/>
              <a:t>Making </a:t>
            </a:r>
            <a:r>
              <a:rPr lang="en-IN" sz="2400" dirty="0"/>
              <a:t>sure that the semantics of the attributes is clear in the schema</a:t>
            </a:r>
          </a:p>
          <a:p>
            <a:r>
              <a:rPr lang="en-IN" sz="2400" dirty="0" smtClean="0"/>
              <a:t>Reducing </a:t>
            </a:r>
            <a:r>
              <a:rPr lang="en-IN" sz="2400" dirty="0"/>
              <a:t>the redundant information in tuples</a:t>
            </a:r>
          </a:p>
          <a:p>
            <a:r>
              <a:rPr lang="en-IN" sz="2400" dirty="0" smtClean="0"/>
              <a:t>Reducing </a:t>
            </a:r>
            <a:r>
              <a:rPr lang="en-IN" sz="2400" dirty="0"/>
              <a:t>the NULL values in tuples</a:t>
            </a:r>
          </a:p>
          <a:p>
            <a:r>
              <a:rPr lang="en-IN" sz="2400" dirty="0" smtClean="0"/>
              <a:t>Disallowing </a:t>
            </a:r>
            <a:r>
              <a:rPr lang="en-IN" sz="2400" dirty="0"/>
              <a:t>the possibility of generating spurious tuples</a:t>
            </a:r>
          </a:p>
        </p:txBody>
      </p:sp>
    </p:spTree>
    <p:extLst>
      <p:ext uri="{BB962C8B-B14F-4D97-AF65-F5344CB8AC3E}">
        <p14:creationId xmlns:p14="http://schemas.microsoft.com/office/powerpoint/2010/main" val="325055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/>
              <a:t>Imparting Clear Semantics to Attributes in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semantics </a:t>
            </a:r>
            <a:r>
              <a:rPr lang="en-IN" dirty="0"/>
              <a:t>of a relation refers to its meaning </a:t>
            </a:r>
            <a:r>
              <a:rPr lang="en-IN" dirty="0" smtClean="0"/>
              <a:t>resulting from </a:t>
            </a:r>
            <a:r>
              <a:rPr lang="en-IN" dirty="0"/>
              <a:t>the interpretation of attribute values in a </a:t>
            </a:r>
            <a:r>
              <a:rPr lang="en-IN" dirty="0" smtClean="0"/>
              <a:t>tuple</a:t>
            </a:r>
          </a:p>
          <a:p>
            <a:r>
              <a:rPr lang="en-IN" dirty="0" smtClean="0"/>
              <a:t>Relational </a:t>
            </a:r>
            <a:r>
              <a:rPr lang="en-IN" dirty="0"/>
              <a:t>schema design should have a clear </a:t>
            </a:r>
            <a:r>
              <a:rPr lang="en-IN" dirty="0" smtClean="0"/>
              <a:t>meaning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Guideline 1:</a:t>
            </a:r>
          </a:p>
          <a:p>
            <a:r>
              <a:rPr lang="en-IN" dirty="0" smtClean="0"/>
              <a:t>Do </a:t>
            </a:r>
            <a:r>
              <a:rPr lang="en-IN" dirty="0"/>
              <a:t>not </a:t>
            </a:r>
            <a:r>
              <a:rPr lang="en-IN" dirty="0" smtClean="0"/>
              <a:t>combine attributes </a:t>
            </a:r>
            <a:r>
              <a:rPr lang="en-IN" dirty="0"/>
              <a:t>from multiple entity types and relationship types into a single </a:t>
            </a:r>
            <a:r>
              <a:rPr lang="en-IN" dirty="0" smtClean="0"/>
              <a:t>relation</a:t>
            </a:r>
            <a:endParaRPr lang="en-IN" dirty="0"/>
          </a:p>
          <a:p>
            <a:r>
              <a:rPr lang="en-IN" dirty="0" smtClean="0"/>
              <a:t>If the relation </a:t>
            </a:r>
            <a:r>
              <a:rPr lang="en-IN" dirty="0"/>
              <a:t>corresponds to a mixture of multiple entities and relationships, </a:t>
            </a:r>
            <a:r>
              <a:rPr lang="en-IN" dirty="0" smtClean="0"/>
              <a:t>semantic ambiguities </a:t>
            </a:r>
            <a:r>
              <a:rPr lang="en-IN" dirty="0"/>
              <a:t>will result and the relation cannot be easily </a:t>
            </a:r>
            <a:r>
              <a:rPr lang="en-IN" dirty="0" smtClean="0"/>
              <a:t>explained</a:t>
            </a:r>
          </a:p>
        </p:txBody>
      </p:sp>
    </p:spTree>
    <p:extLst>
      <p:ext uri="{BB962C8B-B14F-4D97-AF65-F5344CB8AC3E}">
        <p14:creationId xmlns:p14="http://schemas.microsoft.com/office/powerpoint/2010/main" val="360928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Examples of violating Guideline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416824" cy="420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87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/>
              <a:t>Redundant Information in Tuples</a:t>
            </a:r>
            <a:br>
              <a:rPr lang="en-IN" sz="4000" dirty="0"/>
            </a:br>
            <a:r>
              <a:rPr lang="en-IN" sz="4000" dirty="0"/>
              <a:t>and Update Anomalies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One goal of schema design is to minimize the storage space used by the base relations</a:t>
            </a:r>
          </a:p>
          <a:p>
            <a:r>
              <a:rPr lang="en-IN" dirty="0"/>
              <a:t>Storing natural joins of base relations leads to an additional problem referred to </a:t>
            </a:r>
            <a:r>
              <a:rPr lang="en-IN" dirty="0" smtClean="0"/>
              <a:t>as </a:t>
            </a:r>
            <a:r>
              <a:rPr lang="en-IN" b="1" dirty="0" smtClean="0"/>
              <a:t>update anomalies</a:t>
            </a:r>
            <a:endParaRPr lang="en-IN" dirty="0"/>
          </a:p>
          <a:p>
            <a:r>
              <a:rPr lang="en-IN" dirty="0" smtClean="0"/>
              <a:t>Update anomalies  </a:t>
            </a:r>
            <a:r>
              <a:rPr lang="en-IN" dirty="0"/>
              <a:t>can be classified into insertion anomalies, deletion anomalies</a:t>
            </a:r>
            <a:r>
              <a:rPr lang="en-IN" dirty="0" smtClean="0"/>
              <a:t>, and </a:t>
            </a:r>
            <a:r>
              <a:rPr lang="en-IN" dirty="0"/>
              <a:t>modification </a:t>
            </a:r>
            <a:r>
              <a:rPr lang="en-IN" dirty="0" smtClean="0"/>
              <a:t>anomalies</a:t>
            </a:r>
          </a:p>
          <a:p>
            <a:r>
              <a:rPr lang="en-IN" dirty="0" smtClean="0"/>
              <a:t>Example for Insertion anomaly</a:t>
            </a:r>
          </a:p>
          <a:p>
            <a:pPr lvl="1"/>
            <a:r>
              <a:rPr lang="en-IN" dirty="0"/>
              <a:t>To insert a new employee tuple into </a:t>
            </a:r>
            <a:r>
              <a:rPr lang="en-IN" sz="2200" dirty="0"/>
              <a:t>EMP_DEPT</a:t>
            </a:r>
            <a:r>
              <a:rPr lang="en-IN" dirty="0"/>
              <a:t>, we must include either </a:t>
            </a:r>
            <a:r>
              <a:rPr lang="en-IN" dirty="0" smtClean="0"/>
              <a:t>the</a:t>
            </a:r>
            <a:r>
              <a:rPr lang="en-IN" sz="2100" dirty="0" smtClean="0"/>
              <a:t> </a:t>
            </a:r>
            <a:r>
              <a:rPr lang="en-IN" dirty="0" smtClean="0"/>
              <a:t>attribute </a:t>
            </a:r>
            <a:r>
              <a:rPr lang="en-IN" dirty="0"/>
              <a:t>values for the department that the employee works for, or </a:t>
            </a:r>
            <a:r>
              <a:rPr lang="en-IN" sz="2100" dirty="0"/>
              <a:t>NULL</a:t>
            </a:r>
            <a:r>
              <a:rPr lang="en-IN" dirty="0"/>
              <a:t>s (</a:t>
            </a:r>
            <a:r>
              <a:rPr lang="en-IN" dirty="0" smtClean="0"/>
              <a:t>if the </a:t>
            </a:r>
            <a:r>
              <a:rPr lang="en-IN" dirty="0"/>
              <a:t>employee does not work for a department as </a:t>
            </a:r>
            <a:r>
              <a:rPr lang="en-IN" dirty="0" smtClean="0"/>
              <a:t>yet)</a:t>
            </a:r>
          </a:p>
          <a:p>
            <a:pPr lvl="1"/>
            <a:r>
              <a:rPr lang="en-IN" dirty="0"/>
              <a:t>It is difficult to insert a new department that has no employees as yet in </a:t>
            </a:r>
            <a:r>
              <a:rPr lang="en-IN" dirty="0" smtClean="0"/>
              <a:t>the EMP_DEPT </a:t>
            </a:r>
            <a:r>
              <a:rPr lang="en-IN" dirty="0"/>
              <a:t>relation</a:t>
            </a:r>
          </a:p>
        </p:txBody>
      </p:sp>
    </p:spTree>
    <p:extLst>
      <p:ext uri="{BB962C8B-B14F-4D97-AF65-F5344CB8AC3E}">
        <p14:creationId xmlns:p14="http://schemas.microsoft.com/office/powerpoint/2010/main" val="137734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75" y="40466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/>
              <a:t>Redundant Information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" y="1824933"/>
            <a:ext cx="888451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85" y="4005064"/>
            <a:ext cx="871776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41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/>
              <a:t>Redundant Information in Tuples</a:t>
            </a:r>
            <a:br>
              <a:rPr lang="en-IN" sz="4000" dirty="0"/>
            </a:br>
            <a:r>
              <a:rPr lang="en-IN" sz="4000" dirty="0"/>
              <a:t>and Update </a:t>
            </a:r>
            <a:r>
              <a:rPr lang="en-IN" sz="4000" dirty="0" smtClean="0"/>
              <a:t>Anomalies (</a:t>
            </a:r>
            <a:r>
              <a:rPr lang="en-IN" sz="4000" dirty="0" err="1" smtClean="0"/>
              <a:t>contd</a:t>
            </a:r>
            <a:r>
              <a:rPr lang="en-IN" sz="4000" dirty="0" smtClean="0"/>
              <a:t>…)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Deletion Anomalies</a:t>
            </a:r>
          </a:p>
          <a:p>
            <a:pPr lvl="1"/>
            <a:r>
              <a:rPr lang="en-IN" dirty="0" smtClean="0"/>
              <a:t>If </a:t>
            </a:r>
            <a:r>
              <a:rPr lang="en-IN" dirty="0"/>
              <a:t>we delete from EMP_DEPT </a:t>
            </a:r>
            <a:r>
              <a:rPr lang="en-IN" dirty="0" smtClean="0"/>
              <a:t>an employee </a:t>
            </a:r>
            <a:r>
              <a:rPr lang="en-IN" dirty="0"/>
              <a:t>tuple that happens to represent the last employee working for a </a:t>
            </a:r>
            <a:r>
              <a:rPr lang="en-IN" dirty="0" smtClean="0"/>
              <a:t>particular department</a:t>
            </a:r>
            <a:r>
              <a:rPr lang="en-IN" dirty="0"/>
              <a:t>, the information concerning that department is lost from the </a:t>
            </a:r>
            <a:r>
              <a:rPr lang="en-IN" dirty="0" smtClean="0"/>
              <a:t>database</a:t>
            </a:r>
          </a:p>
          <a:p>
            <a:pPr lvl="1"/>
            <a:endParaRPr lang="en-IN" dirty="0" smtClean="0"/>
          </a:p>
          <a:p>
            <a:r>
              <a:rPr lang="en-IN" sz="2400" b="1" dirty="0"/>
              <a:t>Modification </a:t>
            </a:r>
            <a:r>
              <a:rPr lang="en-IN" sz="2400" b="1" dirty="0" smtClean="0"/>
              <a:t>Anomalies</a:t>
            </a:r>
          </a:p>
          <a:p>
            <a:pPr lvl="1"/>
            <a:r>
              <a:rPr lang="en-IN" b="1" dirty="0" smtClean="0"/>
              <a:t> </a:t>
            </a:r>
            <a:r>
              <a:rPr lang="en-IN" dirty="0"/>
              <a:t>In EMP_DEPT, if we change the value of one of </a:t>
            </a:r>
            <a:r>
              <a:rPr lang="en-IN" dirty="0" smtClean="0"/>
              <a:t>the attributes </a:t>
            </a:r>
            <a:r>
              <a:rPr lang="en-IN" dirty="0"/>
              <a:t>of a particular department—say, the manager of department 5—we </a:t>
            </a:r>
            <a:r>
              <a:rPr lang="en-IN" dirty="0" smtClean="0"/>
              <a:t>must update </a:t>
            </a:r>
            <a:r>
              <a:rPr lang="en-IN" dirty="0"/>
              <a:t>the tuples of all employees who work in </a:t>
            </a:r>
            <a:r>
              <a:rPr lang="en-IN" dirty="0" smtClean="0"/>
              <a:t>that  department</a:t>
            </a:r>
            <a:r>
              <a:rPr lang="en-IN" dirty="0"/>
              <a:t>; otherwise, </a:t>
            </a:r>
            <a:r>
              <a:rPr lang="en-IN" dirty="0" smtClean="0"/>
              <a:t>the database </a:t>
            </a:r>
            <a:r>
              <a:rPr lang="en-IN" dirty="0"/>
              <a:t>will become </a:t>
            </a:r>
            <a:r>
              <a:rPr lang="en-IN" dirty="0" smtClean="0"/>
              <a:t>inconsistent</a:t>
            </a:r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58601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/>
              <a:t>Redundant Information in Tuples</a:t>
            </a:r>
            <a:br>
              <a:rPr lang="en-IN" sz="4000" dirty="0"/>
            </a:br>
            <a:r>
              <a:rPr lang="en-IN" sz="4000" dirty="0"/>
              <a:t>and Update Anomalies (</a:t>
            </a:r>
            <a:r>
              <a:rPr lang="en-IN" sz="4000" dirty="0" err="1"/>
              <a:t>contd</a:t>
            </a:r>
            <a:r>
              <a:rPr lang="en-IN" sz="4000" dirty="0"/>
              <a:t>…)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Guideline 2</a:t>
            </a:r>
          </a:p>
          <a:p>
            <a:r>
              <a:rPr lang="en-IN" dirty="0"/>
              <a:t>Design the base relation schemas so that no insertion, deletion, or </a:t>
            </a:r>
            <a:r>
              <a:rPr lang="en-IN" dirty="0" smtClean="0"/>
              <a:t>modification anomalies </a:t>
            </a:r>
            <a:r>
              <a:rPr lang="en-IN" dirty="0"/>
              <a:t>are present in the </a:t>
            </a:r>
            <a:r>
              <a:rPr lang="en-IN" dirty="0" smtClean="0"/>
              <a:t>relations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87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NULL Values in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Null values can </a:t>
            </a:r>
            <a:r>
              <a:rPr lang="en-IN" dirty="0"/>
              <a:t>waste space at the storage level and </a:t>
            </a:r>
            <a:r>
              <a:rPr lang="en-IN" dirty="0" smtClean="0"/>
              <a:t>may </a:t>
            </a:r>
            <a:r>
              <a:rPr lang="en-IN" dirty="0"/>
              <a:t>also lead to problems with understanding the meaning of the attributes </a:t>
            </a:r>
            <a:endParaRPr lang="en-IN" dirty="0" smtClean="0"/>
          </a:p>
          <a:p>
            <a:r>
              <a:rPr lang="en-IN" dirty="0" smtClean="0"/>
              <a:t>Another </a:t>
            </a:r>
            <a:r>
              <a:rPr lang="en-IN" dirty="0"/>
              <a:t>problem with NULLs is </a:t>
            </a:r>
            <a:r>
              <a:rPr lang="en-IN" dirty="0" smtClean="0"/>
              <a:t>how to </a:t>
            </a:r>
            <a:r>
              <a:rPr lang="en-IN" dirty="0"/>
              <a:t>account for them when aggregate operations such as COUNT or SUM are </a:t>
            </a:r>
            <a:r>
              <a:rPr lang="en-IN" dirty="0" smtClean="0"/>
              <a:t>applied</a:t>
            </a:r>
            <a:endParaRPr lang="en-IN" dirty="0"/>
          </a:p>
          <a:p>
            <a:r>
              <a:rPr lang="en-IN" dirty="0"/>
              <a:t>SELECT and JOIN operations involve comparisons; if NULL values are present, </a:t>
            </a:r>
            <a:r>
              <a:rPr lang="en-IN" dirty="0" smtClean="0"/>
              <a:t>the results </a:t>
            </a:r>
            <a:r>
              <a:rPr lang="en-IN" dirty="0"/>
              <a:t>may become </a:t>
            </a:r>
            <a:r>
              <a:rPr lang="en-IN" dirty="0" smtClean="0"/>
              <a:t>unpredictable</a:t>
            </a:r>
          </a:p>
          <a:p>
            <a:r>
              <a:rPr lang="en-IN" dirty="0" smtClean="0"/>
              <a:t>Moreover</a:t>
            </a:r>
            <a:r>
              <a:rPr lang="en-IN" dirty="0"/>
              <a:t>, NULLs can have multiple interpretations</a:t>
            </a:r>
            <a:r>
              <a:rPr lang="en-IN" dirty="0" smtClean="0"/>
              <a:t>, such </a:t>
            </a:r>
            <a:r>
              <a:rPr lang="en-IN" dirty="0"/>
              <a:t>as the following: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attribute </a:t>
            </a:r>
            <a:r>
              <a:rPr lang="en-IN" i="1" dirty="0"/>
              <a:t>does not apply </a:t>
            </a:r>
            <a:r>
              <a:rPr lang="en-IN" dirty="0"/>
              <a:t>to this tuple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attribute value for this tuple is </a:t>
            </a:r>
            <a:r>
              <a:rPr lang="en-IN" i="1" dirty="0" smtClean="0"/>
              <a:t>unknown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value is </a:t>
            </a:r>
            <a:r>
              <a:rPr lang="en-IN" i="1" dirty="0"/>
              <a:t>known but </a:t>
            </a:r>
            <a:r>
              <a:rPr lang="en-IN" i="1" dirty="0" smtClean="0"/>
              <a:t>absent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838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130</TotalTime>
  <Words>749</Words>
  <Application>Microsoft Office PowerPoint</Application>
  <PresentationFormat>On-screen Show (4:3)</PresentationFormat>
  <Paragraphs>65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Functional Dependencies </vt:lpstr>
      <vt:lpstr>Informal design guidelines for Relational Schemas</vt:lpstr>
      <vt:lpstr>Imparting Clear Semantics to Attributes in Relations</vt:lpstr>
      <vt:lpstr>Examples of violating Guideline 1</vt:lpstr>
      <vt:lpstr>Redundant Information in Tuples and Update Anomalies</vt:lpstr>
      <vt:lpstr>Redundant Information</vt:lpstr>
      <vt:lpstr>Redundant Information in Tuples and Update Anomalies (contd…)</vt:lpstr>
      <vt:lpstr>Redundant Information in Tuples and Update Anomalies (contd…)</vt:lpstr>
      <vt:lpstr>NULL Values in Tuples</vt:lpstr>
      <vt:lpstr>NULL Values in Tuples (contd…)</vt:lpstr>
      <vt:lpstr>Generation of Spurious Tuples</vt:lpstr>
      <vt:lpstr>PowerPoint Presentation</vt:lpstr>
      <vt:lpstr>Result of applying NATURAL JOIN to the tuples above generated spurious tuples are marked by asterisks</vt:lpstr>
      <vt:lpstr>Functional Dependencies</vt:lpstr>
      <vt:lpstr>Functional Dependencies (contd…)</vt:lpstr>
      <vt:lpstr>Any queries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Dependencies </dc:title>
  <dc:creator>user</dc:creator>
  <cp:lastModifiedBy>user</cp:lastModifiedBy>
  <cp:revision>46</cp:revision>
  <dcterms:created xsi:type="dcterms:W3CDTF">2016-09-18T15:46:12Z</dcterms:created>
  <dcterms:modified xsi:type="dcterms:W3CDTF">2018-02-21T03:27:58Z</dcterms:modified>
</cp:coreProperties>
</file>