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70" r:id="rId8"/>
    <p:sldId id="269" r:id="rId9"/>
    <p:sldId id="271" r:id="rId10"/>
    <p:sldId id="273" r:id="rId11"/>
    <p:sldId id="263" r:id="rId12"/>
    <p:sldId id="264" r:id="rId13"/>
    <p:sldId id="274" r:id="rId14"/>
    <p:sldId id="275" r:id="rId15"/>
    <p:sldId id="260" r:id="rId16"/>
    <p:sldId id="272" r:id="rId17"/>
    <p:sldId id="261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D05826-3957-423F-9372-27AF68A18524}" type="datetimeFigureOut">
              <a:rPr lang="en-IN" smtClean="0"/>
              <a:t>20-02-2018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E071B1-BFB8-471F-96EB-925BC505FA23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Structured Query Language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7854696" cy="17681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Dr.</a:t>
            </a:r>
            <a:r>
              <a:rPr lang="en-IN" dirty="0" smtClean="0">
                <a:solidFill>
                  <a:schemeClr val="tx1"/>
                </a:solidFill>
              </a:rPr>
              <a:t> S. RENUKA DEVI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Associate Professor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SCSE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VIT Chennai Campus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Modifications of the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IN" sz="3200" dirty="0" smtClean="0"/>
          </a:p>
          <a:p>
            <a:pPr>
              <a:lnSpc>
                <a:spcPct val="150000"/>
              </a:lnSpc>
            </a:pPr>
            <a:r>
              <a:rPr lang="en-IN" sz="3200" dirty="0" err="1" smtClean="0"/>
              <a:t>Insersion</a:t>
            </a:r>
            <a:endParaRPr lang="en-IN" sz="3200" dirty="0" smtClean="0"/>
          </a:p>
          <a:p>
            <a:pPr>
              <a:lnSpc>
                <a:spcPct val="150000"/>
              </a:lnSpc>
            </a:pPr>
            <a:r>
              <a:rPr lang="en-IN" sz="3200" dirty="0" smtClean="0"/>
              <a:t>Deletion</a:t>
            </a:r>
          </a:p>
          <a:p>
            <a:pPr>
              <a:lnSpc>
                <a:spcPct val="150000"/>
              </a:lnSpc>
            </a:pPr>
            <a:r>
              <a:rPr lang="en-IN" sz="3200" dirty="0" err="1" smtClean="0"/>
              <a:t>updation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346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Insertion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 INSERT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into &lt;relation name&gt;values (values for the attribute);	</a:t>
            </a:r>
          </a:p>
          <a:p>
            <a:pPr lvl="3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insert into student values ('Manohar',31009104045,’cse’,98);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RUNTIME INSERT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into &lt;relation name&gt;values(values of attributes using &amp;);		 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insert into student values('&amp;name','&amp;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','&amp;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department','&amp;mark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');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005840" lvl="3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INSERTING VALUES FOR PARTICULAR ATTRIBUTE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into &lt;relation name&gt;(specific attribute list) values(values for the specified attribute in same order);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insert into student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name,regno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values('Kavin',31009104046);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3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Insertion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NULL VALUES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into &lt;relation name&gt;values(list the values for the required attribute and gives others as NULL );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insert into student values(‘kathir’,31009104056,null,null);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1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COPYING FROM OTHER TABLE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into &lt;relation name&gt;(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attribute_list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)select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attribute_list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from&lt;relation name&gt;;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insert into student(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name,regno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select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name,regno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from student3;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1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Deletion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SQL </a:t>
            </a:r>
            <a:r>
              <a:rPr lang="en-IN" dirty="0" smtClean="0"/>
              <a:t>expresses  a </a:t>
            </a:r>
            <a:r>
              <a:rPr lang="en-IN" dirty="0"/>
              <a:t>deletion by</a:t>
            </a:r>
          </a:p>
          <a:p>
            <a:pPr marL="0" indent="0">
              <a:buNone/>
            </a:pPr>
            <a:r>
              <a:rPr lang="en-IN" b="1" dirty="0" smtClean="0"/>
              <a:t>	delete </a:t>
            </a:r>
            <a:r>
              <a:rPr lang="en-IN" b="1" dirty="0"/>
              <a:t>from </a:t>
            </a:r>
            <a:r>
              <a:rPr lang="en-IN" i="1" dirty="0"/>
              <a:t>r</a:t>
            </a:r>
          </a:p>
          <a:p>
            <a:pPr marL="0" indent="0">
              <a:buNone/>
            </a:pPr>
            <a:r>
              <a:rPr lang="en-IN" b="1" dirty="0" smtClean="0"/>
              <a:t>	where </a:t>
            </a:r>
            <a:r>
              <a:rPr lang="en-IN" i="1" dirty="0"/>
              <a:t>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	where </a:t>
            </a:r>
            <a:r>
              <a:rPr lang="en-IN" i="1" dirty="0"/>
              <a:t>P </a:t>
            </a:r>
            <a:r>
              <a:rPr lang="en-IN" dirty="0"/>
              <a:t>represents a predicate and </a:t>
            </a:r>
            <a:r>
              <a:rPr lang="en-IN" i="1" dirty="0"/>
              <a:t>r </a:t>
            </a:r>
            <a:r>
              <a:rPr lang="en-IN" dirty="0"/>
              <a:t>represents a </a:t>
            </a:r>
            <a:r>
              <a:rPr lang="en-IN" dirty="0" smtClean="0"/>
              <a:t>relation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b="1" dirty="0"/>
              <a:t>delete </a:t>
            </a:r>
            <a:r>
              <a:rPr lang="en-IN" dirty="0" smtClean="0"/>
              <a:t>statement first </a:t>
            </a:r>
            <a:r>
              <a:rPr lang="en-IN" dirty="0"/>
              <a:t>finds all tuples </a:t>
            </a:r>
            <a:r>
              <a:rPr lang="en-IN" i="1" dirty="0"/>
              <a:t>t </a:t>
            </a:r>
            <a:r>
              <a:rPr lang="en-IN" dirty="0"/>
              <a:t>in </a:t>
            </a:r>
            <a:r>
              <a:rPr lang="en-IN" i="1" dirty="0"/>
              <a:t>r </a:t>
            </a:r>
            <a:r>
              <a:rPr lang="en-IN" dirty="0"/>
              <a:t>for which </a:t>
            </a:r>
            <a:r>
              <a:rPr lang="en-IN" i="1" dirty="0"/>
              <a:t>P</a:t>
            </a:r>
            <a:r>
              <a:rPr lang="en-IN" dirty="0"/>
              <a:t>(</a:t>
            </a:r>
            <a:r>
              <a:rPr lang="en-IN" i="1" dirty="0"/>
              <a:t>t</a:t>
            </a:r>
            <a:r>
              <a:rPr lang="en-IN" dirty="0"/>
              <a:t>) is true, and then deletes them from </a:t>
            </a:r>
            <a:r>
              <a:rPr lang="en-IN" i="1" dirty="0" smtClean="0"/>
              <a:t>r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smtClean="0"/>
              <a:t>where </a:t>
            </a:r>
            <a:r>
              <a:rPr lang="en-IN" dirty="0"/>
              <a:t>clause can be omitted, in which case all tuples in </a:t>
            </a:r>
            <a:r>
              <a:rPr lang="en-IN" i="1" dirty="0"/>
              <a:t>r </a:t>
            </a:r>
            <a:r>
              <a:rPr lang="en-IN" dirty="0"/>
              <a:t>are </a:t>
            </a:r>
            <a:r>
              <a:rPr lang="en-IN" dirty="0" smtClean="0"/>
              <a:t>deleted</a:t>
            </a:r>
          </a:p>
          <a:p>
            <a:r>
              <a:rPr lang="en-IN" dirty="0" smtClean="0"/>
              <a:t>E.g., delete from instructor where </a:t>
            </a:r>
            <a:r>
              <a:rPr lang="en-IN" dirty="0" err="1" smtClean="0"/>
              <a:t>dept_name</a:t>
            </a:r>
            <a:r>
              <a:rPr lang="en-IN" dirty="0" smtClean="0"/>
              <a:t> = ‘CSE’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8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</a:t>
            </a:r>
            <a:r>
              <a:rPr lang="en-IN" dirty="0" smtClean="0"/>
              <a:t>pdate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SQL </a:t>
            </a:r>
            <a:r>
              <a:rPr lang="en-IN" b="1" dirty="0"/>
              <a:t>UPDATE</a:t>
            </a:r>
            <a:r>
              <a:rPr lang="en-IN" dirty="0"/>
              <a:t> Query is used to modify the existing records in a </a:t>
            </a:r>
            <a:r>
              <a:rPr lang="en-IN" dirty="0" smtClean="0"/>
              <a:t>table</a:t>
            </a:r>
          </a:p>
          <a:p>
            <a:r>
              <a:rPr lang="en-IN" dirty="0" smtClean="0"/>
              <a:t>syntax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update</a:t>
            </a:r>
            <a:r>
              <a:rPr lang="en-IN" dirty="0" smtClean="0"/>
              <a:t>   r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set</a:t>
            </a:r>
            <a:r>
              <a:rPr lang="en-IN" dirty="0" smtClean="0"/>
              <a:t> A1 = </a:t>
            </a:r>
            <a:r>
              <a:rPr lang="en-IN" dirty="0"/>
              <a:t>value1, </a:t>
            </a:r>
            <a:r>
              <a:rPr lang="en-IN" dirty="0" smtClean="0"/>
              <a:t>A2 </a:t>
            </a:r>
            <a:r>
              <a:rPr lang="en-IN" dirty="0"/>
              <a:t>= value2...., </a:t>
            </a:r>
            <a:r>
              <a:rPr lang="en-IN" dirty="0" smtClean="0"/>
              <a:t>A</a:t>
            </a:r>
            <a:r>
              <a:rPr lang="en-IN" dirty="0"/>
              <a:t>n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 smtClean="0"/>
              <a:t>valuen</a:t>
            </a:r>
            <a:endParaRPr lang="en-IN" dirty="0" smtClean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where </a:t>
            </a:r>
            <a:r>
              <a:rPr lang="en-IN" dirty="0" smtClean="0"/>
              <a:t> P;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., give a 5% salary raise to instructors whose salary is less than 70000</a:t>
            </a:r>
          </a:p>
          <a:p>
            <a:pPr marL="0" indent="0">
              <a:buNone/>
            </a:pPr>
            <a:r>
              <a:rPr lang="en-IN" b="1" dirty="0" smtClean="0"/>
              <a:t>	update </a:t>
            </a:r>
            <a:r>
              <a:rPr lang="en-IN" i="1" dirty="0" smtClean="0"/>
              <a:t>instructor</a:t>
            </a:r>
          </a:p>
          <a:p>
            <a:pPr marL="0" indent="0">
              <a:buNone/>
            </a:pPr>
            <a:r>
              <a:rPr lang="en-IN" b="1" dirty="0" smtClean="0"/>
              <a:t>	set </a:t>
            </a:r>
            <a:r>
              <a:rPr lang="en-IN" i="1" dirty="0"/>
              <a:t>salary </a:t>
            </a:r>
            <a:r>
              <a:rPr lang="en-IN" dirty="0"/>
              <a:t>= </a:t>
            </a:r>
            <a:r>
              <a:rPr lang="en-IN" i="1" dirty="0"/>
              <a:t>salary </a:t>
            </a:r>
            <a:r>
              <a:rPr lang="en-IN" dirty="0"/>
              <a:t>* 1.05</a:t>
            </a:r>
          </a:p>
          <a:p>
            <a:pPr marL="0" indent="0">
              <a:buNone/>
            </a:pPr>
            <a:r>
              <a:rPr lang="en-IN" b="1" dirty="0" smtClean="0"/>
              <a:t>	where </a:t>
            </a:r>
            <a:r>
              <a:rPr lang="en-IN" i="1" dirty="0"/>
              <a:t>salary &lt; </a:t>
            </a:r>
            <a:r>
              <a:rPr lang="en-IN" dirty="0"/>
              <a:t>70000;</a:t>
            </a:r>
          </a:p>
        </p:txBody>
      </p:sp>
    </p:spTree>
    <p:extLst>
      <p:ext uri="{BB962C8B-B14F-4D97-AF65-F5344CB8AC3E}">
        <p14:creationId xmlns:p14="http://schemas.microsoft.com/office/powerpoint/2010/main" val="27191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Structure of SQL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</a:t>
            </a:r>
            <a:r>
              <a:rPr lang="en-IN" dirty="0"/>
              <a:t>consists of three clauses: </a:t>
            </a:r>
            <a:r>
              <a:rPr lang="en-IN" b="1" dirty="0"/>
              <a:t>select</a:t>
            </a:r>
            <a:r>
              <a:rPr lang="en-IN" dirty="0"/>
              <a:t>, </a:t>
            </a:r>
            <a:r>
              <a:rPr lang="en-IN" b="1" dirty="0"/>
              <a:t>from</a:t>
            </a:r>
            <a:r>
              <a:rPr lang="en-IN" dirty="0"/>
              <a:t>, </a:t>
            </a:r>
            <a:r>
              <a:rPr lang="en-IN" dirty="0" smtClean="0"/>
              <a:t>and </a:t>
            </a:r>
            <a:r>
              <a:rPr lang="en-IN" b="1" dirty="0" smtClean="0"/>
              <a:t>Where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select </a:t>
            </a:r>
            <a:r>
              <a:rPr lang="en-IN" dirty="0"/>
              <a:t>clause is used to list the attributes desired in the result of a query.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/>
              <a:t>from </a:t>
            </a:r>
            <a:r>
              <a:rPr lang="en-IN" dirty="0"/>
              <a:t>clause is a list of the relations to be accessed in the evaluation </a:t>
            </a:r>
            <a:r>
              <a:rPr lang="en-IN" dirty="0" smtClean="0"/>
              <a:t>of the </a:t>
            </a:r>
            <a:r>
              <a:rPr lang="en-IN" dirty="0"/>
              <a:t>query.</a:t>
            </a:r>
          </a:p>
          <a:p>
            <a:pPr lvl="1"/>
            <a:r>
              <a:rPr lang="en-IN" dirty="0" smtClean="0"/>
              <a:t>The </a:t>
            </a:r>
            <a:r>
              <a:rPr lang="en-IN" b="1" dirty="0"/>
              <a:t>where </a:t>
            </a:r>
            <a:r>
              <a:rPr lang="en-IN" dirty="0"/>
              <a:t>clause is a predicate involving attributes of the relation in </a:t>
            </a:r>
            <a:r>
              <a:rPr lang="en-IN" dirty="0" smtClean="0"/>
              <a:t>the </a:t>
            </a:r>
            <a:r>
              <a:rPr lang="en-IN" b="1" dirty="0" smtClean="0"/>
              <a:t>from </a:t>
            </a:r>
            <a:r>
              <a:rPr lang="en-IN" dirty="0"/>
              <a:t>clause</a:t>
            </a:r>
            <a:r>
              <a:rPr lang="en-IN" dirty="0" smtClean="0"/>
              <a:t>.</a:t>
            </a:r>
          </a:p>
          <a:p>
            <a:pPr lvl="1"/>
            <a:endParaRPr lang="en-IN" b="1" dirty="0" smtClean="0"/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3228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Queries on a single </a:t>
            </a:r>
            <a:r>
              <a:rPr lang="en-IN" b="1" dirty="0" smtClean="0"/>
              <a:t>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3192" lvl="1" indent="0">
              <a:buNone/>
            </a:pPr>
            <a:r>
              <a:rPr lang="en-IN" dirty="0" smtClean="0"/>
              <a:t>Select clause</a:t>
            </a:r>
          </a:p>
          <a:p>
            <a:pPr lvl="1"/>
            <a:r>
              <a:rPr lang="en-IN" dirty="0" smtClean="0"/>
              <a:t>Select</a:t>
            </a:r>
            <a:endParaRPr lang="en-IN" dirty="0"/>
          </a:p>
          <a:p>
            <a:pPr lvl="1"/>
            <a:r>
              <a:rPr lang="en-IN" dirty="0"/>
              <a:t>Select all</a:t>
            </a:r>
          </a:p>
          <a:p>
            <a:pPr lvl="1"/>
            <a:r>
              <a:rPr lang="en-IN" dirty="0"/>
              <a:t>Select </a:t>
            </a:r>
            <a:r>
              <a:rPr lang="en-IN" dirty="0" smtClean="0"/>
              <a:t>distinct</a:t>
            </a:r>
          </a:p>
          <a:p>
            <a:pPr lvl="1"/>
            <a:endParaRPr lang="en-IN" dirty="0"/>
          </a:p>
          <a:p>
            <a:r>
              <a:rPr lang="en-IN" b="1" dirty="0"/>
              <a:t>select </a:t>
            </a:r>
            <a:r>
              <a:rPr lang="en-IN" dirty="0"/>
              <a:t>clause may also contain arithmetic expressions involving the operators +, −, ∗, and / operating on constants or attributes of tuples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6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Where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allows </a:t>
            </a:r>
            <a:r>
              <a:rPr lang="en-IN" dirty="0"/>
              <a:t>us to select only those rows in the result relation </a:t>
            </a:r>
            <a:r>
              <a:rPr lang="en-IN" dirty="0" smtClean="0"/>
              <a:t>of the </a:t>
            </a:r>
            <a:r>
              <a:rPr lang="en-IN" b="1" dirty="0"/>
              <a:t>from </a:t>
            </a:r>
            <a:r>
              <a:rPr lang="en-IN" dirty="0"/>
              <a:t>clause that satisfy a specified </a:t>
            </a:r>
            <a:r>
              <a:rPr lang="en-IN" dirty="0" smtClean="0"/>
              <a:t>predicate</a:t>
            </a:r>
          </a:p>
          <a:p>
            <a:r>
              <a:rPr lang="en-IN" dirty="0"/>
              <a:t>SQL allows the use of </a:t>
            </a:r>
            <a:endParaRPr lang="en-IN" dirty="0" smtClean="0"/>
          </a:p>
          <a:p>
            <a:pPr lvl="1"/>
            <a:r>
              <a:rPr lang="en-IN" dirty="0" smtClean="0"/>
              <a:t>the </a:t>
            </a:r>
            <a:r>
              <a:rPr lang="en-IN" dirty="0"/>
              <a:t>logical connectives </a:t>
            </a:r>
            <a:r>
              <a:rPr lang="en-IN" b="1" dirty="0"/>
              <a:t>and</a:t>
            </a:r>
            <a:r>
              <a:rPr lang="en-IN" dirty="0"/>
              <a:t>, </a:t>
            </a:r>
            <a:r>
              <a:rPr lang="en-IN" b="1" dirty="0"/>
              <a:t>or</a:t>
            </a:r>
            <a:r>
              <a:rPr lang="en-IN" dirty="0"/>
              <a:t>, and </a:t>
            </a:r>
            <a:r>
              <a:rPr lang="en-IN" b="1" dirty="0"/>
              <a:t>not </a:t>
            </a:r>
            <a:r>
              <a:rPr lang="en-IN" dirty="0"/>
              <a:t>in the </a:t>
            </a:r>
            <a:r>
              <a:rPr lang="en-IN" b="1" dirty="0" smtClean="0"/>
              <a:t>where </a:t>
            </a:r>
            <a:r>
              <a:rPr lang="en-IN" dirty="0" smtClean="0"/>
              <a:t>clause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comparison </a:t>
            </a:r>
            <a:r>
              <a:rPr lang="en-IN" dirty="0"/>
              <a:t>operators </a:t>
            </a:r>
            <a:r>
              <a:rPr lang="en-IN" i="1" dirty="0"/>
              <a:t>&lt;</a:t>
            </a:r>
            <a:r>
              <a:rPr lang="en-IN" dirty="0"/>
              <a:t>, </a:t>
            </a:r>
            <a:r>
              <a:rPr lang="en-IN" i="1" dirty="0"/>
              <a:t>&lt;</a:t>
            </a:r>
            <a:r>
              <a:rPr lang="en-IN" dirty="0"/>
              <a:t>=, </a:t>
            </a:r>
            <a:r>
              <a:rPr lang="en-IN" i="1" dirty="0"/>
              <a:t>&gt;</a:t>
            </a:r>
            <a:r>
              <a:rPr lang="en-IN" dirty="0"/>
              <a:t>, </a:t>
            </a:r>
            <a:r>
              <a:rPr lang="en-IN" i="1" dirty="0"/>
              <a:t>&gt;</a:t>
            </a:r>
            <a:r>
              <a:rPr lang="en-IN" dirty="0"/>
              <a:t>=, =, and </a:t>
            </a:r>
            <a:r>
              <a:rPr lang="en-IN" i="1" dirty="0"/>
              <a:t>&lt;&gt;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07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Queries on multiple 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Queries often need to </a:t>
            </a:r>
            <a:r>
              <a:rPr lang="en-IN" dirty="0" smtClean="0"/>
              <a:t>access information </a:t>
            </a:r>
            <a:r>
              <a:rPr lang="en-IN" dirty="0"/>
              <a:t>from multiple </a:t>
            </a:r>
            <a:r>
              <a:rPr lang="en-IN" dirty="0" smtClean="0"/>
              <a:t>relations</a:t>
            </a:r>
          </a:p>
          <a:p>
            <a:endParaRPr lang="en-IN" dirty="0"/>
          </a:p>
          <a:p>
            <a:r>
              <a:rPr lang="en-IN" dirty="0"/>
              <a:t>A typical SQL query has the form</a:t>
            </a:r>
          </a:p>
          <a:p>
            <a:pPr marL="914400" lvl="3" indent="0">
              <a:buNone/>
            </a:pPr>
            <a:r>
              <a:rPr lang="en-IN" sz="2400" b="1" dirty="0"/>
              <a:t>select </a:t>
            </a:r>
            <a:r>
              <a:rPr lang="en-IN" sz="2400" i="1" dirty="0"/>
              <a:t>A</a:t>
            </a:r>
            <a:r>
              <a:rPr lang="en-IN" sz="2400" dirty="0"/>
              <a:t>1</a:t>
            </a:r>
            <a:r>
              <a:rPr lang="en-IN" sz="2400" i="1" dirty="0"/>
              <a:t>, A</a:t>
            </a:r>
            <a:r>
              <a:rPr lang="en-IN" sz="2400" dirty="0"/>
              <a:t>2</a:t>
            </a:r>
            <a:r>
              <a:rPr lang="en-IN" sz="2400" i="1" dirty="0"/>
              <a:t>, . . . , An</a:t>
            </a:r>
          </a:p>
          <a:p>
            <a:pPr marL="914400" lvl="3" indent="0">
              <a:buNone/>
            </a:pPr>
            <a:r>
              <a:rPr lang="en-IN" sz="2400" b="1" dirty="0"/>
              <a:t>from </a:t>
            </a:r>
            <a:r>
              <a:rPr lang="en-IN" sz="2400" i="1" dirty="0"/>
              <a:t>r</a:t>
            </a:r>
            <a:r>
              <a:rPr lang="en-IN" sz="2400" dirty="0"/>
              <a:t>1</a:t>
            </a:r>
            <a:r>
              <a:rPr lang="en-IN" sz="2400" i="1" dirty="0"/>
              <a:t>, r</a:t>
            </a:r>
            <a:r>
              <a:rPr lang="en-IN" sz="2400" dirty="0"/>
              <a:t>2</a:t>
            </a:r>
            <a:r>
              <a:rPr lang="en-IN" sz="2400" i="1" dirty="0"/>
              <a:t>, . . . , </a:t>
            </a:r>
            <a:r>
              <a:rPr lang="en-IN" sz="2400" i="1" dirty="0" err="1"/>
              <a:t>rm</a:t>
            </a:r>
            <a:endParaRPr lang="en-IN" sz="2400" i="1" dirty="0"/>
          </a:p>
          <a:p>
            <a:pPr marL="914400" lvl="3" indent="0">
              <a:buNone/>
            </a:pPr>
            <a:r>
              <a:rPr lang="en-IN" sz="2400" b="1" dirty="0"/>
              <a:t>where </a:t>
            </a:r>
            <a:r>
              <a:rPr lang="en-IN" sz="2400" i="1" dirty="0" smtClean="0"/>
              <a:t>P</a:t>
            </a:r>
            <a:r>
              <a:rPr lang="en-IN" sz="2400" dirty="0" smtClean="0"/>
              <a:t>;</a:t>
            </a:r>
          </a:p>
          <a:p>
            <a:pPr marL="914400" lvl="3" indent="0">
              <a:buNone/>
            </a:pPr>
            <a:endParaRPr lang="en-IN" sz="2400" i="1" dirty="0"/>
          </a:p>
          <a:p>
            <a:pPr marL="914400" lvl="3" indent="0">
              <a:buNone/>
            </a:pPr>
            <a:r>
              <a:rPr lang="en-IN" sz="2400" i="1" dirty="0" smtClean="0"/>
              <a:t>Ai </a:t>
            </a:r>
            <a:r>
              <a:rPr lang="en-IN" sz="2400" dirty="0"/>
              <a:t>represents an attribute, and each </a:t>
            </a:r>
            <a:r>
              <a:rPr lang="en-IN" sz="2400" i="1" dirty="0" err="1"/>
              <a:t>ri</a:t>
            </a:r>
            <a:r>
              <a:rPr lang="en-IN" sz="2400" i="1" dirty="0"/>
              <a:t> </a:t>
            </a:r>
            <a:r>
              <a:rPr lang="en-IN" sz="2400" dirty="0"/>
              <a:t>a relation. </a:t>
            </a:r>
            <a:r>
              <a:rPr lang="en-IN" sz="2400" i="1" dirty="0"/>
              <a:t>P </a:t>
            </a:r>
            <a:r>
              <a:rPr lang="en-IN" sz="2400" dirty="0"/>
              <a:t>is a predicate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3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Overview of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SQL has several parts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Data Definition Language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defining relational schemas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Data Manipulation Language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– accessing the database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 specifying integrity constraints that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data stored in the database must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satisfy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View definition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– for defining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views.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Transaction control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- specifying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beginning and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ending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transactions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- define how SQL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statements can be embedded within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general-purpose programming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such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as C, C++, and Java.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Authorization -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specifying access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rights to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relations and views.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SQL - DDL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DDL includes the following information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schema for each relation.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types of values associated with each attribute.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integrity constraints.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set of indices to be maintained for each relation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security and authorization information for each relation.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physical storage structure of each relation on disk.</a:t>
            </a:r>
          </a:p>
        </p:txBody>
      </p:sp>
    </p:spTree>
    <p:extLst>
      <p:ext uri="{BB962C8B-B14F-4D97-AF65-F5344CB8AC3E}">
        <p14:creationId xmlns:p14="http://schemas.microsoft.com/office/powerpoint/2010/main" val="348046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Basic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char(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or character(n)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smallint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numeric(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double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precision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float(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/>
              <a:t>Each type may include a special value called the </a:t>
            </a:r>
            <a:r>
              <a:rPr lang="en-IN" b="1" dirty="0">
                <a:solidFill>
                  <a:srgbClr val="FF0000"/>
                </a:solidFill>
              </a:rPr>
              <a:t>null</a:t>
            </a:r>
            <a:r>
              <a:rPr lang="en-IN" b="1" dirty="0"/>
              <a:t> </a:t>
            </a:r>
            <a:r>
              <a:rPr lang="en-IN" dirty="0"/>
              <a:t>value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1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DDL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</a:t>
            </a:r>
          </a:p>
          <a:p>
            <a:r>
              <a:rPr lang="en-IN" dirty="0" smtClean="0"/>
              <a:t>Alter</a:t>
            </a:r>
          </a:p>
          <a:p>
            <a:r>
              <a:rPr lang="en-IN" dirty="0" smtClean="0"/>
              <a:t>Drop</a:t>
            </a:r>
          </a:p>
          <a:p>
            <a:r>
              <a:rPr lang="en-IN" dirty="0" smtClean="0"/>
              <a:t>Rename</a:t>
            </a:r>
          </a:p>
          <a:p>
            <a:r>
              <a:rPr lang="en-IN" dirty="0" smtClean="0"/>
              <a:t>Truncate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Create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100" dirty="0"/>
              <a:t>The general form of the </a:t>
            </a:r>
            <a:r>
              <a:rPr lang="en-IN" sz="3100" b="1" dirty="0"/>
              <a:t>create table </a:t>
            </a:r>
            <a:r>
              <a:rPr lang="en-IN" sz="3100" dirty="0"/>
              <a:t>command is:</a:t>
            </a:r>
          </a:p>
          <a:p>
            <a:pPr marL="667512" lvl="2" indent="0">
              <a:buNone/>
            </a:pPr>
            <a:r>
              <a:rPr lang="en-IN" sz="2300" b="1" dirty="0"/>
              <a:t>create table </a:t>
            </a:r>
            <a:r>
              <a:rPr lang="en-IN" sz="2300" i="1" dirty="0"/>
              <a:t>r</a:t>
            </a:r>
          </a:p>
          <a:p>
            <a:pPr marL="667512" lvl="2" indent="0">
              <a:buNone/>
            </a:pPr>
            <a:r>
              <a:rPr lang="en-IN" sz="2300" dirty="0"/>
              <a:t>(</a:t>
            </a:r>
            <a:r>
              <a:rPr lang="en-IN" sz="2300" i="1" dirty="0"/>
              <a:t>A</a:t>
            </a:r>
            <a:r>
              <a:rPr lang="en-IN" sz="2300" dirty="0"/>
              <a:t>1 </a:t>
            </a:r>
            <a:r>
              <a:rPr lang="en-IN" sz="2300" i="1" dirty="0"/>
              <a:t>D</a:t>
            </a:r>
            <a:r>
              <a:rPr lang="en-IN" sz="2300" dirty="0"/>
              <a:t>1,</a:t>
            </a:r>
          </a:p>
          <a:p>
            <a:pPr marL="667512" lvl="2" indent="0">
              <a:buNone/>
            </a:pPr>
            <a:r>
              <a:rPr lang="en-IN" sz="2300" i="1" dirty="0"/>
              <a:t>A</a:t>
            </a:r>
            <a:r>
              <a:rPr lang="en-IN" sz="2300" dirty="0"/>
              <a:t>2 </a:t>
            </a:r>
            <a:r>
              <a:rPr lang="en-IN" sz="2300" i="1" dirty="0"/>
              <a:t>D</a:t>
            </a:r>
            <a:r>
              <a:rPr lang="en-IN" sz="2300" dirty="0"/>
              <a:t>2,</a:t>
            </a:r>
          </a:p>
          <a:p>
            <a:pPr marL="667512" lvl="2" indent="0">
              <a:buNone/>
            </a:pPr>
            <a:r>
              <a:rPr lang="en-IN" sz="2300" dirty="0"/>
              <a:t>. . . ,</a:t>
            </a:r>
          </a:p>
          <a:p>
            <a:pPr marL="667512" lvl="2" indent="0">
              <a:buNone/>
            </a:pPr>
            <a:r>
              <a:rPr lang="en-IN" sz="2300" i="1" dirty="0"/>
              <a:t>An </a:t>
            </a:r>
            <a:r>
              <a:rPr lang="en-IN" sz="2300" i="1" dirty="0" err="1"/>
              <a:t>Dn</a:t>
            </a:r>
            <a:r>
              <a:rPr lang="en-IN" sz="2300" dirty="0"/>
              <a:t>,</a:t>
            </a:r>
          </a:p>
          <a:p>
            <a:pPr marL="667512" lvl="2" indent="0">
              <a:buNone/>
            </a:pPr>
            <a:r>
              <a:rPr lang="en-IN" sz="2300" dirty="0" smtClean="0"/>
              <a:t>integrity-constraint1,</a:t>
            </a:r>
            <a:endParaRPr lang="en-IN" sz="2300" dirty="0"/>
          </a:p>
          <a:p>
            <a:pPr marL="667512" lvl="2" indent="0">
              <a:buNone/>
            </a:pPr>
            <a:r>
              <a:rPr lang="en-IN" sz="2300" i="1" dirty="0"/>
              <a:t>. . . ,</a:t>
            </a:r>
          </a:p>
          <a:p>
            <a:pPr marL="667512" lvl="2" indent="0">
              <a:buNone/>
            </a:pPr>
            <a:r>
              <a:rPr lang="en-IN" sz="2300" dirty="0"/>
              <a:t>integrity-</a:t>
            </a:r>
            <a:r>
              <a:rPr lang="en-IN" sz="2300" dirty="0" err="1"/>
              <a:t>constraint</a:t>
            </a:r>
            <a:r>
              <a:rPr lang="en-IN" sz="2300" i="1" dirty="0" err="1"/>
              <a:t>k</a:t>
            </a:r>
            <a:endParaRPr lang="en-IN" sz="2300" i="1" dirty="0"/>
          </a:p>
          <a:p>
            <a:pPr marL="667512" lvl="2" indent="0">
              <a:buNone/>
            </a:pPr>
            <a:r>
              <a:rPr lang="en-IN" sz="2300" dirty="0"/>
              <a:t>);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smtClean="0"/>
              <a:t>	</a:t>
            </a:r>
            <a:r>
              <a:rPr lang="en-IN" i="1" dirty="0" smtClean="0"/>
              <a:t>r </a:t>
            </a:r>
            <a:r>
              <a:rPr lang="en-IN" dirty="0"/>
              <a:t>is the name of the relation,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smtClean="0"/>
              <a:t>Ai </a:t>
            </a:r>
            <a:r>
              <a:rPr lang="en-IN" dirty="0"/>
              <a:t>is the name of an attribute in </a:t>
            </a:r>
            <a:r>
              <a:rPr lang="en-IN" dirty="0" smtClean="0"/>
              <a:t>the schema </a:t>
            </a:r>
            <a:r>
              <a:rPr lang="en-IN" dirty="0"/>
              <a:t>of relation </a:t>
            </a:r>
            <a:r>
              <a:rPr lang="en-IN" i="1" dirty="0" smtClean="0"/>
              <a:t>r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smtClean="0"/>
              <a:t>Di </a:t>
            </a:r>
            <a:r>
              <a:rPr lang="en-IN" dirty="0"/>
              <a:t>is the domain of attribute </a:t>
            </a:r>
            <a:r>
              <a:rPr lang="en-IN" i="1" dirty="0"/>
              <a:t>Ai</a:t>
            </a:r>
            <a:r>
              <a:rPr lang="en-IN" dirty="0"/>
              <a:t>; that is, </a:t>
            </a:r>
            <a:r>
              <a:rPr lang="en-IN" i="1" dirty="0"/>
              <a:t>Di </a:t>
            </a:r>
            <a:r>
              <a:rPr lang="en-IN" dirty="0"/>
              <a:t>specifies </a:t>
            </a:r>
            <a:r>
              <a:rPr lang="en-IN" dirty="0" smtClean="0"/>
              <a:t>the type </a:t>
            </a:r>
            <a:r>
              <a:rPr lang="en-IN" dirty="0"/>
              <a:t>of attribute </a:t>
            </a:r>
            <a:r>
              <a:rPr lang="en-IN" i="1" dirty="0"/>
              <a:t>Ai </a:t>
            </a:r>
            <a:r>
              <a:rPr lang="en-IN" dirty="0"/>
              <a:t>along with optional constraints that restrict the set of </a:t>
            </a:r>
            <a:r>
              <a:rPr lang="en-IN" dirty="0" smtClean="0"/>
              <a:t>allowed values </a:t>
            </a:r>
            <a:r>
              <a:rPr lang="en-IN" dirty="0"/>
              <a:t>for </a:t>
            </a:r>
            <a:r>
              <a:rPr lang="en-IN" i="1" dirty="0"/>
              <a:t>Ai 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117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Integrity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SQL prevents any update to the database that violates an integrity constraint.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SQL </a:t>
            </a:r>
            <a:r>
              <a:rPr lang="en-IN" dirty="0"/>
              <a:t>supports a number of different integrity </a:t>
            </a:r>
            <a:r>
              <a:rPr lang="en-IN" dirty="0" smtClean="0"/>
              <a:t>constraints</a:t>
            </a:r>
          </a:p>
          <a:p>
            <a:r>
              <a:rPr lang="en-IN" b="1" dirty="0"/>
              <a:t>primary key </a:t>
            </a:r>
            <a:r>
              <a:rPr lang="en-IN" dirty="0"/>
              <a:t>(</a:t>
            </a:r>
            <a:r>
              <a:rPr lang="en-IN" i="1" dirty="0"/>
              <a:t>Aj</a:t>
            </a:r>
            <a:r>
              <a:rPr lang="en-IN" dirty="0"/>
              <a:t>1 </a:t>
            </a:r>
            <a:r>
              <a:rPr lang="en-IN" i="1" dirty="0"/>
              <a:t>, Aj</a:t>
            </a:r>
            <a:r>
              <a:rPr lang="en-IN" dirty="0"/>
              <a:t>2</a:t>
            </a:r>
            <a:r>
              <a:rPr lang="en-IN" i="1" dirty="0"/>
              <a:t>, . . . , </a:t>
            </a:r>
            <a:r>
              <a:rPr lang="en-IN" i="1" dirty="0" err="1"/>
              <a:t>Ajm</a:t>
            </a:r>
            <a:r>
              <a:rPr lang="en-IN" i="1" dirty="0"/>
              <a:t> 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 The </a:t>
            </a:r>
            <a:r>
              <a:rPr lang="en-IN" dirty="0" err="1" smtClean="0"/>
              <a:t>primarykey</a:t>
            </a:r>
            <a:r>
              <a:rPr lang="en-IN" dirty="0" smtClean="0"/>
              <a:t> attributes </a:t>
            </a:r>
            <a:r>
              <a:rPr lang="en-IN" dirty="0"/>
              <a:t>are required to be </a:t>
            </a:r>
            <a:r>
              <a:rPr lang="en-IN" i="1" dirty="0" err="1"/>
              <a:t>nonnull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i="1" dirty="0" smtClean="0"/>
              <a:t>unique</a:t>
            </a:r>
            <a:endParaRPr lang="en-IN" dirty="0"/>
          </a:p>
          <a:p>
            <a:pPr lvl="1"/>
            <a:r>
              <a:rPr lang="en-IN" dirty="0" smtClean="0"/>
              <a:t>optional</a:t>
            </a:r>
            <a:endParaRPr lang="en-IN" dirty="0"/>
          </a:p>
          <a:p>
            <a:r>
              <a:rPr lang="en-IN" b="1" dirty="0"/>
              <a:t>foreign key </a:t>
            </a:r>
            <a:r>
              <a:rPr lang="en-IN" dirty="0"/>
              <a:t>(</a:t>
            </a:r>
            <a:r>
              <a:rPr lang="en-IN" i="1" dirty="0"/>
              <a:t>Ak</a:t>
            </a:r>
            <a:r>
              <a:rPr lang="en-IN" dirty="0"/>
              <a:t>1 </a:t>
            </a:r>
            <a:r>
              <a:rPr lang="en-IN" i="1" dirty="0"/>
              <a:t>, Ak</a:t>
            </a:r>
            <a:r>
              <a:rPr lang="en-IN" dirty="0"/>
              <a:t>2</a:t>
            </a:r>
            <a:r>
              <a:rPr lang="en-IN" i="1" dirty="0"/>
              <a:t>, . . . , </a:t>
            </a:r>
            <a:r>
              <a:rPr lang="en-IN" i="1" dirty="0" err="1"/>
              <a:t>Akn</a:t>
            </a:r>
            <a:r>
              <a:rPr lang="en-IN" i="1" dirty="0"/>
              <a:t> </a:t>
            </a:r>
            <a:r>
              <a:rPr lang="en-IN" dirty="0"/>
              <a:t>) </a:t>
            </a:r>
            <a:r>
              <a:rPr lang="en-IN" b="1" dirty="0"/>
              <a:t>references </a:t>
            </a:r>
            <a:r>
              <a:rPr lang="en-IN" i="1" dirty="0" smtClean="0"/>
              <a:t>s</a:t>
            </a:r>
            <a:endParaRPr lang="en-IN" dirty="0"/>
          </a:p>
          <a:p>
            <a:pPr lvl="1"/>
            <a:r>
              <a:rPr lang="en-IN" dirty="0" err="1" smtClean="0"/>
              <a:t>The</a:t>
            </a:r>
            <a:r>
              <a:rPr lang="en-IN" b="1" dirty="0" err="1" smtClean="0"/>
              <a:t>foreign</a:t>
            </a:r>
            <a:r>
              <a:rPr lang="en-IN" b="1" dirty="0" smtClean="0"/>
              <a:t> </a:t>
            </a:r>
            <a:r>
              <a:rPr lang="en-IN" b="1" dirty="0"/>
              <a:t>key </a:t>
            </a:r>
            <a:r>
              <a:rPr lang="en-IN" dirty="0"/>
              <a:t>specification </a:t>
            </a:r>
            <a:r>
              <a:rPr lang="en-IN" dirty="0" smtClean="0"/>
              <a:t>says that </a:t>
            </a:r>
            <a:r>
              <a:rPr lang="en-IN" dirty="0"/>
              <a:t>the values of attributes (</a:t>
            </a:r>
            <a:r>
              <a:rPr lang="en-IN" i="1" dirty="0"/>
              <a:t>Ak</a:t>
            </a:r>
            <a:r>
              <a:rPr lang="en-IN" dirty="0"/>
              <a:t>1 </a:t>
            </a:r>
            <a:r>
              <a:rPr lang="en-IN" i="1" dirty="0"/>
              <a:t>, Ak</a:t>
            </a:r>
            <a:r>
              <a:rPr lang="en-IN" dirty="0"/>
              <a:t>2</a:t>
            </a:r>
            <a:r>
              <a:rPr lang="en-IN" i="1" dirty="0"/>
              <a:t>, . . . , </a:t>
            </a:r>
            <a:r>
              <a:rPr lang="en-IN" i="1" dirty="0" err="1"/>
              <a:t>Akn</a:t>
            </a:r>
            <a:r>
              <a:rPr lang="en-IN" i="1" dirty="0"/>
              <a:t> </a:t>
            </a:r>
            <a:r>
              <a:rPr lang="en-IN" dirty="0"/>
              <a:t>) for any tuple in the </a:t>
            </a:r>
            <a:r>
              <a:rPr lang="en-IN" dirty="0" smtClean="0"/>
              <a:t>relation </a:t>
            </a:r>
            <a:r>
              <a:rPr lang="en-IN" i="1" dirty="0" smtClean="0"/>
              <a:t>r</a:t>
            </a:r>
            <a:r>
              <a:rPr lang="en-IN" dirty="0" smtClean="0"/>
              <a:t> must </a:t>
            </a:r>
            <a:r>
              <a:rPr lang="en-IN" dirty="0"/>
              <a:t>correspond to values of the primary key attributes of some tuple </a:t>
            </a:r>
            <a:r>
              <a:rPr lang="en-IN" dirty="0" smtClean="0"/>
              <a:t>in relation </a:t>
            </a:r>
            <a:r>
              <a:rPr lang="en-IN" i="1" dirty="0"/>
              <a:t>s</a:t>
            </a:r>
            <a:r>
              <a:rPr lang="en-IN" dirty="0" smtClean="0"/>
              <a:t>.</a:t>
            </a:r>
          </a:p>
          <a:p>
            <a:r>
              <a:rPr lang="en-IN" sz="2800" b="1" dirty="0"/>
              <a:t>not </a:t>
            </a:r>
            <a:r>
              <a:rPr lang="en-IN" sz="2800" b="1" dirty="0" smtClean="0"/>
              <a:t>null</a:t>
            </a:r>
          </a:p>
          <a:p>
            <a:pPr lvl="1"/>
            <a:r>
              <a:rPr lang="en-IN" dirty="0" smtClean="0"/>
              <a:t>specifies </a:t>
            </a:r>
            <a:r>
              <a:rPr lang="en-IN" dirty="0"/>
              <a:t>that the null </a:t>
            </a:r>
            <a:r>
              <a:rPr lang="en-IN" dirty="0" smtClean="0"/>
              <a:t>value </a:t>
            </a:r>
            <a:r>
              <a:rPr lang="en-IN" sz="2600" dirty="0" smtClean="0"/>
              <a:t>is </a:t>
            </a:r>
            <a:r>
              <a:rPr lang="en-IN" sz="2600" dirty="0"/>
              <a:t>not allowed for that attribute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5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Defining Primary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e.g., 	</a:t>
            </a:r>
            <a:r>
              <a:rPr lang="en-IN" b="1" dirty="0" smtClean="0"/>
              <a:t>create </a:t>
            </a:r>
            <a:r>
              <a:rPr lang="en-IN" b="1" dirty="0"/>
              <a:t>table </a:t>
            </a:r>
            <a:r>
              <a:rPr lang="en-IN" i="1" dirty="0"/>
              <a:t>department</a:t>
            </a:r>
          </a:p>
          <a:p>
            <a:pPr marL="0" indent="0">
              <a:buNone/>
            </a:pPr>
            <a:r>
              <a:rPr lang="en-IN" dirty="0" smtClean="0"/>
              <a:t>	(</a:t>
            </a:r>
            <a:r>
              <a:rPr lang="en-IN" i="1" dirty="0" err="1" smtClean="0"/>
              <a:t>dept</a:t>
            </a:r>
            <a:r>
              <a:rPr lang="en-IN" i="1" dirty="0" err="1"/>
              <a:t>_</a:t>
            </a:r>
            <a:r>
              <a:rPr lang="en-IN" i="1" dirty="0" err="1" smtClean="0"/>
              <a:t>name</a:t>
            </a:r>
            <a:r>
              <a:rPr lang="en-IN" i="1" dirty="0" smtClean="0"/>
              <a:t> </a:t>
            </a:r>
            <a:r>
              <a:rPr lang="en-IN" b="1" dirty="0" err="1"/>
              <a:t>varchar</a:t>
            </a:r>
            <a:r>
              <a:rPr lang="en-IN" b="1" dirty="0"/>
              <a:t> </a:t>
            </a:r>
            <a:r>
              <a:rPr lang="en-IN" dirty="0"/>
              <a:t>(20),</a:t>
            </a:r>
          </a:p>
          <a:p>
            <a:pPr marL="0" indent="0">
              <a:buNone/>
            </a:pPr>
            <a:r>
              <a:rPr lang="en-IN" i="1" dirty="0" smtClean="0"/>
              <a:t>	building </a:t>
            </a:r>
            <a:r>
              <a:rPr lang="en-IN" b="1" dirty="0" err="1"/>
              <a:t>varchar</a:t>
            </a:r>
            <a:r>
              <a:rPr lang="en-IN" b="1" dirty="0"/>
              <a:t> </a:t>
            </a:r>
            <a:r>
              <a:rPr lang="en-IN" dirty="0"/>
              <a:t>(15),</a:t>
            </a:r>
          </a:p>
          <a:p>
            <a:pPr marL="0" indent="0">
              <a:buNone/>
            </a:pPr>
            <a:r>
              <a:rPr lang="en-IN" i="1" dirty="0" smtClean="0"/>
              <a:t>	budget </a:t>
            </a:r>
            <a:r>
              <a:rPr lang="en-IN" b="1" dirty="0"/>
              <a:t>numeric </a:t>
            </a:r>
            <a:r>
              <a:rPr lang="en-IN" dirty="0"/>
              <a:t>(12,2),</a:t>
            </a:r>
          </a:p>
          <a:p>
            <a:pPr marL="0" indent="0">
              <a:buNone/>
            </a:pPr>
            <a:r>
              <a:rPr lang="en-IN" b="1" dirty="0" smtClean="0"/>
              <a:t>	primary </a:t>
            </a:r>
            <a:r>
              <a:rPr lang="en-IN" b="1" dirty="0"/>
              <a:t>key </a:t>
            </a:r>
            <a:r>
              <a:rPr lang="en-IN" dirty="0"/>
              <a:t>(</a:t>
            </a:r>
            <a:r>
              <a:rPr lang="en-IN" i="1" dirty="0" err="1" smtClean="0"/>
              <a:t>dept</a:t>
            </a:r>
            <a:r>
              <a:rPr lang="en-IN" i="1" dirty="0" err="1"/>
              <a:t>_</a:t>
            </a:r>
            <a:r>
              <a:rPr lang="en-IN" i="1" dirty="0" err="1" smtClean="0"/>
              <a:t>name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Note: </a:t>
            </a:r>
            <a:r>
              <a:rPr lang="en-IN" i="1" dirty="0" err="1" smtClean="0"/>
              <a:t>dept_name</a:t>
            </a:r>
            <a:r>
              <a:rPr lang="en-IN" i="1" dirty="0" smtClean="0"/>
              <a:t> </a:t>
            </a:r>
            <a:r>
              <a:rPr lang="en-IN" dirty="0"/>
              <a:t>attribute is the primary key of the </a:t>
            </a:r>
            <a:r>
              <a:rPr lang="en-IN" i="1" dirty="0"/>
              <a:t>department </a:t>
            </a:r>
            <a:r>
              <a:rPr lang="en-IN" dirty="0"/>
              <a:t>relation.</a:t>
            </a:r>
          </a:p>
        </p:txBody>
      </p:sp>
    </p:spTree>
    <p:extLst>
      <p:ext uri="{BB962C8B-B14F-4D97-AF65-F5344CB8AC3E}">
        <p14:creationId xmlns:p14="http://schemas.microsoft.com/office/powerpoint/2010/main" val="286374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Defining foreign foreign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194560" lvl="8" indent="0">
              <a:buNone/>
            </a:pPr>
            <a:r>
              <a:rPr lang="en-IN" sz="1800" b="1" dirty="0"/>
              <a:t>create table </a:t>
            </a:r>
            <a:r>
              <a:rPr lang="en-IN" sz="1800" i="1" dirty="0"/>
              <a:t>department</a:t>
            </a:r>
          </a:p>
          <a:p>
            <a:pPr marL="2194560" lvl="8" indent="0">
              <a:buNone/>
            </a:pPr>
            <a:r>
              <a:rPr lang="en-IN" sz="1800" dirty="0"/>
              <a:t>(</a:t>
            </a:r>
            <a:r>
              <a:rPr lang="en-IN" sz="1800" i="1" dirty="0" err="1" smtClean="0"/>
              <a:t>dept</a:t>
            </a:r>
            <a:r>
              <a:rPr lang="en-IN" sz="1800" i="1" dirty="0" err="1"/>
              <a:t>_</a:t>
            </a:r>
            <a:r>
              <a:rPr lang="en-IN" sz="1800" i="1" dirty="0" err="1" smtClean="0"/>
              <a:t>name</a:t>
            </a:r>
            <a:r>
              <a:rPr lang="en-IN" sz="1800" i="1" dirty="0" smtClean="0"/>
              <a:t> </a:t>
            </a:r>
            <a:r>
              <a:rPr lang="en-IN" sz="1800" dirty="0" err="1"/>
              <a:t>varchar</a:t>
            </a:r>
            <a:r>
              <a:rPr lang="en-IN" sz="1800" dirty="0"/>
              <a:t> (20),</a:t>
            </a:r>
          </a:p>
          <a:p>
            <a:pPr marL="2194560" lvl="8" indent="0">
              <a:buNone/>
            </a:pPr>
            <a:r>
              <a:rPr lang="en-IN" sz="1800" i="1" dirty="0"/>
              <a:t>building </a:t>
            </a:r>
            <a:r>
              <a:rPr lang="en-IN" sz="1800" dirty="0" err="1"/>
              <a:t>varchar</a:t>
            </a:r>
            <a:r>
              <a:rPr lang="en-IN" sz="1800" dirty="0"/>
              <a:t> (15),</a:t>
            </a:r>
          </a:p>
          <a:p>
            <a:pPr marL="2194560" lvl="8" indent="0">
              <a:buNone/>
            </a:pPr>
            <a:r>
              <a:rPr lang="en-IN" sz="1800" i="1" dirty="0"/>
              <a:t>budget </a:t>
            </a:r>
            <a:r>
              <a:rPr lang="en-IN" sz="1800" dirty="0"/>
              <a:t>numeric (12,2),</a:t>
            </a:r>
          </a:p>
          <a:p>
            <a:pPr marL="2194560" lvl="8" indent="0">
              <a:buNone/>
            </a:pPr>
            <a:r>
              <a:rPr lang="en-IN" sz="1800" b="1" dirty="0"/>
              <a:t>primary key </a:t>
            </a:r>
            <a:r>
              <a:rPr lang="en-IN" sz="1800" dirty="0"/>
              <a:t>(</a:t>
            </a:r>
            <a:r>
              <a:rPr lang="en-IN" sz="1800" i="1" dirty="0" err="1" smtClean="0"/>
              <a:t>dept_name</a:t>
            </a:r>
            <a:r>
              <a:rPr lang="en-IN" sz="1800" dirty="0" smtClean="0"/>
              <a:t>));</a:t>
            </a:r>
          </a:p>
          <a:p>
            <a:pPr marL="2194560" lvl="8" indent="0">
              <a:buNone/>
            </a:pPr>
            <a:endParaRPr lang="en-IN" sz="1800" dirty="0"/>
          </a:p>
          <a:p>
            <a:pPr marL="2194560" lvl="8" indent="0">
              <a:buNone/>
            </a:pPr>
            <a:endParaRPr lang="en-IN" sz="1800" dirty="0"/>
          </a:p>
          <a:p>
            <a:pPr marL="2194560" lvl="8" indent="0">
              <a:buNone/>
            </a:pPr>
            <a:r>
              <a:rPr lang="en-IN" sz="1800" b="1" dirty="0"/>
              <a:t>create table </a:t>
            </a:r>
            <a:r>
              <a:rPr lang="en-IN" sz="1800" i="1" dirty="0"/>
              <a:t>course</a:t>
            </a:r>
          </a:p>
          <a:p>
            <a:pPr marL="2194560" lvl="8" indent="0">
              <a:buNone/>
            </a:pPr>
            <a:r>
              <a:rPr lang="en-IN" sz="1800" dirty="0"/>
              <a:t>(</a:t>
            </a:r>
            <a:r>
              <a:rPr lang="en-IN" sz="1800" i="1" dirty="0" err="1" smtClean="0"/>
              <a:t>course_id</a:t>
            </a:r>
            <a:r>
              <a:rPr lang="en-IN" sz="1800" i="1" dirty="0" smtClean="0"/>
              <a:t> </a:t>
            </a:r>
            <a:r>
              <a:rPr lang="en-IN" sz="1800" dirty="0" err="1"/>
              <a:t>varchar</a:t>
            </a:r>
            <a:r>
              <a:rPr lang="en-IN" sz="1800" dirty="0"/>
              <a:t> (7),</a:t>
            </a:r>
          </a:p>
          <a:p>
            <a:pPr marL="2194560" lvl="8" indent="0">
              <a:buNone/>
            </a:pPr>
            <a:r>
              <a:rPr lang="en-IN" sz="1800" i="1" dirty="0"/>
              <a:t>title </a:t>
            </a:r>
            <a:r>
              <a:rPr lang="en-IN" sz="1800" dirty="0" err="1"/>
              <a:t>varchar</a:t>
            </a:r>
            <a:r>
              <a:rPr lang="en-IN" sz="1800" dirty="0"/>
              <a:t> (50),</a:t>
            </a:r>
          </a:p>
          <a:p>
            <a:pPr marL="2194560" lvl="8" indent="0">
              <a:buNone/>
            </a:pPr>
            <a:r>
              <a:rPr lang="en-IN" sz="1800" i="1" dirty="0" err="1" smtClean="0"/>
              <a:t>dept_name</a:t>
            </a:r>
            <a:r>
              <a:rPr lang="en-IN" sz="1800" i="1" dirty="0" smtClean="0"/>
              <a:t> </a:t>
            </a:r>
            <a:r>
              <a:rPr lang="en-IN" sz="1800" dirty="0" err="1"/>
              <a:t>varchar</a:t>
            </a:r>
            <a:r>
              <a:rPr lang="en-IN" sz="1800" dirty="0"/>
              <a:t> (20),</a:t>
            </a:r>
          </a:p>
          <a:p>
            <a:pPr marL="2194560" lvl="8" indent="0">
              <a:buNone/>
            </a:pPr>
            <a:r>
              <a:rPr lang="en-IN" sz="1800" i="1" dirty="0"/>
              <a:t>credits </a:t>
            </a:r>
            <a:r>
              <a:rPr lang="en-IN" sz="1800" dirty="0"/>
              <a:t>numeric (2,0),</a:t>
            </a:r>
          </a:p>
          <a:p>
            <a:pPr marL="2194560" lvl="8" indent="0">
              <a:buNone/>
            </a:pPr>
            <a:r>
              <a:rPr lang="en-IN" sz="1800" b="1" dirty="0"/>
              <a:t>primary key </a:t>
            </a:r>
            <a:r>
              <a:rPr lang="en-IN" sz="1800" dirty="0"/>
              <a:t>(</a:t>
            </a:r>
            <a:r>
              <a:rPr lang="en-IN" sz="1800" i="1" dirty="0" err="1" smtClean="0"/>
              <a:t>course_id</a:t>
            </a:r>
            <a:r>
              <a:rPr lang="en-IN" sz="1800" dirty="0"/>
              <a:t>),</a:t>
            </a:r>
          </a:p>
          <a:p>
            <a:pPr marL="2194560" lvl="8" indent="0">
              <a:buNone/>
            </a:pPr>
            <a:r>
              <a:rPr lang="en-IN" sz="1800" b="1" dirty="0"/>
              <a:t>foreign key </a:t>
            </a:r>
            <a:r>
              <a:rPr lang="en-IN" sz="1800" dirty="0"/>
              <a:t>(</a:t>
            </a:r>
            <a:r>
              <a:rPr lang="en-IN" sz="1800" i="1" dirty="0" err="1" smtClean="0"/>
              <a:t>dept_name</a:t>
            </a:r>
            <a:r>
              <a:rPr lang="en-IN" sz="1800" dirty="0"/>
              <a:t>) </a:t>
            </a:r>
            <a:r>
              <a:rPr lang="en-IN" sz="1800" b="1" dirty="0"/>
              <a:t>references </a:t>
            </a:r>
            <a:r>
              <a:rPr lang="en-IN" sz="1800" i="1" dirty="0"/>
              <a:t>department</a:t>
            </a:r>
            <a:r>
              <a:rPr lang="en-IN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943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</TotalTime>
  <Words>732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Structured Query Language</vt:lpstr>
      <vt:lpstr>Overview of SQL</vt:lpstr>
      <vt:lpstr>SQL - DDL</vt:lpstr>
      <vt:lpstr>Basic Data Types</vt:lpstr>
      <vt:lpstr>DDL commands</vt:lpstr>
      <vt:lpstr>Create command</vt:lpstr>
      <vt:lpstr>Integrity constraints</vt:lpstr>
      <vt:lpstr>Defining Primary key</vt:lpstr>
      <vt:lpstr>Defining foreign foreign key</vt:lpstr>
      <vt:lpstr>Modifications of the database</vt:lpstr>
      <vt:lpstr>Insertion </vt:lpstr>
      <vt:lpstr>Insertion contd…</vt:lpstr>
      <vt:lpstr>Deletion</vt:lpstr>
      <vt:lpstr>Update</vt:lpstr>
      <vt:lpstr>Basic Structure of SQL Queries</vt:lpstr>
      <vt:lpstr>Queries on a single relation</vt:lpstr>
      <vt:lpstr>Where clause</vt:lpstr>
      <vt:lpstr>Queries on multiple relations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user</dc:creator>
  <cp:lastModifiedBy>user</cp:lastModifiedBy>
  <cp:revision>45</cp:revision>
  <dcterms:created xsi:type="dcterms:W3CDTF">2016-07-17T13:02:42Z</dcterms:created>
  <dcterms:modified xsi:type="dcterms:W3CDTF">2018-02-20T10:53:42Z</dcterms:modified>
</cp:coreProperties>
</file>