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1" r:id="rId1"/>
  </p:sldMasterIdLst>
  <p:notesMasterIdLst>
    <p:notesMasterId r:id="rId48"/>
  </p:notesMasterIdLst>
  <p:handoutMasterIdLst>
    <p:handoutMasterId r:id="rId49"/>
  </p:handout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335" r:id="rId11"/>
    <p:sldId id="276" r:id="rId12"/>
    <p:sldId id="277" r:id="rId13"/>
    <p:sldId id="336" r:id="rId14"/>
    <p:sldId id="278" r:id="rId15"/>
    <p:sldId id="279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1" r:id="rId34"/>
    <p:sldId id="302" r:id="rId35"/>
    <p:sldId id="303" r:id="rId36"/>
    <p:sldId id="304" r:id="rId37"/>
    <p:sldId id="307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</p:sldIdLst>
  <p:sldSz cx="9144000" cy="6858000" type="screen4x3"/>
  <p:notesSz cx="6997700" cy="9283700"/>
  <p:custShowLst>
    <p:custShow name="Custom Show 1" id="0">
      <p:sldLst>
        <p:sld r:id="rId13"/>
        <p:sld r:id="rId22"/>
        <p:sld r:id="rId21"/>
        <p:sld r:id="rId16"/>
        <p:sld r:id="rId16"/>
        <p:sld r:id="rId24"/>
        <p:sld r:id="rId6"/>
        <p:sld r:id="rId30"/>
        <p:sld r:id="rId31"/>
        <p:sld r:id="rId2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4664" autoAdjust="0"/>
  </p:normalViewPr>
  <p:slideViewPr>
    <p:cSldViewPr snapToGrid="0">
      <p:cViewPr>
        <p:scale>
          <a:sx n="77" d="100"/>
          <a:sy n="77" d="100"/>
        </p:scale>
        <p:origin x="-1164" y="-72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7E560EFD-C8E3-487C-83A4-CDBC67F14D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49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E5E39D1E-5688-4727-9333-6A10C9C044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002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C077EC-45A6-426F-9971-FF9F9AC094C2}" type="slidenum">
              <a:rPr lang="en-US"/>
              <a:pPr/>
              <a:t>1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DA4BF9-AC9D-4014-97A0-B8DDFF6DE753}" type="slidenum">
              <a:rPr lang="en-US"/>
              <a:pPr/>
              <a:t>13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C6226-A03C-4A7D-9F2E-CB1AAD012F04}" type="slidenum">
              <a:rPr lang="en-US"/>
              <a:pPr/>
              <a:t>14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2F16AD-5F22-403A-8255-D1FF6D3E0C77}" type="slidenum">
              <a:rPr lang="en-US"/>
              <a:pPr/>
              <a:t>15</a:t>
            </a:fld>
            <a:endParaRPr lang="en-US"/>
          </a:p>
        </p:txBody>
      </p:sp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/>
          <a:p>
            <a:pPr algn="r" defTabSz="930275"/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2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412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19215-6E72-4A2E-88ED-4490C0F57015}" type="slidenum">
              <a:rPr lang="en-US"/>
              <a:pPr/>
              <a:t>16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71A800-C2B6-4AB5-99B0-D55A4DC67C1C}" type="slidenum">
              <a:rPr lang="en-US"/>
              <a:pPr/>
              <a:t>17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CB51B8-7225-49D4-9DF4-9DA17EC399C9}" type="slidenum">
              <a:rPr lang="en-US"/>
              <a:pPr/>
              <a:t>18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55D9D6-9B82-4C95-BA2C-EF0EDE2427BC}" type="slidenum">
              <a:rPr lang="en-US"/>
              <a:pPr/>
              <a:t>19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927CD-555F-4B76-9234-B1E94B714932}" type="slidenum">
              <a:rPr lang="en-US"/>
              <a:pPr/>
              <a:t>20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B4F0FE-23D8-48F3-9EA2-D4B70B23FD71}" type="slidenum">
              <a:rPr lang="en-US"/>
              <a:pPr/>
              <a:t>21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B64500-7437-422A-B650-C480877616E1}" type="slidenum">
              <a:rPr lang="en-US"/>
              <a:pPr/>
              <a:t>22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C4A22-7192-4EE3-A56F-559CCB4260AB}" type="slidenum">
              <a:rPr lang="en-US"/>
              <a:pPr/>
              <a:t>2</a:t>
            </a:fld>
            <a:endParaRPr lang="en-US"/>
          </a:p>
        </p:txBody>
      </p:sp>
      <p:sp>
        <p:nvSpPr>
          <p:cNvPr id="391170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1171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/>
          <a:p>
            <a:pPr algn="r" defTabSz="930275"/>
            <a:r>
              <a:rPr 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1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911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BAA11-334A-42BC-B6DD-99092D40634C}" type="slidenum">
              <a:rPr lang="en-US"/>
              <a:pPr/>
              <a:t>24</a:t>
            </a:fld>
            <a:endParaRPr lang="en-US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685FB8-D7B2-499E-A206-3B7E2A71682E}" type="slidenum">
              <a:rPr lang="en-US"/>
              <a:pPr/>
              <a:t>25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ECFA9-58DE-43E8-8311-4C84EA5AC8C7}" type="slidenum">
              <a:rPr lang="en-US"/>
              <a:pPr/>
              <a:t>26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2BC922-42D6-4C71-B6B9-673F3CB5F2B6}" type="slidenum">
              <a:rPr lang="en-US"/>
              <a:pPr/>
              <a:t>27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9984FD-D2F2-4BBE-A9C2-02C7483FCD5C}" type="slidenum">
              <a:rPr lang="en-US"/>
              <a:pPr/>
              <a:t>28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C3A0D2-8DCD-4C50-A2BA-5EEC7955807C}" type="slidenum">
              <a:rPr lang="en-US"/>
              <a:pPr/>
              <a:t>29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3FF41-F994-404A-926A-51BB0A38C7BE}" type="slidenum">
              <a:rPr lang="en-US"/>
              <a:pPr/>
              <a:t>30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4FD1E-EAEF-4241-8DF0-F24CB0C18E01}" type="slidenum">
              <a:rPr lang="en-US"/>
              <a:pPr/>
              <a:t>31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4119F8-ED7A-4903-9628-125B373873A8}" type="slidenum">
              <a:rPr lang="en-US"/>
              <a:pPr/>
              <a:t>32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0D2DC7-C035-4AEA-9A25-2DDE0B3B42BE}" type="slidenum">
              <a:rPr lang="en-US"/>
              <a:pPr/>
              <a:t>33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D45095-FFD0-4718-8CD3-E2EFFA763C03}" type="slidenum">
              <a:rPr lang="en-US"/>
              <a:pPr/>
              <a:t>3</a:t>
            </a:fld>
            <a:endParaRPr lang="en-US"/>
          </a:p>
        </p:txBody>
      </p:sp>
      <p:sp>
        <p:nvSpPr>
          <p:cNvPr id="393218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3219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/>
          <a:p>
            <a:pPr algn="r" defTabSz="930275"/>
            <a:r>
              <a:rPr lang="en-US" sz="1300">
                <a:latin typeface="Times New Roman" pitchFamily="18" charset="0"/>
              </a:rPr>
              <a:t>4</a:t>
            </a:r>
          </a:p>
        </p:txBody>
      </p:sp>
      <p:sp>
        <p:nvSpPr>
          <p:cNvPr id="393220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3221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3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932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01BB66-DFDA-4927-9840-9ED1FCFD68F4}" type="slidenum">
              <a:rPr lang="en-US"/>
              <a:pPr/>
              <a:t>34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5B5F5-8C7B-475F-BCA9-AFE53EF1AE2C}" type="slidenum">
              <a:rPr lang="en-US"/>
              <a:pPr/>
              <a:t>35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99E22851-163C-4527-BE2F-D6617D3DE903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6CAEFDFF-7D79-40F5-8DE8-AE54D221F9FB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2E673917-A80A-4FE7-B236-35F5FAE57550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2C83B1BA-61D5-4CB3-A729-CBC504290B2C}" type="slidenum">
              <a:rPr lang="en-US" sz="1200"/>
              <a:pPr/>
              <a:t>41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9FD42CCE-ABBA-4617-B831-AD65A7D3686F}" type="slidenum">
              <a:rPr lang="en-US" sz="1200"/>
              <a:pPr/>
              <a:t>42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C78CCFB8-AC55-4874-93AD-85C7A8B707FF}" type="slidenum">
              <a:rPr lang="en-US" sz="1200"/>
              <a:pPr/>
              <a:t>43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AF4EF8E1-D06C-4183-AD76-71672E9CD89C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5E14CB6C-4012-4039-AF93-299EC03E0FC7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3A49B4-7C93-47BD-9C62-39B135CB9D2A}" type="slidenum">
              <a:rPr lang="en-US"/>
              <a:pPr/>
              <a:t>4</a:t>
            </a:fld>
            <a:endParaRPr lang="en-US"/>
          </a:p>
        </p:txBody>
      </p:sp>
      <p:sp>
        <p:nvSpPr>
          <p:cNvPr id="395266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/>
          <a:p>
            <a:pPr algn="r" defTabSz="930275"/>
            <a:r>
              <a:rPr lang="en-US" sz="1300">
                <a:latin typeface="Times New Roman" pitchFamily="18" charset="0"/>
              </a:rPr>
              <a:t>5</a:t>
            </a:r>
          </a:p>
        </p:txBody>
      </p:sp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5269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5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952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7D6585A9-3212-44C1-88AA-95341C0D2980}" type="slidenum">
              <a:rPr lang="en-US" sz="1200"/>
              <a:pPr/>
              <a:t>46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62EFB-9905-4E2C-8EDE-A26628D85529}" type="slidenum">
              <a:rPr lang="en-US"/>
              <a:pPr/>
              <a:t>5</a:t>
            </a:fld>
            <a:endParaRPr lang="en-US"/>
          </a:p>
        </p:txBody>
      </p:sp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/>
          <a:p>
            <a:pPr algn="r" defTabSz="930275"/>
            <a:r>
              <a:rPr lang="en-US" sz="1300">
                <a:latin typeface="Times New Roman" pitchFamily="18" charset="0"/>
              </a:rPr>
              <a:t>6</a:t>
            </a:r>
          </a:p>
        </p:txBody>
      </p:sp>
      <p:sp>
        <p:nvSpPr>
          <p:cNvPr id="397316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7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973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402263-0102-4F38-8694-55C85EFDB019}" type="slidenum">
              <a:rPr lang="en-US"/>
              <a:pPr/>
              <a:t>6</a:t>
            </a:fld>
            <a:endParaRPr lang="en-US"/>
          </a:p>
        </p:txBody>
      </p:sp>
      <p:sp>
        <p:nvSpPr>
          <p:cNvPr id="399362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/>
          <a:p>
            <a:pPr algn="r" defTabSz="930275"/>
            <a:r>
              <a:rPr lang="en-US" sz="1300">
                <a:latin typeface="Times New Roman" pitchFamily="18" charset="0"/>
              </a:rPr>
              <a:t>8</a:t>
            </a:r>
          </a:p>
        </p:txBody>
      </p:sp>
      <p:sp>
        <p:nvSpPr>
          <p:cNvPr id="399364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993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1BE9D-DF1B-4C83-9FBA-650E4E46E32C}" type="slidenum">
              <a:rPr lang="en-US"/>
              <a:pPr/>
              <a:t>10</a:t>
            </a:fld>
            <a:endParaRPr lang="en-US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B52127-0A37-4EDD-8316-E64BB8C52B8D}" type="slidenum">
              <a:rPr lang="en-US"/>
              <a:pPr/>
              <a:t>11</a:t>
            </a:fld>
            <a:endParaRPr lang="en-US"/>
          </a:p>
        </p:txBody>
      </p:sp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6531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/>
          <a:p>
            <a:pPr algn="r" defTabSz="930275"/>
            <a:r>
              <a:rPr 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6533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6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4065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EE5C1A-AC27-4933-8852-9BFA3B7EB73B}" type="slidenum">
              <a:rPr lang="en-US"/>
              <a:pPr/>
              <a:t>12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C737-815D-4025-B970-C8E28D903E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9882-A629-4610-88DD-F3EB45E75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B787-88EE-4CBE-B236-B24BDAEAE5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EDB8-BF08-44E5-80F9-C07FB4536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1239-CCB7-4AD7-9E9D-2B007818F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F65B-1F5A-44B6-8EF8-DB1DEC2BAC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DE58-27CB-40F4-8910-91EF3C1479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970B-7D12-42D2-8261-0A714CB12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E4C0-36AD-431A-A9F8-7DCCA613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2327-2C00-4CA3-B44D-9904A1F707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01B3ECB-A6F5-4B6F-8E0F-4E5E951ABA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A82FB2-ADB2-47A3-9EC2-9C5DAE26815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16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SQL – Part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2618"/>
            <a:ext cx="8229600" cy="1143000"/>
          </a:xfrm>
        </p:spPr>
        <p:txBody>
          <a:bodyPr/>
          <a:lstStyle/>
          <a:p>
            <a:r>
              <a:rPr lang="en-US"/>
              <a:t>Natural Join Example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631825" y="757238"/>
            <a:ext cx="8121650" cy="4983162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/>
          </a:p>
          <a:p>
            <a:r>
              <a:rPr lang="en-US"/>
              <a:t>List the names of instructors along with the course ID of the courses that they taught.</a:t>
            </a:r>
          </a:p>
          <a:p>
            <a:pPr>
              <a:buFont typeface="Monotype Sorts" charset="2"/>
              <a:buNone/>
            </a:pPr>
            <a:r>
              <a:rPr lang="en-US"/>
              <a:t>      </a:t>
            </a:r>
          </a:p>
          <a:p>
            <a:pPr lvl="1"/>
            <a:r>
              <a:rPr lang="en-US" b="1"/>
              <a:t>select </a:t>
            </a:r>
            <a:r>
              <a:rPr lang="en-US" i="1"/>
              <a:t>name</a:t>
            </a:r>
            <a:r>
              <a:rPr lang="en-US"/>
              <a:t>, </a:t>
            </a:r>
            <a:r>
              <a:rPr lang="en-US" i="1"/>
              <a:t>course_id</a:t>
            </a:r>
            <a:br>
              <a:rPr lang="en-US" i="1"/>
            </a:br>
            <a:r>
              <a:rPr lang="en-US" b="1"/>
              <a:t>from </a:t>
            </a:r>
            <a:r>
              <a:rPr lang="en-US" i="1"/>
              <a:t>instructor, teaches</a:t>
            </a:r>
            <a:br>
              <a:rPr lang="en-US" i="1"/>
            </a:br>
            <a:r>
              <a:rPr lang="en-US" b="1"/>
              <a:t>where </a:t>
            </a:r>
            <a:r>
              <a:rPr lang="en-US" i="1"/>
              <a:t>instructor.ID </a:t>
            </a:r>
            <a:r>
              <a:rPr lang="en-US"/>
              <a:t>= </a:t>
            </a:r>
            <a:r>
              <a:rPr lang="en-US" i="1"/>
              <a:t>teaches.ID</a:t>
            </a:r>
            <a:r>
              <a:rPr lang="en-US"/>
              <a:t>;</a:t>
            </a:r>
          </a:p>
          <a:p>
            <a:pPr lvl="1">
              <a:buFont typeface="Monotype Sorts" charset="2"/>
              <a:buNone/>
            </a:pPr>
            <a:endParaRPr lang="en-US"/>
          </a:p>
          <a:p>
            <a:pPr lvl="1"/>
            <a:r>
              <a:rPr lang="en-US" b="1"/>
              <a:t>select </a:t>
            </a:r>
            <a:r>
              <a:rPr lang="en-US" i="1"/>
              <a:t>name</a:t>
            </a:r>
            <a:r>
              <a:rPr lang="en-US"/>
              <a:t>,</a:t>
            </a:r>
            <a:r>
              <a:rPr lang="en-US" i="1"/>
              <a:t> course_id</a:t>
            </a:r>
            <a:br>
              <a:rPr lang="en-US" i="1"/>
            </a:br>
            <a:r>
              <a:rPr lang="en-US" b="1"/>
              <a:t>from </a:t>
            </a:r>
            <a:r>
              <a:rPr lang="en-US" i="1"/>
              <a:t>instructor </a:t>
            </a:r>
            <a:r>
              <a:rPr lang="en-US" b="1"/>
              <a:t>natural join </a:t>
            </a:r>
            <a:r>
              <a:rPr lang="en-US" i="1"/>
              <a:t>teaches</a:t>
            </a:r>
            <a:r>
              <a:rPr lang="en-US"/>
              <a:t>;</a:t>
            </a:r>
          </a:p>
          <a:p>
            <a:pPr>
              <a:buFont typeface="Monotype Sorts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18984" y="110964"/>
            <a:ext cx="82296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The Rename Operation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>
          <a:xfrm>
            <a:off x="419100" y="1106488"/>
            <a:ext cx="8435975" cy="520858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sz="2000" dirty="0"/>
              <a:t>The SQL allows renaming relations and attributes using the </a:t>
            </a:r>
            <a:r>
              <a:rPr lang="en-US" sz="2000" b="1" dirty="0"/>
              <a:t>as </a:t>
            </a:r>
            <a:r>
              <a:rPr lang="en-US" sz="2000" dirty="0"/>
              <a:t>clause:</a:t>
            </a:r>
            <a:endParaRPr 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i="1" dirty="0"/>
              <a:t>		</a:t>
            </a:r>
            <a:r>
              <a:rPr lang="en-US" sz="2000" i="1" dirty="0"/>
              <a:t>old-name </a:t>
            </a:r>
            <a:r>
              <a:rPr lang="en-US" sz="2000" b="1" dirty="0"/>
              <a:t>as</a:t>
            </a:r>
            <a:r>
              <a:rPr lang="en-US" sz="2000" i="1" dirty="0"/>
              <a:t> new-name</a:t>
            </a:r>
            <a:endParaRPr lang="en-US" i="1" dirty="0"/>
          </a:p>
          <a:p>
            <a:pPr>
              <a:tabLst>
                <a:tab pos="2055813" algn="l"/>
              </a:tabLst>
            </a:pPr>
            <a:r>
              <a:rPr lang="en-US" sz="2000" dirty="0"/>
              <a:t>E.g.</a:t>
            </a:r>
            <a:r>
              <a:rPr lang="en-US" dirty="0"/>
              <a:t> </a:t>
            </a:r>
          </a:p>
          <a:p>
            <a:pPr lvl="1">
              <a:tabLst>
                <a:tab pos="2055813" algn="l"/>
              </a:tabLst>
            </a:pPr>
            <a:r>
              <a:rPr lang="en-US" sz="2000" b="1" dirty="0"/>
              <a:t>select </a:t>
            </a:r>
            <a:r>
              <a:rPr lang="en-US" sz="2000" i="1" dirty="0"/>
              <a:t>ID, name, salary/12 </a:t>
            </a:r>
            <a:r>
              <a:rPr lang="en-US" sz="2000" b="1" dirty="0"/>
              <a:t>as </a:t>
            </a:r>
            <a:r>
              <a:rPr lang="en-US" sz="2000" i="1" dirty="0" err="1"/>
              <a:t>monthly_salary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b="1" dirty="0"/>
              <a:t>from </a:t>
            </a:r>
            <a:r>
              <a:rPr lang="en-US" sz="2000" i="1" dirty="0"/>
              <a:t>instructor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tabLst>
                <a:tab pos="2055813" algn="l"/>
              </a:tabLst>
            </a:pPr>
            <a:r>
              <a:rPr lang="en-US" sz="2000" dirty="0"/>
              <a:t>Find the names of all instructors who have a higher salary than </a:t>
            </a:r>
            <a:br>
              <a:rPr lang="en-US" sz="2000" dirty="0"/>
            </a:br>
            <a:r>
              <a:rPr lang="en-US" sz="2000" dirty="0"/>
              <a:t>      some instructor in ‘Comp. </a:t>
            </a:r>
            <a:r>
              <a:rPr lang="en-US" sz="2000" dirty="0" err="1"/>
              <a:t>Sci</a:t>
            </a:r>
            <a:r>
              <a:rPr lang="en-US" sz="2000" dirty="0"/>
              <a:t>’.</a:t>
            </a:r>
            <a:endParaRPr lang="en-US" dirty="0"/>
          </a:p>
          <a:p>
            <a:pPr lvl="1">
              <a:tabLst>
                <a:tab pos="2055813" algn="l"/>
              </a:tabLst>
            </a:pPr>
            <a:r>
              <a:rPr lang="en-US" sz="2000" b="1" dirty="0"/>
              <a:t>select distinct </a:t>
            </a:r>
            <a:r>
              <a:rPr lang="en-US" sz="2000" i="1" dirty="0"/>
              <a:t>T. name</a:t>
            </a:r>
            <a:br>
              <a:rPr lang="en-US" sz="2000" i="1" dirty="0"/>
            </a:br>
            <a:r>
              <a:rPr lang="en-US" sz="2000" b="1" dirty="0"/>
              <a:t>from </a:t>
            </a:r>
            <a:r>
              <a:rPr lang="en-US" sz="2000" i="1" dirty="0"/>
              <a:t>instructor </a:t>
            </a:r>
            <a:r>
              <a:rPr lang="en-US" sz="2000" b="1" dirty="0"/>
              <a:t>as </a:t>
            </a:r>
            <a:r>
              <a:rPr lang="en-US" sz="2000" i="1" dirty="0"/>
              <a:t>T, instructor </a:t>
            </a:r>
            <a:r>
              <a:rPr lang="en-US" sz="2000" b="1" dirty="0"/>
              <a:t>as </a:t>
            </a:r>
            <a:r>
              <a:rPr lang="en-US" sz="2000" i="1" dirty="0"/>
              <a:t>S</a:t>
            </a:r>
            <a:br>
              <a:rPr lang="en-US" sz="2000" i="1" dirty="0"/>
            </a:br>
            <a:r>
              <a:rPr lang="en-US" sz="2000" b="1" dirty="0"/>
              <a:t>where </a:t>
            </a:r>
            <a:r>
              <a:rPr lang="en-US" sz="2000" i="1" dirty="0" err="1"/>
              <a:t>T.salary</a:t>
            </a:r>
            <a:r>
              <a:rPr lang="en-US" sz="2000" i="1" dirty="0"/>
              <a:t> &gt; </a:t>
            </a:r>
            <a:r>
              <a:rPr lang="en-US" sz="2000" i="1" dirty="0" err="1"/>
              <a:t>S.salary</a:t>
            </a:r>
            <a:r>
              <a:rPr lang="en-US" sz="2000" i="1" dirty="0"/>
              <a:t> </a:t>
            </a:r>
            <a:r>
              <a:rPr lang="en-US" sz="2000" b="1" dirty="0"/>
              <a:t>and </a:t>
            </a:r>
            <a:r>
              <a:rPr lang="en-US" sz="2000" i="1" dirty="0" err="1"/>
              <a:t>S.dept_name</a:t>
            </a:r>
            <a:r>
              <a:rPr lang="en-US" sz="2000" i="1" dirty="0"/>
              <a:t> = ‘Comp. Sci.’</a:t>
            </a:r>
            <a:endParaRPr lang="en-US" dirty="0"/>
          </a:p>
          <a:p>
            <a:pPr>
              <a:tabLst>
                <a:tab pos="2055813" algn="l"/>
              </a:tabLst>
            </a:pPr>
            <a:r>
              <a:rPr lang="en-US" sz="2000" dirty="0"/>
              <a:t>Keyword </a:t>
            </a:r>
            <a:r>
              <a:rPr lang="en-US" sz="2000" b="1" dirty="0"/>
              <a:t>as</a:t>
            </a:r>
            <a:r>
              <a:rPr lang="en-US" sz="2000" dirty="0"/>
              <a:t> is optional and may be omitted</a:t>
            </a:r>
            <a:br>
              <a:rPr lang="en-US" sz="2000" dirty="0"/>
            </a:br>
            <a:r>
              <a:rPr lang="en-US" sz="2000" dirty="0"/>
              <a:t>              </a:t>
            </a:r>
            <a:r>
              <a:rPr lang="en-US" sz="2000" i="1" dirty="0"/>
              <a:t>instructor </a:t>
            </a:r>
            <a:r>
              <a:rPr lang="en-US" sz="2000" b="1" dirty="0"/>
              <a:t>as </a:t>
            </a:r>
            <a:r>
              <a:rPr lang="en-US" sz="2000" i="1" dirty="0"/>
              <a:t>T ≡ instructor</a:t>
            </a:r>
            <a:r>
              <a:rPr lang="en-US" sz="2000" b="1" dirty="0"/>
              <a:t> </a:t>
            </a:r>
            <a:r>
              <a:rPr lang="en-US" sz="2000" i="1" dirty="0"/>
              <a:t>T</a:t>
            </a:r>
          </a:p>
          <a:p>
            <a:pPr lvl="1">
              <a:tabLst>
                <a:tab pos="2055813" algn="l"/>
              </a:tabLst>
            </a:pPr>
            <a:r>
              <a:rPr lang="en-US" dirty="0"/>
              <a:t>Keyword </a:t>
            </a:r>
            <a:r>
              <a:rPr lang="en-US" b="1" dirty="0"/>
              <a:t>as </a:t>
            </a:r>
            <a:r>
              <a:rPr lang="en-US" dirty="0"/>
              <a:t> must be omitted in Oracle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60902"/>
            <a:ext cx="8229600" cy="1143000"/>
          </a:xfrm>
        </p:spPr>
        <p:txBody>
          <a:bodyPr/>
          <a:lstStyle/>
          <a:p>
            <a:r>
              <a:rPr lang="en-US"/>
              <a:t>String Operations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406872" y="993088"/>
            <a:ext cx="8245475" cy="5181600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sz="2000"/>
              <a:t>SQL includes a string-matching operator for comparisons on character strings.  The operator “like” uses patterns that are described using two special characters:</a:t>
            </a:r>
            <a:endParaRPr lang="en-US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/>
              <a:t>percent (%).  The % character matches any substring.</a:t>
            </a:r>
            <a:endParaRPr lang="en-US" sz="160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/>
              <a:t>underscore (_).  The _ character matches any character.</a:t>
            </a:r>
            <a:endParaRPr lang="en-US" sz="1600"/>
          </a:p>
          <a:p>
            <a:pPr>
              <a:tabLst>
                <a:tab pos="1889125" algn="l"/>
                <a:tab pos="2403475" algn="l"/>
              </a:tabLst>
            </a:pPr>
            <a:r>
              <a:rPr lang="en-US" sz="2000"/>
              <a:t>Find the names of all instructors whose name includes the substring “dar”.</a:t>
            </a:r>
            <a:br>
              <a:rPr lang="en-US" sz="2000"/>
            </a:br>
            <a:r>
              <a:rPr lang="en-US" b="1"/>
              <a:t>	</a:t>
            </a:r>
            <a:r>
              <a:rPr lang="en-US"/>
              <a:t> </a:t>
            </a:r>
            <a:r>
              <a:rPr lang="en-US" b="1"/>
              <a:t>select </a:t>
            </a:r>
            <a:r>
              <a:rPr lang="en-US" i="1"/>
              <a:t>name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from </a:t>
            </a:r>
            <a:r>
              <a:rPr lang="en-US" i="1"/>
              <a:t>instructor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where</a:t>
            </a:r>
            <a:r>
              <a:rPr lang="en-US" b="1" i="1"/>
              <a:t> </a:t>
            </a:r>
            <a:r>
              <a:rPr lang="en-US" i="1"/>
              <a:t>name </a:t>
            </a:r>
            <a:r>
              <a:rPr lang="en-US" b="1"/>
              <a:t>like </a:t>
            </a:r>
            <a:r>
              <a:rPr lang="en-US" b="1">
                <a:latin typeface="Century Gothic" pitchFamily="34" charset="0"/>
              </a:rPr>
              <a:t>'</a:t>
            </a:r>
            <a:r>
              <a:rPr lang="en-US"/>
              <a:t>%dar%</a:t>
            </a:r>
            <a:r>
              <a:rPr lang="en-US">
                <a:latin typeface="Century Gothic" pitchFamily="34" charset="0"/>
              </a:rPr>
              <a:t>'</a:t>
            </a:r>
            <a:r>
              <a:rPr lang="en-US" sz="1600">
                <a:latin typeface="Century Gothic" pitchFamily="34" charset="0"/>
              </a:rPr>
              <a:t> </a:t>
            </a:r>
            <a:endParaRPr lang="en-US">
              <a:latin typeface="Century Gothic" pitchFamily="34" charset="0"/>
            </a:endParaRPr>
          </a:p>
          <a:p>
            <a:pPr>
              <a:tabLst>
                <a:tab pos="1889125" algn="l"/>
                <a:tab pos="2403475" algn="l"/>
              </a:tabLst>
            </a:pPr>
            <a:r>
              <a:rPr lang="en-US" sz="2000"/>
              <a:t>Match the string “100 %”</a:t>
            </a:r>
            <a:endParaRPr lang="en-US"/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sz="1600"/>
              <a:t>			</a:t>
            </a:r>
            <a:r>
              <a:rPr lang="en-US" b="1"/>
              <a:t>like </a:t>
            </a:r>
            <a:r>
              <a:rPr lang="en-US" b="1">
                <a:latin typeface="Century Gothic" pitchFamily="34" charset="0"/>
              </a:rPr>
              <a:t>‘</a:t>
            </a:r>
            <a:r>
              <a:rPr lang="en-US"/>
              <a:t>100 \%</a:t>
            </a:r>
            <a:r>
              <a:rPr lang="en-US">
                <a:latin typeface="Century Gothic" pitchFamily="34" charset="0"/>
              </a:rPr>
              <a:t>' </a:t>
            </a:r>
            <a:r>
              <a:rPr lang="en-US"/>
              <a:t> </a:t>
            </a:r>
            <a:r>
              <a:rPr lang="en-US" b="1"/>
              <a:t>escape  </a:t>
            </a:r>
            <a:r>
              <a:rPr lang="en-US" b="1">
                <a:latin typeface="Century Gothic" pitchFamily="34" charset="0"/>
              </a:rPr>
              <a:t>'</a:t>
            </a:r>
            <a:r>
              <a:rPr lang="en-US"/>
              <a:t>\</a:t>
            </a:r>
            <a:r>
              <a:rPr lang="en-US">
                <a:latin typeface="Century Gothic" pitchFamily="34" charset="0"/>
              </a:rPr>
              <a:t>'</a:t>
            </a:r>
            <a:r>
              <a:rPr lang="en-US" sz="1600">
                <a:latin typeface="Century Gothic" pitchFamily="34" charset="0"/>
              </a:rPr>
              <a:t> 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11474"/>
            <a:ext cx="8229600" cy="1143000"/>
          </a:xfrm>
        </p:spPr>
        <p:txBody>
          <a:bodyPr/>
          <a:lstStyle/>
          <a:p>
            <a:r>
              <a:rPr lang="en-US"/>
              <a:t>String Operations (Cont.)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1106488"/>
            <a:ext cx="7848600" cy="5181600"/>
          </a:xfrm>
        </p:spPr>
        <p:txBody>
          <a:bodyPr>
            <a:normAutofit fontScale="92500"/>
          </a:bodyPr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/>
              <a:t>Patters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/>
              <a:t>‘Intro%’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/>
              <a:t>‘%Comp%’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/>
              <a:t>‘_ _ _’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/>
              <a:t>‘_ _ _ %’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/>
          </a:p>
          <a:p>
            <a:pPr>
              <a:tabLst>
                <a:tab pos="1889125" algn="l"/>
                <a:tab pos="2403475" algn="l"/>
              </a:tabLst>
            </a:pPr>
            <a:r>
              <a:rPr lang="en-US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/>
              <a:t>finding string length, extracting substrings,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4403"/>
            <a:ext cx="8229600" cy="1143000"/>
          </a:xfrm>
        </p:spPr>
        <p:txBody>
          <a:bodyPr/>
          <a:lstStyle/>
          <a:p>
            <a:r>
              <a:rPr lang="en-US"/>
              <a:t>Ordering the Display of Tuples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>
          <a:xfrm>
            <a:off x="814388" y="1108075"/>
            <a:ext cx="7661275" cy="4202113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sz="2000"/>
              <a:t>List in alphabetic order the names of all instructors </a:t>
            </a:r>
            <a:br>
              <a:rPr lang="en-US" sz="2000"/>
            </a:br>
            <a:r>
              <a:rPr lang="en-US" sz="2000"/>
              <a:t>         </a:t>
            </a:r>
            <a:r>
              <a:rPr lang="en-US" sz="2000" b="1"/>
              <a:t>select distinct </a:t>
            </a:r>
            <a:r>
              <a:rPr lang="en-US" sz="2000" i="1"/>
              <a:t>name</a:t>
            </a:r>
            <a:br>
              <a:rPr lang="en-US" sz="2000" i="1"/>
            </a:br>
            <a:r>
              <a:rPr lang="en-US" sz="2000" i="1"/>
              <a:t>	</a:t>
            </a:r>
            <a:r>
              <a:rPr lang="en-US" sz="2000" b="1"/>
              <a:t>from    </a:t>
            </a:r>
            <a:r>
              <a:rPr lang="en-US" sz="2000" i="1"/>
              <a:t>instructor</a:t>
            </a:r>
            <a:br>
              <a:rPr lang="en-US" sz="2000" i="1"/>
            </a:br>
            <a:r>
              <a:rPr lang="en-US" sz="2000" i="1"/>
              <a:t>	</a:t>
            </a:r>
            <a:r>
              <a:rPr lang="en-US" sz="2000"/>
              <a:t>	</a:t>
            </a:r>
            <a:r>
              <a:rPr lang="en-US" sz="2000" b="1"/>
              <a:t>order by </a:t>
            </a:r>
            <a:r>
              <a:rPr lang="en-US" sz="2000" i="1"/>
              <a:t>name</a:t>
            </a:r>
            <a:endParaRPr lang="en-US"/>
          </a:p>
          <a:p>
            <a:pPr>
              <a:tabLst>
                <a:tab pos="906463" algn="l"/>
              </a:tabLst>
            </a:pPr>
            <a:r>
              <a:rPr lang="en-US" sz="2000"/>
              <a:t>We may specify </a:t>
            </a:r>
            <a:r>
              <a:rPr lang="en-US" sz="2000" b="1">
                <a:solidFill>
                  <a:srgbClr val="000099"/>
                </a:solidFill>
              </a:rPr>
              <a:t>desc</a:t>
            </a:r>
            <a:r>
              <a:rPr lang="en-US" sz="2000"/>
              <a:t> for descending order or </a:t>
            </a:r>
            <a:r>
              <a:rPr lang="en-US" sz="2000" b="1">
                <a:solidFill>
                  <a:srgbClr val="000099"/>
                </a:solidFill>
              </a:rPr>
              <a:t>asc</a:t>
            </a:r>
            <a:r>
              <a:rPr lang="en-US" sz="2000"/>
              <a:t> for ascending order, for each attribute; ascending order is the default.</a:t>
            </a:r>
            <a:endParaRPr lang="en-US"/>
          </a:p>
          <a:p>
            <a:pPr lvl="1">
              <a:tabLst>
                <a:tab pos="906463" algn="l"/>
              </a:tabLst>
            </a:pPr>
            <a:r>
              <a:rPr lang="en-US" sz="2000"/>
              <a:t>Example:  </a:t>
            </a:r>
            <a:r>
              <a:rPr lang="en-US" sz="2000" b="1"/>
              <a:t>order by</a:t>
            </a:r>
            <a:r>
              <a:rPr lang="en-US" sz="2000"/>
              <a:t> </a:t>
            </a:r>
            <a:r>
              <a:rPr lang="en-US" sz="2000" i="1"/>
              <a:t>name</a:t>
            </a:r>
            <a:r>
              <a:rPr lang="en-US" sz="2000"/>
              <a:t> </a:t>
            </a:r>
            <a:r>
              <a:rPr lang="en-US" sz="2000" b="1"/>
              <a:t>desc</a:t>
            </a:r>
            <a:endParaRPr lang="en-US" b="1"/>
          </a:p>
          <a:p>
            <a:pPr>
              <a:tabLst>
                <a:tab pos="906463" algn="l"/>
              </a:tabLst>
            </a:pPr>
            <a:r>
              <a:rPr lang="en-US" sz="2000"/>
              <a:t>Can sort on multiple attributes</a:t>
            </a:r>
            <a:endParaRPr lang="en-US"/>
          </a:p>
          <a:p>
            <a:pPr lvl="1">
              <a:tabLst>
                <a:tab pos="906463" algn="l"/>
              </a:tabLst>
            </a:pPr>
            <a:r>
              <a:rPr lang="en-US" sz="2000"/>
              <a:t>Example: </a:t>
            </a:r>
            <a:r>
              <a:rPr lang="en-US" sz="2000" b="1"/>
              <a:t>order by </a:t>
            </a:r>
            <a:r>
              <a:rPr lang="en-US" sz="2000"/>
              <a:t> </a:t>
            </a:r>
            <a:r>
              <a:rPr lang="en-US" sz="2000" i="1"/>
              <a:t>dept_name, name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810"/>
            <a:ext cx="82296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Where Clause Predicates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1106488"/>
            <a:ext cx="8089900" cy="50387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sz="2000"/>
              <a:t>SQL includes a </a:t>
            </a:r>
            <a:r>
              <a:rPr lang="en-US" sz="2000" b="1">
                <a:solidFill>
                  <a:srgbClr val="000099"/>
                </a:solidFill>
              </a:rPr>
              <a:t>between</a:t>
            </a:r>
            <a:r>
              <a:rPr lang="en-US" sz="2000"/>
              <a:t> comparison operator</a:t>
            </a:r>
            <a:endParaRPr lang="en-US"/>
          </a:p>
          <a:p>
            <a:r>
              <a:rPr lang="en-US" sz="2000"/>
              <a:t>Example:  Find the names of all instructors with salary between $90,000 and $100,000 (that is, </a:t>
            </a:r>
            <a:r>
              <a:rPr lang="en-US" sz="2000">
                <a:latin typeface="Symbol" pitchFamily="18" charset="2"/>
              </a:rPr>
              <a:t> </a:t>
            </a:r>
            <a:r>
              <a:rPr lang="en-US" sz="2000"/>
              <a:t>$90,000 and </a:t>
            </a:r>
            <a:r>
              <a:rPr lang="en-US" sz="2000">
                <a:latin typeface="Symbol" pitchFamily="18" charset="2"/>
              </a:rPr>
              <a:t> </a:t>
            </a:r>
            <a:r>
              <a:rPr lang="en-US" sz="2000"/>
              <a:t>$100,000)</a:t>
            </a:r>
            <a:endParaRPr lang="en-US"/>
          </a:p>
          <a:p>
            <a:pPr lvl="1"/>
            <a:r>
              <a:rPr lang="en-US" sz="2000" b="1"/>
              <a:t>select</a:t>
            </a:r>
            <a:r>
              <a:rPr lang="en-US" sz="2000" i="1"/>
              <a:t> name</a:t>
            </a:r>
            <a:br>
              <a:rPr lang="en-US" sz="2000" i="1"/>
            </a:br>
            <a:r>
              <a:rPr lang="en-US" sz="2000" i="1"/>
              <a:t>  </a:t>
            </a:r>
            <a:r>
              <a:rPr lang="en-US" sz="2000" b="1"/>
              <a:t>from </a:t>
            </a:r>
            <a:r>
              <a:rPr lang="en-US" sz="2000" i="1"/>
              <a:t>instructor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  </a:t>
            </a:r>
            <a:r>
              <a:rPr lang="en-US" sz="2000" b="1"/>
              <a:t>where </a:t>
            </a:r>
            <a:r>
              <a:rPr lang="en-US" sz="2000" i="1"/>
              <a:t>salary </a:t>
            </a:r>
            <a:r>
              <a:rPr lang="en-US" sz="2000" b="1"/>
              <a:t>between </a:t>
            </a:r>
            <a:r>
              <a:rPr lang="en-US" sz="2000"/>
              <a:t>90000 </a:t>
            </a:r>
            <a:r>
              <a:rPr lang="en-US" sz="2000" b="1"/>
              <a:t>and </a:t>
            </a:r>
            <a:r>
              <a:rPr lang="en-US" sz="2000"/>
              <a:t>100000</a:t>
            </a:r>
            <a:endParaRPr lang="en-US"/>
          </a:p>
          <a:p>
            <a:r>
              <a:rPr lang="en-US" sz="2000"/>
              <a:t>Tuple comparison</a:t>
            </a:r>
            <a:endParaRPr lang="en-US"/>
          </a:p>
          <a:p>
            <a:pPr lvl="1"/>
            <a:r>
              <a:rPr kumimoji="0" lang="en-US" sz="2000" b="1"/>
              <a:t>select </a:t>
            </a:r>
            <a:r>
              <a:rPr kumimoji="0" lang="en-US" sz="2000" i="1"/>
              <a:t>name</a:t>
            </a:r>
            <a:r>
              <a:rPr kumimoji="0" lang="en-US" sz="2000"/>
              <a:t>, </a:t>
            </a:r>
            <a:r>
              <a:rPr kumimoji="0" lang="en-US" sz="2000" i="1"/>
              <a:t>course_id</a:t>
            </a:r>
            <a:br>
              <a:rPr kumimoji="0" lang="en-US" sz="2000" i="1"/>
            </a:br>
            <a:r>
              <a:rPr kumimoji="0" lang="en-US" sz="2000" b="1"/>
              <a:t>from </a:t>
            </a:r>
            <a:r>
              <a:rPr kumimoji="0" lang="en-US" sz="2000" i="1"/>
              <a:t>instructor</a:t>
            </a:r>
            <a:r>
              <a:rPr kumimoji="0" lang="en-US" sz="2000"/>
              <a:t>, </a:t>
            </a:r>
            <a:r>
              <a:rPr kumimoji="0" lang="en-US" sz="2000" i="1"/>
              <a:t>teaches</a:t>
            </a:r>
            <a:br>
              <a:rPr kumimoji="0" lang="en-US" sz="2000" i="1"/>
            </a:br>
            <a:r>
              <a:rPr kumimoji="0" lang="en-US" sz="2000" b="1"/>
              <a:t>where </a:t>
            </a:r>
            <a:r>
              <a:rPr kumimoji="0" lang="en-US" sz="2000"/>
              <a:t>(</a:t>
            </a:r>
            <a:r>
              <a:rPr kumimoji="0" lang="en-US" sz="2000" i="1"/>
              <a:t>instructor</a:t>
            </a:r>
            <a:r>
              <a:rPr kumimoji="0" lang="en-US" sz="2000"/>
              <a:t>.</a:t>
            </a:r>
            <a:r>
              <a:rPr kumimoji="0" lang="en-US" sz="2000" i="1"/>
              <a:t>ID</a:t>
            </a:r>
            <a:r>
              <a:rPr kumimoji="0" lang="en-US" sz="2000"/>
              <a:t>, </a:t>
            </a:r>
            <a:r>
              <a:rPr kumimoji="0" lang="en-US" sz="2000" i="1"/>
              <a:t>dept_name</a:t>
            </a:r>
            <a:r>
              <a:rPr kumimoji="0" lang="en-US" sz="2000"/>
              <a:t>) = (</a:t>
            </a:r>
            <a:r>
              <a:rPr kumimoji="0" lang="en-US" sz="2000" i="1"/>
              <a:t>teaches</a:t>
            </a:r>
            <a:r>
              <a:rPr kumimoji="0" lang="en-US" sz="2000"/>
              <a:t>.</a:t>
            </a:r>
            <a:r>
              <a:rPr kumimoji="0" lang="en-US" sz="2000" i="1"/>
              <a:t>ID</a:t>
            </a:r>
            <a:r>
              <a:rPr kumimoji="0" lang="en-US" sz="2000"/>
              <a:t>, ’Biology’);</a:t>
            </a:r>
            <a:endParaRPr kumimoji="0" lang="en-US"/>
          </a:p>
          <a:p>
            <a:pPr lvl="1"/>
            <a:endParaRPr kumimoji="0" lang="en-US" sz="2000">
              <a:latin typeface="Times New Roman" pitchFamily="18" charset="0"/>
            </a:endParaRPr>
          </a:p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381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Set Operations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idx="1"/>
          </p:nvPr>
        </p:nvSpPr>
        <p:spPr>
          <a:xfrm>
            <a:off x="407988" y="1108075"/>
            <a:ext cx="7661275" cy="511175"/>
          </a:xfrm>
        </p:spPr>
        <p:txBody>
          <a:bodyPr/>
          <a:lstStyle/>
          <a:p>
            <a:pPr>
              <a:tabLst>
                <a:tab pos="1481138" algn="l"/>
              </a:tabLst>
            </a:pPr>
            <a:r>
              <a:rPr lang="en-US" sz="2000"/>
              <a:t>Find courses that ran in Fall 2009 or in Spring 2010</a:t>
            </a:r>
            <a:endParaRPr lang="en-US"/>
          </a:p>
        </p:txBody>
      </p:sp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433388" y="4414838"/>
            <a:ext cx="62103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  </a:t>
            </a:r>
            <a:r>
              <a:rPr kumimoji="1" lang="en-US"/>
              <a:t> </a:t>
            </a:r>
            <a:r>
              <a:rPr kumimoji="1" lang="en-US" sz="1800"/>
              <a:t>Find courses that ran in Fall 2009 but not in Spring 2010</a:t>
            </a:r>
            <a:endParaRPr kumimoji="1" lang="en-US"/>
          </a:p>
        </p:txBody>
      </p:sp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609600" y="1604963"/>
            <a:ext cx="8283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‘Fall’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2009)</a:t>
            </a:r>
            <a:br>
              <a:rPr kumimoji="1" lang="en-US" sz="2000"/>
            </a:br>
            <a:r>
              <a:rPr kumimoji="1" lang="en-US" sz="2000"/>
              <a:t> </a:t>
            </a:r>
            <a:r>
              <a:rPr kumimoji="1" lang="en-US" sz="2000" b="1"/>
              <a:t>union</a:t>
            </a:r>
            <a:br>
              <a:rPr kumimoji="1" lang="en-US" sz="2000" b="1"/>
            </a:b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‘Spring’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2010)</a:t>
            </a:r>
            <a:endParaRPr kumimoji="1" lang="en-US" sz="1800"/>
          </a:p>
        </p:txBody>
      </p:sp>
      <p:sp>
        <p:nvSpPr>
          <p:cNvPr id="417798" name="Text Box 6"/>
          <p:cNvSpPr txBox="1">
            <a:spLocks noChangeArrowheads="1"/>
          </p:cNvSpPr>
          <p:nvPr/>
        </p:nvSpPr>
        <p:spPr bwMode="auto">
          <a:xfrm>
            <a:off x="388938" y="2722563"/>
            <a:ext cx="583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  Find courses that ran in Fall 2009 and in Spring 2010</a:t>
            </a:r>
            <a:endParaRPr kumimoji="1" lang="en-US"/>
          </a:p>
        </p:txBody>
      </p:sp>
      <p:sp>
        <p:nvSpPr>
          <p:cNvPr id="417799" name="Text Box 7"/>
          <p:cNvSpPr txBox="1">
            <a:spLocks noChangeArrowheads="1"/>
          </p:cNvSpPr>
          <p:nvPr/>
        </p:nvSpPr>
        <p:spPr bwMode="auto">
          <a:xfrm>
            <a:off x="579438" y="3168650"/>
            <a:ext cx="82629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‘Fall’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2009)</a:t>
            </a:r>
            <a:br>
              <a:rPr kumimoji="1" lang="en-US" sz="2000"/>
            </a:br>
            <a:r>
              <a:rPr kumimoji="1" lang="en-US" sz="2000"/>
              <a:t> </a:t>
            </a:r>
            <a:r>
              <a:rPr kumimoji="1" lang="en-US" sz="2000" b="1"/>
              <a:t>intersect</a:t>
            </a:r>
            <a:br>
              <a:rPr kumimoji="1" lang="en-US" sz="2000" b="1"/>
            </a:b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‘Spring’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2010)</a:t>
            </a:r>
            <a:endParaRPr kumimoji="1" lang="en-US" sz="1800"/>
          </a:p>
        </p:txBody>
      </p:sp>
      <p:sp>
        <p:nvSpPr>
          <p:cNvPr id="417800" name="Text Box 8"/>
          <p:cNvSpPr txBox="1">
            <a:spLocks noChangeArrowheads="1"/>
          </p:cNvSpPr>
          <p:nvPr/>
        </p:nvSpPr>
        <p:spPr bwMode="auto">
          <a:xfrm>
            <a:off x="577850" y="4843463"/>
            <a:ext cx="83518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‘Fall’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2009)</a:t>
            </a:r>
            <a:br>
              <a:rPr kumimoji="1" lang="en-US" sz="2000"/>
            </a:br>
            <a:r>
              <a:rPr kumimoji="1" lang="en-US" sz="2000"/>
              <a:t> </a:t>
            </a:r>
            <a:r>
              <a:rPr kumimoji="1" lang="en-US" sz="2000" b="1"/>
              <a:t>except</a:t>
            </a:r>
            <a:br>
              <a:rPr kumimoji="1" lang="en-US" sz="2000" b="1"/>
            </a:b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‘Spring’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2010)</a:t>
            </a:r>
            <a:endParaRPr kumimoji="1"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utoUpdateAnimBg="0"/>
      <p:bldP spid="417799" grpId="0" autoUpdateAnimBg="0"/>
      <p:bldP spid="41780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86760"/>
            <a:ext cx="8229600" cy="1143000"/>
          </a:xfrm>
        </p:spPr>
        <p:txBody>
          <a:bodyPr/>
          <a:lstStyle/>
          <a:p>
            <a:r>
              <a:rPr lang="en-US"/>
              <a:t>Set Operations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idx="1"/>
          </p:nvPr>
        </p:nvSpPr>
        <p:spPr>
          <a:xfrm>
            <a:off x="809625" y="1095375"/>
            <a:ext cx="7661275" cy="4903788"/>
          </a:xfrm>
        </p:spPr>
        <p:txBody>
          <a:bodyPr/>
          <a:lstStyle/>
          <a:p>
            <a:r>
              <a:rPr lang="en-US" sz="2000"/>
              <a:t>Set operations </a:t>
            </a:r>
            <a:r>
              <a:rPr lang="en-US" sz="2000" b="1">
                <a:solidFill>
                  <a:srgbClr val="000099"/>
                </a:solidFill>
              </a:rPr>
              <a:t>union</a:t>
            </a:r>
            <a:r>
              <a:rPr lang="en-US" sz="2000" b="1"/>
              <a:t>, </a:t>
            </a:r>
            <a:r>
              <a:rPr lang="en-US" sz="2000" b="1">
                <a:solidFill>
                  <a:srgbClr val="000099"/>
                </a:solidFill>
              </a:rPr>
              <a:t>intersect</a:t>
            </a:r>
            <a:r>
              <a:rPr lang="en-US" sz="2000" b="1"/>
              <a:t>, </a:t>
            </a:r>
            <a:r>
              <a:rPr lang="en-US" sz="2000"/>
              <a:t>and </a:t>
            </a:r>
            <a:r>
              <a:rPr lang="en-US" sz="2000" b="1">
                <a:solidFill>
                  <a:srgbClr val="000099"/>
                </a:solidFill>
              </a:rPr>
              <a:t>except</a:t>
            </a:r>
            <a:r>
              <a:rPr lang="en-US" b="1"/>
              <a:t> </a:t>
            </a:r>
          </a:p>
          <a:p>
            <a:pPr lvl="1"/>
            <a:r>
              <a:rPr lang="en-US" sz="2000">
                <a:sym typeface="Symbol" pitchFamily="18" charset="2"/>
              </a:rPr>
              <a:t>Each of the above operations automatically eliminates duplicates</a:t>
            </a:r>
            <a:endParaRPr lang="en-US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To retain all duplicates use the corresponding multiset versions </a:t>
            </a:r>
            <a:r>
              <a:rPr lang="en-US" sz="2000" b="1">
                <a:solidFill>
                  <a:srgbClr val="000099"/>
                </a:solidFill>
                <a:sym typeface="Symbol" pitchFamily="18" charset="2"/>
              </a:rPr>
              <a:t>union all, intersect all</a:t>
            </a:r>
            <a:r>
              <a:rPr lang="en-US" sz="2000" b="1">
                <a:sym typeface="Symbol" pitchFamily="18" charset="2"/>
              </a:rPr>
              <a:t> </a:t>
            </a:r>
            <a:r>
              <a:rPr lang="en-US" sz="2000">
                <a:sym typeface="Symbol" pitchFamily="18" charset="2"/>
              </a:rPr>
              <a:t>and </a:t>
            </a:r>
            <a:r>
              <a:rPr lang="en-US" sz="2000" b="1">
                <a:solidFill>
                  <a:srgbClr val="000099"/>
                </a:solidFill>
                <a:sym typeface="Symbol" pitchFamily="18" charset="2"/>
              </a:rPr>
              <a:t>except all</a:t>
            </a:r>
            <a:r>
              <a:rPr lang="en-US" sz="2000" b="1">
                <a:sym typeface="Symbol" pitchFamily="18" charset="2"/>
              </a:rPr>
              <a:t>.</a:t>
            </a:r>
            <a:br>
              <a:rPr lang="en-US" sz="2000" b="1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/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Suppose a tuple occurs </a:t>
            </a:r>
            <a:r>
              <a:rPr lang="en-US" sz="2000" i="1">
                <a:sym typeface="Symbol" pitchFamily="18" charset="2"/>
              </a:rPr>
              <a:t>m</a:t>
            </a:r>
            <a:r>
              <a:rPr lang="en-US" sz="2000">
                <a:sym typeface="Symbol" pitchFamily="18" charset="2"/>
              </a:rPr>
              <a:t> times in 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n-US" sz="2000" i="1">
                <a:sym typeface="Symbol" pitchFamily="18" charset="2"/>
              </a:rPr>
              <a:t>n </a:t>
            </a:r>
            <a:r>
              <a:rPr lang="en-US" sz="2000">
                <a:sym typeface="Symbol" pitchFamily="18" charset="2"/>
              </a:rPr>
              <a:t>times in </a:t>
            </a:r>
            <a:r>
              <a:rPr lang="en-US" sz="2000" i="1">
                <a:sym typeface="Symbol" pitchFamily="18" charset="2"/>
              </a:rPr>
              <a:t>s, </a:t>
            </a:r>
            <a:r>
              <a:rPr lang="en-US" sz="2000">
                <a:sym typeface="Symbol" pitchFamily="18" charset="2"/>
              </a:rPr>
              <a:t>then, it occurs:</a:t>
            </a:r>
            <a:endParaRPr lang="en-US">
              <a:sym typeface="Symbol" pitchFamily="18" charset="2"/>
            </a:endParaRPr>
          </a:p>
          <a:p>
            <a:pPr lvl="1"/>
            <a:r>
              <a:rPr lang="en-US" sz="2000" i="1"/>
              <a:t>m </a:t>
            </a:r>
            <a:r>
              <a:rPr lang="en-US" sz="2000" i="1" baseline="-25000"/>
              <a:t> </a:t>
            </a:r>
            <a:r>
              <a:rPr lang="en-US" sz="2000" i="1"/>
              <a:t>+ n </a:t>
            </a:r>
            <a:r>
              <a:rPr lang="en-US" sz="2000"/>
              <a:t>times in </a:t>
            </a:r>
            <a:r>
              <a:rPr lang="en-US" sz="2000" i="1"/>
              <a:t>r </a:t>
            </a:r>
            <a:r>
              <a:rPr lang="en-US" sz="2000" b="1"/>
              <a:t>union all </a:t>
            </a:r>
            <a:r>
              <a:rPr lang="en-US" sz="2000" i="1"/>
              <a:t>s</a:t>
            </a:r>
            <a:endParaRPr lang="en-US" i="1"/>
          </a:p>
          <a:p>
            <a:pPr lvl="1"/>
            <a:r>
              <a:rPr lang="en-US" sz="2000"/>
              <a:t>min(</a:t>
            </a:r>
            <a:r>
              <a:rPr lang="en-US" sz="2000" i="1"/>
              <a:t>m,n)</a:t>
            </a:r>
            <a:r>
              <a:rPr lang="en-US" sz="2000"/>
              <a:t> times in </a:t>
            </a:r>
            <a:r>
              <a:rPr lang="en-US" sz="2000" i="1"/>
              <a:t>r</a:t>
            </a:r>
            <a:r>
              <a:rPr lang="en-US" sz="2000"/>
              <a:t> </a:t>
            </a:r>
            <a:r>
              <a:rPr lang="en-US" sz="2000" b="1"/>
              <a:t>intersect all </a:t>
            </a:r>
            <a:r>
              <a:rPr lang="en-US" sz="2000" i="1"/>
              <a:t>s</a:t>
            </a:r>
            <a:endParaRPr lang="en-US" i="1"/>
          </a:p>
          <a:p>
            <a:pPr lvl="1"/>
            <a:r>
              <a:rPr lang="en-US" sz="2000"/>
              <a:t>max(0, </a:t>
            </a:r>
            <a:r>
              <a:rPr lang="en-US" sz="2000" i="1"/>
              <a:t>m – n)</a:t>
            </a:r>
            <a:r>
              <a:rPr lang="en-US" sz="2000"/>
              <a:t> times in </a:t>
            </a:r>
            <a:r>
              <a:rPr lang="en-US" sz="2000" i="1"/>
              <a:t>r</a:t>
            </a:r>
            <a:r>
              <a:rPr lang="en-US" sz="2000"/>
              <a:t> </a:t>
            </a:r>
            <a:r>
              <a:rPr lang="en-US" sz="2000" b="1"/>
              <a:t>except all </a:t>
            </a:r>
            <a:r>
              <a:rPr lang="en-US" sz="2000" i="1"/>
              <a:t>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62046"/>
            <a:ext cx="8229600" cy="1143000"/>
          </a:xfrm>
        </p:spPr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1106488"/>
            <a:ext cx="7689850" cy="5156200"/>
          </a:xfrm>
        </p:spPr>
        <p:txBody>
          <a:bodyPr/>
          <a:lstStyle/>
          <a:p>
            <a:r>
              <a:rPr lang="en-US" sz="2000"/>
              <a:t>It is possible for tuples to have a null value, denoted by </a:t>
            </a:r>
            <a:r>
              <a:rPr lang="en-US" sz="2000" i="1"/>
              <a:t>null</a:t>
            </a:r>
            <a:r>
              <a:rPr lang="en-US" sz="2000"/>
              <a:t>, for some of their attributes</a:t>
            </a:r>
            <a:endParaRPr lang="en-US"/>
          </a:p>
          <a:p>
            <a:r>
              <a:rPr lang="en-US" sz="2000" i="1"/>
              <a:t>null</a:t>
            </a:r>
            <a:r>
              <a:rPr lang="en-US" sz="2000"/>
              <a:t> signifies an unknown value or that a value does not exist.</a:t>
            </a:r>
            <a:endParaRPr lang="en-US"/>
          </a:p>
          <a:p>
            <a:r>
              <a:rPr lang="en-US" sz="2000"/>
              <a:t>The result of any arithmetic expression involving </a:t>
            </a:r>
            <a:r>
              <a:rPr lang="en-US" sz="2000" i="1"/>
              <a:t>null</a:t>
            </a:r>
            <a:r>
              <a:rPr lang="en-US" sz="2000"/>
              <a:t> is </a:t>
            </a:r>
            <a:r>
              <a:rPr lang="en-US" sz="2000" i="1"/>
              <a:t>null</a:t>
            </a:r>
            <a:endParaRPr lang="en-US" i="1"/>
          </a:p>
          <a:p>
            <a:pPr lvl="1"/>
            <a:r>
              <a:rPr lang="en-US" sz="2000"/>
              <a:t>Example:  5 + </a:t>
            </a:r>
            <a:r>
              <a:rPr lang="en-US" sz="2000" i="1"/>
              <a:t>null</a:t>
            </a:r>
            <a:r>
              <a:rPr lang="en-US" sz="2000"/>
              <a:t>  returns null</a:t>
            </a:r>
            <a:endParaRPr lang="en-US"/>
          </a:p>
          <a:p>
            <a:r>
              <a:rPr lang="en-US" sz="2000"/>
              <a:t>The predicate  </a:t>
            </a:r>
            <a:r>
              <a:rPr lang="en-US" sz="2000" b="1"/>
              <a:t>is null</a:t>
            </a:r>
            <a:r>
              <a:rPr lang="en-US" sz="2000"/>
              <a:t> can be used to check for null values.</a:t>
            </a:r>
            <a:endParaRPr lang="en-US"/>
          </a:p>
          <a:p>
            <a:pPr lvl="1"/>
            <a:r>
              <a:rPr lang="en-US" sz="2000"/>
              <a:t>Example: Find all instructors whose salary is null</a:t>
            </a:r>
            <a:r>
              <a:rPr lang="en-US" sz="2000" i="1"/>
              <a:t>.</a:t>
            </a:r>
            <a:endParaRPr lang="en-US" i="1"/>
          </a:p>
          <a:p>
            <a:pPr>
              <a:buFont typeface="Monotype Sorts" charset="2"/>
              <a:buNone/>
            </a:pPr>
            <a:r>
              <a:rPr lang="en-US" b="1"/>
              <a:t>		</a:t>
            </a:r>
            <a:r>
              <a:rPr lang="en-US" sz="2000" b="1"/>
              <a:t>select</a:t>
            </a:r>
            <a:r>
              <a:rPr lang="en-US" sz="2000" i="1"/>
              <a:t> name</a:t>
            </a:r>
            <a:br>
              <a:rPr lang="en-US" sz="2000" i="1"/>
            </a:br>
            <a:r>
              <a:rPr lang="en-US" sz="2000" i="1"/>
              <a:t>	</a:t>
            </a:r>
            <a:r>
              <a:rPr lang="en-US" sz="2000" b="1"/>
              <a:t>from</a:t>
            </a:r>
            <a:r>
              <a:rPr lang="en-US" sz="2000" i="1"/>
              <a:t> instructor</a:t>
            </a:r>
            <a:br>
              <a:rPr lang="en-US" sz="2000" i="1"/>
            </a:br>
            <a:r>
              <a:rPr lang="en-US" sz="2000" i="1"/>
              <a:t>	</a:t>
            </a:r>
            <a:r>
              <a:rPr lang="en-US" sz="2000" b="1"/>
              <a:t>where </a:t>
            </a:r>
            <a:r>
              <a:rPr lang="en-US" sz="2000" i="1"/>
              <a:t>salary </a:t>
            </a:r>
            <a:r>
              <a:rPr lang="en-US" sz="2000" b="1"/>
              <a:t>is null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5715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Null Values and Three Valued Logic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1106488"/>
            <a:ext cx="7661275" cy="4903787"/>
          </a:xfrm>
        </p:spPr>
        <p:txBody>
          <a:bodyPr/>
          <a:lstStyle/>
          <a:p>
            <a:r>
              <a:rPr lang="en-US" sz="2000"/>
              <a:t>Any comparison with </a:t>
            </a:r>
            <a:r>
              <a:rPr lang="en-US" sz="2000" i="1"/>
              <a:t>null</a:t>
            </a:r>
            <a:r>
              <a:rPr lang="en-US" sz="2000"/>
              <a:t> returns </a:t>
            </a:r>
            <a:r>
              <a:rPr lang="en-US" sz="2000" i="1"/>
              <a:t>unknown</a:t>
            </a:r>
            <a:endParaRPr lang="en-US" i="1"/>
          </a:p>
          <a:p>
            <a:pPr lvl="1"/>
            <a:r>
              <a:rPr lang="en-US" sz="2000"/>
              <a:t>Example</a:t>
            </a:r>
            <a:r>
              <a:rPr lang="en-US" sz="2000" i="1"/>
              <a:t>: 5 &lt; null   or   null &lt;&gt; null    or    null = null</a:t>
            </a:r>
            <a:endParaRPr lang="en-US" i="1"/>
          </a:p>
          <a:p>
            <a:r>
              <a:rPr lang="en-US" sz="2000"/>
              <a:t>Three-valued logic using the truth value </a:t>
            </a:r>
            <a:r>
              <a:rPr lang="en-US" sz="2000" i="1"/>
              <a:t>unknown</a:t>
            </a:r>
            <a:r>
              <a:rPr lang="en-US" sz="2000"/>
              <a:t>:</a:t>
            </a:r>
            <a:endParaRPr lang="en-US"/>
          </a:p>
          <a:p>
            <a:pPr lvl="1"/>
            <a:r>
              <a:rPr lang="en-US" sz="2000"/>
              <a:t>OR: (</a:t>
            </a:r>
            <a:r>
              <a:rPr lang="en-US" sz="2000" i="1"/>
              <a:t>unknown</a:t>
            </a:r>
            <a:r>
              <a:rPr lang="en-US" sz="2000"/>
              <a:t> </a:t>
            </a:r>
            <a:r>
              <a:rPr lang="en-US" sz="2000" b="1"/>
              <a:t>or</a:t>
            </a:r>
            <a:r>
              <a:rPr lang="en-US" sz="2000"/>
              <a:t> </a:t>
            </a:r>
            <a:r>
              <a:rPr lang="en-US" sz="2000" i="1"/>
              <a:t>true</a:t>
            </a:r>
            <a:r>
              <a:rPr lang="en-US" sz="2000"/>
              <a:t>)   = </a:t>
            </a:r>
            <a:r>
              <a:rPr lang="en-US" sz="2000" i="1"/>
              <a:t>true</a:t>
            </a:r>
            <a:r>
              <a:rPr lang="en-US" sz="2000"/>
              <a:t>,</a:t>
            </a:r>
            <a:br>
              <a:rPr lang="en-US" sz="2000"/>
            </a:br>
            <a:r>
              <a:rPr lang="en-US" sz="2000"/>
              <a:t>       (</a:t>
            </a:r>
            <a:r>
              <a:rPr lang="en-US" sz="2000" i="1"/>
              <a:t>unknown</a:t>
            </a:r>
            <a:r>
              <a:rPr lang="en-US" sz="2000"/>
              <a:t> </a:t>
            </a:r>
            <a:r>
              <a:rPr lang="en-US" sz="2000" b="1"/>
              <a:t>or</a:t>
            </a:r>
            <a:r>
              <a:rPr lang="en-US" sz="2000"/>
              <a:t> </a:t>
            </a:r>
            <a:r>
              <a:rPr lang="en-US" sz="2000" i="1"/>
              <a:t>false</a:t>
            </a:r>
            <a:r>
              <a:rPr lang="en-US" sz="2000"/>
              <a:t>)  = </a:t>
            </a:r>
            <a:r>
              <a:rPr lang="en-US" sz="2000" i="1"/>
              <a:t>unknown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       (</a:t>
            </a:r>
            <a:r>
              <a:rPr lang="en-US" sz="2000" i="1"/>
              <a:t>unknown </a:t>
            </a:r>
            <a:r>
              <a:rPr lang="en-US" sz="2000" b="1"/>
              <a:t>or</a:t>
            </a:r>
            <a:r>
              <a:rPr lang="en-US" sz="2000" i="1"/>
              <a:t> unknown) = unknown</a:t>
            </a:r>
            <a:endParaRPr lang="en-US" i="1"/>
          </a:p>
          <a:p>
            <a:pPr lvl="1"/>
            <a:r>
              <a:rPr lang="en-US" sz="2000"/>
              <a:t>AND:</a:t>
            </a:r>
            <a:r>
              <a:rPr lang="en-US" sz="2000" i="1"/>
              <a:t> (true</a:t>
            </a:r>
            <a:r>
              <a:rPr lang="en-US" sz="2000" b="1"/>
              <a:t> and </a:t>
            </a:r>
            <a:r>
              <a:rPr lang="en-US" sz="2000" i="1"/>
              <a:t>unknown)  = unknown,    </a:t>
            </a:r>
            <a:br>
              <a:rPr lang="en-US" sz="2000" i="1"/>
            </a:br>
            <a:r>
              <a:rPr lang="en-US" sz="2000" i="1"/>
              <a:t>         (false</a:t>
            </a:r>
            <a:r>
              <a:rPr lang="en-US" sz="2000" b="1"/>
              <a:t> and </a:t>
            </a:r>
            <a:r>
              <a:rPr lang="en-US" sz="2000" i="1"/>
              <a:t>unknown) = false,</a:t>
            </a:r>
            <a:br>
              <a:rPr lang="en-US" sz="2000" i="1"/>
            </a:br>
            <a:r>
              <a:rPr lang="en-US" sz="2000" i="1"/>
              <a:t>         (unknown </a:t>
            </a:r>
            <a:r>
              <a:rPr lang="en-US" sz="2000" b="1"/>
              <a:t>and</a:t>
            </a:r>
            <a:r>
              <a:rPr lang="en-US" sz="2000" i="1"/>
              <a:t> unknown) = unknown</a:t>
            </a:r>
            <a:endParaRPr lang="en-US" i="1"/>
          </a:p>
          <a:p>
            <a:pPr lvl="1"/>
            <a:r>
              <a:rPr lang="en-US" sz="2000"/>
              <a:t>NOT</a:t>
            </a:r>
            <a:r>
              <a:rPr lang="en-US" sz="2000" i="1"/>
              <a:t>:  (</a:t>
            </a:r>
            <a:r>
              <a:rPr lang="en-US" sz="2000" b="1"/>
              <a:t>not</a:t>
            </a:r>
            <a:r>
              <a:rPr lang="en-US" sz="2000" i="1"/>
              <a:t> unknown) = unknown</a:t>
            </a:r>
            <a:endParaRPr lang="en-US" i="1"/>
          </a:p>
          <a:p>
            <a:pPr lvl="1"/>
            <a:r>
              <a:rPr lang="en-US" sz="2000"/>
              <a:t>“</a:t>
            </a:r>
            <a:r>
              <a:rPr lang="en-US" sz="2000" i="1"/>
              <a:t>P</a:t>
            </a:r>
            <a:r>
              <a:rPr lang="en-US" sz="2000" b="1"/>
              <a:t> is unknown</a:t>
            </a:r>
            <a:r>
              <a:rPr lang="en-US" sz="2000"/>
              <a:t>”</a:t>
            </a:r>
            <a:r>
              <a:rPr lang="en-US" sz="2000" b="1"/>
              <a:t> </a:t>
            </a:r>
            <a:r>
              <a:rPr lang="en-US" sz="2000"/>
              <a:t>evaluates to true if predicate </a:t>
            </a:r>
            <a:r>
              <a:rPr lang="en-US" sz="2000" i="1"/>
              <a:t>P</a:t>
            </a:r>
            <a:r>
              <a:rPr lang="en-US" sz="2000"/>
              <a:t> evaluates to </a:t>
            </a:r>
            <a:r>
              <a:rPr lang="en-US" sz="2000" i="1"/>
              <a:t>unknown</a:t>
            </a:r>
            <a:endParaRPr lang="en-US" i="1"/>
          </a:p>
          <a:p>
            <a:r>
              <a:rPr lang="en-US" sz="2000"/>
              <a:t>Result of </a:t>
            </a:r>
            <a:r>
              <a:rPr lang="en-US" sz="2000" b="1"/>
              <a:t>where </a:t>
            </a:r>
            <a:r>
              <a:rPr lang="en-US" sz="2000"/>
              <a:t>clause predicate is treated as </a:t>
            </a:r>
            <a:r>
              <a:rPr lang="en-US" sz="2000" i="1"/>
              <a:t>false </a:t>
            </a:r>
            <a:r>
              <a:rPr lang="en-US" sz="2000"/>
              <a:t>if it evaluates to </a:t>
            </a:r>
            <a:r>
              <a:rPr lang="en-US" sz="2000" i="1"/>
              <a:t>unknown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10" y="123321"/>
            <a:ext cx="82296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dirty="0"/>
              <a:t>The select Clause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1106488"/>
            <a:ext cx="8066088" cy="51657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dirty="0"/>
              <a:t>The </a:t>
            </a:r>
            <a:r>
              <a:rPr lang="en-US" b="1" dirty="0"/>
              <a:t>select</a:t>
            </a:r>
            <a:r>
              <a:rPr lang="en-US" dirty="0"/>
              <a:t> clause list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dirty="0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dirty="0"/>
              <a:t>Example: find the names of all instructors:</a:t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>select </a:t>
            </a:r>
            <a:r>
              <a:rPr lang="en-US" i="1" dirty="0"/>
              <a:t>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>from </a:t>
            </a:r>
            <a:r>
              <a:rPr lang="en-US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dirty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dirty="0"/>
              <a:t>E.g.   </a:t>
            </a:r>
            <a:r>
              <a:rPr lang="en-US" i="1" dirty="0"/>
              <a:t>Name</a:t>
            </a:r>
            <a:r>
              <a:rPr lang="en-US" dirty="0"/>
              <a:t> ≡ </a:t>
            </a:r>
            <a:r>
              <a:rPr lang="en-US" i="1" dirty="0"/>
              <a:t>NAME</a:t>
            </a:r>
            <a:r>
              <a:rPr lang="en-US" dirty="0"/>
              <a:t> ≡ </a:t>
            </a:r>
            <a:r>
              <a:rPr lang="en-US" i="1" dirty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dirty="0"/>
              <a:t>Some people use upper case wherever we use bold font.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2618"/>
            <a:ext cx="8229600" cy="1143000"/>
          </a:xfrm>
        </p:spPr>
        <p:txBody>
          <a:bodyPr/>
          <a:lstStyle/>
          <a:p>
            <a:r>
              <a:rPr lang="en-US"/>
              <a:t>Aggregate Functions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814388" y="1093788"/>
            <a:ext cx="7010400" cy="3897312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sz="2000"/>
              <a:t>These functions operate on the multiset of values of a column of a relation, and return a value</a:t>
            </a:r>
            <a:endParaRPr lang="en-US"/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/>
              <a:t>		</a:t>
            </a:r>
            <a:r>
              <a:rPr lang="en-US" sz="2000" b="1"/>
              <a:t>avg: </a:t>
            </a:r>
            <a:r>
              <a:rPr lang="en-US" sz="2000"/>
              <a:t>average value</a:t>
            </a:r>
            <a:br>
              <a:rPr lang="en-US" sz="2000"/>
            </a:br>
            <a:r>
              <a:rPr lang="en-US" sz="2000"/>
              <a:t>	</a:t>
            </a:r>
            <a:r>
              <a:rPr lang="en-US" sz="2000" b="1"/>
              <a:t>min:  </a:t>
            </a:r>
            <a:r>
              <a:rPr lang="en-US" sz="2000"/>
              <a:t>minimum value</a:t>
            </a:r>
            <a:br>
              <a:rPr lang="en-US" sz="2000"/>
            </a:br>
            <a:r>
              <a:rPr lang="en-US" sz="2000"/>
              <a:t>	</a:t>
            </a:r>
            <a:r>
              <a:rPr lang="en-US" sz="2000" b="1"/>
              <a:t>max:  </a:t>
            </a:r>
            <a:r>
              <a:rPr lang="en-US" sz="2000"/>
              <a:t>maximum value</a:t>
            </a:r>
            <a:br>
              <a:rPr lang="en-US" sz="2000"/>
            </a:br>
            <a:r>
              <a:rPr lang="en-US" sz="2000"/>
              <a:t>	</a:t>
            </a:r>
            <a:r>
              <a:rPr lang="en-US" sz="2000" b="1"/>
              <a:t>sum:  </a:t>
            </a:r>
            <a:r>
              <a:rPr lang="en-US" sz="2000"/>
              <a:t>sum of values</a:t>
            </a:r>
            <a:br>
              <a:rPr lang="en-US" sz="2000"/>
            </a:br>
            <a:r>
              <a:rPr lang="en-US" sz="2000"/>
              <a:t>	</a:t>
            </a:r>
            <a:r>
              <a:rPr lang="en-US" sz="2000" b="1"/>
              <a:t>count:  </a:t>
            </a:r>
            <a:r>
              <a:rPr lang="en-US" sz="2000"/>
              <a:t>number of values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23831"/>
            <a:ext cx="8229600" cy="1143000"/>
          </a:xfrm>
        </p:spPr>
        <p:txBody>
          <a:bodyPr/>
          <a:lstStyle/>
          <a:p>
            <a:r>
              <a:rPr lang="en-US"/>
              <a:t>Aggregate Functions (Cont.)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814388" y="1108075"/>
            <a:ext cx="7843837" cy="5251450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sz="2000"/>
              <a:t>Find the average salary of instructors in the Computer Science department</a:t>
            </a:r>
            <a:r>
              <a:rPr lang="en-US"/>
              <a:t> </a:t>
            </a:r>
          </a:p>
          <a:p>
            <a:pPr lvl="1">
              <a:tabLst>
                <a:tab pos="1711325" algn="l"/>
              </a:tabLst>
            </a:pPr>
            <a:r>
              <a:rPr lang="en-US" sz="2000" b="1"/>
              <a:t>select avg </a:t>
            </a:r>
            <a:r>
              <a:rPr lang="en-US" sz="2000"/>
              <a:t>(</a:t>
            </a:r>
            <a:r>
              <a:rPr lang="en-US" sz="2000" i="1"/>
              <a:t>salary</a:t>
            </a:r>
            <a:r>
              <a:rPr lang="en-US" sz="2000"/>
              <a:t>)</a:t>
            </a:r>
            <a:br>
              <a:rPr lang="en-US" sz="2000"/>
            </a:br>
            <a:r>
              <a:rPr lang="en-US" sz="2000" b="1"/>
              <a:t>from </a:t>
            </a:r>
            <a:r>
              <a:rPr lang="en-US" sz="2000" i="1"/>
              <a:t>instructor</a:t>
            </a:r>
            <a:br>
              <a:rPr lang="en-US" sz="2000" i="1"/>
            </a:br>
            <a:r>
              <a:rPr lang="en-US" sz="2000" b="1"/>
              <a:t>where </a:t>
            </a:r>
            <a:r>
              <a:rPr lang="en-US" sz="2000" i="1"/>
              <a:t>dept_name</a:t>
            </a:r>
            <a:r>
              <a:rPr lang="en-US" sz="2000"/>
              <a:t>= ’Comp. Sci.’;</a:t>
            </a:r>
            <a:endParaRPr lang="en-US"/>
          </a:p>
          <a:p>
            <a:pPr>
              <a:tabLst>
                <a:tab pos="1711325" algn="l"/>
              </a:tabLst>
            </a:pPr>
            <a:r>
              <a:rPr kumimoji="0" lang="en-US" sz="2000"/>
              <a:t>Find the total number of instructors who teach a course in the Spring 2010 semester</a:t>
            </a:r>
            <a:endParaRPr kumimoji="0" lang="en-US"/>
          </a:p>
          <a:p>
            <a:pPr lvl="1">
              <a:tabLst>
                <a:tab pos="1711325" algn="l"/>
              </a:tabLst>
            </a:pPr>
            <a:r>
              <a:rPr kumimoji="0" lang="en-US" sz="2000" b="1"/>
              <a:t>select count </a:t>
            </a:r>
            <a:r>
              <a:rPr kumimoji="0" lang="en-US" sz="2000"/>
              <a:t>(</a:t>
            </a:r>
            <a:r>
              <a:rPr kumimoji="0" lang="en-US" sz="2000" b="1"/>
              <a:t>distinct </a:t>
            </a:r>
            <a:r>
              <a:rPr kumimoji="0" lang="en-US" sz="2000" i="1"/>
              <a:t>ID</a:t>
            </a:r>
            <a:r>
              <a:rPr kumimoji="0" lang="en-US" sz="2000"/>
              <a:t>)</a:t>
            </a:r>
            <a:br>
              <a:rPr kumimoji="0" lang="en-US" sz="2000"/>
            </a:br>
            <a:r>
              <a:rPr kumimoji="0" lang="en-US" sz="2000" b="1"/>
              <a:t>from </a:t>
            </a:r>
            <a:r>
              <a:rPr kumimoji="0" lang="en-US" sz="2000" i="1"/>
              <a:t>teaches</a:t>
            </a:r>
            <a:br>
              <a:rPr kumimoji="0" lang="en-US" sz="2000" i="1"/>
            </a:br>
            <a:r>
              <a:rPr kumimoji="0" lang="en-US" sz="2000" b="1"/>
              <a:t>where </a:t>
            </a:r>
            <a:r>
              <a:rPr kumimoji="0" lang="en-US" sz="2000" i="1"/>
              <a:t>semester </a:t>
            </a:r>
            <a:r>
              <a:rPr kumimoji="0" lang="en-US" sz="2000"/>
              <a:t>= ’Spring’ </a:t>
            </a:r>
            <a:r>
              <a:rPr kumimoji="0" lang="en-US" sz="2000" b="1"/>
              <a:t>and </a:t>
            </a:r>
            <a:r>
              <a:rPr kumimoji="0" lang="en-US" sz="2000" i="1"/>
              <a:t>year </a:t>
            </a:r>
            <a:r>
              <a:rPr kumimoji="0" lang="en-US" sz="2000"/>
              <a:t>= 2010</a:t>
            </a:r>
            <a:endParaRPr kumimoji="0" lang="en-US"/>
          </a:p>
          <a:p>
            <a:pPr>
              <a:tabLst>
                <a:tab pos="1711325" algn="l"/>
              </a:tabLst>
            </a:pPr>
            <a:r>
              <a:rPr kumimoji="0" lang="en-US" sz="2000"/>
              <a:t>Find the number of tuples in the </a:t>
            </a:r>
            <a:r>
              <a:rPr kumimoji="0" lang="en-US" sz="2000" i="1"/>
              <a:t>course </a:t>
            </a:r>
            <a:r>
              <a:rPr kumimoji="0" lang="en-US" sz="2000"/>
              <a:t>relation</a:t>
            </a:r>
            <a:endParaRPr kumimoji="0" lang="en-US"/>
          </a:p>
          <a:p>
            <a:pPr lvl="1">
              <a:tabLst>
                <a:tab pos="1711325" algn="l"/>
              </a:tabLst>
            </a:pPr>
            <a:r>
              <a:rPr kumimoji="0" lang="en-US" sz="2000" b="1"/>
              <a:t>select count </a:t>
            </a:r>
            <a:r>
              <a:rPr kumimoji="0" lang="en-US" sz="2000"/>
              <a:t>(*)</a:t>
            </a:r>
            <a:br>
              <a:rPr kumimoji="0" lang="en-US" sz="2000"/>
            </a:br>
            <a:r>
              <a:rPr kumimoji="0" lang="en-US" sz="2000" b="1"/>
              <a:t>from </a:t>
            </a:r>
            <a:r>
              <a:rPr kumimoji="0" lang="en-US" sz="2000" i="1"/>
              <a:t>course</a:t>
            </a:r>
            <a:r>
              <a:rPr kumimoji="0" lang="en-US" sz="2000"/>
              <a:t>;</a:t>
            </a:r>
            <a:endParaRPr kumimoji="0" lang="en-US"/>
          </a:p>
          <a:p>
            <a:pPr>
              <a:tabLst>
                <a:tab pos="1711325" algn="l"/>
              </a:tabLst>
            </a:pPr>
            <a:endParaRPr kumimoji="0" lang="en-US"/>
          </a:p>
          <a:p>
            <a:pPr lvl="1">
              <a:tabLst>
                <a:tab pos="1711325" algn="l"/>
              </a:tabLst>
            </a:pPr>
            <a:endParaRPr kumimoji="0" lang="en-US"/>
          </a:p>
          <a:p>
            <a:pPr>
              <a:tabLst>
                <a:tab pos="1711325" algn="l"/>
              </a:tabLst>
            </a:pPr>
            <a:endParaRPr lang="en-US"/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sz="1800"/>
              <a:t> 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856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Aggregate Functions – Group By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>
          <a:xfrm>
            <a:off x="760413" y="1054100"/>
            <a:ext cx="7932737" cy="1614488"/>
          </a:xfrm>
        </p:spPr>
        <p:txBody>
          <a:bodyPr>
            <a:normAutofit lnSpcReduction="10000"/>
          </a:bodyPr>
          <a:lstStyle/>
          <a:p>
            <a:pPr>
              <a:tabLst>
                <a:tab pos="625475" algn="l"/>
              </a:tabLst>
            </a:pPr>
            <a:r>
              <a:rPr lang="en-US" sz="2000"/>
              <a:t>Find the average salary of instructors in each department</a:t>
            </a:r>
            <a:endParaRPr lang="en-US"/>
          </a:p>
          <a:p>
            <a:pPr lvl="1">
              <a:tabLst>
                <a:tab pos="625475" algn="l"/>
              </a:tabLst>
            </a:pPr>
            <a:r>
              <a:rPr lang="en-US" sz="2000" b="1"/>
              <a:t>select </a:t>
            </a:r>
            <a:r>
              <a:rPr lang="en-US" sz="2000" i="1"/>
              <a:t>dept_name</a:t>
            </a:r>
            <a:r>
              <a:rPr lang="en-US" sz="2000"/>
              <a:t>, </a:t>
            </a:r>
            <a:r>
              <a:rPr lang="en-US" sz="2000" b="1"/>
              <a:t>avg </a:t>
            </a:r>
            <a:r>
              <a:rPr lang="en-US" sz="2000"/>
              <a:t>(</a:t>
            </a:r>
            <a:r>
              <a:rPr lang="en-US" sz="2000" i="1"/>
              <a:t>salary</a:t>
            </a:r>
            <a:r>
              <a:rPr lang="en-US" sz="2000"/>
              <a:t>)</a:t>
            </a:r>
            <a:br>
              <a:rPr lang="en-US" sz="2000"/>
            </a:br>
            <a:r>
              <a:rPr lang="en-US" sz="2000" b="1"/>
              <a:t>from </a:t>
            </a:r>
            <a:r>
              <a:rPr lang="en-US" sz="2000" i="1"/>
              <a:t>instructor</a:t>
            </a:r>
            <a:br>
              <a:rPr lang="en-US" sz="2000" i="1"/>
            </a:br>
            <a:r>
              <a:rPr lang="en-US" sz="2000" b="1"/>
              <a:t>group by </a:t>
            </a:r>
            <a:r>
              <a:rPr lang="en-US" sz="2000" i="1"/>
              <a:t>dept_name</a:t>
            </a:r>
            <a:r>
              <a:rPr lang="en-US" sz="2000"/>
              <a:t>;</a:t>
            </a:r>
            <a:endParaRPr lang="en-US"/>
          </a:p>
          <a:p>
            <a:pPr lvl="1">
              <a:tabLst>
                <a:tab pos="625475" algn="l"/>
              </a:tabLst>
            </a:pPr>
            <a:r>
              <a:rPr lang="en-US" sz="2000"/>
              <a:t>Note: departments with no instructor will not appear in result</a:t>
            </a:r>
            <a:endParaRPr lang="en-US"/>
          </a:p>
          <a:p>
            <a:pPr lvl="1">
              <a:tabLst>
                <a:tab pos="625475" algn="l"/>
              </a:tabLst>
            </a:pPr>
            <a:endParaRPr lang="en-US"/>
          </a:p>
        </p:txBody>
      </p:sp>
      <p:pic>
        <p:nvPicPr>
          <p:cNvPr id="430084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2930525"/>
            <a:ext cx="4056062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09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75" y="3535363"/>
            <a:ext cx="3752850" cy="28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(Cont.)</a:t>
            </a:r>
          </a:p>
        </p:txBody>
      </p:sp>
      <p:sp>
        <p:nvSpPr>
          <p:cNvPr id="432131" name="Text Box 3"/>
          <p:cNvSpPr txBox="1">
            <a:spLocks noGrp="1" noChangeArrowheads="1"/>
          </p:cNvSpPr>
          <p:nvPr>
            <p:ph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Attributes in </a:t>
            </a:r>
            <a:r>
              <a:rPr lang="en-US" sz="2000" b="1"/>
              <a:t>select </a:t>
            </a:r>
            <a:r>
              <a:rPr lang="en-US" sz="2000"/>
              <a:t>clause outside of aggregate functions must appear in </a:t>
            </a:r>
            <a:r>
              <a:rPr lang="en-US" sz="2000" b="1"/>
              <a:t>group by</a:t>
            </a:r>
            <a:r>
              <a:rPr lang="en-US" sz="2000"/>
              <a:t> list</a:t>
            </a:r>
            <a:endParaRPr lang="en-US"/>
          </a:p>
          <a:p>
            <a:pPr lvl="1"/>
            <a:r>
              <a:rPr lang="en-US" sz="2000"/>
              <a:t>/* erroneous query */</a:t>
            </a:r>
            <a:br>
              <a:rPr lang="en-US" sz="2000"/>
            </a:br>
            <a:r>
              <a:rPr lang="en-US" sz="2000" b="1"/>
              <a:t>select </a:t>
            </a:r>
            <a:r>
              <a:rPr lang="en-US" sz="2000" i="1"/>
              <a:t>dept_name</a:t>
            </a:r>
            <a:r>
              <a:rPr lang="en-US" sz="2000"/>
              <a:t>, </a:t>
            </a:r>
            <a:r>
              <a:rPr lang="en-US" sz="2000" i="1"/>
              <a:t>ID</a:t>
            </a:r>
            <a:r>
              <a:rPr lang="en-US" sz="2000"/>
              <a:t>, </a:t>
            </a:r>
            <a:r>
              <a:rPr lang="en-US" sz="2000" b="1"/>
              <a:t>avg </a:t>
            </a:r>
            <a:r>
              <a:rPr lang="en-US" sz="2000"/>
              <a:t>(</a:t>
            </a:r>
            <a:r>
              <a:rPr lang="en-US" sz="2000" i="1"/>
              <a:t>salary</a:t>
            </a:r>
            <a:r>
              <a:rPr lang="en-US" sz="2000"/>
              <a:t>)</a:t>
            </a:r>
            <a:br>
              <a:rPr lang="en-US" sz="2000"/>
            </a:br>
            <a:r>
              <a:rPr lang="en-US" sz="2000" b="1"/>
              <a:t>from </a:t>
            </a:r>
            <a:r>
              <a:rPr lang="en-US" sz="2000" i="1"/>
              <a:t>instructor</a:t>
            </a:r>
            <a:br>
              <a:rPr lang="en-US" sz="2000" i="1"/>
            </a:br>
            <a:r>
              <a:rPr lang="en-US" sz="2000" b="1"/>
              <a:t>group by </a:t>
            </a:r>
            <a:r>
              <a:rPr lang="en-US" sz="2000" i="1"/>
              <a:t>dept_name</a:t>
            </a:r>
            <a:r>
              <a:rPr lang="en-US" sz="2000"/>
              <a:t>;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0930" y="478182"/>
            <a:ext cx="8077200" cy="609600"/>
          </a:xfrm>
        </p:spPr>
        <p:txBody>
          <a:bodyPr>
            <a:noAutofit/>
          </a:bodyPr>
          <a:lstStyle/>
          <a:p>
            <a:r>
              <a:rPr lang="en-US" sz="3600" dirty="0"/>
              <a:t>Aggregate Functions – Having Clause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814388" y="1193800"/>
            <a:ext cx="7661275" cy="773113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sz="2000"/>
              <a:t>Find the names and average salaries of all departments whose average salary is greater than 42000</a:t>
            </a:r>
            <a:endParaRPr lang="en-US"/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658813" y="3567113"/>
            <a:ext cx="7842250" cy="128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sz="1800">
                <a:solidFill>
                  <a:schemeClr val="tx2"/>
                </a:solidFill>
              </a:rPr>
              <a:t>       </a:t>
            </a:r>
            <a:r>
              <a:rPr kumimoji="1" lang="en-US" sz="2000"/>
              <a:t>Note:  predicates in the </a:t>
            </a:r>
            <a:r>
              <a:rPr kumimoji="1" lang="en-US" sz="2000" b="1"/>
              <a:t>having</a:t>
            </a:r>
            <a:r>
              <a:rPr kumimoji="1" lang="en-US" sz="2000"/>
              <a:t> clause are applied after the </a:t>
            </a:r>
            <a:br>
              <a:rPr kumimoji="1" lang="en-US" sz="2000"/>
            </a:br>
            <a:r>
              <a:rPr kumimoji="1" lang="en-US" sz="2000"/>
              <a:t>                 formation of groups whereas predicates in the </a:t>
            </a:r>
            <a:r>
              <a:rPr kumimoji="1" lang="en-US" sz="2000" b="1"/>
              <a:t>where</a:t>
            </a:r>
            <a:r>
              <a:rPr kumimoji="1" lang="en-US" sz="2000"/>
              <a:t> </a:t>
            </a:r>
            <a:br>
              <a:rPr kumimoji="1" lang="en-US" sz="2000"/>
            </a:br>
            <a:r>
              <a:rPr kumimoji="1" lang="en-US" sz="2000"/>
              <a:t>                 clause are applied before forming groups</a:t>
            </a:r>
            <a:endParaRPr kumimoji="1" lang="en-US" sz="1800"/>
          </a:p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433157" name="Text Box 5"/>
          <p:cNvSpPr txBox="1">
            <a:spLocks noChangeArrowheads="1"/>
          </p:cNvSpPr>
          <p:nvPr/>
        </p:nvSpPr>
        <p:spPr bwMode="auto">
          <a:xfrm>
            <a:off x="1677988" y="2114550"/>
            <a:ext cx="58610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/>
              <a:t>select </a:t>
            </a:r>
            <a:r>
              <a:rPr lang="en-US" sz="1800" i="1"/>
              <a:t>dept_name</a:t>
            </a:r>
            <a:r>
              <a:rPr lang="en-US" sz="1800"/>
              <a:t>, </a:t>
            </a:r>
            <a:r>
              <a:rPr lang="en-US" sz="1800" b="1"/>
              <a:t>avg </a:t>
            </a:r>
            <a:r>
              <a:rPr lang="en-US" sz="1800"/>
              <a:t>(</a:t>
            </a:r>
            <a:r>
              <a:rPr lang="en-US" sz="1800" i="1"/>
              <a:t>salary</a:t>
            </a:r>
            <a:r>
              <a:rPr lang="en-US" sz="1800"/>
              <a:t>)</a:t>
            </a:r>
            <a:endParaRPr lang="en-US"/>
          </a:p>
          <a:p>
            <a:r>
              <a:rPr lang="en-US" sz="1800" b="1"/>
              <a:t>from </a:t>
            </a:r>
            <a:r>
              <a:rPr lang="en-US" sz="1800" i="1"/>
              <a:t>instructor</a:t>
            </a:r>
            <a:endParaRPr lang="en-US" i="1"/>
          </a:p>
          <a:p>
            <a:r>
              <a:rPr lang="en-US" sz="1800" b="1"/>
              <a:t>group by </a:t>
            </a:r>
            <a:r>
              <a:rPr lang="en-US" sz="1800" i="1"/>
              <a:t>dept_name</a:t>
            </a:r>
            <a:endParaRPr lang="en-US" i="1"/>
          </a:p>
          <a:p>
            <a:r>
              <a:rPr lang="en-US" sz="1800" b="1"/>
              <a:t>having avg </a:t>
            </a:r>
            <a:r>
              <a:rPr lang="en-US" sz="1800"/>
              <a:t>(</a:t>
            </a:r>
            <a:r>
              <a:rPr lang="en-US" sz="1800" i="1"/>
              <a:t>salary</a:t>
            </a:r>
            <a:r>
              <a:rPr lang="en-US" sz="1800"/>
              <a:t>) &gt; 42000</a:t>
            </a:r>
            <a:r>
              <a:rPr lang="en-US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 autoUpdateAnimBg="0"/>
      <p:bldP spid="43315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1913" y="98607"/>
            <a:ext cx="8229600" cy="1143000"/>
          </a:xfrm>
        </p:spPr>
        <p:txBody>
          <a:bodyPr/>
          <a:lstStyle/>
          <a:p>
            <a:r>
              <a:rPr lang="en-US"/>
              <a:t>Nested Subqueries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r>
              <a:rPr lang="en-US" sz="2000"/>
              <a:t>SQL provides a mechanism for the nesting of subqueries.</a:t>
            </a:r>
            <a:endParaRPr lang="en-US"/>
          </a:p>
          <a:p>
            <a:r>
              <a:rPr lang="en-US" sz="2000"/>
              <a:t>A </a:t>
            </a:r>
            <a:r>
              <a:rPr lang="en-US" sz="2000" b="1">
                <a:solidFill>
                  <a:srgbClr val="000099"/>
                </a:solidFill>
              </a:rPr>
              <a:t>subquery</a:t>
            </a:r>
            <a:r>
              <a:rPr lang="en-US" sz="2000"/>
              <a:t> is a </a:t>
            </a:r>
            <a:r>
              <a:rPr lang="en-US" sz="2000" b="1"/>
              <a:t>select-from-where</a:t>
            </a:r>
            <a:r>
              <a:rPr lang="en-US" sz="2000"/>
              <a:t> expression that is nested within another query.</a:t>
            </a:r>
            <a:endParaRPr lang="en-US"/>
          </a:p>
          <a:p>
            <a:r>
              <a:rPr lang="en-US" sz="2000"/>
              <a:t>A common use of subqueries is to perform tests for set membership, set comparisons, and set cardinality.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2618"/>
            <a:ext cx="8229600" cy="1143000"/>
          </a:xfrm>
        </p:spPr>
        <p:txBody>
          <a:bodyPr/>
          <a:lstStyle/>
          <a:p>
            <a:r>
              <a:rPr lang="en-US"/>
              <a:t>Example Query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811213" y="1109663"/>
            <a:ext cx="7661275" cy="91757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sz="2000"/>
              <a:t>Find courses offered in Fall 2009 and in Spring 2010</a:t>
            </a:r>
            <a:endParaRPr lang="en-US"/>
          </a:p>
        </p:txBody>
      </p:sp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758825" y="3595688"/>
            <a:ext cx="7688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   </a:t>
            </a:r>
            <a:r>
              <a:rPr kumimoji="1" lang="en-US" sz="2000"/>
              <a:t>Find courses offered in Fall 2009 but not in Spring 2010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1185863" y="1698625"/>
            <a:ext cx="7440612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/>
              <a:t>select distinct </a:t>
            </a:r>
            <a:r>
              <a:rPr lang="en-US" sz="2000" i="1"/>
              <a:t>course_id</a:t>
            </a:r>
            <a:endParaRPr lang="en-US" sz="1800" i="1"/>
          </a:p>
          <a:p>
            <a:r>
              <a:rPr lang="en-US" sz="2000" b="1"/>
              <a:t>from </a:t>
            </a:r>
            <a:r>
              <a:rPr lang="en-US" sz="2000" i="1"/>
              <a:t>section</a:t>
            </a:r>
            <a:endParaRPr lang="en-US" sz="1800" i="1"/>
          </a:p>
          <a:p>
            <a:r>
              <a:rPr lang="en-US" sz="2000" b="1"/>
              <a:t>where </a:t>
            </a:r>
            <a:r>
              <a:rPr lang="en-US" sz="2000" i="1"/>
              <a:t>semester </a:t>
            </a:r>
            <a:r>
              <a:rPr lang="en-US" sz="2000"/>
              <a:t>= ’Fall’ </a:t>
            </a:r>
            <a:r>
              <a:rPr lang="en-US" sz="2000" b="1"/>
              <a:t>and </a:t>
            </a:r>
            <a:r>
              <a:rPr lang="en-US" sz="2000" i="1"/>
              <a:t>year</a:t>
            </a:r>
            <a:r>
              <a:rPr lang="en-US" sz="2000"/>
              <a:t>= 2009 </a:t>
            </a:r>
            <a:r>
              <a:rPr lang="en-US" sz="2000" b="1"/>
              <a:t>and </a:t>
            </a:r>
            <a:br>
              <a:rPr lang="en-US" sz="2000" b="1"/>
            </a:br>
            <a:r>
              <a:rPr lang="en-US" sz="2000" b="1"/>
              <a:t>           </a:t>
            </a:r>
            <a:r>
              <a:rPr lang="en-US" sz="2000" i="1"/>
              <a:t>course_id </a:t>
            </a:r>
            <a:r>
              <a:rPr lang="en-US" sz="2000" b="1"/>
              <a:t>in </a:t>
            </a:r>
            <a:r>
              <a:rPr lang="en-US" sz="2000"/>
              <a:t>(</a:t>
            </a:r>
            <a:r>
              <a:rPr lang="en-US" sz="2000" b="1"/>
              <a:t>select </a:t>
            </a:r>
            <a:r>
              <a:rPr lang="en-US" sz="2000" i="1"/>
              <a:t>course_id</a:t>
            </a:r>
            <a:endParaRPr lang="en-US" sz="1800" i="1"/>
          </a:p>
          <a:p>
            <a:r>
              <a:rPr lang="en-US" sz="1800" b="1"/>
              <a:t>                                 </a:t>
            </a:r>
            <a:r>
              <a:rPr lang="en-US" sz="2000" b="1"/>
              <a:t>from </a:t>
            </a:r>
            <a:r>
              <a:rPr lang="en-US" sz="2000" i="1"/>
              <a:t>section</a:t>
            </a:r>
            <a:endParaRPr lang="en-US" sz="1800" i="1"/>
          </a:p>
          <a:p>
            <a:r>
              <a:rPr lang="en-US" sz="1800" b="1"/>
              <a:t>                                 </a:t>
            </a:r>
            <a:r>
              <a:rPr lang="en-US" sz="2000" b="1"/>
              <a:t>where </a:t>
            </a:r>
            <a:r>
              <a:rPr lang="en-US" sz="2000" i="1"/>
              <a:t>semester </a:t>
            </a:r>
            <a:r>
              <a:rPr lang="en-US" sz="2000"/>
              <a:t>= ’Spring’ </a:t>
            </a:r>
            <a:r>
              <a:rPr lang="en-US" sz="2000" b="1"/>
              <a:t>and </a:t>
            </a:r>
            <a:r>
              <a:rPr lang="en-US" sz="2000" i="1"/>
              <a:t>year</a:t>
            </a:r>
            <a:r>
              <a:rPr lang="en-US" sz="2000"/>
              <a:t>= 2010);</a:t>
            </a:r>
            <a:endParaRPr lang="en-US" sz="1800"/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1069975" y="4211638"/>
            <a:ext cx="738187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/>
              <a:t>select distinct </a:t>
            </a:r>
            <a:r>
              <a:rPr lang="en-US" sz="2000" i="1"/>
              <a:t>course_id</a:t>
            </a:r>
            <a:endParaRPr lang="en-US" sz="1800" i="1"/>
          </a:p>
          <a:p>
            <a:r>
              <a:rPr lang="en-US" sz="2000" b="1"/>
              <a:t>from </a:t>
            </a:r>
            <a:r>
              <a:rPr lang="en-US" sz="2000" i="1"/>
              <a:t>section</a:t>
            </a:r>
            <a:endParaRPr lang="en-US" sz="1800" i="1"/>
          </a:p>
          <a:p>
            <a:r>
              <a:rPr lang="en-US" sz="2000" b="1"/>
              <a:t>where </a:t>
            </a:r>
            <a:r>
              <a:rPr lang="en-US" sz="2000" i="1"/>
              <a:t>semester </a:t>
            </a:r>
            <a:r>
              <a:rPr lang="en-US" sz="2000"/>
              <a:t>= ’Fall’ </a:t>
            </a:r>
            <a:r>
              <a:rPr lang="en-US" sz="2000" b="1"/>
              <a:t>and </a:t>
            </a:r>
            <a:r>
              <a:rPr lang="en-US" sz="2000" i="1"/>
              <a:t>year</a:t>
            </a:r>
            <a:r>
              <a:rPr lang="en-US" sz="2000"/>
              <a:t>= 2009 </a:t>
            </a:r>
            <a:r>
              <a:rPr lang="en-US" sz="2000" b="1"/>
              <a:t>and </a:t>
            </a:r>
            <a:br>
              <a:rPr lang="en-US" sz="2000" b="1"/>
            </a:br>
            <a:r>
              <a:rPr lang="en-US" sz="2000" b="1"/>
              <a:t>           </a:t>
            </a:r>
            <a:r>
              <a:rPr lang="en-US" sz="2000" i="1"/>
              <a:t>course_id  </a:t>
            </a:r>
            <a:r>
              <a:rPr lang="en-US" sz="2000" b="1"/>
              <a:t>not in </a:t>
            </a:r>
            <a:r>
              <a:rPr lang="en-US" sz="2000"/>
              <a:t>(</a:t>
            </a:r>
            <a:r>
              <a:rPr lang="en-US" sz="2000" b="1"/>
              <a:t>select </a:t>
            </a:r>
            <a:r>
              <a:rPr lang="en-US" sz="2000" i="1"/>
              <a:t>course_id</a:t>
            </a:r>
            <a:endParaRPr lang="en-US" sz="1800" i="1"/>
          </a:p>
          <a:p>
            <a:r>
              <a:rPr lang="en-US" sz="1800" b="1"/>
              <a:t>                                 </a:t>
            </a:r>
            <a:r>
              <a:rPr lang="en-US" sz="2000" b="1"/>
              <a:t>from </a:t>
            </a:r>
            <a:r>
              <a:rPr lang="en-US" sz="2000" i="1"/>
              <a:t>section</a:t>
            </a:r>
            <a:endParaRPr lang="en-US" sz="1800" i="1"/>
          </a:p>
          <a:p>
            <a:r>
              <a:rPr lang="en-US" sz="1800" b="1"/>
              <a:t>                                 </a:t>
            </a:r>
            <a:r>
              <a:rPr lang="en-US" sz="2000" b="1"/>
              <a:t>where </a:t>
            </a:r>
            <a:r>
              <a:rPr lang="en-US" sz="2000" i="1"/>
              <a:t>semester </a:t>
            </a:r>
            <a:r>
              <a:rPr lang="en-US" sz="2000"/>
              <a:t>= ’Spring’ </a:t>
            </a:r>
            <a:r>
              <a:rPr lang="en-US" sz="2000" b="1"/>
              <a:t>and </a:t>
            </a:r>
            <a:r>
              <a:rPr lang="en-US" sz="2000" i="1"/>
              <a:t>year</a:t>
            </a:r>
            <a:r>
              <a:rPr lang="en-US" sz="2000"/>
              <a:t>= 2010);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1" grpId="0" autoUpdateAnimBg="0"/>
      <p:bldP spid="43930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86760"/>
            <a:ext cx="8229600" cy="1143000"/>
          </a:xfrm>
        </p:spPr>
        <p:txBody>
          <a:bodyPr/>
          <a:lstStyle/>
          <a:p>
            <a:r>
              <a:rPr lang="en-US"/>
              <a:t>Example Query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1106488"/>
            <a:ext cx="7661275" cy="760412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sz="2000"/>
              <a:t>Find the total number of (distinct) studentswho have taken course sections taught by the instructor with </a:t>
            </a:r>
            <a:r>
              <a:rPr lang="en-US" sz="2000" i="1"/>
              <a:t>ID </a:t>
            </a:r>
            <a:r>
              <a:rPr lang="en-US" sz="2000"/>
              <a:t>10101</a:t>
            </a:r>
            <a:endParaRPr lang="en-US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i="1"/>
          </a:p>
        </p:txBody>
      </p:sp>
      <p:sp>
        <p:nvSpPr>
          <p:cNvPr id="441348" name="Text Box 4"/>
          <p:cNvSpPr txBox="1">
            <a:spLocks noChangeArrowheads="1"/>
          </p:cNvSpPr>
          <p:nvPr/>
        </p:nvSpPr>
        <p:spPr bwMode="auto">
          <a:xfrm>
            <a:off x="742950" y="4610100"/>
            <a:ext cx="80565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>
                <a:solidFill>
                  <a:schemeClr val="tx2"/>
                </a:solidFill>
              </a:rPr>
              <a:t>  </a:t>
            </a:r>
            <a:r>
              <a:rPr kumimoji="1" lang="en-US" sz="2000">
                <a:solidFill>
                  <a:schemeClr val="tx2"/>
                </a:solidFill>
              </a:rPr>
              <a:t>Note</a:t>
            </a:r>
            <a:r>
              <a:rPr kumimoji="1" lang="en-US" sz="2000"/>
              <a:t>: Above query can be written in a much simpler manner.  The </a:t>
            </a:r>
            <a:br>
              <a:rPr kumimoji="1" lang="en-US" sz="2000"/>
            </a:br>
            <a:r>
              <a:rPr kumimoji="1" lang="en-US" sz="2000"/>
              <a:t>               formulation above is simply to illustrate SQL features.</a:t>
            </a:r>
            <a:endParaRPr kumimoji="1" lang="en-US" sz="1800"/>
          </a:p>
        </p:txBody>
      </p:sp>
      <p:sp>
        <p:nvSpPr>
          <p:cNvPr id="441349" name="Text Box 5"/>
          <p:cNvSpPr txBox="1">
            <a:spLocks noChangeArrowheads="1"/>
          </p:cNvSpPr>
          <p:nvPr/>
        </p:nvSpPr>
        <p:spPr bwMode="auto">
          <a:xfrm>
            <a:off x="1168400" y="2332038"/>
            <a:ext cx="715168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/>
              <a:t>select count </a:t>
            </a:r>
            <a:r>
              <a:rPr lang="en-US" sz="2000"/>
              <a:t>(</a:t>
            </a:r>
            <a:r>
              <a:rPr lang="en-US" sz="2000" b="1"/>
              <a:t>distinct </a:t>
            </a:r>
            <a:r>
              <a:rPr lang="en-US" sz="2000" i="1"/>
              <a:t>ID</a:t>
            </a:r>
            <a:r>
              <a:rPr lang="en-US" sz="2000"/>
              <a:t>)</a:t>
            </a:r>
            <a:endParaRPr lang="en-US"/>
          </a:p>
          <a:p>
            <a:r>
              <a:rPr lang="en-US" sz="2000" b="1"/>
              <a:t>from </a:t>
            </a:r>
            <a:r>
              <a:rPr lang="en-US" sz="2000" i="1"/>
              <a:t>takes</a:t>
            </a:r>
            <a:endParaRPr lang="en-US" i="1"/>
          </a:p>
          <a:p>
            <a:r>
              <a:rPr lang="en-US" sz="2000" b="1"/>
              <a:t>where </a:t>
            </a:r>
            <a:r>
              <a:rPr lang="en-US" sz="2000"/>
              <a:t>(</a:t>
            </a:r>
            <a:r>
              <a:rPr lang="en-US" sz="2000" i="1"/>
              <a:t>course_id</a:t>
            </a:r>
            <a:r>
              <a:rPr lang="en-US" sz="2000"/>
              <a:t>, </a:t>
            </a:r>
            <a:r>
              <a:rPr lang="en-US" sz="2000" i="1"/>
              <a:t>sec_id</a:t>
            </a:r>
            <a:r>
              <a:rPr lang="en-US" sz="2000"/>
              <a:t>, </a:t>
            </a:r>
            <a:r>
              <a:rPr lang="en-US" sz="2000" i="1"/>
              <a:t>semester</a:t>
            </a:r>
            <a:r>
              <a:rPr lang="en-US" sz="2000"/>
              <a:t>, </a:t>
            </a:r>
            <a:r>
              <a:rPr lang="en-US" sz="2000" i="1"/>
              <a:t>year</a:t>
            </a:r>
            <a:r>
              <a:rPr lang="en-US" sz="2000"/>
              <a:t>) </a:t>
            </a:r>
            <a:r>
              <a:rPr lang="en-US" sz="2000" b="1"/>
              <a:t>in </a:t>
            </a:r>
            <a:br>
              <a:rPr lang="en-US" sz="2000" b="1"/>
            </a:br>
            <a:r>
              <a:rPr lang="en-US" sz="2000" b="1"/>
              <a:t>                                </a:t>
            </a:r>
            <a:r>
              <a:rPr lang="en-US" sz="2000"/>
              <a:t>(</a:t>
            </a:r>
            <a:r>
              <a:rPr lang="en-US" sz="2000" b="1"/>
              <a:t>select </a:t>
            </a:r>
            <a:r>
              <a:rPr lang="en-US" sz="2000" i="1"/>
              <a:t>course_id</a:t>
            </a:r>
            <a:r>
              <a:rPr lang="en-US" sz="2000"/>
              <a:t>, </a:t>
            </a:r>
            <a:r>
              <a:rPr lang="en-US" sz="2000" i="1"/>
              <a:t>sec_id</a:t>
            </a:r>
            <a:r>
              <a:rPr lang="en-US" sz="2000"/>
              <a:t>, </a:t>
            </a:r>
            <a:r>
              <a:rPr lang="en-US" sz="2000" i="1"/>
              <a:t>semester</a:t>
            </a:r>
            <a:r>
              <a:rPr lang="en-US" sz="2000"/>
              <a:t>, </a:t>
            </a:r>
            <a:r>
              <a:rPr lang="en-US" sz="2000" i="1"/>
              <a:t>year</a:t>
            </a:r>
            <a:endParaRPr lang="en-US" i="1"/>
          </a:p>
          <a:p>
            <a:r>
              <a:rPr lang="en-US" b="1"/>
              <a:t>                                 </a:t>
            </a:r>
            <a:r>
              <a:rPr lang="en-US" sz="2000" b="1"/>
              <a:t>from </a:t>
            </a:r>
            <a:r>
              <a:rPr lang="en-US" sz="2000" i="1"/>
              <a:t>teaches</a:t>
            </a:r>
            <a:endParaRPr lang="en-US" i="1"/>
          </a:p>
          <a:p>
            <a:r>
              <a:rPr lang="en-US" b="1"/>
              <a:t>                                 </a:t>
            </a:r>
            <a:r>
              <a:rPr lang="en-US" sz="2000" b="1"/>
              <a:t>where </a:t>
            </a:r>
            <a:r>
              <a:rPr lang="en-US" sz="2000" i="1"/>
              <a:t>teaches</a:t>
            </a:r>
            <a:r>
              <a:rPr lang="en-US" sz="2000"/>
              <a:t>.</a:t>
            </a:r>
            <a:r>
              <a:rPr lang="en-US" sz="2000" i="1"/>
              <a:t>ID</a:t>
            </a:r>
            <a:r>
              <a:rPr lang="en-US" sz="2000"/>
              <a:t>= 10101);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952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Set Comparison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1106488"/>
            <a:ext cx="7661275" cy="76676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sz="2000"/>
              <a:t>Find names of instructors with salary greater than that of some (at least one) instructor in the Biology department.</a:t>
            </a:r>
            <a:endParaRPr lang="en-US"/>
          </a:p>
        </p:txBody>
      </p:sp>
      <p:sp>
        <p:nvSpPr>
          <p:cNvPr id="443396" name="Text Box 4"/>
          <p:cNvSpPr txBox="1">
            <a:spLocks noChangeArrowheads="1"/>
          </p:cNvSpPr>
          <p:nvPr/>
        </p:nvSpPr>
        <p:spPr bwMode="auto">
          <a:xfrm>
            <a:off x="739775" y="3411538"/>
            <a:ext cx="7235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  </a:t>
            </a:r>
            <a:r>
              <a:rPr kumimoji="1" lang="en-US" sz="2000"/>
              <a:t>Same query using &gt; </a:t>
            </a:r>
            <a:r>
              <a:rPr kumimoji="1" lang="en-US" sz="2000" b="1"/>
              <a:t>some</a:t>
            </a:r>
            <a:r>
              <a:rPr kumimoji="1" lang="en-US" sz="2000"/>
              <a:t> clause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1528763" y="3951288"/>
            <a:ext cx="64198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/>
              <a:t>select </a:t>
            </a:r>
            <a:r>
              <a:rPr lang="en-US" sz="2000" i="1"/>
              <a:t>name</a:t>
            </a:r>
            <a:endParaRPr lang="en-US" i="1"/>
          </a:p>
          <a:p>
            <a:r>
              <a:rPr lang="en-US" sz="2000" b="1"/>
              <a:t>from </a:t>
            </a:r>
            <a:r>
              <a:rPr lang="en-US" sz="2000" i="1"/>
              <a:t>instructor</a:t>
            </a:r>
            <a:endParaRPr lang="en-US" i="1"/>
          </a:p>
          <a:p>
            <a:r>
              <a:rPr lang="en-US" sz="2000" b="1"/>
              <a:t>where </a:t>
            </a:r>
            <a:r>
              <a:rPr lang="en-US" sz="2000" i="1"/>
              <a:t>salary </a:t>
            </a:r>
            <a:r>
              <a:rPr lang="en-US" sz="2000"/>
              <a:t>&gt; </a:t>
            </a:r>
            <a:r>
              <a:rPr lang="en-US" sz="2000" b="1"/>
              <a:t>some </a:t>
            </a:r>
            <a:r>
              <a:rPr lang="en-US" sz="2000"/>
              <a:t>(</a:t>
            </a:r>
            <a:r>
              <a:rPr lang="en-US" sz="2000" b="1"/>
              <a:t>select </a:t>
            </a:r>
            <a:r>
              <a:rPr lang="en-US" sz="2000" i="1"/>
              <a:t>salary</a:t>
            </a:r>
            <a:endParaRPr lang="en-US" i="1"/>
          </a:p>
          <a:p>
            <a:r>
              <a:rPr lang="en-US" sz="2000" b="1"/>
              <a:t>                                     from </a:t>
            </a:r>
            <a:r>
              <a:rPr lang="en-US" sz="2000" i="1"/>
              <a:t>instructor</a:t>
            </a:r>
            <a:endParaRPr lang="en-US" i="1"/>
          </a:p>
          <a:p>
            <a:r>
              <a:rPr lang="en-US" sz="2000" b="1"/>
              <a:t>                                     where </a:t>
            </a:r>
            <a:r>
              <a:rPr lang="en-US" sz="2000" i="1"/>
              <a:t>dept_name </a:t>
            </a:r>
            <a:r>
              <a:rPr lang="en-US" sz="2000"/>
              <a:t>= ’Biology’);</a:t>
            </a:r>
            <a:endParaRPr lang="en-US"/>
          </a:p>
        </p:txBody>
      </p:sp>
      <p:sp>
        <p:nvSpPr>
          <p:cNvPr id="443398" name="Text Box 6"/>
          <p:cNvSpPr txBox="1">
            <a:spLocks noChangeArrowheads="1"/>
          </p:cNvSpPr>
          <p:nvPr/>
        </p:nvSpPr>
        <p:spPr bwMode="auto">
          <a:xfrm>
            <a:off x="1570038" y="1957388"/>
            <a:ext cx="66309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/>
              <a:t>select distinct </a:t>
            </a:r>
            <a:r>
              <a:rPr lang="en-US" sz="2000" i="1"/>
              <a:t>T</a:t>
            </a:r>
            <a:r>
              <a:rPr lang="en-US" sz="2000"/>
              <a:t>.</a:t>
            </a:r>
            <a:r>
              <a:rPr lang="en-US" sz="2000" i="1"/>
              <a:t>name</a:t>
            </a:r>
            <a:endParaRPr lang="en-US" i="1"/>
          </a:p>
          <a:p>
            <a:r>
              <a:rPr lang="en-US" sz="2000" b="1"/>
              <a:t>from </a:t>
            </a:r>
            <a:r>
              <a:rPr lang="en-US" sz="2000" i="1"/>
              <a:t>instructor </a:t>
            </a:r>
            <a:r>
              <a:rPr lang="en-US" sz="2000" b="1"/>
              <a:t>as </a:t>
            </a:r>
            <a:r>
              <a:rPr lang="en-US" sz="2000" i="1"/>
              <a:t>T</a:t>
            </a:r>
            <a:r>
              <a:rPr lang="en-US" sz="2000"/>
              <a:t>, </a:t>
            </a:r>
            <a:r>
              <a:rPr lang="en-US" sz="2000" i="1"/>
              <a:t>instructor </a:t>
            </a:r>
            <a:r>
              <a:rPr lang="en-US" sz="2000" b="1"/>
              <a:t>as </a:t>
            </a:r>
            <a:r>
              <a:rPr lang="en-US" sz="2000" i="1"/>
              <a:t>S</a:t>
            </a:r>
            <a:endParaRPr lang="en-US" i="1"/>
          </a:p>
          <a:p>
            <a:r>
              <a:rPr lang="en-US" sz="2000" b="1"/>
              <a:t>where </a:t>
            </a:r>
            <a:r>
              <a:rPr lang="en-US" sz="2000" i="1"/>
              <a:t>T.salary </a:t>
            </a:r>
            <a:r>
              <a:rPr lang="en-US" sz="2000"/>
              <a:t>&gt; </a:t>
            </a:r>
            <a:r>
              <a:rPr lang="en-US" sz="2000" i="1"/>
              <a:t>S.salary </a:t>
            </a:r>
            <a:r>
              <a:rPr lang="en-US" sz="2000" b="1"/>
              <a:t>and </a:t>
            </a:r>
            <a:r>
              <a:rPr lang="en-US" sz="2000" i="1"/>
              <a:t>S.dept_name </a:t>
            </a:r>
            <a:r>
              <a:rPr lang="en-US" sz="2000"/>
              <a:t>= ’Biology’;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7" grpId="0" autoUpdateAnimBg="0"/>
      <p:bldP spid="44339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381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Definition of  Some Clause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1106488"/>
            <a:ext cx="6800850" cy="714375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F &lt;comp&gt; </a:t>
            </a:r>
            <a:r>
              <a:rPr lang="en-US" b="1"/>
              <a:t>some </a:t>
            </a:r>
            <a:r>
              <a:rPr lang="en-US" i="1"/>
              <a:t>r </a:t>
            </a:r>
            <a:r>
              <a:rPr lang="en-US">
                <a:sym typeface="Symbol" pitchFamily="18" charset="2"/>
              </a:rPr>
              <a:t></a:t>
            </a:r>
            <a:r>
              <a:rPr lang="en-US" i="1">
                <a:sym typeface="Symbol" pitchFamily="18" charset="2"/>
              </a:rPr>
              <a:t>t </a:t>
            </a:r>
            <a:r>
              <a:rPr lang="en-US">
                <a:sym typeface="Symbol" pitchFamily="18" charset="2"/>
              </a:rPr>
              <a:t></a:t>
            </a:r>
            <a:r>
              <a:rPr lang="en-US" i="1">
                <a:sym typeface="Symbol" pitchFamily="18" charset="2"/>
              </a:rPr>
              <a:t>r </a:t>
            </a:r>
            <a:r>
              <a:rPr lang="en-US">
                <a:sym typeface="Symbol" pitchFamily="18" charset="2"/>
              </a:rPr>
              <a:t>such that (F &lt;comp&gt; </a:t>
            </a:r>
            <a:r>
              <a:rPr lang="en-US" i="1">
                <a:sym typeface="Symbol" pitchFamily="18" charset="2"/>
              </a:rPr>
              <a:t>t </a:t>
            </a:r>
            <a:r>
              <a:rPr lang="en-US">
                <a:sym typeface="Symbol" pitchFamily="18" charset="2"/>
              </a:rPr>
              <a:t>)</a:t>
            </a:r>
            <a:r>
              <a:rPr lang="en-US" i="1">
                <a:sym typeface="Symbol" pitchFamily="18" charset="2"/>
              </a:rPr>
              <a:t/>
            </a:r>
            <a:br>
              <a:rPr lang="en-US" i="1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Where &lt;comp&gt; can be:      </a:t>
            </a:r>
            <a:endParaRPr lang="en-US"/>
          </a:p>
        </p:txBody>
      </p:sp>
      <p:grpSp>
        <p:nvGrpSpPr>
          <p:cNvPr id="445444" name="Group 4"/>
          <p:cNvGrpSpPr>
            <a:grpSpLocks/>
          </p:cNvGrpSpPr>
          <p:nvPr/>
        </p:nvGrpSpPr>
        <p:grpSpPr bwMode="auto">
          <a:xfrm>
            <a:off x="2105025" y="1952625"/>
            <a:ext cx="457200" cy="1066800"/>
            <a:chOff x="2448" y="1296"/>
            <a:chExt cx="288" cy="960"/>
          </a:xfrm>
        </p:grpSpPr>
        <p:sp>
          <p:nvSpPr>
            <p:cNvPr id="445445" name="Rectangle 5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45446" name="Rectangle 6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45447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445448" name="Text Box 8"/>
          <p:cNvSpPr txBox="1">
            <a:spLocks noChangeArrowheads="1"/>
          </p:cNvSpPr>
          <p:nvPr/>
        </p:nvSpPr>
        <p:spPr bwMode="auto">
          <a:xfrm>
            <a:off x="830263" y="2257425"/>
            <a:ext cx="1350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&lt; </a:t>
            </a:r>
            <a:r>
              <a:rPr lang="en-US" sz="1800" b="1"/>
              <a:t>some</a:t>
            </a:r>
            <a:endParaRPr lang="en-US" sz="1800"/>
          </a:p>
        </p:txBody>
      </p:sp>
      <p:sp>
        <p:nvSpPr>
          <p:cNvPr id="445449" name="Text Box 9"/>
          <p:cNvSpPr txBox="1">
            <a:spLocks noChangeArrowheads="1"/>
          </p:cNvSpPr>
          <p:nvPr/>
        </p:nvSpPr>
        <p:spPr bwMode="auto">
          <a:xfrm>
            <a:off x="2638425" y="2257425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true</a:t>
            </a:r>
          </a:p>
        </p:txBody>
      </p:sp>
      <p:sp>
        <p:nvSpPr>
          <p:cNvPr id="445450" name="Rectangle 10"/>
          <p:cNvSpPr>
            <a:spLocks noChangeArrowheads="1"/>
          </p:cNvSpPr>
          <p:nvPr/>
        </p:nvSpPr>
        <p:spPr bwMode="auto">
          <a:xfrm>
            <a:off x="2105025" y="3171825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445451" name="Rectangle 11"/>
          <p:cNvSpPr>
            <a:spLocks noChangeArrowheads="1"/>
          </p:cNvSpPr>
          <p:nvPr/>
        </p:nvSpPr>
        <p:spPr bwMode="auto">
          <a:xfrm>
            <a:off x="2105025" y="3476625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445452" name="Rectangle 12"/>
          <p:cNvSpPr>
            <a:spLocks noChangeArrowheads="1"/>
          </p:cNvSpPr>
          <p:nvPr/>
        </p:nvSpPr>
        <p:spPr bwMode="auto">
          <a:xfrm>
            <a:off x="2105025" y="39306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445453" name="Text Box 13"/>
          <p:cNvSpPr txBox="1">
            <a:spLocks noChangeArrowheads="1"/>
          </p:cNvSpPr>
          <p:nvPr/>
        </p:nvSpPr>
        <p:spPr bwMode="auto">
          <a:xfrm>
            <a:off x="2638425" y="34163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false</a:t>
            </a:r>
          </a:p>
        </p:txBody>
      </p:sp>
      <p:sp>
        <p:nvSpPr>
          <p:cNvPr id="445454" name="Rectangle 14"/>
          <p:cNvSpPr>
            <a:spLocks noChangeArrowheads="1"/>
          </p:cNvSpPr>
          <p:nvPr/>
        </p:nvSpPr>
        <p:spPr bwMode="auto">
          <a:xfrm>
            <a:off x="2105025" y="42354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445455" name="Rectangle 15"/>
          <p:cNvSpPr>
            <a:spLocks noChangeArrowheads="1"/>
          </p:cNvSpPr>
          <p:nvPr/>
        </p:nvSpPr>
        <p:spPr bwMode="auto">
          <a:xfrm>
            <a:off x="2105025" y="47720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445456" name="Rectangle 16"/>
          <p:cNvSpPr>
            <a:spLocks noChangeArrowheads="1"/>
          </p:cNvSpPr>
          <p:nvPr/>
        </p:nvSpPr>
        <p:spPr bwMode="auto">
          <a:xfrm>
            <a:off x="2105025" y="5076825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445457" name="Text Box 17"/>
          <p:cNvSpPr txBox="1">
            <a:spLocks noChangeArrowheads="1"/>
          </p:cNvSpPr>
          <p:nvPr/>
        </p:nvSpPr>
        <p:spPr bwMode="auto">
          <a:xfrm>
            <a:off x="809625" y="5000625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sz="1800"/>
              <a:t> </a:t>
            </a:r>
            <a:r>
              <a:rPr lang="en-US" sz="1800" b="1"/>
              <a:t>some</a:t>
            </a:r>
          </a:p>
        </p:txBody>
      </p:sp>
      <p:sp>
        <p:nvSpPr>
          <p:cNvPr id="445458" name="Text Box 18"/>
          <p:cNvSpPr txBox="1">
            <a:spLocks noChangeArrowheads="1"/>
          </p:cNvSpPr>
          <p:nvPr/>
        </p:nvSpPr>
        <p:spPr bwMode="auto">
          <a:xfrm>
            <a:off x="2638425" y="5000625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true (since 0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 </a:t>
            </a:r>
            <a:r>
              <a:rPr lang="en-US" sz="1800">
                <a:sym typeface="Symbol" pitchFamily="18" charset="2"/>
              </a:rPr>
              <a:t>5)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45459" name="Text Box 19"/>
          <p:cNvSpPr txBox="1">
            <a:spLocks noChangeArrowheads="1"/>
          </p:cNvSpPr>
          <p:nvPr/>
        </p:nvSpPr>
        <p:spPr bwMode="auto">
          <a:xfrm>
            <a:off x="3738563" y="2486025"/>
            <a:ext cx="487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(read:  5 &lt; some tuple in the relation) </a:t>
            </a:r>
          </a:p>
        </p:txBody>
      </p:sp>
      <p:sp>
        <p:nvSpPr>
          <p:cNvPr id="445460" name="Text Box 20"/>
          <p:cNvSpPr txBox="1">
            <a:spLocks noChangeArrowheads="1"/>
          </p:cNvSpPr>
          <p:nvPr/>
        </p:nvSpPr>
        <p:spPr bwMode="auto">
          <a:xfrm>
            <a:off x="844550" y="3402013"/>
            <a:ext cx="1377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&lt; </a:t>
            </a:r>
            <a:r>
              <a:rPr lang="en-US" sz="1800" b="1"/>
              <a:t>some</a:t>
            </a:r>
            <a:endParaRPr lang="en-US" sz="1800"/>
          </a:p>
        </p:txBody>
      </p:sp>
      <p:sp>
        <p:nvSpPr>
          <p:cNvPr id="445461" name="Text Box 21"/>
          <p:cNvSpPr txBox="1">
            <a:spLocks noChangeArrowheads="1"/>
          </p:cNvSpPr>
          <p:nvPr/>
        </p:nvSpPr>
        <p:spPr bwMode="auto">
          <a:xfrm>
            <a:off x="2638425" y="415925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true</a:t>
            </a:r>
          </a:p>
        </p:txBody>
      </p:sp>
      <p:sp>
        <p:nvSpPr>
          <p:cNvPr id="445462" name="Text Box 22"/>
          <p:cNvSpPr txBox="1">
            <a:spLocks noChangeArrowheads="1"/>
          </p:cNvSpPr>
          <p:nvPr/>
        </p:nvSpPr>
        <p:spPr bwMode="auto">
          <a:xfrm>
            <a:off x="885825" y="4162425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= </a:t>
            </a:r>
            <a:r>
              <a:rPr lang="en-US" sz="1800" b="1"/>
              <a:t>some</a:t>
            </a:r>
            <a:endParaRPr lang="en-US" sz="1800"/>
          </a:p>
        </p:txBody>
      </p:sp>
      <p:sp>
        <p:nvSpPr>
          <p:cNvPr id="445463" name="Rectangle 23"/>
          <p:cNvSpPr>
            <a:spLocks noChangeArrowheads="1"/>
          </p:cNvSpPr>
          <p:nvPr/>
        </p:nvSpPr>
        <p:spPr bwMode="auto">
          <a:xfrm>
            <a:off x="738188" y="5472113"/>
            <a:ext cx="68008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sz="1800">
                <a:latin typeface="Arial" charset="0"/>
              </a:rPr>
              <a:t>(= </a:t>
            </a:r>
            <a:r>
              <a:rPr lang="en-US" sz="1800" b="1">
                <a:latin typeface="Arial" charset="0"/>
              </a:rPr>
              <a:t>some</a:t>
            </a:r>
            <a:r>
              <a:rPr lang="en-US" sz="1800">
                <a:latin typeface="Arial" charset="0"/>
              </a:rPr>
              <a:t>) </a:t>
            </a:r>
            <a:r>
              <a:rPr lang="en-US" sz="1800">
                <a:latin typeface="Arial" charset="0"/>
                <a:sym typeface="Symbol" pitchFamily="18" charset="2"/>
              </a:rPr>
              <a:t> </a:t>
            </a:r>
            <a:r>
              <a:rPr lang="en-US" sz="1800" b="1">
                <a:latin typeface="Arial" charset="0"/>
                <a:sym typeface="Symbol" pitchFamily="18" charset="2"/>
              </a:rPr>
              <a:t>in</a:t>
            </a:r>
          </a:p>
          <a:p>
            <a:r>
              <a:rPr lang="en-US" sz="1800">
                <a:latin typeface="Arial" charset="0"/>
                <a:sym typeface="Symbol" pitchFamily="18" charset="2"/>
              </a:rPr>
              <a:t>However, ( </a:t>
            </a:r>
            <a:r>
              <a:rPr lang="en-US" sz="1800" b="1">
                <a:latin typeface="Arial" charset="0"/>
                <a:sym typeface="Symbol" pitchFamily="18" charset="2"/>
              </a:rPr>
              <a:t>some</a:t>
            </a:r>
            <a:r>
              <a:rPr lang="en-US" sz="1800">
                <a:latin typeface="Arial" charset="0"/>
                <a:sym typeface="Symbol" pitchFamily="18" charset="2"/>
              </a:rPr>
              <a:t>)  </a:t>
            </a:r>
            <a:r>
              <a:rPr lang="en-US" sz="1800" b="1">
                <a:latin typeface="Arial" charset="0"/>
                <a:sym typeface="Symbol" pitchFamily="18" charset="2"/>
              </a:rPr>
              <a:t>not in</a:t>
            </a:r>
            <a:endParaRPr lang="en-US" sz="1800">
              <a:latin typeface="Arial" charset="0"/>
              <a:sym typeface="Symbol" pitchFamily="18" charset="2"/>
            </a:endParaRPr>
          </a:p>
        </p:txBody>
      </p:sp>
      <p:sp>
        <p:nvSpPr>
          <p:cNvPr id="445464" name="Line 24"/>
          <p:cNvSpPr>
            <a:spLocks noChangeShapeType="1"/>
          </p:cNvSpPr>
          <p:nvPr/>
        </p:nvSpPr>
        <p:spPr bwMode="auto">
          <a:xfrm flipH="1">
            <a:off x="2819400" y="5840413"/>
            <a:ext cx="122238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1341" y="333385"/>
            <a:ext cx="82296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dirty="0"/>
              <a:t>The select Clause (Cont.)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1106488"/>
            <a:ext cx="7848600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sz="2000" dirty="0"/>
              <a:t>SQL allows duplicates in relations as well as in query results.</a:t>
            </a:r>
            <a:endParaRPr lang="en-US" dirty="0"/>
          </a:p>
          <a:p>
            <a:pPr>
              <a:tabLst>
                <a:tab pos="2055813" algn="l"/>
              </a:tabLst>
            </a:pPr>
            <a:r>
              <a:rPr lang="en-US" sz="2000" dirty="0"/>
              <a:t>To force the elimination of duplicates, insert the keyword </a:t>
            </a:r>
            <a:r>
              <a:rPr lang="en-US" sz="2000" b="1" dirty="0">
                <a:solidFill>
                  <a:srgbClr val="000099"/>
                </a:solidFill>
              </a:rPr>
              <a:t>distinct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dirty="0"/>
              <a:t> after select</a:t>
            </a:r>
            <a:r>
              <a:rPr lang="en-US" sz="2000" b="1" dirty="0"/>
              <a:t>.</a:t>
            </a:r>
            <a:endParaRPr lang="en-US" b="1" dirty="0"/>
          </a:p>
          <a:p>
            <a:pPr>
              <a:tabLst>
                <a:tab pos="2055813" algn="l"/>
              </a:tabLst>
            </a:pPr>
            <a:r>
              <a:rPr lang="en-US" sz="2000" dirty="0"/>
              <a:t>Find the names of all departments with instructor, and remove duplicates</a:t>
            </a:r>
            <a:endParaRPr 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dirty="0"/>
              <a:t>		</a:t>
            </a:r>
            <a:r>
              <a:rPr lang="en-US" sz="2000" b="1" dirty="0"/>
              <a:t>select distinct </a:t>
            </a:r>
            <a:r>
              <a:rPr lang="en-US" sz="2000" i="1" dirty="0" err="1"/>
              <a:t>dept_name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/>
              <a:t>from </a:t>
            </a:r>
            <a:r>
              <a:rPr lang="en-US" sz="2000" i="1" dirty="0"/>
              <a:t>instructor</a:t>
            </a:r>
            <a:endParaRPr lang="en-US" i="1" dirty="0"/>
          </a:p>
          <a:p>
            <a:pPr>
              <a:tabLst>
                <a:tab pos="2055813" algn="l"/>
              </a:tabLst>
            </a:pPr>
            <a:r>
              <a:rPr lang="en-US" sz="2000" dirty="0"/>
              <a:t>The keyword </a:t>
            </a:r>
            <a:r>
              <a:rPr lang="en-US" sz="2000" b="1" dirty="0"/>
              <a:t>all </a:t>
            </a:r>
            <a:r>
              <a:rPr lang="en-US" sz="2000" dirty="0"/>
              <a:t>specifies that duplicates not be removed.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dirty="0"/>
              <a:t>		</a:t>
            </a:r>
            <a:r>
              <a:rPr lang="en-US" sz="2000" b="1" dirty="0"/>
              <a:t>select all</a:t>
            </a:r>
            <a:r>
              <a:rPr lang="en-US" sz="2000" dirty="0"/>
              <a:t> </a:t>
            </a:r>
            <a:r>
              <a:rPr lang="en-US" sz="2000" i="1" dirty="0" err="1"/>
              <a:t>dept_name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>	</a:t>
            </a:r>
            <a:r>
              <a:rPr lang="en-US" sz="2000" b="1" dirty="0"/>
              <a:t>from </a:t>
            </a:r>
            <a:r>
              <a:rPr lang="en-US" sz="2000" i="1" dirty="0"/>
              <a:t>instructor</a:t>
            </a:r>
            <a:endParaRPr lang="en-US" i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4403"/>
            <a:ext cx="8229600" cy="1143000"/>
          </a:xfrm>
        </p:spPr>
        <p:txBody>
          <a:bodyPr/>
          <a:lstStyle/>
          <a:p>
            <a:r>
              <a:rPr lang="en-US"/>
              <a:t>Example Query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>
          <a:xfrm>
            <a:off x="814388" y="1108075"/>
            <a:ext cx="7661275" cy="976313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sz="2000"/>
              <a:t>Find the names of all instructors whose salary is greater than the salary of all instructors in the Biology department.</a:t>
            </a:r>
            <a:endParaRPr lang="en-US"/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1836738" y="2065338"/>
            <a:ext cx="5961062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/>
              <a:t>select </a:t>
            </a:r>
            <a:r>
              <a:rPr lang="en-US" sz="2000" i="1"/>
              <a:t>name</a:t>
            </a:r>
            <a:endParaRPr lang="en-US" i="1"/>
          </a:p>
          <a:p>
            <a:r>
              <a:rPr lang="en-US" sz="2000" b="1"/>
              <a:t>from </a:t>
            </a:r>
            <a:r>
              <a:rPr lang="en-US" sz="2000" i="1"/>
              <a:t>instructor</a:t>
            </a:r>
            <a:endParaRPr lang="en-US" i="1"/>
          </a:p>
          <a:p>
            <a:r>
              <a:rPr lang="en-US" sz="2000" b="1"/>
              <a:t>where </a:t>
            </a:r>
            <a:r>
              <a:rPr lang="en-US" sz="2000" i="1"/>
              <a:t>salary </a:t>
            </a:r>
            <a:r>
              <a:rPr lang="en-US" sz="2000"/>
              <a:t>&gt; </a:t>
            </a:r>
            <a:r>
              <a:rPr lang="en-US" sz="2000" b="1"/>
              <a:t>all </a:t>
            </a:r>
            <a:r>
              <a:rPr lang="en-US" sz="2000"/>
              <a:t>(</a:t>
            </a:r>
            <a:r>
              <a:rPr lang="en-US" sz="2000" b="1"/>
              <a:t>select </a:t>
            </a:r>
            <a:r>
              <a:rPr lang="en-US" sz="2000" i="1"/>
              <a:t>salary</a:t>
            </a:r>
            <a:endParaRPr lang="en-US" i="1"/>
          </a:p>
          <a:p>
            <a:r>
              <a:rPr lang="en-US" b="1"/>
              <a:t>                                </a:t>
            </a:r>
            <a:r>
              <a:rPr lang="en-US" sz="2000" b="1"/>
              <a:t>from </a:t>
            </a:r>
            <a:r>
              <a:rPr lang="en-US" sz="2000" i="1"/>
              <a:t>instructor</a:t>
            </a:r>
            <a:endParaRPr lang="en-US" i="1"/>
          </a:p>
          <a:p>
            <a:r>
              <a:rPr lang="en-US" b="1"/>
              <a:t>                                </a:t>
            </a:r>
            <a:r>
              <a:rPr lang="en-US" sz="2000" b="1"/>
              <a:t>where </a:t>
            </a:r>
            <a:r>
              <a:rPr lang="en-US" sz="2000" i="1"/>
              <a:t>dept_name </a:t>
            </a:r>
            <a:r>
              <a:rPr lang="en-US" sz="2000"/>
              <a:t>= ’Biology’);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7973"/>
            <a:ext cx="8229600" cy="1143000"/>
          </a:xfrm>
        </p:spPr>
        <p:txBody>
          <a:bodyPr/>
          <a:lstStyle/>
          <a:p>
            <a:r>
              <a:rPr lang="en-US"/>
              <a:t>Definition of all Clause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823913" y="1122363"/>
            <a:ext cx="6638925" cy="38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r>
              <a:rPr lang="en-US"/>
              <a:t>F &lt;comp&gt; </a:t>
            </a:r>
            <a:r>
              <a:rPr lang="en-US" b="1"/>
              <a:t>all </a:t>
            </a:r>
            <a:r>
              <a:rPr lang="en-US" i="1"/>
              <a:t>r </a:t>
            </a:r>
            <a:r>
              <a:rPr lang="en-US">
                <a:sym typeface="Symbol" pitchFamily="18" charset="2"/>
              </a:rPr>
              <a:t></a:t>
            </a:r>
            <a:r>
              <a:rPr lang="en-US" i="1">
                <a:sym typeface="Symbol" pitchFamily="18" charset="2"/>
              </a:rPr>
              <a:t>t </a:t>
            </a:r>
            <a:r>
              <a:rPr lang="en-US">
                <a:sym typeface="Symbol" pitchFamily="18" charset="2"/>
              </a:rPr>
              <a:t></a:t>
            </a:r>
            <a:r>
              <a:rPr lang="en-US" i="1">
                <a:sym typeface="Symbol" pitchFamily="18" charset="2"/>
              </a:rPr>
              <a:t>r</a:t>
            </a:r>
            <a:r>
              <a:rPr lang="en-US">
                <a:sym typeface="Symbol" pitchFamily="18" charset="2"/>
              </a:rPr>
              <a:t> (F &lt;comp&gt; </a:t>
            </a:r>
            <a:r>
              <a:rPr lang="en-US" i="1">
                <a:sym typeface="Symbol" pitchFamily="18" charset="2"/>
              </a:rPr>
              <a:t>t)</a:t>
            </a:r>
            <a:endParaRPr lang="en-US"/>
          </a:p>
        </p:txBody>
      </p:sp>
      <p:grpSp>
        <p:nvGrpSpPr>
          <p:cNvPr id="449540" name="Group 4"/>
          <p:cNvGrpSpPr>
            <a:grpSpLocks/>
          </p:cNvGrpSpPr>
          <p:nvPr/>
        </p:nvGrpSpPr>
        <p:grpSpPr bwMode="auto">
          <a:xfrm>
            <a:off x="2619375" y="1752600"/>
            <a:ext cx="457200" cy="1066800"/>
            <a:chOff x="2448" y="1296"/>
            <a:chExt cx="288" cy="960"/>
          </a:xfrm>
        </p:grpSpPr>
        <p:sp>
          <p:nvSpPr>
            <p:cNvPr id="449541" name="Rectangle 5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49542" name="Rectangle 6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49543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449544" name="Text Box 8"/>
          <p:cNvSpPr txBox="1">
            <a:spLocks noChangeArrowheads="1"/>
          </p:cNvSpPr>
          <p:nvPr/>
        </p:nvSpPr>
        <p:spPr bwMode="auto">
          <a:xfrm>
            <a:off x="1593850" y="20574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&lt; </a:t>
            </a:r>
            <a:r>
              <a:rPr lang="en-US" sz="1800" b="1"/>
              <a:t>all</a:t>
            </a:r>
            <a:endParaRPr lang="en-US" sz="1800"/>
          </a:p>
        </p:txBody>
      </p:sp>
      <p:sp>
        <p:nvSpPr>
          <p:cNvPr id="449545" name="Text Box 9"/>
          <p:cNvSpPr txBox="1">
            <a:spLocks noChangeArrowheads="1"/>
          </p:cNvSpPr>
          <p:nvPr/>
        </p:nvSpPr>
        <p:spPr bwMode="auto">
          <a:xfrm>
            <a:off x="3152775" y="20574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false</a:t>
            </a:r>
          </a:p>
        </p:txBody>
      </p:sp>
      <p:sp>
        <p:nvSpPr>
          <p:cNvPr id="449546" name="Rectangle 10"/>
          <p:cNvSpPr>
            <a:spLocks noChangeArrowheads="1"/>
          </p:cNvSpPr>
          <p:nvPr/>
        </p:nvSpPr>
        <p:spPr bwMode="auto">
          <a:xfrm>
            <a:off x="2619375" y="2971800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449547" name="Rectangle 11"/>
          <p:cNvSpPr>
            <a:spLocks noChangeArrowheads="1"/>
          </p:cNvSpPr>
          <p:nvPr/>
        </p:nvSpPr>
        <p:spPr bwMode="auto">
          <a:xfrm>
            <a:off x="2619375" y="3276600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449548" name="Rectangle 12"/>
          <p:cNvSpPr>
            <a:spLocks noChangeArrowheads="1"/>
          </p:cNvSpPr>
          <p:nvPr/>
        </p:nvSpPr>
        <p:spPr bwMode="auto">
          <a:xfrm>
            <a:off x="2619375" y="37306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449549" name="Text Box 13"/>
          <p:cNvSpPr txBox="1">
            <a:spLocks noChangeArrowheads="1"/>
          </p:cNvSpPr>
          <p:nvPr/>
        </p:nvSpPr>
        <p:spPr bwMode="auto">
          <a:xfrm>
            <a:off x="3152775" y="32162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true</a:t>
            </a:r>
          </a:p>
        </p:txBody>
      </p:sp>
      <p:sp>
        <p:nvSpPr>
          <p:cNvPr id="449550" name="Rectangle 14"/>
          <p:cNvSpPr>
            <a:spLocks noChangeArrowheads="1"/>
          </p:cNvSpPr>
          <p:nvPr/>
        </p:nvSpPr>
        <p:spPr bwMode="auto">
          <a:xfrm>
            <a:off x="2619375" y="40354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449551" name="Rectangle 15"/>
          <p:cNvSpPr>
            <a:spLocks noChangeArrowheads="1"/>
          </p:cNvSpPr>
          <p:nvPr/>
        </p:nvSpPr>
        <p:spPr bwMode="auto">
          <a:xfrm>
            <a:off x="2619375" y="457200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449552" name="Rectangle 16"/>
          <p:cNvSpPr>
            <a:spLocks noChangeArrowheads="1"/>
          </p:cNvSpPr>
          <p:nvPr/>
        </p:nvSpPr>
        <p:spPr bwMode="auto">
          <a:xfrm>
            <a:off x="2619375" y="4876800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449553" name="Text Box 17"/>
          <p:cNvSpPr txBox="1">
            <a:spLocks noChangeArrowheads="1"/>
          </p:cNvSpPr>
          <p:nvPr/>
        </p:nvSpPr>
        <p:spPr bwMode="auto">
          <a:xfrm>
            <a:off x="1704975" y="4800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sz="1800"/>
              <a:t> </a:t>
            </a:r>
            <a:r>
              <a:rPr lang="en-US" sz="1800" b="1"/>
              <a:t>all</a:t>
            </a:r>
          </a:p>
        </p:txBody>
      </p:sp>
      <p:sp>
        <p:nvSpPr>
          <p:cNvPr id="449554" name="Text Box 18"/>
          <p:cNvSpPr txBox="1">
            <a:spLocks noChangeArrowheads="1"/>
          </p:cNvSpPr>
          <p:nvPr/>
        </p:nvSpPr>
        <p:spPr bwMode="auto">
          <a:xfrm>
            <a:off x="3163888" y="4786313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true (since 5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 </a:t>
            </a:r>
            <a:r>
              <a:rPr lang="en-US" sz="1800">
                <a:sym typeface="Symbol" pitchFamily="18" charset="2"/>
              </a:rPr>
              <a:t>4 and 5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sz="1800">
                <a:sym typeface="Symbol" pitchFamily="18" charset="2"/>
              </a:rPr>
              <a:t> 6)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49555" name="Text Box 19"/>
          <p:cNvSpPr txBox="1">
            <a:spLocks noChangeArrowheads="1"/>
          </p:cNvSpPr>
          <p:nvPr/>
        </p:nvSpPr>
        <p:spPr bwMode="auto">
          <a:xfrm>
            <a:off x="1651000" y="32289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&lt; </a:t>
            </a:r>
            <a:r>
              <a:rPr lang="en-US" sz="1800" b="1"/>
              <a:t>all</a:t>
            </a:r>
            <a:endParaRPr lang="en-US" sz="1800"/>
          </a:p>
        </p:txBody>
      </p:sp>
      <p:sp>
        <p:nvSpPr>
          <p:cNvPr id="449556" name="Text Box 20"/>
          <p:cNvSpPr txBox="1">
            <a:spLocks noChangeArrowheads="1"/>
          </p:cNvSpPr>
          <p:nvPr/>
        </p:nvSpPr>
        <p:spPr bwMode="auto">
          <a:xfrm>
            <a:off x="3152775" y="395922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false</a:t>
            </a:r>
          </a:p>
        </p:txBody>
      </p:sp>
      <p:sp>
        <p:nvSpPr>
          <p:cNvPr id="449557" name="Text Box 21"/>
          <p:cNvSpPr txBox="1">
            <a:spLocks noChangeArrowheads="1"/>
          </p:cNvSpPr>
          <p:nvPr/>
        </p:nvSpPr>
        <p:spPr bwMode="auto">
          <a:xfrm>
            <a:off x="1704975" y="39624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= </a:t>
            </a:r>
            <a:r>
              <a:rPr lang="en-US" sz="1800" b="1"/>
              <a:t>all</a:t>
            </a:r>
            <a:endParaRPr lang="en-US" sz="1800"/>
          </a:p>
        </p:txBody>
      </p:sp>
      <p:sp>
        <p:nvSpPr>
          <p:cNvPr id="449558" name="Rectangle 22"/>
          <p:cNvSpPr>
            <a:spLocks noChangeArrowheads="1"/>
          </p:cNvSpPr>
          <p:nvPr/>
        </p:nvSpPr>
        <p:spPr bwMode="auto">
          <a:xfrm>
            <a:off x="1238250" y="5257800"/>
            <a:ext cx="68008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sz="1800">
                <a:latin typeface="Arial" charset="0"/>
              </a:rPr>
              <a:t>(</a:t>
            </a:r>
            <a:r>
              <a:rPr lang="en-US" sz="1800">
                <a:latin typeface="Arial" charset="0"/>
                <a:sym typeface="Symbol" pitchFamily="18" charset="2"/>
              </a:rPr>
              <a:t></a:t>
            </a:r>
            <a:r>
              <a:rPr lang="en-US" sz="1800">
                <a:latin typeface="Arial" charset="0"/>
              </a:rPr>
              <a:t> </a:t>
            </a:r>
            <a:r>
              <a:rPr lang="en-US" sz="1800" b="1">
                <a:latin typeface="Arial" charset="0"/>
              </a:rPr>
              <a:t>all</a:t>
            </a:r>
            <a:r>
              <a:rPr lang="en-US" sz="1800">
                <a:latin typeface="Arial" charset="0"/>
              </a:rPr>
              <a:t>) </a:t>
            </a:r>
            <a:r>
              <a:rPr lang="en-US" sz="1800">
                <a:latin typeface="Arial" charset="0"/>
                <a:sym typeface="Symbol" pitchFamily="18" charset="2"/>
              </a:rPr>
              <a:t> </a:t>
            </a:r>
            <a:r>
              <a:rPr lang="en-US" sz="1800" b="1">
                <a:latin typeface="Arial" charset="0"/>
                <a:sym typeface="Symbol" pitchFamily="18" charset="2"/>
              </a:rPr>
              <a:t>not in</a:t>
            </a:r>
          </a:p>
          <a:p>
            <a:r>
              <a:rPr lang="en-US" sz="1800">
                <a:latin typeface="Arial" charset="0"/>
                <a:sym typeface="Symbol" pitchFamily="18" charset="2"/>
              </a:rPr>
              <a:t>However, (= </a:t>
            </a:r>
            <a:r>
              <a:rPr lang="en-US" sz="1800" b="1">
                <a:latin typeface="Arial" charset="0"/>
                <a:sym typeface="Symbol" pitchFamily="18" charset="2"/>
              </a:rPr>
              <a:t>all</a:t>
            </a:r>
            <a:r>
              <a:rPr lang="en-US" sz="1800">
                <a:latin typeface="Arial" charset="0"/>
                <a:sym typeface="Symbol" pitchFamily="18" charset="2"/>
              </a:rPr>
              <a:t>)  </a:t>
            </a:r>
            <a:r>
              <a:rPr lang="en-US" sz="1800" b="1">
                <a:latin typeface="Arial" charset="0"/>
                <a:sym typeface="Symbol" pitchFamily="18" charset="2"/>
              </a:rPr>
              <a:t>in</a:t>
            </a:r>
          </a:p>
        </p:txBody>
      </p:sp>
      <p:sp>
        <p:nvSpPr>
          <p:cNvPr id="449559" name="Line 23"/>
          <p:cNvSpPr>
            <a:spLocks noChangeShapeType="1"/>
          </p:cNvSpPr>
          <p:nvPr/>
        </p:nvSpPr>
        <p:spPr bwMode="auto">
          <a:xfrm flipH="1">
            <a:off x="3016250" y="5603875"/>
            <a:ext cx="109538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2618"/>
            <a:ext cx="8229600" cy="1143000"/>
          </a:xfrm>
        </p:spPr>
        <p:txBody>
          <a:bodyPr/>
          <a:lstStyle/>
          <a:p>
            <a:r>
              <a:rPr lang="en-US"/>
              <a:t>Test for Empty Relations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r>
              <a:rPr lang="en-US" sz="2000"/>
              <a:t>The </a:t>
            </a:r>
            <a:r>
              <a:rPr lang="en-US" sz="2000" b="1"/>
              <a:t>exists</a:t>
            </a:r>
            <a:r>
              <a:rPr lang="en-US" sz="2000"/>
              <a:t> construct returns the value </a:t>
            </a:r>
            <a:r>
              <a:rPr lang="en-US" sz="2000" b="1"/>
              <a:t>true</a:t>
            </a:r>
            <a:r>
              <a:rPr lang="en-US" sz="2000"/>
              <a:t> if the argument subquery is nonempty.</a:t>
            </a:r>
            <a:endParaRPr lang="en-US"/>
          </a:p>
          <a:p>
            <a:r>
              <a:rPr lang="en-US" sz="2000" b="1"/>
              <a:t>exists </a:t>
            </a:r>
            <a:r>
              <a:rPr lang="en-US" sz="2000" i="1"/>
              <a:t> r </a:t>
            </a:r>
            <a:r>
              <a:rPr lang="en-US" sz="2000">
                <a:sym typeface="Symbol" pitchFamily="18" charset="2"/>
              </a:rPr>
              <a:t> </a:t>
            </a:r>
            <a:r>
              <a:rPr lang="en-US" sz="2000" i="1">
                <a:sym typeface="Symbol" pitchFamily="18" charset="2"/>
              </a:rPr>
              <a:t>r </a:t>
            </a:r>
            <a:r>
              <a:rPr lang="en-US" sz="2000">
                <a:sym typeface="Symbol" pitchFamily="18" charset="2"/>
              </a:rPr>
              <a:t> </a:t>
            </a:r>
            <a:r>
              <a:rPr lang="en-US" sz="2000" i="1"/>
              <a:t>Ø</a:t>
            </a:r>
            <a:endParaRPr lang="en-US">
              <a:sym typeface="Symbol" pitchFamily="18" charset="2"/>
            </a:endParaRPr>
          </a:p>
          <a:p>
            <a:r>
              <a:rPr lang="en-US" sz="2000" b="1">
                <a:sym typeface="Symbol" pitchFamily="18" charset="2"/>
              </a:rPr>
              <a:t>not exists </a:t>
            </a:r>
            <a:r>
              <a:rPr lang="en-US" sz="2000" i="1"/>
              <a:t>r </a:t>
            </a:r>
            <a:r>
              <a:rPr lang="en-US" sz="2000">
                <a:sym typeface="Symbol" pitchFamily="18" charset="2"/>
              </a:rPr>
              <a:t> </a:t>
            </a:r>
            <a:r>
              <a:rPr lang="en-US" sz="2000" i="1">
                <a:sym typeface="Symbol" pitchFamily="18" charset="2"/>
              </a:rPr>
              <a:t>r </a:t>
            </a:r>
            <a:r>
              <a:rPr lang="en-US" sz="2000">
                <a:sym typeface="Symbol" pitchFamily="18" charset="2"/>
              </a:rPr>
              <a:t>= </a:t>
            </a:r>
            <a:r>
              <a:rPr lang="en-US" sz="2000" i="1"/>
              <a:t>Ø</a:t>
            </a: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810"/>
            <a:ext cx="8229600" cy="1143000"/>
          </a:xfrm>
        </p:spPr>
        <p:txBody>
          <a:bodyPr/>
          <a:lstStyle/>
          <a:p>
            <a:r>
              <a:rPr lang="en-US"/>
              <a:t>Not Exists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1106488"/>
            <a:ext cx="7661275" cy="876300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sz="2000"/>
              <a:t>Find all</a:t>
            </a:r>
            <a:r>
              <a:rPr lang="en-US"/>
              <a:t> </a:t>
            </a:r>
            <a:r>
              <a:rPr lang="en-US" sz="2000"/>
              <a:t>students who</a:t>
            </a:r>
            <a:r>
              <a:rPr lang="en-US"/>
              <a:t> </a:t>
            </a:r>
            <a:r>
              <a:rPr lang="en-US" sz="2000"/>
              <a:t>have taken all courses offered in the Biology department.</a:t>
            </a:r>
            <a:endParaRPr lang="en-US"/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1054100" y="1976438"/>
            <a:ext cx="6653213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sz="2000" b="1"/>
              <a:t>select distinct </a:t>
            </a:r>
            <a:r>
              <a:rPr kumimoji="1" lang="en-US" sz="2000" i="1"/>
              <a:t>S</a:t>
            </a:r>
            <a:r>
              <a:rPr kumimoji="1" lang="en-US" sz="2000"/>
              <a:t>.</a:t>
            </a:r>
            <a:r>
              <a:rPr kumimoji="1" lang="en-US" sz="2000" i="1"/>
              <a:t>ID</a:t>
            </a:r>
            <a:r>
              <a:rPr kumimoji="1" lang="en-US" sz="2000"/>
              <a:t>, </a:t>
            </a:r>
            <a:r>
              <a:rPr kumimoji="1" lang="en-US" sz="2000" i="1"/>
              <a:t>S</a:t>
            </a:r>
            <a:r>
              <a:rPr kumimoji="1" lang="en-US" sz="2000"/>
              <a:t>.</a:t>
            </a:r>
            <a:r>
              <a:rPr kumimoji="1" lang="en-US" sz="2000" i="1"/>
              <a:t>name</a:t>
            </a:r>
            <a:endParaRPr kumimoji="1" lang="en-US" i="1"/>
          </a:p>
          <a:p>
            <a:r>
              <a:rPr kumimoji="1" lang="en-US" sz="2000" b="1"/>
              <a:t>from </a:t>
            </a:r>
            <a:r>
              <a:rPr kumimoji="1" lang="en-US" sz="2000" i="1"/>
              <a:t>student </a:t>
            </a:r>
            <a:r>
              <a:rPr kumimoji="1" lang="en-US" sz="2000" b="1"/>
              <a:t>as </a:t>
            </a:r>
            <a:r>
              <a:rPr kumimoji="1" lang="en-US" sz="2000" i="1"/>
              <a:t>S</a:t>
            </a:r>
            <a:endParaRPr kumimoji="1" lang="en-US" i="1"/>
          </a:p>
          <a:p>
            <a:r>
              <a:rPr kumimoji="1" lang="en-US" sz="2000" b="1"/>
              <a:t>where not exists </a:t>
            </a:r>
            <a:r>
              <a:rPr kumimoji="1" lang="en-US" sz="2000"/>
              <a:t>( (</a:t>
            </a:r>
            <a:r>
              <a:rPr kumimoji="1" lang="en-US" sz="2000" b="1"/>
              <a:t>select </a:t>
            </a:r>
            <a:r>
              <a:rPr kumimoji="1" lang="en-US" sz="2000" i="1"/>
              <a:t>course_id</a:t>
            </a:r>
            <a:endParaRPr kumimoji="1" lang="en-US" i="1"/>
          </a:p>
          <a:p>
            <a:r>
              <a:rPr kumimoji="1" lang="en-US" b="1"/>
              <a:t>                                 </a:t>
            </a:r>
            <a:r>
              <a:rPr kumimoji="1" lang="en-US" sz="2000" b="1"/>
              <a:t>from </a:t>
            </a:r>
            <a:r>
              <a:rPr kumimoji="1" lang="en-US" sz="2000" i="1"/>
              <a:t>course</a:t>
            </a:r>
            <a:endParaRPr kumimoji="1" lang="en-US" i="1"/>
          </a:p>
          <a:p>
            <a:r>
              <a:rPr kumimoji="1" lang="en-US" b="1"/>
              <a:t>                                 </a:t>
            </a:r>
            <a:r>
              <a:rPr kumimoji="1" lang="en-US" sz="2000" b="1"/>
              <a:t>where </a:t>
            </a:r>
            <a:r>
              <a:rPr kumimoji="1" lang="en-US" sz="2000" i="1"/>
              <a:t>dept_name </a:t>
            </a:r>
            <a:r>
              <a:rPr kumimoji="1" lang="en-US" sz="2000"/>
              <a:t>= ’Biology’)</a:t>
            </a:r>
            <a:endParaRPr kumimoji="1" lang="en-US"/>
          </a:p>
          <a:p>
            <a:r>
              <a:rPr kumimoji="1" lang="en-US" b="1"/>
              <a:t>                               </a:t>
            </a:r>
            <a:r>
              <a:rPr kumimoji="1" lang="en-US" sz="2000" b="1"/>
              <a:t>except</a:t>
            </a:r>
            <a:endParaRPr kumimoji="1" lang="en-US" b="1"/>
          </a:p>
          <a:p>
            <a:r>
              <a:rPr kumimoji="1" lang="en-US"/>
              <a:t>                                 </a:t>
            </a:r>
            <a:r>
              <a:rPr kumimoji="1" lang="en-US" sz="2000"/>
              <a:t>(</a:t>
            </a:r>
            <a:r>
              <a:rPr kumimoji="1" lang="en-US" sz="2000" b="1"/>
              <a:t>select </a:t>
            </a:r>
            <a:r>
              <a:rPr kumimoji="1" lang="en-US" sz="2000" i="1"/>
              <a:t>T</a:t>
            </a:r>
            <a:r>
              <a:rPr kumimoji="1" lang="en-US" sz="2000"/>
              <a:t>.</a:t>
            </a:r>
            <a:r>
              <a:rPr kumimoji="1" lang="en-US" sz="2000" i="1"/>
              <a:t>course_id</a:t>
            </a:r>
            <a:endParaRPr kumimoji="1" lang="en-US" i="1"/>
          </a:p>
          <a:p>
            <a:r>
              <a:rPr kumimoji="1" lang="en-US" b="1"/>
              <a:t>                                   </a:t>
            </a:r>
            <a:r>
              <a:rPr kumimoji="1" lang="en-US" sz="2000" b="1"/>
              <a:t>from </a:t>
            </a:r>
            <a:r>
              <a:rPr kumimoji="1" lang="en-US" sz="2000" i="1"/>
              <a:t>takes </a:t>
            </a:r>
            <a:r>
              <a:rPr kumimoji="1" lang="en-US" sz="2000" b="1"/>
              <a:t>as </a:t>
            </a:r>
            <a:r>
              <a:rPr kumimoji="1" lang="en-US" sz="2000" i="1"/>
              <a:t>T</a:t>
            </a:r>
            <a:endParaRPr kumimoji="1" lang="en-US" i="1"/>
          </a:p>
          <a:p>
            <a:r>
              <a:rPr kumimoji="1" lang="en-US" b="1"/>
              <a:t>                                   </a:t>
            </a:r>
            <a:r>
              <a:rPr kumimoji="1" lang="en-US" sz="2000" b="1"/>
              <a:t>where </a:t>
            </a:r>
            <a:r>
              <a:rPr kumimoji="1" lang="en-US" sz="2000" i="1"/>
              <a:t>S</a:t>
            </a:r>
            <a:r>
              <a:rPr kumimoji="1" lang="en-US" sz="2000"/>
              <a:t>.</a:t>
            </a:r>
            <a:r>
              <a:rPr kumimoji="1" lang="en-US" sz="2000" i="1"/>
              <a:t>ID </a:t>
            </a:r>
            <a:r>
              <a:rPr kumimoji="1" lang="en-US" sz="2000"/>
              <a:t>= </a:t>
            </a:r>
            <a:r>
              <a:rPr kumimoji="1" lang="en-US" sz="2000" i="1"/>
              <a:t>T</a:t>
            </a:r>
            <a:r>
              <a:rPr kumimoji="1" lang="en-US" sz="2000"/>
              <a:t>.</a:t>
            </a:r>
            <a:r>
              <a:rPr kumimoji="1" lang="en-US" sz="2000" i="1"/>
              <a:t>ID</a:t>
            </a:r>
            <a:r>
              <a:rPr kumimoji="1" lang="en-US" sz="2000"/>
              <a:t>));</a:t>
            </a:r>
            <a:endParaRPr kumimoji="1" lang="en-US"/>
          </a:p>
        </p:txBody>
      </p:sp>
      <p:sp>
        <p:nvSpPr>
          <p:cNvPr id="454661" name="Text Box 5"/>
          <p:cNvSpPr txBox="1">
            <a:spLocks noChangeArrowheads="1"/>
          </p:cNvSpPr>
          <p:nvPr/>
        </p:nvSpPr>
        <p:spPr bwMode="auto">
          <a:xfrm>
            <a:off x="1004888" y="5048250"/>
            <a:ext cx="6821487" cy="8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rgbClr val="000099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   </a:t>
            </a:r>
            <a:r>
              <a:rPr kumimoji="1" lang="en-US" sz="2000"/>
              <a:t>Note that </a:t>
            </a:r>
            <a:r>
              <a:rPr kumimoji="1" lang="en-US" sz="2000" i="1"/>
              <a:t>X – Y = Ø   </a:t>
            </a:r>
            <a:r>
              <a:rPr kumimoji="1" lang="en-US" sz="2000">
                <a:sym typeface="Symbol" pitchFamily="18" charset="2"/>
              </a:rPr>
              <a:t>   </a:t>
            </a:r>
            <a:r>
              <a:rPr kumimoji="1" lang="en-US" sz="2000" i="1">
                <a:sym typeface="Symbol" pitchFamily="18" charset="2"/>
              </a:rPr>
              <a:t>X</a:t>
            </a:r>
            <a:r>
              <a:rPr kumimoji="1" lang="en-US" sz="2000">
                <a:sym typeface="Symbol" pitchFamily="18" charset="2"/>
              </a:rPr>
              <a:t> </a:t>
            </a:r>
            <a:r>
              <a:rPr kumimoji="1" lang="en-US" sz="2000" i="1">
                <a:sym typeface="Symbol" pitchFamily="18" charset="2"/>
              </a:rPr>
              <a:t>Y</a:t>
            </a:r>
            <a:endParaRPr kumimoji="1" lang="en-US" sz="1800" i="1">
              <a:sym typeface="Symbol" pitchFamily="18" charset="2"/>
            </a:endParaRPr>
          </a:p>
          <a:p>
            <a:pPr>
              <a:spcBef>
                <a:spcPct val="35000"/>
              </a:spcBef>
              <a:buClr>
                <a:srgbClr val="000099"/>
              </a:buClr>
              <a:buSzPct val="90000"/>
              <a:buFont typeface="Monotype Sorts" charset="2"/>
              <a:buChar char="n"/>
            </a:pPr>
            <a:r>
              <a:rPr kumimoji="1" lang="en-US" sz="1800" i="1">
                <a:sym typeface="Symbol" pitchFamily="18" charset="2"/>
              </a:rPr>
              <a:t>   </a:t>
            </a:r>
            <a:r>
              <a:rPr kumimoji="1" lang="en-US" sz="2000" i="1">
                <a:sym typeface="Symbol" pitchFamily="18" charset="2"/>
              </a:rPr>
              <a:t>Note: </a:t>
            </a:r>
            <a:r>
              <a:rPr kumimoji="1" lang="en-US" sz="2000">
                <a:sym typeface="Symbol" pitchFamily="18" charset="2"/>
              </a:rPr>
              <a:t>Cannot write this query using</a:t>
            </a:r>
            <a:r>
              <a:rPr kumimoji="1" lang="en-US" sz="2000" i="1">
                <a:sym typeface="Symbol" pitchFamily="18" charset="2"/>
              </a:rPr>
              <a:t> </a:t>
            </a:r>
            <a:r>
              <a:rPr kumimoji="1" lang="en-US" sz="2000">
                <a:sym typeface="Symbol" pitchFamily="18" charset="2"/>
              </a:rPr>
              <a:t>=</a:t>
            </a:r>
            <a:r>
              <a:rPr kumimoji="1" lang="en-US" sz="2000" b="1">
                <a:sym typeface="Symbol" pitchFamily="18" charset="2"/>
              </a:rPr>
              <a:t> all</a:t>
            </a:r>
            <a:r>
              <a:rPr kumimoji="1" lang="en-US" sz="2000" i="1">
                <a:sym typeface="Symbol" pitchFamily="18" charset="2"/>
              </a:rPr>
              <a:t> </a:t>
            </a:r>
            <a:r>
              <a:rPr kumimoji="1" lang="en-US" sz="2000">
                <a:sym typeface="Symbol" pitchFamily="18" charset="2"/>
              </a:rPr>
              <a:t>and its variants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952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Test for Absence of Duplicate Tuples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>
          <a:xfrm>
            <a:off x="814388" y="1112838"/>
            <a:ext cx="7891462" cy="4367212"/>
          </a:xfrm>
        </p:spPr>
        <p:txBody>
          <a:bodyPr>
            <a:normAutofit lnSpcReduction="10000"/>
          </a:bodyPr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/>
              <a:t>The </a:t>
            </a:r>
            <a:r>
              <a:rPr lang="en-US" b="1">
                <a:solidFill>
                  <a:srgbClr val="000099"/>
                </a:solidFill>
              </a:rPr>
              <a:t>unique</a:t>
            </a:r>
            <a:r>
              <a:rPr lang="en-US"/>
              <a:t> construct tests whether a subquery has any duplicate tuples in its result.</a:t>
            </a:r>
          </a:p>
          <a:p>
            <a:pPr lvl="1">
              <a:tabLst>
                <a:tab pos="803275" algn="l"/>
                <a:tab pos="1547813" algn="l"/>
              </a:tabLst>
            </a:pPr>
            <a:r>
              <a:rPr lang="en-US"/>
              <a:t>(Evaluates to “true” on an empty set)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/>
              <a:t>Find all courses that were offered at most once in 2009</a:t>
            </a:r>
          </a:p>
          <a:p>
            <a:pPr lvl="1"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b="1"/>
              <a:t>    select </a:t>
            </a:r>
            <a:r>
              <a:rPr lang="en-US" i="1"/>
              <a:t>T</a:t>
            </a:r>
            <a:r>
              <a:rPr lang="en-US"/>
              <a:t>.</a:t>
            </a:r>
            <a:r>
              <a:rPr lang="en-US" i="1"/>
              <a:t>course_id</a:t>
            </a:r>
            <a:br>
              <a:rPr lang="en-US" i="1"/>
            </a:br>
            <a:r>
              <a:rPr lang="en-US" b="1"/>
              <a:t>from </a:t>
            </a:r>
            <a:r>
              <a:rPr lang="en-US" i="1"/>
              <a:t>course </a:t>
            </a:r>
            <a:r>
              <a:rPr lang="en-US" b="1"/>
              <a:t>as </a:t>
            </a:r>
            <a:r>
              <a:rPr lang="en-US" i="1"/>
              <a:t>T</a:t>
            </a:r>
            <a:br>
              <a:rPr lang="en-US" i="1"/>
            </a:br>
            <a:r>
              <a:rPr lang="en-US" b="1"/>
              <a:t>where unique </a:t>
            </a:r>
            <a:r>
              <a:rPr lang="en-US"/>
              <a:t>(</a:t>
            </a:r>
            <a:r>
              <a:rPr lang="en-US" b="1"/>
              <a:t>select </a:t>
            </a:r>
            <a:r>
              <a:rPr lang="en-US" i="1"/>
              <a:t>R</a:t>
            </a:r>
            <a:r>
              <a:rPr lang="en-US"/>
              <a:t>.</a:t>
            </a:r>
            <a:r>
              <a:rPr lang="en-US" i="1"/>
              <a:t>course_id</a:t>
            </a:r>
            <a:br>
              <a:rPr lang="en-US" i="1"/>
            </a:br>
            <a:r>
              <a:rPr lang="en-US" i="1"/>
              <a:t>                         </a:t>
            </a:r>
            <a:r>
              <a:rPr lang="en-US" b="1"/>
              <a:t>from </a:t>
            </a:r>
            <a:r>
              <a:rPr lang="en-US" i="1"/>
              <a:t>section </a:t>
            </a:r>
            <a:r>
              <a:rPr lang="en-US" b="1"/>
              <a:t>as </a:t>
            </a:r>
            <a:r>
              <a:rPr lang="en-US" i="1"/>
              <a:t>R</a:t>
            </a:r>
            <a:br>
              <a:rPr lang="en-US" i="1"/>
            </a:br>
            <a:r>
              <a:rPr lang="en-US" i="1"/>
              <a:t>                         </a:t>
            </a:r>
            <a:r>
              <a:rPr lang="en-US" b="1"/>
              <a:t>where </a:t>
            </a:r>
            <a:r>
              <a:rPr lang="en-US" i="1"/>
              <a:t>T</a:t>
            </a:r>
            <a:r>
              <a:rPr lang="en-US"/>
              <a:t>.</a:t>
            </a:r>
            <a:r>
              <a:rPr lang="en-US" i="1"/>
              <a:t>course_id</a:t>
            </a:r>
            <a:r>
              <a:rPr lang="en-US"/>
              <a:t>= </a:t>
            </a:r>
            <a:r>
              <a:rPr lang="en-US" i="1"/>
              <a:t>R</a:t>
            </a:r>
            <a:r>
              <a:rPr lang="en-US"/>
              <a:t>.</a:t>
            </a:r>
            <a:r>
              <a:rPr lang="en-US" i="1"/>
              <a:t>course_id </a:t>
            </a:r>
            <a:br>
              <a:rPr lang="en-US" i="1"/>
            </a:br>
            <a:r>
              <a:rPr lang="en-US" i="1"/>
              <a:t>                                      </a:t>
            </a:r>
            <a:r>
              <a:rPr lang="en-US" b="1"/>
              <a:t>and </a:t>
            </a:r>
            <a:r>
              <a:rPr lang="en-US" i="1"/>
              <a:t>R</a:t>
            </a:r>
            <a:r>
              <a:rPr lang="en-US"/>
              <a:t>.</a:t>
            </a:r>
            <a:r>
              <a:rPr lang="en-US" i="1"/>
              <a:t>year </a:t>
            </a:r>
            <a:r>
              <a:rPr lang="en-US"/>
              <a:t>= 2009);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60902"/>
            <a:ext cx="8229600" cy="1143000"/>
          </a:xfrm>
        </p:spPr>
        <p:txBody>
          <a:bodyPr/>
          <a:lstStyle/>
          <a:p>
            <a:r>
              <a:rPr lang="en-US"/>
              <a:t>Subqueries in the From Clause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404813" y="1014413"/>
            <a:ext cx="8489950" cy="4876800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sz="2000"/>
              <a:t>SQL allows a subquery expression to be used in the </a:t>
            </a:r>
            <a:r>
              <a:rPr lang="en-US" sz="2000" b="1"/>
              <a:t>from </a:t>
            </a:r>
            <a:r>
              <a:rPr lang="en-US" sz="2000"/>
              <a:t>clause</a:t>
            </a:r>
            <a:endParaRPr lang="en-US"/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sz="2000"/>
              <a:t>Find the average instructors’ salaries of those departments where the average salary is greater than $42,000. </a:t>
            </a:r>
            <a:endParaRPr lang="en-US"/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b="1"/>
              <a:t>    </a:t>
            </a:r>
            <a:r>
              <a:rPr lang="en-US" sz="2000" b="1"/>
              <a:t>select </a:t>
            </a:r>
            <a:r>
              <a:rPr lang="en-US" sz="2000" i="1"/>
              <a:t>dept_name</a:t>
            </a:r>
            <a:r>
              <a:rPr lang="en-US" sz="2000"/>
              <a:t>, </a:t>
            </a:r>
            <a:r>
              <a:rPr lang="en-US" sz="2000" i="1"/>
              <a:t>avg_salary</a:t>
            </a:r>
            <a:br>
              <a:rPr lang="en-US" sz="2000" i="1"/>
            </a:br>
            <a:r>
              <a:rPr lang="en-US" sz="2000" b="1"/>
              <a:t>from </a:t>
            </a:r>
            <a:r>
              <a:rPr lang="en-US" sz="2000"/>
              <a:t>(</a:t>
            </a:r>
            <a:r>
              <a:rPr lang="en-US" sz="2000" b="1"/>
              <a:t>select </a:t>
            </a:r>
            <a:r>
              <a:rPr lang="en-US" sz="2000" i="1"/>
              <a:t>dept_name</a:t>
            </a:r>
            <a:r>
              <a:rPr lang="en-US" sz="2000"/>
              <a:t>, </a:t>
            </a:r>
            <a:r>
              <a:rPr lang="en-US" sz="2000" b="1"/>
              <a:t>avg </a:t>
            </a:r>
            <a:r>
              <a:rPr lang="en-US" sz="2000"/>
              <a:t>(</a:t>
            </a:r>
            <a:r>
              <a:rPr lang="en-US" sz="2000" i="1"/>
              <a:t>salary</a:t>
            </a:r>
            <a:r>
              <a:rPr lang="en-US" sz="2000"/>
              <a:t>) </a:t>
            </a:r>
            <a:r>
              <a:rPr lang="en-US" sz="2000" b="1"/>
              <a:t>as </a:t>
            </a:r>
            <a:r>
              <a:rPr lang="en-US" sz="2000" i="1"/>
              <a:t>avg_salary</a:t>
            </a:r>
            <a:br>
              <a:rPr lang="en-US" sz="2000" i="1"/>
            </a:br>
            <a:r>
              <a:rPr lang="en-US" sz="2000" i="1"/>
              <a:t>           </a:t>
            </a:r>
            <a:r>
              <a:rPr lang="en-US" sz="2000" b="1"/>
              <a:t>from </a:t>
            </a:r>
            <a:r>
              <a:rPr lang="en-US" sz="2000" i="1"/>
              <a:t>instructor</a:t>
            </a:r>
            <a:br>
              <a:rPr lang="en-US" sz="2000" i="1"/>
            </a:br>
            <a:r>
              <a:rPr lang="en-US" sz="2000" i="1"/>
              <a:t>           </a:t>
            </a:r>
            <a:r>
              <a:rPr lang="en-US" sz="2000" b="1"/>
              <a:t>group by </a:t>
            </a:r>
            <a:r>
              <a:rPr lang="en-US" sz="2000" i="1"/>
              <a:t>dept_name</a:t>
            </a:r>
            <a:r>
              <a:rPr lang="en-US" sz="2000"/>
              <a:t>)</a:t>
            </a:r>
            <a:br>
              <a:rPr lang="en-US" sz="2000"/>
            </a:br>
            <a:r>
              <a:rPr lang="en-US" sz="2000" b="1"/>
              <a:t>where </a:t>
            </a:r>
            <a:r>
              <a:rPr lang="en-US" sz="2000" i="1"/>
              <a:t>avg_salary </a:t>
            </a:r>
            <a:r>
              <a:rPr lang="en-US" sz="2000"/>
              <a:t>&gt; 42000;</a:t>
            </a:r>
            <a:endParaRPr lang="en-US"/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sz="2000"/>
              <a:t>Note that we do not need to use the </a:t>
            </a:r>
            <a:r>
              <a:rPr lang="en-US" sz="2000" b="1"/>
              <a:t>having </a:t>
            </a:r>
            <a:r>
              <a:rPr lang="en-US" sz="2000"/>
              <a:t>clause</a:t>
            </a:r>
            <a:endParaRPr lang="en-US"/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sz="2000"/>
              <a:t>Another way to write above query</a:t>
            </a:r>
            <a:endParaRPr lang="en-US"/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b="1"/>
              <a:t>    </a:t>
            </a:r>
            <a:r>
              <a:rPr lang="en-US" sz="2000" b="1"/>
              <a:t>select </a:t>
            </a:r>
            <a:r>
              <a:rPr lang="en-US" sz="2000" i="1"/>
              <a:t>dept_name</a:t>
            </a:r>
            <a:r>
              <a:rPr lang="en-US" sz="2000"/>
              <a:t>, </a:t>
            </a:r>
            <a:r>
              <a:rPr lang="en-US" sz="2000" i="1"/>
              <a:t>avg_salary</a:t>
            </a:r>
            <a:br>
              <a:rPr lang="en-US" sz="2000" i="1"/>
            </a:br>
            <a:r>
              <a:rPr lang="en-US" sz="2000" b="1"/>
              <a:t>from </a:t>
            </a:r>
            <a:r>
              <a:rPr lang="en-US" sz="2000"/>
              <a:t>(</a:t>
            </a:r>
            <a:r>
              <a:rPr lang="en-US" sz="2000" b="1"/>
              <a:t>select </a:t>
            </a:r>
            <a:r>
              <a:rPr lang="en-US" sz="2000" i="1"/>
              <a:t>dept_name</a:t>
            </a:r>
            <a:r>
              <a:rPr lang="en-US" sz="2000"/>
              <a:t>, </a:t>
            </a:r>
            <a:r>
              <a:rPr lang="en-US" sz="2000" b="1"/>
              <a:t>avg </a:t>
            </a:r>
            <a:r>
              <a:rPr lang="en-US" sz="2000"/>
              <a:t>(</a:t>
            </a:r>
            <a:r>
              <a:rPr lang="en-US" sz="2000" i="1"/>
              <a:t>salary</a:t>
            </a:r>
            <a:r>
              <a:rPr lang="en-US" sz="2000"/>
              <a:t>) 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i="1"/>
              <a:t>           </a:t>
            </a:r>
            <a:r>
              <a:rPr lang="en-US" sz="2000" b="1"/>
              <a:t>from </a:t>
            </a:r>
            <a:r>
              <a:rPr lang="en-US" sz="2000" i="1"/>
              <a:t>instructor</a:t>
            </a:r>
            <a:br>
              <a:rPr lang="en-US" sz="2000" i="1"/>
            </a:br>
            <a:r>
              <a:rPr lang="en-US" sz="2000" i="1"/>
              <a:t>           </a:t>
            </a:r>
            <a:r>
              <a:rPr lang="en-US" sz="2000" b="1"/>
              <a:t>group by </a:t>
            </a:r>
            <a:r>
              <a:rPr lang="en-US" sz="2000" i="1"/>
              <a:t>dept_name</a:t>
            </a:r>
            <a:r>
              <a:rPr lang="en-US" sz="2000"/>
              <a:t>)</a:t>
            </a:r>
            <a:r>
              <a:rPr lang="en-US"/>
              <a:t> </a:t>
            </a: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           as </a:t>
            </a:r>
            <a:r>
              <a:rPr lang="en-US" sz="2000" i="1"/>
              <a:t>dept_avg </a:t>
            </a:r>
            <a:r>
              <a:rPr lang="en-US" sz="2000"/>
              <a:t>(</a:t>
            </a:r>
            <a:r>
              <a:rPr lang="en-US" sz="2000" i="1"/>
              <a:t>dept_name</a:t>
            </a:r>
            <a:r>
              <a:rPr lang="en-US" sz="2000"/>
              <a:t>,</a:t>
            </a:r>
            <a:r>
              <a:rPr lang="en-US"/>
              <a:t> </a:t>
            </a:r>
            <a:r>
              <a:rPr lang="en-US" sz="2000"/>
              <a:t> </a:t>
            </a:r>
            <a:r>
              <a:rPr lang="en-US" sz="2000" i="1"/>
              <a:t>avg_salary</a:t>
            </a:r>
            <a:r>
              <a:rPr lang="en-US" sz="2000"/>
              <a:t>)</a:t>
            </a:r>
            <a:br>
              <a:rPr lang="en-US" sz="2000"/>
            </a:br>
            <a:r>
              <a:rPr lang="en-US"/>
              <a:t> </a:t>
            </a:r>
            <a:r>
              <a:rPr lang="en-US" sz="2000" b="1"/>
              <a:t>where </a:t>
            </a:r>
            <a:r>
              <a:rPr lang="en-US" sz="2000" i="1"/>
              <a:t>avg_salary </a:t>
            </a:r>
            <a:r>
              <a:rPr lang="en-US" sz="2000"/>
              <a:t>&gt; 42000;</a:t>
            </a:r>
            <a:r>
              <a:rPr lang="en-US"/>
              <a:t>  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Subqueries in the From Clause (Cont.)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/>
              <a:t>And yet another way to write it: </a:t>
            </a:r>
            <a:r>
              <a:rPr lang="en-US" sz="2000" b="1">
                <a:solidFill>
                  <a:srgbClr val="000099"/>
                </a:solidFill>
              </a:rPr>
              <a:t>lateral</a:t>
            </a:r>
            <a:r>
              <a:rPr lang="en-US" sz="2000"/>
              <a:t> clause</a:t>
            </a:r>
            <a:endParaRPr lang="en-US"/>
          </a:p>
          <a:p>
            <a:pPr lvl="1">
              <a:buFont typeface="Monotype Sorts" charset="2"/>
              <a:buNone/>
            </a:pPr>
            <a:r>
              <a:rPr lang="en-US" b="1"/>
              <a:t>     </a:t>
            </a:r>
            <a:r>
              <a:rPr lang="en-US" sz="2000" b="1"/>
              <a:t>select </a:t>
            </a:r>
            <a:r>
              <a:rPr lang="en-US" sz="2000" i="1"/>
              <a:t>name</a:t>
            </a:r>
            <a:r>
              <a:rPr lang="en-US" sz="2000"/>
              <a:t>, </a:t>
            </a:r>
            <a:r>
              <a:rPr lang="en-US" sz="2000" i="1"/>
              <a:t>salary</a:t>
            </a:r>
            <a:r>
              <a:rPr lang="en-US" sz="2000"/>
              <a:t>, </a:t>
            </a:r>
            <a:r>
              <a:rPr lang="en-US" sz="2000" i="1"/>
              <a:t>avg_salary</a:t>
            </a:r>
            <a:br>
              <a:rPr lang="en-US" sz="2000" i="1"/>
            </a:br>
            <a:r>
              <a:rPr lang="en-US" sz="2000" b="1"/>
              <a:t>from </a:t>
            </a:r>
            <a:r>
              <a:rPr lang="en-US" sz="2000" i="1"/>
              <a:t>instructor I1</a:t>
            </a:r>
            <a:r>
              <a:rPr lang="en-US" sz="2000"/>
              <a:t>,</a:t>
            </a:r>
            <a:r>
              <a:rPr lang="en-US"/>
              <a:t> 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                </a:t>
            </a:r>
            <a:r>
              <a:rPr lang="en-US" sz="2000" b="1"/>
              <a:t>lateral </a:t>
            </a:r>
            <a:r>
              <a:rPr lang="en-US" sz="2000"/>
              <a:t>(</a:t>
            </a:r>
            <a:r>
              <a:rPr lang="en-US" sz="2000" b="1"/>
              <a:t>select avg</a:t>
            </a:r>
            <a:r>
              <a:rPr lang="en-US" sz="2000"/>
              <a:t>(</a:t>
            </a:r>
            <a:r>
              <a:rPr lang="en-US" sz="2000" i="1"/>
              <a:t>salary</a:t>
            </a:r>
            <a:r>
              <a:rPr lang="en-US" sz="2000"/>
              <a:t>) as </a:t>
            </a:r>
            <a:r>
              <a:rPr lang="en-US" sz="2000" i="1"/>
              <a:t>avg_salary</a:t>
            </a:r>
            <a:r>
              <a:rPr lang="en-US" i="1"/>
              <a:t/>
            </a:r>
            <a:br>
              <a:rPr lang="en-US" i="1"/>
            </a:br>
            <a:r>
              <a:rPr lang="en-US" i="1"/>
              <a:t>                             </a:t>
            </a:r>
            <a:r>
              <a:rPr lang="en-US" sz="2000" b="1"/>
              <a:t>from </a:t>
            </a:r>
            <a:r>
              <a:rPr lang="en-US" sz="2000" i="1"/>
              <a:t>instructor I2</a:t>
            </a:r>
            <a:r>
              <a:rPr lang="en-US" i="1"/>
              <a:t/>
            </a:r>
            <a:br>
              <a:rPr lang="en-US" i="1"/>
            </a:br>
            <a:r>
              <a:rPr lang="en-US" i="1"/>
              <a:t>                             </a:t>
            </a:r>
            <a:r>
              <a:rPr lang="en-US" sz="2000" b="1"/>
              <a:t>where </a:t>
            </a:r>
            <a:r>
              <a:rPr lang="en-US" sz="2000" i="1"/>
              <a:t>I2</a:t>
            </a:r>
            <a:r>
              <a:rPr lang="en-US" sz="2000"/>
              <a:t>.</a:t>
            </a:r>
            <a:r>
              <a:rPr lang="en-US" sz="2000" i="1"/>
              <a:t>dept_name</a:t>
            </a:r>
            <a:r>
              <a:rPr lang="en-US" sz="2000"/>
              <a:t>= </a:t>
            </a:r>
            <a:r>
              <a:rPr lang="en-US" sz="2000" i="1"/>
              <a:t>I1</a:t>
            </a:r>
            <a:r>
              <a:rPr lang="en-US" sz="2000"/>
              <a:t>.</a:t>
            </a:r>
            <a:r>
              <a:rPr lang="en-US" sz="2000" i="1"/>
              <a:t>dept_name</a:t>
            </a:r>
            <a:r>
              <a:rPr lang="en-US" sz="2000"/>
              <a:t>);</a:t>
            </a:r>
            <a:endParaRPr lang="en-US"/>
          </a:p>
          <a:p>
            <a:r>
              <a:rPr lang="en-US"/>
              <a:t>Lateral clause permits later part of the </a:t>
            </a:r>
            <a:r>
              <a:rPr lang="en-US" b="1"/>
              <a:t>from</a:t>
            </a:r>
            <a:r>
              <a:rPr lang="en-US"/>
              <a:t> clause </a:t>
            </a:r>
            <a:r>
              <a:rPr lang="en-US" sz="2000"/>
              <a:t>(</a:t>
            </a:r>
            <a:r>
              <a:rPr lang="en-US"/>
              <a:t>after the lateral keyword</a:t>
            </a:r>
            <a:r>
              <a:rPr lang="en-US" sz="2000"/>
              <a:t>)</a:t>
            </a:r>
            <a:r>
              <a:rPr lang="en-US"/>
              <a:t> to access correlation variables from the earlier part.</a:t>
            </a:r>
          </a:p>
          <a:p>
            <a:r>
              <a:rPr lang="en-US"/>
              <a:t>Note: lateral is part of the SQL standard, but is not supported on many database systems; some databases such as SQL Server offer alternative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60902"/>
            <a:ext cx="8229600" cy="1143000"/>
          </a:xfrm>
        </p:spPr>
        <p:txBody>
          <a:bodyPr/>
          <a:lstStyle/>
          <a:p>
            <a:r>
              <a:rPr lang="en-US"/>
              <a:t>Scalar Subquery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814388" y="1093788"/>
            <a:ext cx="8056562" cy="4903787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Scalar subquery is one which is used where a single value is expected</a:t>
            </a:r>
          </a:p>
          <a:p>
            <a:r>
              <a:rPr lang="en-US" sz="1600"/>
              <a:t>E.g.   </a:t>
            </a:r>
            <a:r>
              <a:rPr lang="en-US" b="1"/>
              <a:t>select </a:t>
            </a:r>
            <a:r>
              <a:rPr lang="en-US" i="1"/>
              <a:t>dept_name</a:t>
            </a:r>
            <a:r>
              <a:rPr lang="en-US"/>
              <a:t>, </a:t>
            </a:r>
            <a:br>
              <a:rPr lang="en-US"/>
            </a:br>
            <a:r>
              <a:rPr lang="en-US"/>
              <a:t>             (</a:t>
            </a:r>
            <a:r>
              <a:rPr lang="en-US" b="1"/>
              <a:t>select count</a:t>
            </a:r>
            <a:r>
              <a:rPr lang="en-US"/>
              <a:t>(*) </a:t>
            </a:r>
            <a:br>
              <a:rPr lang="en-US"/>
            </a:br>
            <a:r>
              <a:rPr lang="en-US"/>
              <a:t>                 </a:t>
            </a:r>
            <a:r>
              <a:rPr lang="en-US" b="1"/>
              <a:t>from </a:t>
            </a:r>
            <a:r>
              <a:rPr lang="en-US" i="1"/>
              <a:t>instructor </a:t>
            </a:r>
            <a:br>
              <a:rPr lang="en-US" i="1"/>
            </a:br>
            <a:r>
              <a:rPr lang="en-US" i="1"/>
              <a:t>                </a:t>
            </a:r>
            <a:r>
              <a:rPr lang="en-US" b="1"/>
              <a:t>where </a:t>
            </a:r>
            <a:r>
              <a:rPr lang="en-US" i="1"/>
              <a:t>department</a:t>
            </a:r>
            <a:r>
              <a:rPr lang="en-US"/>
              <a:t>.</a:t>
            </a:r>
            <a:r>
              <a:rPr lang="en-US" i="1"/>
              <a:t>dept_name </a:t>
            </a:r>
            <a:r>
              <a:rPr lang="en-US"/>
              <a:t>= </a:t>
            </a:r>
            <a:r>
              <a:rPr lang="en-US" i="1"/>
              <a:t>instructor</a:t>
            </a:r>
            <a:r>
              <a:rPr lang="en-US"/>
              <a:t>.</a:t>
            </a:r>
            <a:r>
              <a:rPr lang="en-US" i="1"/>
              <a:t>dept_name</a:t>
            </a:r>
            <a:r>
              <a:rPr lang="en-US"/>
              <a:t>)</a:t>
            </a:r>
            <a:br>
              <a:rPr lang="en-US"/>
            </a:br>
            <a:r>
              <a:rPr lang="en-US"/>
              <a:t>             </a:t>
            </a:r>
            <a:r>
              <a:rPr lang="en-US" b="1"/>
              <a:t>as </a:t>
            </a:r>
            <a:r>
              <a:rPr lang="en-US" i="1"/>
              <a:t>num_instructors</a:t>
            </a:r>
            <a:br>
              <a:rPr lang="en-US" i="1"/>
            </a:br>
            <a:r>
              <a:rPr lang="en-US" i="1"/>
              <a:t>         </a:t>
            </a:r>
            <a:r>
              <a:rPr lang="en-US" b="1"/>
              <a:t>from </a:t>
            </a:r>
            <a:r>
              <a:rPr lang="en-US" i="1"/>
              <a:t>department</a:t>
            </a:r>
            <a:r>
              <a:rPr lang="en-US"/>
              <a:t>;</a:t>
            </a:r>
            <a:endParaRPr lang="en-US" sz="1600"/>
          </a:p>
          <a:p>
            <a:pPr>
              <a:buFont typeface="Monotype Sorts" charset="2"/>
              <a:buNone/>
            </a:pPr>
            <a:endParaRPr lang="en-US"/>
          </a:p>
          <a:p>
            <a:r>
              <a:rPr lang="en-US"/>
              <a:t>E.g.  </a:t>
            </a:r>
            <a:r>
              <a:rPr lang="en-US" b="1"/>
              <a:t>select </a:t>
            </a:r>
            <a:r>
              <a:rPr lang="en-US" i="1"/>
              <a:t>name</a:t>
            </a:r>
            <a:br>
              <a:rPr lang="en-US" i="1"/>
            </a:br>
            <a:r>
              <a:rPr lang="en-US" i="1"/>
              <a:t>        </a:t>
            </a:r>
            <a:r>
              <a:rPr lang="en-US" b="1"/>
              <a:t>from </a:t>
            </a:r>
            <a:r>
              <a:rPr lang="en-US" i="1"/>
              <a:t>instructor</a:t>
            </a:r>
            <a:br>
              <a:rPr lang="en-US" i="1"/>
            </a:br>
            <a:r>
              <a:rPr lang="en-US" i="1"/>
              <a:t>        </a:t>
            </a:r>
            <a:r>
              <a:rPr lang="en-US" b="1"/>
              <a:t>where</a:t>
            </a:r>
            <a:r>
              <a:rPr lang="en-US" i="1"/>
              <a:t>  salary * 10 &gt; </a:t>
            </a:r>
            <a:r>
              <a:rPr lang="en-US"/>
              <a:t/>
            </a:r>
            <a:br>
              <a:rPr lang="en-US"/>
            </a:br>
            <a:r>
              <a:rPr lang="en-US"/>
              <a:t>             (</a:t>
            </a:r>
            <a:r>
              <a:rPr lang="en-US" b="1"/>
              <a:t>select </a:t>
            </a:r>
            <a:r>
              <a:rPr lang="en-US" i="1"/>
              <a:t>budget</a:t>
            </a:r>
            <a:r>
              <a:rPr lang="en-US"/>
              <a:t>  </a:t>
            </a:r>
            <a:r>
              <a:rPr lang="en-US" b="1"/>
              <a:t>from </a:t>
            </a:r>
            <a:r>
              <a:rPr lang="en-US" i="1"/>
              <a:t>department </a:t>
            </a:r>
            <a:br>
              <a:rPr lang="en-US" i="1"/>
            </a:br>
            <a:r>
              <a:rPr lang="en-US" i="1"/>
              <a:t>                </a:t>
            </a:r>
            <a:r>
              <a:rPr lang="en-US" b="1"/>
              <a:t>where </a:t>
            </a:r>
            <a:r>
              <a:rPr lang="en-US" i="1"/>
              <a:t>department</a:t>
            </a:r>
            <a:r>
              <a:rPr lang="en-US"/>
              <a:t>.</a:t>
            </a:r>
            <a:r>
              <a:rPr lang="en-US" i="1"/>
              <a:t>dept_name </a:t>
            </a:r>
            <a:r>
              <a:rPr lang="en-US"/>
              <a:t>= </a:t>
            </a:r>
            <a:r>
              <a:rPr lang="en-US" i="1"/>
              <a:t>instructor</a:t>
            </a:r>
            <a:r>
              <a:rPr lang="en-US"/>
              <a:t>.</a:t>
            </a:r>
            <a:r>
              <a:rPr lang="en-US" i="1"/>
              <a:t>dept_name</a:t>
            </a:r>
            <a:r>
              <a:rPr lang="en-US"/>
              <a:t>)</a:t>
            </a:r>
            <a:br>
              <a:rPr lang="en-US"/>
            </a:br>
            <a:r>
              <a:rPr lang="en-US"/>
              <a:t>        </a:t>
            </a:r>
            <a:endParaRPr lang="en-US" i="1"/>
          </a:p>
          <a:p>
            <a:r>
              <a:rPr lang="en-US"/>
              <a:t>Runtime error if subquery returns more than one result tuple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440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Joined Relations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77925"/>
            <a:ext cx="7153275" cy="3575050"/>
          </a:xfrm>
        </p:spPr>
        <p:txBody>
          <a:bodyPr/>
          <a:lstStyle/>
          <a:p>
            <a:r>
              <a:rPr lang="en-US" sz="2000" b="1" smtClean="0">
                <a:solidFill>
                  <a:srgbClr val="000099"/>
                </a:solidFill>
              </a:rPr>
              <a:t>Join operations</a:t>
            </a:r>
            <a:r>
              <a:rPr lang="en-US" sz="2000" smtClean="0"/>
              <a:t> take two relations and return as a result another relation.</a:t>
            </a:r>
            <a:endParaRPr lang="en-US" smtClean="0"/>
          </a:p>
          <a:p>
            <a:r>
              <a:rPr lang="en-US" sz="2000" smtClean="0"/>
              <a:t>A join operation is a Cartesian product which requires that tuples in the two relations match (under some condition).  It also specifies the attributes that are present in the result of the join</a:t>
            </a:r>
            <a:r>
              <a:rPr lang="en-US" smtClean="0"/>
              <a:t> </a:t>
            </a:r>
          </a:p>
          <a:p>
            <a:r>
              <a:rPr lang="en-US" sz="2000" smtClean="0"/>
              <a:t>The join operations are typically used as subquery expressions in the </a:t>
            </a:r>
            <a:r>
              <a:rPr lang="en-US" sz="2000" b="1" smtClean="0"/>
              <a:t>from </a:t>
            </a:r>
            <a:r>
              <a:rPr lang="en-US" sz="2000" smtClean="0"/>
              <a:t>clause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649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49689"/>
            <a:ext cx="8229600" cy="114300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 operations – 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487362"/>
          </a:xfrm>
        </p:spPr>
        <p:txBody>
          <a:bodyPr/>
          <a:lstStyle/>
          <a:p>
            <a:r>
              <a:rPr lang="en-US" sz="2000" smtClean="0"/>
              <a:t>Relation </a:t>
            </a:r>
            <a:r>
              <a:rPr lang="en-US" sz="2000" i="1" smtClean="0"/>
              <a:t>course</a:t>
            </a:r>
            <a:endParaRPr lang="en-US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798513" y="3175000"/>
            <a:ext cx="70294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2000"/>
              <a:t>Relation </a:t>
            </a:r>
            <a:r>
              <a:rPr kumimoji="1" lang="en-US" sz="2000" i="1"/>
              <a:t>prereq</a:t>
            </a:r>
            <a:endParaRPr kumimoji="1" lang="en-US" sz="180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852488" y="5395913"/>
            <a:ext cx="829151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sz="2000"/>
              <a:t>   Observe that </a:t>
            </a: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r>
              <a:rPr kumimoji="1" lang="en-US" sz="2000"/>
              <a:t>         </a:t>
            </a:r>
            <a:r>
              <a:rPr kumimoji="1" lang="en-US" sz="1800"/>
              <a:t> </a:t>
            </a:r>
            <a:r>
              <a:rPr kumimoji="1" lang="en-US" sz="2000"/>
              <a:t>prereq information</a:t>
            </a:r>
            <a:r>
              <a:rPr kumimoji="1" lang="en-US" sz="1800"/>
              <a:t> </a:t>
            </a:r>
            <a:r>
              <a:rPr kumimoji="1" lang="en-US" sz="2000"/>
              <a:t>is missing for CS-315 and</a:t>
            </a:r>
            <a:r>
              <a:rPr kumimoji="1" lang="en-US" sz="1800"/>
              <a:t> </a:t>
            </a:r>
            <a:endParaRPr kumimoji="1" lang="en-US" sz="2000"/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r>
              <a:rPr kumimoji="1" lang="en-US" sz="2000"/>
              <a:t>          course</a:t>
            </a:r>
            <a:r>
              <a:rPr kumimoji="1" lang="en-US" sz="1800"/>
              <a:t> </a:t>
            </a:r>
            <a:r>
              <a:rPr kumimoji="1" lang="en-US" sz="2000"/>
              <a:t>information</a:t>
            </a:r>
            <a:r>
              <a:rPr kumimoji="1" lang="en-US" sz="1800"/>
              <a:t> </a:t>
            </a:r>
            <a:r>
              <a:rPr kumimoji="1" lang="en-US" sz="2000"/>
              <a:t>is missing  for  CS-437</a:t>
            </a: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1739900"/>
            <a:ext cx="4329113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3744913"/>
            <a:ext cx="2598737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03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7838" y="209818"/>
            <a:ext cx="82296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dirty="0"/>
              <a:t>The select Clause (Cont.)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1106488"/>
            <a:ext cx="7848600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sz="2000" dirty="0"/>
              <a:t>An asterisk in the select clause denotes “all attributes”</a:t>
            </a:r>
            <a:endParaRPr 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b="1" dirty="0"/>
              <a:t>			</a:t>
            </a:r>
            <a:r>
              <a:rPr lang="en-US" sz="2000" b="1" dirty="0"/>
              <a:t>select </a:t>
            </a:r>
            <a:r>
              <a:rPr lang="en-US" sz="2000" dirty="0"/>
              <a:t>*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b="1" dirty="0"/>
              <a:t>from </a:t>
            </a:r>
            <a:r>
              <a:rPr lang="en-US" sz="2000" i="1" dirty="0"/>
              <a:t>instructor</a:t>
            </a:r>
            <a:endParaRPr lang="en-US" i="1" dirty="0"/>
          </a:p>
          <a:p>
            <a:pPr>
              <a:tabLst>
                <a:tab pos="2055813" algn="l"/>
              </a:tabLs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0099"/>
                </a:solidFill>
              </a:rPr>
              <a:t>select</a:t>
            </a:r>
            <a:r>
              <a:rPr lang="en-US" sz="2000" dirty="0"/>
              <a:t> clause can contain arithmetic expressions involving the operation, +, –, </a:t>
            </a:r>
            <a:r>
              <a:rPr lang="en-US" sz="2000" dirty="0">
                <a:latin typeface="Symbol" pitchFamily="18" charset="2"/>
              </a:rPr>
              <a:t></a:t>
            </a:r>
            <a:r>
              <a:rPr lang="en-US" sz="2000" dirty="0"/>
              <a:t>, and /, and operating on constants or attributes of tuples.</a:t>
            </a:r>
            <a:endParaRPr lang="en-US" dirty="0"/>
          </a:p>
          <a:p>
            <a:pPr>
              <a:tabLst>
                <a:tab pos="2055813" algn="l"/>
              </a:tabLst>
            </a:pPr>
            <a:r>
              <a:rPr lang="en-US" sz="2000" dirty="0"/>
              <a:t>The query:</a:t>
            </a:r>
            <a:r>
              <a:rPr lang="en-US" dirty="0"/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b="1" dirty="0"/>
              <a:t>	                  </a:t>
            </a: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i="1" dirty="0"/>
              <a:t>ID, name, salary/12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          </a:t>
            </a:r>
            <a:r>
              <a:rPr lang="en-US" sz="2000" b="1" dirty="0"/>
              <a:t>from </a:t>
            </a:r>
            <a:r>
              <a:rPr lang="en-US" sz="2000" i="1" dirty="0"/>
              <a:t>instructor</a:t>
            </a:r>
            <a:endParaRPr lang="en-US" i="1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i="1" dirty="0"/>
              <a:t>	</a:t>
            </a:r>
            <a:r>
              <a:rPr lang="en-US" sz="2000" dirty="0"/>
              <a:t>would return a relation that is the same as the </a:t>
            </a:r>
            <a:r>
              <a:rPr lang="en-US" sz="2000" i="1" dirty="0"/>
              <a:t>instructor </a:t>
            </a:r>
            <a:r>
              <a:rPr lang="en-US" sz="2000" dirty="0"/>
              <a:t>relation, except that the value of the attribute </a:t>
            </a:r>
            <a:r>
              <a:rPr lang="en-US" sz="2000" i="1" dirty="0"/>
              <a:t>salary </a:t>
            </a:r>
            <a:r>
              <a:rPr lang="en-US" sz="2000" dirty="0"/>
              <a:t>is divided by 12.</a:t>
            </a:r>
            <a:endParaRPr 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dirty="0"/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261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Outer Join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49363"/>
            <a:ext cx="7329487" cy="4876800"/>
          </a:xfrm>
        </p:spPr>
        <p:txBody>
          <a:bodyPr/>
          <a:lstStyle/>
          <a:p>
            <a:r>
              <a:rPr lang="en-US" sz="2000" smtClean="0"/>
              <a:t>An extension of the join operation that avoids loss of information.</a:t>
            </a:r>
          </a:p>
          <a:p>
            <a:r>
              <a:rPr lang="en-US" sz="2000" smtClean="0"/>
              <a:t>Computes the join and then adds tuples form one relation that does not match tuples in the other relation to the result of the join. </a:t>
            </a:r>
          </a:p>
          <a:p>
            <a:r>
              <a:rPr lang="en-US" sz="2000" smtClean="0"/>
              <a:t>Uses </a:t>
            </a:r>
            <a:r>
              <a:rPr lang="en-US" sz="2000" i="1" smtClean="0"/>
              <a:t>null</a:t>
            </a:r>
            <a:r>
              <a:rPr lang="en-US" sz="2000" smtClean="0"/>
              <a:t> values.</a:t>
            </a:r>
          </a:p>
        </p:txBody>
      </p:sp>
    </p:spTree>
    <p:extLst>
      <p:ext uri="{BB962C8B-B14F-4D97-AF65-F5344CB8AC3E}">
        <p14:creationId xmlns:p14="http://schemas.microsoft.com/office/powerpoint/2010/main" val="132148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97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Left Outer Join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58813" y="1312863"/>
            <a:ext cx="5526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2000" i="1"/>
              <a:t>  course</a:t>
            </a:r>
            <a:r>
              <a:rPr kumimoji="1" lang="en-US" sz="2000"/>
              <a:t> </a:t>
            </a:r>
            <a:r>
              <a:rPr kumimoji="1" lang="en-US" sz="2000" b="1">
                <a:solidFill>
                  <a:srgbClr val="000099"/>
                </a:solidFill>
              </a:rPr>
              <a:t>natural left outer join</a:t>
            </a:r>
            <a:r>
              <a:rPr kumimoji="1" lang="en-US" sz="2000"/>
              <a:t> </a:t>
            </a:r>
            <a:r>
              <a:rPr kumimoji="1" lang="en-US" sz="2000" i="1"/>
              <a:t>prereq</a:t>
            </a:r>
            <a:endParaRPr kumimoji="1" lang="en-US" sz="2000"/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2112963"/>
            <a:ext cx="59563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573838" y="2173288"/>
            <a:ext cx="98583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85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81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Right Outer Join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801688" y="1287463"/>
            <a:ext cx="539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2000"/>
              <a:t> </a:t>
            </a:r>
            <a:r>
              <a:rPr kumimoji="1" lang="en-US" sz="2000" i="1"/>
              <a:t> course</a:t>
            </a:r>
            <a:r>
              <a:rPr kumimoji="1" lang="en-US" sz="2000"/>
              <a:t> </a:t>
            </a:r>
            <a:r>
              <a:rPr kumimoji="1" lang="en-US" sz="2000" b="1">
                <a:solidFill>
                  <a:srgbClr val="000099"/>
                </a:solidFill>
              </a:rPr>
              <a:t>natural right outer join</a:t>
            </a:r>
            <a:r>
              <a:rPr kumimoji="1" lang="en-US" sz="2000"/>
              <a:t> </a:t>
            </a:r>
            <a:r>
              <a:rPr kumimoji="1" lang="en-US" sz="2000" i="1"/>
              <a:t>prereq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2311400"/>
            <a:ext cx="62579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413500" y="2379663"/>
            <a:ext cx="10826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440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Joined Relations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3575050"/>
          </a:xfrm>
        </p:spPr>
        <p:txBody>
          <a:bodyPr/>
          <a:lstStyle/>
          <a:p>
            <a:r>
              <a:rPr lang="en-US" sz="2000" b="1" smtClean="0">
                <a:solidFill>
                  <a:srgbClr val="000099"/>
                </a:solidFill>
              </a:rPr>
              <a:t>Join operations</a:t>
            </a:r>
            <a:r>
              <a:rPr lang="en-US" sz="2000" smtClean="0"/>
              <a:t> take two relations and return as a result another relation.</a:t>
            </a:r>
            <a:endParaRPr lang="en-US" smtClean="0"/>
          </a:p>
          <a:p>
            <a:r>
              <a:rPr lang="en-US" sz="2000" smtClean="0"/>
              <a:t>These additional operations are typically used as subquery expressions in the </a:t>
            </a:r>
            <a:r>
              <a:rPr lang="en-US" sz="2000" b="1" smtClean="0"/>
              <a:t>from </a:t>
            </a:r>
            <a:r>
              <a:rPr lang="en-US" sz="2000" smtClean="0"/>
              <a:t>clause</a:t>
            </a:r>
            <a:endParaRPr lang="en-US" smtClean="0"/>
          </a:p>
          <a:p>
            <a:r>
              <a:rPr lang="en-US" sz="2000" b="1" smtClean="0">
                <a:solidFill>
                  <a:srgbClr val="000099"/>
                </a:solidFill>
              </a:rPr>
              <a:t>Join condition</a:t>
            </a:r>
            <a:r>
              <a:rPr lang="en-US" sz="2000" smtClean="0"/>
              <a:t> – defines which tuples in the two relations match, and what attributes are present in the result of the join.</a:t>
            </a:r>
            <a:endParaRPr lang="en-US" smtClean="0"/>
          </a:p>
          <a:p>
            <a:r>
              <a:rPr lang="en-US" sz="2000" b="1" smtClean="0">
                <a:solidFill>
                  <a:srgbClr val="000099"/>
                </a:solidFill>
              </a:rPr>
              <a:t>Join type</a:t>
            </a:r>
            <a:r>
              <a:rPr lang="en-US" sz="2000" smtClean="0"/>
              <a:t> – defines how tuples in each relation that do not match any tuple in the other relation (based on the join condition) are treated.</a:t>
            </a:r>
            <a:endParaRPr lang="en-US" smtClean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" t="32004" r="375" b="31503"/>
          <a:stretch>
            <a:fillRect/>
          </a:stretch>
        </p:blipFill>
        <p:spPr bwMode="auto">
          <a:xfrm>
            <a:off x="1122363" y="4421188"/>
            <a:ext cx="7085012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76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095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Full Outer Join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852488" y="1325563"/>
            <a:ext cx="4810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2000"/>
              <a:t> </a:t>
            </a:r>
            <a:r>
              <a:rPr kumimoji="1" lang="en-US" sz="2000" i="1"/>
              <a:t> course</a:t>
            </a:r>
            <a:r>
              <a:rPr kumimoji="1" lang="en-US" sz="2000"/>
              <a:t> </a:t>
            </a:r>
            <a:r>
              <a:rPr kumimoji="1" lang="en-US" sz="2000" b="1">
                <a:solidFill>
                  <a:srgbClr val="000099"/>
                </a:solidFill>
              </a:rPr>
              <a:t>natural full outer join</a:t>
            </a:r>
            <a:r>
              <a:rPr kumimoji="1" lang="en-US" sz="2000"/>
              <a:t> </a:t>
            </a:r>
            <a:r>
              <a:rPr kumimoji="1" lang="en-US" sz="2000" i="1"/>
              <a:t>prereq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2159000"/>
            <a:ext cx="5859462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223000" y="2193925"/>
            <a:ext cx="1066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74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6667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98550"/>
            <a:ext cx="6619875" cy="688975"/>
          </a:xfrm>
        </p:spPr>
        <p:txBody>
          <a:bodyPr>
            <a:normAutofit lnSpcReduction="10000"/>
          </a:bodyPr>
          <a:lstStyle/>
          <a:p>
            <a:r>
              <a:rPr lang="en-US" sz="2000" i="1" smtClean="0"/>
              <a:t>course </a:t>
            </a:r>
            <a:r>
              <a:rPr lang="en-US" sz="2000" b="1" smtClean="0"/>
              <a:t>inner join </a:t>
            </a:r>
            <a:r>
              <a:rPr lang="en-US" sz="2000" i="1" smtClean="0"/>
              <a:t>prereq </a:t>
            </a:r>
            <a:r>
              <a:rPr lang="en-US" sz="2000" b="1" smtClean="0"/>
              <a:t>on</a:t>
            </a:r>
            <a:br>
              <a:rPr lang="en-US" sz="2000" b="1" smtClean="0"/>
            </a:br>
            <a:r>
              <a:rPr lang="en-US" sz="2000" i="1" smtClean="0"/>
              <a:t>course.course_id = prereq.course_id</a:t>
            </a:r>
            <a:endParaRPr lang="en-US" i="1" smtClean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757238" y="3300413"/>
            <a:ext cx="791051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sz="2000"/>
              <a:t>What is the difference between the above, and a natural join? 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sz="2000" i="1"/>
              <a:t>course </a:t>
            </a:r>
            <a:r>
              <a:rPr kumimoji="1" lang="en-US" sz="2000" b="1"/>
              <a:t>left outer join</a:t>
            </a:r>
            <a:r>
              <a:rPr kumimoji="1" lang="en-US" sz="2000" i="1"/>
              <a:t> prereq </a:t>
            </a:r>
            <a:r>
              <a:rPr kumimoji="1" lang="en-US" sz="2000" b="1"/>
              <a:t>on</a:t>
            </a:r>
            <a:r>
              <a:rPr kumimoji="1" lang="en-US" sz="2000" i="1"/>
              <a:t/>
            </a:r>
            <a:br>
              <a:rPr kumimoji="1" lang="en-US" sz="2000" i="1"/>
            </a:br>
            <a:r>
              <a:rPr kumimoji="1" lang="en-US" sz="2000" i="1"/>
              <a:t>course.course_id = prereq.course_id</a:t>
            </a:r>
            <a:endParaRPr kumimoji="1" lang="en-US" sz="1800" i="1"/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endParaRPr kumimoji="1" lang="en-US" sz="1800" i="1"/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2065338"/>
            <a:ext cx="64643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4610100"/>
            <a:ext cx="6589712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5864225" y="2127250"/>
            <a:ext cx="9858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5984875" y="4662488"/>
            <a:ext cx="98583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39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7332"/>
            <a:ext cx="8229600" cy="114300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42950" y="1047750"/>
            <a:ext cx="68008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sz="2000" i="1"/>
              <a:t>course</a:t>
            </a:r>
            <a:r>
              <a:rPr kumimoji="1" lang="en-US" sz="2000" b="1"/>
              <a:t> natural right outer join </a:t>
            </a:r>
            <a:r>
              <a:rPr kumimoji="1" lang="en-US" sz="2000" i="1"/>
              <a:t>prereq</a:t>
            </a:r>
            <a:endParaRPr kumimoji="1" lang="en-US" sz="1800" b="1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776413"/>
            <a:ext cx="62579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904875" y="446405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sz="1800" b="1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790575" y="3363913"/>
            <a:ext cx="668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sz="1800" i="1" dirty="0"/>
              <a:t>   </a:t>
            </a:r>
            <a:r>
              <a:rPr kumimoji="1" lang="en-US" sz="2000" i="1" dirty="0"/>
              <a:t>course</a:t>
            </a:r>
            <a:r>
              <a:rPr kumimoji="1" lang="en-US" b="1" dirty="0"/>
              <a:t> </a:t>
            </a:r>
            <a:r>
              <a:rPr kumimoji="1" lang="en-US" sz="2000" b="1" dirty="0"/>
              <a:t>full</a:t>
            </a:r>
            <a:r>
              <a:rPr kumimoji="1" lang="en-US" sz="1800" b="1" dirty="0"/>
              <a:t> </a:t>
            </a:r>
            <a:r>
              <a:rPr kumimoji="1" lang="en-US" sz="2000" b="1" dirty="0"/>
              <a:t>outer join </a:t>
            </a:r>
            <a:r>
              <a:rPr kumimoji="1" lang="en-US" sz="2000" i="1" dirty="0" err="1"/>
              <a:t>prereq</a:t>
            </a:r>
            <a:r>
              <a:rPr kumimoji="1" lang="en-US" sz="2000" i="1" dirty="0"/>
              <a:t> </a:t>
            </a:r>
            <a:r>
              <a:rPr kumimoji="1" lang="en-US" sz="2000" b="1" dirty="0"/>
              <a:t>using</a:t>
            </a:r>
            <a:r>
              <a:rPr kumimoji="1" lang="en-US" sz="1800" b="1" dirty="0"/>
              <a:t> </a:t>
            </a:r>
            <a:r>
              <a:rPr kumimoji="1" lang="en-US" sz="2000" dirty="0"/>
              <a:t>(</a:t>
            </a:r>
            <a:r>
              <a:rPr kumimoji="1" lang="en-US" sz="2000" i="1" dirty="0" err="1"/>
              <a:t>course_id</a:t>
            </a:r>
            <a:r>
              <a:rPr kumimoji="1" lang="en-US" sz="2000" dirty="0"/>
              <a:t>)</a:t>
            </a:r>
            <a:endParaRPr kumimoji="1" lang="en-US" sz="1800" dirty="0"/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4059238"/>
            <a:ext cx="5859463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867525" y="1870075"/>
            <a:ext cx="9858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437313" y="4129088"/>
            <a:ext cx="98583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0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595"/>
            <a:ext cx="82296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The where Clause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1106488"/>
            <a:ext cx="7848600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0099"/>
                </a:solidFill>
              </a:rPr>
              <a:t>where</a:t>
            </a:r>
            <a:r>
              <a:rPr lang="en-US" sz="2000" b="1" dirty="0"/>
              <a:t> </a:t>
            </a:r>
            <a:r>
              <a:rPr lang="en-US" sz="2000" dirty="0"/>
              <a:t>clause specifies conditions that the result must satisfy</a:t>
            </a:r>
            <a:endParaRPr lang="en-US" dirty="0"/>
          </a:p>
          <a:p>
            <a:pPr lvl="1">
              <a:tabLst>
                <a:tab pos="1311275" algn="l"/>
              </a:tabLst>
            </a:pPr>
            <a:r>
              <a:rPr lang="en-US" sz="2000" dirty="0"/>
              <a:t>Corresponds to the selection predicate of the relational algebra.</a:t>
            </a:r>
            <a:r>
              <a:rPr lang="en-US" dirty="0"/>
              <a:t>  </a:t>
            </a:r>
          </a:p>
          <a:p>
            <a:pPr>
              <a:tabLst>
                <a:tab pos="1311275" algn="l"/>
              </a:tabLst>
            </a:pPr>
            <a:r>
              <a:rPr lang="en-US" sz="2000" dirty="0"/>
              <a:t>To find all instructors in Comp. Sci. </a:t>
            </a:r>
            <a:r>
              <a:rPr lang="en-US" sz="2000" dirty="0" err="1"/>
              <a:t>dept</a:t>
            </a:r>
            <a:r>
              <a:rPr lang="en-US" sz="2000" dirty="0"/>
              <a:t> with salary &gt; 80000</a:t>
            </a:r>
            <a:r>
              <a:rPr lang="en-US" sz="2000" b="1" dirty="0"/>
              <a:t>		select </a:t>
            </a:r>
            <a:r>
              <a:rPr lang="en-US" sz="2000" i="1" dirty="0"/>
              <a:t>name</a:t>
            </a:r>
            <a:br>
              <a:rPr lang="en-US" sz="2000" i="1" dirty="0"/>
            </a:br>
            <a:r>
              <a:rPr lang="en-US" sz="2000" i="1" dirty="0"/>
              <a:t>	</a:t>
            </a:r>
            <a:r>
              <a:rPr lang="en-US" sz="2000" b="1" dirty="0"/>
              <a:t>from </a:t>
            </a:r>
            <a:r>
              <a:rPr lang="en-US" sz="2000" i="1" dirty="0"/>
              <a:t>instructor</a:t>
            </a:r>
            <a:br>
              <a:rPr lang="en-US" sz="2000" i="1" dirty="0"/>
            </a:br>
            <a:r>
              <a:rPr lang="en-US" sz="2000" i="1" dirty="0"/>
              <a:t>	</a:t>
            </a:r>
            <a:r>
              <a:rPr lang="en-US" sz="2000" b="1" dirty="0"/>
              <a:t>where </a:t>
            </a:r>
            <a:r>
              <a:rPr lang="en-US" sz="2000" i="1" dirty="0" err="1"/>
              <a:t>dept_name</a:t>
            </a:r>
            <a:r>
              <a:rPr lang="en-US" sz="2000" i="1" dirty="0"/>
              <a:t> =</a:t>
            </a:r>
            <a:r>
              <a:rPr lang="en-US" sz="2000" dirty="0"/>
              <a:t> </a:t>
            </a:r>
            <a:r>
              <a:rPr lang="en-US" sz="2000" i="1" dirty="0"/>
              <a:t>‘</a:t>
            </a:r>
            <a:r>
              <a:rPr lang="en-US" sz="2000" dirty="0"/>
              <a:t>Comp. Sci.'</a:t>
            </a:r>
            <a:r>
              <a:rPr lang="en-US" sz="2000" i="1" dirty="0"/>
              <a:t>  </a:t>
            </a:r>
            <a:r>
              <a:rPr lang="en-US" sz="2000" b="1" dirty="0"/>
              <a:t>and </a:t>
            </a:r>
            <a:r>
              <a:rPr lang="en-US" sz="2000" i="1" dirty="0"/>
              <a:t>salary </a:t>
            </a:r>
            <a:r>
              <a:rPr lang="en-US" sz="2000" dirty="0"/>
              <a:t>&gt; 80000</a:t>
            </a:r>
            <a:endParaRPr lang="en-US" dirty="0"/>
          </a:p>
          <a:p>
            <a:pPr>
              <a:tabLst>
                <a:tab pos="1311275" algn="l"/>
              </a:tabLst>
            </a:pPr>
            <a:r>
              <a:rPr lang="en-US" sz="2000" dirty="0"/>
              <a:t>Comparison results can be combined using the logical connectives </a:t>
            </a:r>
            <a:r>
              <a:rPr lang="en-US" sz="2000" b="1" dirty="0"/>
              <a:t>and, or, </a:t>
            </a:r>
            <a:r>
              <a:rPr lang="en-US" sz="2000" dirty="0"/>
              <a:t>and </a:t>
            </a:r>
            <a:r>
              <a:rPr lang="en-US" sz="2000" b="1" dirty="0"/>
              <a:t>not.</a:t>
            </a:r>
            <a:r>
              <a:rPr lang="en-US" dirty="0"/>
              <a:t> </a:t>
            </a:r>
          </a:p>
          <a:p>
            <a:pPr>
              <a:tabLst>
                <a:tab pos="1311275" algn="l"/>
              </a:tabLst>
            </a:pPr>
            <a:r>
              <a:rPr lang="en-US" sz="2000" dirty="0"/>
              <a:t>Comparisons can be applied to results of arithmetic expressions.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881"/>
            <a:ext cx="82296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The from Clause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idx="1"/>
          </p:nvPr>
        </p:nvSpPr>
        <p:spPr>
          <a:xfrm>
            <a:off x="617538" y="1106488"/>
            <a:ext cx="7970837" cy="502443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0099"/>
                </a:solidFill>
              </a:rPr>
              <a:t>from</a:t>
            </a:r>
            <a:r>
              <a:rPr lang="en-US" sz="2000" b="1" dirty="0"/>
              <a:t> </a:t>
            </a:r>
            <a:r>
              <a:rPr lang="en-US" sz="2000" dirty="0"/>
              <a:t>clause lists the relations involved in the query</a:t>
            </a:r>
            <a:endParaRPr lang="en-US" dirty="0"/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sz="2000" dirty="0"/>
              <a:t>Corresponds to the Cartesian product operation of the relational algebra.</a:t>
            </a:r>
            <a:endParaRPr lang="en-US" dirty="0"/>
          </a:p>
          <a:p>
            <a:pPr>
              <a:tabLst>
                <a:tab pos="635000" algn="l"/>
                <a:tab pos="2403475" algn="l"/>
              </a:tabLst>
            </a:pPr>
            <a:r>
              <a:rPr lang="en-US" sz="2000" dirty="0"/>
              <a:t>Find the Cartesian product </a:t>
            </a:r>
            <a:r>
              <a:rPr lang="en-US" sz="2000" i="1" dirty="0"/>
              <a:t>instructor X teaches</a:t>
            </a:r>
            <a:endParaRPr lang="en-US" dirty="0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b="1" dirty="0"/>
              <a:t>			</a:t>
            </a:r>
            <a:r>
              <a:rPr lang="en-US" sz="2000" b="1" dirty="0"/>
              <a:t>select </a:t>
            </a:r>
            <a:r>
              <a:rPr lang="en-US" sz="2000" dirty="0">
                <a:latin typeface="Symbol" pitchFamily="18" charset="2"/>
              </a:rPr>
              <a:t>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b="1" dirty="0"/>
              <a:t>from </a:t>
            </a:r>
            <a:r>
              <a:rPr lang="en-US" sz="2000" i="1" dirty="0"/>
              <a:t>instructor, teaches</a:t>
            </a:r>
            <a:endParaRPr lang="en-US" i="1" dirty="0"/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sz="2000" dirty="0"/>
              <a:t>generates every possible instructor – teaches pair, with all attributes from both relations</a:t>
            </a:r>
            <a:endParaRPr lang="en-US" dirty="0"/>
          </a:p>
          <a:p>
            <a:pPr>
              <a:tabLst>
                <a:tab pos="635000" algn="l"/>
                <a:tab pos="2403475" algn="l"/>
              </a:tabLst>
            </a:pPr>
            <a:r>
              <a:rPr lang="en-US" sz="2000" dirty="0"/>
              <a:t>Cartesian product not very useful directly, but useful combined with where-clause condition (selection operation in relational algebra)</a:t>
            </a:r>
            <a:endParaRPr lang="en-US" dirty="0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i="1" dirty="0"/>
              <a:t>	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Cartesian Product: </a:t>
            </a:r>
            <a:r>
              <a:rPr lang="en-US" i="1"/>
              <a:t>instructor X teaches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0388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06"/>
          <a:stretch>
            <a:fillRect/>
          </a:stretch>
        </p:blipFill>
        <p:spPr bwMode="auto">
          <a:xfrm>
            <a:off x="4721225" y="1049338"/>
            <a:ext cx="3890963" cy="156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90" name="Text Box 6"/>
          <p:cNvSpPr txBox="1">
            <a:spLocks noChangeArrowheads="1"/>
          </p:cNvSpPr>
          <p:nvPr/>
        </p:nvSpPr>
        <p:spPr bwMode="auto">
          <a:xfrm>
            <a:off x="2043113" y="671513"/>
            <a:ext cx="1227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/>
              <a:t>instructor</a:t>
            </a:r>
          </a:p>
        </p:txBody>
      </p:sp>
      <p:sp>
        <p:nvSpPr>
          <p:cNvPr id="400391" name="Text Box 7"/>
          <p:cNvSpPr txBox="1">
            <a:spLocks noChangeArrowheads="1"/>
          </p:cNvSpPr>
          <p:nvPr/>
        </p:nvSpPr>
        <p:spPr bwMode="auto">
          <a:xfrm>
            <a:off x="6383338" y="714375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/>
              <a:t>teaches</a:t>
            </a:r>
          </a:p>
        </p:txBody>
      </p:sp>
      <p:pic>
        <p:nvPicPr>
          <p:cNvPr id="400392" name="Picture 8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7"/>
          <a:stretch>
            <a:fillRect/>
          </a:stretch>
        </p:blipFill>
        <p:spPr bwMode="auto">
          <a:xfrm>
            <a:off x="530225" y="1047750"/>
            <a:ext cx="388302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039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2689225"/>
            <a:ext cx="7381875" cy="391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419" name="Group 11"/>
          <p:cNvGrpSpPr>
            <a:grpSpLocks/>
          </p:cNvGrpSpPr>
          <p:nvPr/>
        </p:nvGrpSpPr>
        <p:grpSpPr bwMode="auto">
          <a:xfrm>
            <a:off x="1343025" y="4516438"/>
            <a:ext cx="6288088" cy="2163762"/>
            <a:chOff x="1102" y="3005"/>
            <a:chExt cx="3281" cy="1171"/>
          </a:xfrm>
        </p:grpSpPr>
        <p:pic>
          <p:nvPicPr>
            <p:cNvPr id="401417" name="Picture 3" descr="allFigures.pdf"/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2" t="24237" r="40164" b="45265"/>
            <a:stretch>
              <a:fillRect/>
            </a:stretch>
          </p:blipFill>
          <p:spPr bwMode="auto">
            <a:xfrm>
              <a:off x="1102" y="3030"/>
              <a:ext cx="3276" cy="10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1414" name="Picture 3" descr="allFigures.pdf"/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8" t="24071" r="40073" b="45082"/>
            <a:stretch>
              <a:fillRect/>
            </a:stretch>
          </p:blipFill>
          <p:spPr bwMode="auto">
            <a:xfrm>
              <a:off x="1105" y="3024"/>
              <a:ext cx="3278" cy="10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1415" name="Rectangle 7"/>
            <p:cNvSpPr>
              <a:spLocks noChangeArrowheads="1"/>
            </p:cNvSpPr>
            <p:nvPr/>
          </p:nvSpPr>
          <p:spPr bwMode="auto">
            <a:xfrm>
              <a:off x="2266" y="3005"/>
              <a:ext cx="931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1416" name="Rectangle 8"/>
            <p:cNvSpPr>
              <a:spLocks noChangeArrowheads="1"/>
            </p:cNvSpPr>
            <p:nvPr/>
          </p:nvSpPr>
          <p:spPr bwMode="auto">
            <a:xfrm>
              <a:off x="1843" y="3322"/>
              <a:ext cx="1911" cy="8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1418" name="Rectangle 10"/>
            <p:cNvSpPr>
              <a:spLocks noChangeArrowheads="1"/>
            </p:cNvSpPr>
            <p:nvPr/>
          </p:nvSpPr>
          <p:spPr bwMode="auto">
            <a:xfrm>
              <a:off x="1842" y="3322"/>
              <a:ext cx="1912" cy="8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2618"/>
            <a:ext cx="8229600" cy="11430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>
          <a:xfrm>
            <a:off x="814388" y="987425"/>
            <a:ext cx="7996237" cy="4979988"/>
          </a:xfrm>
        </p:spPr>
        <p:txBody>
          <a:bodyPr/>
          <a:lstStyle/>
          <a:p>
            <a:r>
              <a:rPr lang="en-US" sz="2000" dirty="0"/>
              <a:t>For all instructors who have taught some course, find their names and the course ID of the courses they taught.</a:t>
            </a:r>
            <a:endParaRPr kumimoji="0" lang="en-US" dirty="0"/>
          </a:p>
          <a:p>
            <a:pPr>
              <a:buFont typeface="Monotype Sorts" charset="2"/>
              <a:buNone/>
            </a:pPr>
            <a:r>
              <a:rPr lang="en-US" b="1" dirty="0"/>
              <a:t>		 </a:t>
            </a:r>
            <a:r>
              <a:rPr lang="en-US" sz="2000" b="1" dirty="0"/>
              <a:t>select </a:t>
            </a:r>
            <a:r>
              <a:rPr lang="en-US" sz="2000" i="1" dirty="0"/>
              <a:t>name, </a:t>
            </a:r>
            <a:r>
              <a:rPr lang="en-US" sz="2000" i="1" dirty="0" err="1"/>
              <a:t>course_id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>          </a:t>
            </a:r>
            <a:r>
              <a:rPr lang="en-US" sz="2000" b="1" dirty="0"/>
              <a:t>from </a:t>
            </a:r>
            <a:r>
              <a:rPr lang="en-US" sz="2000" i="1" dirty="0"/>
              <a:t>instructor, teaches</a:t>
            </a:r>
            <a:br>
              <a:rPr lang="en-US" sz="2000" i="1" dirty="0"/>
            </a:br>
            <a:r>
              <a:rPr lang="en-US" sz="2000" i="1" dirty="0"/>
              <a:t>          </a:t>
            </a:r>
            <a:r>
              <a:rPr lang="en-US" sz="2000" b="1" dirty="0"/>
              <a:t>where  </a:t>
            </a:r>
            <a:r>
              <a:rPr lang="en-US" sz="2000" b="1" i="1" dirty="0"/>
              <a:t> </a:t>
            </a:r>
            <a:r>
              <a:rPr lang="en-US" sz="2000" i="1" dirty="0"/>
              <a:t>instructor.ID = teaches.ID</a:t>
            </a:r>
            <a:endParaRPr lang="en-US" i="1" dirty="0"/>
          </a:p>
          <a:p>
            <a:r>
              <a:rPr lang="en-US" sz="2000" dirty="0"/>
              <a:t>Find the course ID, semester, year and title of each course offered by the Comp. Sci. department</a:t>
            </a:r>
            <a:endParaRPr lang="en-US" dirty="0"/>
          </a:p>
          <a:p>
            <a:pPr>
              <a:buFont typeface="Monotype Sorts" charset="2"/>
              <a:buNone/>
            </a:pPr>
            <a:r>
              <a:rPr lang="en-US" b="1" dirty="0"/>
              <a:t>		</a:t>
            </a:r>
            <a:r>
              <a:rPr lang="en-US" sz="2000" b="1" dirty="0"/>
              <a:t>select </a:t>
            </a:r>
            <a:r>
              <a:rPr lang="en-US" sz="2000" i="1" dirty="0" err="1"/>
              <a:t>section.course_id</a:t>
            </a:r>
            <a:r>
              <a:rPr lang="en-US" sz="2000" i="1" dirty="0"/>
              <a:t>, semester, year, title</a:t>
            </a:r>
            <a:br>
              <a:rPr lang="en-US" sz="2000" i="1" dirty="0"/>
            </a:br>
            <a:r>
              <a:rPr lang="en-US" sz="2000" i="1" dirty="0"/>
              <a:t>          </a:t>
            </a:r>
            <a:r>
              <a:rPr lang="en-US" sz="2000" b="1" dirty="0"/>
              <a:t>from </a:t>
            </a:r>
            <a:r>
              <a:rPr lang="en-US" sz="2000" i="1" dirty="0"/>
              <a:t>section, course</a:t>
            </a:r>
            <a:br>
              <a:rPr lang="en-US" sz="2000" i="1" dirty="0"/>
            </a:br>
            <a:r>
              <a:rPr lang="en-US" sz="2000" i="1" dirty="0"/>
              <a:t>          </a:t>
            </a:r>
            <a:r>
              <a:rPr lang="en-US" sz="2000" b="1" dirty="0"/>
              <a:t>where  </a:t>
            </a:r>
            <a:r>
              <a:rPr lang="en-US" sz="2000" b="1" i="1" dirty="0"/>
              <a:t> </a:t>
            </a:r>
            <a:r>
              <a:rPr lang="en-US" sz="2000" i="1" dirty="0" err="1"/>
              <a:t>section.course_id</a:t>
            </a:r>
            <a:r>
              <a:rPr lang="en-US" sz="2000" i="1" dirty="0"/>
              <a:t> = </a:t>
            </a:r>
            <a:r>
              <a:rPr lang="en-US" sz="2000" i="1" dirty="0" err="1"/>
              <a:t>course.course_id</a:t>
            </a:r>
            <a:r>
              <a:rPr lang="en-US" sz="2000" i="1" dirty="0"/>
              <a:t>  </a:t>
            </a:r>
            <a:r>
              <a:rPr lang="en-US" sz="2000" b="1" dirty="0"/>
              <a:t>and</a:t>
            </a:r>
            <a:br>
              <a:rPr lang="en-US" sz="2000" b="1" dirty="0"/>
            </a:br>
            <a:r>
              <a:rPr lang="en-US" sz="2000" b="1" dirty="0"/>
              <a:t>                         </a:t>
            </a:r>
            <a:r>
              <a:rPr lang="en-US" sz="2000" i="1" dirty="0" err="1"/>
              <a:t>dept_name</a:t>
            </a:r>
            <a:r>
              <a:rPr lang="en-US" sz="2000" i="1" dirty="0"/>
              <a:t> =</a:t>
            </a:r>
            <a:r>
              <a:rPr lang="en-US" sz="2000" dirty="0"/>
              <a:t> ‘Comp. Sci.'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81913" y="197461"/>
            <a:ext cx="8229600" cy="1143000"/>
          </a:xfrm>
        </p:spPr>
        <p:txBody>
          <a:bodyPr/>
          <a:lstStyle/>
          <a:p>
            <a:r>
              <a:rPr lang="en-US" dirty="0"/>
              <a:t>Natural Join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83055"/>
            <a:ext cx="8229600" cy="4389120"/>
          </a:xfrm>
        </p:spPr>
        <p:txBody>
          <a:bodyPr/>
          <a:lstStyle/>
          <a:p>
            <a:r>
              <a:rPr lang="en-US" sz="2000" dirty="0"/>
              <a:t>Natural join matches tuples with the same values for all common attributes, and retains only one copy of each common column</a:t>
            </a:r>
            <a:endParaRPr lang="en-US" dirty="0"/>
          </a:p>
          <a:p>
            <a:r>
              <a:rPr lang="en-US" sz="2000" b="1" dirty="0"/>
              <a:t>select </a:t>
            </a:r>
            <a:r>
              <a:rPr lang="en-US" sz="2000" i="1" dirty="0"/>
              <a:t>*</a:t>
            </a:r>
            <a:br>
              <a:rPr lang="en-US" sz="2000" i="1" dirty="0"/>
            </a:br>
            <a:r>
              <a:rPr lang="en-US" sz="2000" b="1" dirty="0"/>
              <a:t>from </a:t>
            </a:r>
            <a:r>
              <a:rPr lang="en-US" sz="2000" i="1" dirty="0"/>
              <a:t>instructor </a:t>
            </a:r>
            <a:r>
              <a:rPr lang="en-US" sz="2000" b="1" dirty="0"/>
              <a:t>natural join </a:t>
            </a:r>
            <a:r>
              <a:rPr lang="en-US" sz="2000" i="1" dirty="0"/>
              <a:t>teaches</a:t>
            </a:r>
            <a:r>
              <a:rPr lang="en-US" sz="2000" dirty="0"/>
              <a:t>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3460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3"/>
          <a:stretch>
            <a:fillRect/>
          </a:stretch>
        </p:blipFill>
        <p:spPr bwMode="auto">
          <a:xfrm>
            <a:off x="1173163" y="2955925"/>
            <a:ext cx="6570662" cy="30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51452</TotalTime>
  <Words>1881</Words>
  <Application>Microsoft Office PowerPoint</Application>
  <PresentationFormat>On-screen Show (4:3)</PresentationFormat>
  <Paragraphs>356</Paragraphs>
  <Slides>46</Slides>
  <Notes>40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  <vt:variant>
        <vt:lpstr>Custom Shows</vt:lpstr>
      </vt:variant>
      <vt:variant>
        <vt:i4>1</vt:i4>
      </vt:variant>
    </vt:vector>
  </HeadingPairs>
  <TitlesOfParts>
    <vt:vector size="48" baseType="lpstr">
      <vt:lpstr>Flow</vt:lpstr>
      <vt:lpstr>SQL – Part 2</vt:lpstr>
      <vt:lpstr>The select Clause</vt:lpstr>
      <vt:lpstr>The select Clause (Cont.)</vt:lpstr>
      <vt:lpstr>The select Clause (Cont.)</vt:lpstr>
      <vt:lpstr>The where Clause</vt:lpstr>
      <vt:lpstr>The from Clause</vt:lpstr>
      <vt:lpstr>Cartesian Product: instructor X teaches</vt:lpstr>
      <vt:lpstr>Joins</vt:lpstr>
      <vt:lpstr>Natural Join</vt:lpstr>
      <vt:lpstr>Natural Join Example</vt:lpstr>
      <vt:lpstr>The Rename Operation</vt:lpstr>
      <vt:lpstr>String Operations</vt:lpstr>
      <vt:lpstr>String Operations (Cont.)</vt:lpstr>
      <vt:lpstr>Ordering the Display of Tuples</vt:lpstr>
      <vt:lpstr>Where Clause Predicates</vt:lpstr>
      <vt:lpstr>Set Operations</vt:lpstr>
      <vt:lpstr>Set Operations</vt:lpstr>
      <vt:lpstr>Null Values</vt:lpstr>
      <vt:lpstr>Null Values and Three Valued Logic</vt:lpstr>
      <vt:lpstr>Aggregate Functions</vt:lpstr>
      <vt:lpstr>Aggregate Functions (Cont.)</vt:lpstr>
      <vt:lpstr>Aggregate Functions – Group By</vt:lpstr>
      <vt:lpstr>Aggregation (Cont.)</vt:lpstr>
      <vt:lpstr>Aggregate Functions – Having Clause</vt:lpstr>
      <vt:lpstr>Nested Subqueries</vt:lpstr>
      <vt:lpstr>Example Query</vt:lpstr>
      <vt:lpstr>Example Query</vt:lpstr>
      <vt:lpstr>Set Comparison</vt:lpstr>
      <vt:lpstr>Definition of  Some Clause</vt:lpstr>
      <vt:lpstr>Example Query</vt:lpstr>
      <vt:lpstr>Definition of all Clause</vt:lpstr>
      <vt:lpstr>Test for Empty Relations</vt:lpstr>
      <vt:lpstr>Not Exists</vt:lpstr>
      <vt:lpstr>Test for Absence of Duplicate Tuples</vt:lpstr>
      <vt:lpstr>Subqueries in the From Clause</vt:lpstr>
      <vt:lpstr>Subqueries in the From Clause (Cont.)</vt:lpstr>
      <vt:lpstr>Scalar Subquery</vt:lpstr>
      <vt:lpstr>Joined Relations</vt:lpstr>
      <vt:lpstr>Join operations – Example</vt:lpstr>
      <vt:lpstr>Outer Join</vt:lpstr>
      <vt:lpstr>Left Outer Join</vt:lpstr>
      <vt:lpstr>Right Outer Join</vt:lpstr>
      <vt:lpstr>Joined Relations</vt:lpstr>
      <vt:lpstr>Full Outer Join</vt:lpstr>
      <vt:lpstr>Joined Relations – Examples </vt:lpstr>
      <vt:lpstr>Joined Relations – Examples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user</cp:lastModifiedBy>
  <cp:revision>203</cp:revision>
  <cp:lastPrinted>2005-01-10T21:51:57Z</cp:lastPrinted>
  <dcterms:created xsi:type="dcterms:W3CDTF">1999-11-04T20:50:09Z</dcterms:created>
  <dcterms:modified xsi:type="dcterms:W3CDTF">2018-02-28T09:42:40Z</dcterms:modified>
</cp:coreProperties>
</file>