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59" r:id="rId4"/>
    <p:sldId id="280" r:id="rId5"/>
    <p:sldId id="260" r:id="rId6"/>
    <p:sldId id="261" r:id="rId7"/>
    <p:sldId id="262" r:id="rId8"/>
    <p:sldId id="263" r:id="rId9"/>
    <p:sldId id="264" r:id="rId10"/>
    <p:sldId id="265" r:id="rId11"/>
    <p:sldId id="267" r:id="rId12"/>
    <p:sldId id="268" r:id="rId13"/>
    <p:sldId id="269" r:id="rId14"/>
    <p:sldId id="276" r:id="rId15"/>
    <p:sldId id="27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9B51B-9604-42E0-AE1C-043A665BF9C3}" type="datetimeFigureOut">
              <a:rPr lang="en-IN" smtClean="0"/>
              <a:t>09-03-2017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2EF0C7-E448-4114-B8D4-ED2BC8D92CB2}" type="slidenum">
              <a:rPr lang="en-IN" smtClean="0"/>
              <a:t>‹#›</a:t>
            </a:fld>
            <a:endParaRPr lang="en-IN"/>
          </a:p>
        </p:txBody>
      </p:sp>
    </p:spTree>
    <p:extLst>
      <p:ext uri="{BB962C8B-B14F-4D97-AF65-F5344CB8AC3E}">
        <p14:creationId xmlns:p14="http://schemas.microsoft.com/office/powerpoint/2010/main" val="2846938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3F7FAF-F10D-4AEC-9E3C-1E5F35E08ADC}" type="slidenum">
              <a:rPr lang="en-CA"/>
              <a:pPr/>
              <a:t>2</a:t>
            </a:fld>
            <a:endParaRPr lang="en-CA"/>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9C0F5-EA30-4194-AD84-F047886EFF30}" type="slidenum">
              <a:rPr lang="en-CA"/>
              <a:pPr/>
              <a:t>12</a:t>
            </a:fld>
            <a:endParaRPr lang="en-CA"/>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67758-8DA0-4C11-AAD3-2820B474BB97}" type="slidenum">
              <a:rPr lang="en-CA"/>
              <a:pPr/>
              <a:t>13</a:t>
            </a:fld>
            <a:endParaRPr lang="en-CA"/>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1844F9-2E54-4813-8A54-CE8ACE2BD791}" type="slidenum">
              <a:rPr lang="en-CA"/>
              <a:pPr/>
              <a:t>14</a:t>
            </a:fld>
            <a:endParaRPr lang="en-CA"/>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78BC07-9751-4988-AAE4-2507FB8D8DF1}" type="slidenum">
              <a:rPr lang="en-CA"/>
              <a:pPr/>
              <a:t>3</a:t>
            </a:fld>
            <a:endParaRPr lang="en-CA"/>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A9636-49F6-409F-AF0A-BBAFF8FA62A6}" type="slidenum">
              <a:rPr lang="en-CA"/>
              <a:pPr/>
              <a:t>5</a:t>
            </a:fld>
            <a:endParaRPr lang="en-CA"/>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C97D4-5FC9-49E7-823B-F113CDE1D785}" type="slidenum">
              <a:rPr lang="en-CA"/>
              <a:pPr/>
              <a:t>6</a:t>
            </a:fld>
            <a:endParaRPr lang="en-CA"/>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C45F52-D9C3-468B-8BD3-5E8600EBEEC8}" type="slidenum">
              <a:rPr lang="en-CA"/>
              <a:pPr/>
              <a:t>7</a:t>
            </a:fld>
            <a:endParaRPr lang="en-CA"/>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5E1EA5-76F9-4C7F-936E-5802D1C4AD46}" type="slidenum">
              <a:rPr lang="en-CA"/>
              <a:pPr/>
              <a:t>8</a:t>
            </a:fld>
            <a:endParaRPr lang="en-CA"/>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D2EA8D-1468-4040-86F2-EF893624A522}" type="slidenum">
              <a:rPr lang="en-CA"/>
              <a:pPr/>
              <a:t>9</a:t>
            </a:fld>
            <a:endParaRPr lang="en-CA"/>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A574C-6318-4B15-AB43-D466FAFD26FD}" type="slidenum">
              <a:rPr lang="en-CA"/>
              <a:pPr/>
              <a:t>10</a:t>
            </a:fld>
            <a:endParaRPr lang="en-CA"/>
          </a:p>
        </p:txBody>
      </p:sp>
      <p:sp>
        <p:nvSpPr>
          <p:cNvPr id="750594" name="Rectangle 2"/>
          <p:cNvSpPr>
            <a:spLocks noGrp="1" noRot="1" noChangeAspect="1" noChangeArrowheads="1" noTextEdit="1"/>
          </p:cNvSpPr>
          <p:nvPr>
            <p:ph type="sldImg"/>
          </p:nvPr>
        </p:nvSpPr>
        <p:spPr>
          <a:ln/>
        </p:spPr>
      </p:sp>
      <p:sp>
        <p:nvSpPr>
          <p:cNvPr id="75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145C38-7549-408E-BF34-0C77D0A4D8C1}" type="slidenum">
              <a:rPr lang="en-CA"/>
              <a:pPr/>
              <a:t>11</a:t>
            </a:fld>
            <a:endParaRPr lang="en-CA"/>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AB0777-4C60-462E-A92C-CDAFD498799C}" type="datetimeFigureOut">
              <a:rPr lang="en-US" smtClean="0"/>
              <a:t>3/9/2017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AB0777-4C60-462E-A92C-CDAFD498799C}" type="datetimeFigureOut">
              <a:rPr lang="en-US" smtClean="0"/>
              <a:t>3/9/2017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AB0777-4C60-462E-A92C-CDAFD498799C}" type="datetimeFigureOut">
              <a:rPr lang="en-US" smtClean="0"/>
              <a:t>3/9/2017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B0777-4C60-462E-A92C-CDAFD498799C}" type="datetimeFigureOut">
              <a:rPr lang="en-US" smtClean="0"/>
              <a:t>3/9/2017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AB0777-4C60-462E-A92C-CDAFD498799C}"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9DE6EB8-52AB-45EA-A660-3E1EBFA7298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AB0777-4C60-462E-A92C-CDAFD498799C}" type="datetimeFigureOut">
              <a:rPr lang="en-US" smtClean="0"/>
              <a:t>3/9/2017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9DE6EB8-52AB-45EA-A660-3E1EBFA7298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6712"/>
            <a:ext cx="7851648" cy="2363688"/>
          </a:xfrm>
        </p:spPr>
        <p:txBody>
          <a:bodyPr>
            <a:normAutofit fontScale="90000"/>
          </a:bodyPr>
          <a:lstStyle/>
          <a:p>
            <a:pPr algn="ctr"/>
            <a:r>
              <a:rPr lang="en-IN" dirty="0" smtClean="0"/>
              <a:t>Query Processing and Optimization</a:t>
            </a:r>
            <a:br>
              <a:rPr lang="en-IN" dirty="0" smtClean="0"/>
            </a:br>
            <a:endParaRPr lang="en-IN" dirty="0"/>
          </a:p>
        </p:txBody>
      </p:sp>
      <p:sp>
        <p:nvSpPr>
          <p:cNvPr id="3" name="Subtitle 2"/>
          <p:cNvSpPr>
            <a:spLocks noGrp="1"/>
          </p:cNvSpPr>
          <p:nvPr>
            <p:ph type="subTitle" idx="1"/>
          </p:nvPr>
        </p:nvSpPr>
        <p:spPr/>
        <p:txBody>
          <a:bodyPr>
            <a:normAutofit fontScale="92500" lnSpcReduction="10000"/>
          </a:bodyPr>
          <a:lstStyle/>
          <a:p>
            <a:pPr algn="ctr"/>
            <a:r>
              <a:rPr lang="en-IN" dirty="0" err="1"/>
              <a:t>Dr.</a:t>
            </a:r>
            <a:r>
              <a:rPr lang="en-IN" dirty="0"/>
              <a:t> S. RENUKA DEVI</a:t>
            </a:r>
          </a:p>
          <a:p>
            <a:pPr algn="ctr"/>
            <a:r>
              <a:rPr lang="en-IN" dirty="0"/>
              <a:t>Associate Professor</a:t>
            </a:r>
          </a:p>
          <a:p>
            <a:pPr algn="ctr"/>
            <a:r>
              <a:rPr lang="en-IN" dirty="0"/>
              <a:t>SCSE</a:t>
            </a:r>
          </a:p>
          <a:p>
            <a:pPr algn="ctr"/>
            <a:r>
              <a:rPr lang="en-IN" dirty="0"/>
              <a:t>VIT Chennai Campus</a:t>
            </a:r>
          </a:p>
          <a:p>
            <a:endParaRPr lang="en-IN" dirty="0"/>
          </a:p>
        </p:txBody>
      </p:sp>
    </p:spTree>
    <p:extLst>
      <p:ext uri="{BB962C8B-B14F-4D97-AF65-F5344CB8AC3E}">
        <p14:creationId xmlns:p14="http://schemas.microsoft.com/office/powerpoint/2010/main" val="2245957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6" name="Rectangle 8"/>
          <p:cNvSpPr>
            <a:spLocks noGrp="1" noChangeArrowheads="1"/>
          </p:cNvSpPr>
          <p:nvPr>
            <p:ph type="title"/>
          </p:nvPr>
        </p:nvSpPr>
        <p:spPr>
          <a:xfrm>
            <a:off x="457200" y="116632"/>
            <a:ext cx="8305800" cy="1143000"/>
          </a:xfrm>
        </p:spPr>
        <p:txBody>
          <a:bodyPr/>
          <a:lstStyle/>
          <a:p>
            <a:pPr algn="ctr"/>
            <a:r>
              <a:rPr lang="en-US" sz="3200" b="1" dirty="0"/>
              <a:t>Using Heuristics in Query Optimization (4)</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1881188"/>
            <a:ext cx="615315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15616" y="5147900"/>
            <a:ext cx="7325047" cy="369332"/>
          </a:xfrm>
          <a:prstGeom prst="rect">
            <a:avLst/>
          </a:prstGeom>
          <a:noFill/>
        </p:spPr>
        <p:txBody>
          <a:bodyPr wrap="square" rtlCol="0">
            <a:spAutoFit/>
          </a:bodyPr>
          <a:lstStyle/>
          <a:p>
            <a:r>
              <a:rPr lang="en-IN" dirty="0" smtClean="0"/>
              <a:t>Query tree corresponding to the  relational </a:t>
            </a:r>
            <a:r>
              <a:rPr lang="en-IN" dirty="0" err="1" smtClean="0"/>
              <a:t>algebric</a:t>
            </a:r>
            <a:r>
              <a:rPr lang="en-IN" dirty="0" smtClean="0"/>
              <a:t> expression for Q2</a:t>
            </a:r>
            <a:endParaRPr lang="en-IN" dirty="0"/>
          </a:p>
        </p:txBody>
      </p:sp>
    </p:spTree>
    <p:extLst>
      <p:ext uri="{BB962C8B-B14F-4D97-AF65-F5344CB8AC3E}">
        <p14:creationId xmlns:p14="http://schemas.microsoft.com/office/powerpoint/2010/main" val="1192972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9AB583C4-8FBB-48E9-B968-A7793EE946EB}" type="slidenum">
              <a:rPr lang="en-US"/>
              <a:pPr/>
              <a:t>11</a:t>
            </a:fld>
            <a:endParaRPr lang="en-CA"/>
          </a:p>
        </p:txBody>
      </p:sp>
      <p:sp>
        <p:nvSpPr>
          <p:cNvPr id="753670" name="Rectangle 6"/>
          <p:cNvSpPr>
            <a:spLocks noGrp="1" noChangeArrowheads="1"/>
          </p:cNvSpPr>
          <p:nvPr>
            <p:ph type="title"/>
          </p:nvPr>
        </p:nvSpPr>
        <p:spPr/>
        <p:txBody>
          <a:bodyPr/>
          <a:lstStyle/>
          <a:p>
            <a:r>
              <a:rPr lang="en-US" sz="3200" dirty="0"/>
              <a:t>Using Heuristics in Query Optimization </a:t>
            </a:r>
            <a:r>
              <a:rPr lang="en-US" sz="3200" dirty="0" smtClean="0"/>
              <a:t>(5)</a:t>
            </a:r>
            <a:endParaRPr lang="en-US" sz="3200" dirty="0"/>
          </a:p>
        </p:txBody>
      </p:sp>
      <p:sp>
        <p:nvSpPr>
          <p:cNvPr id="753671" name="Rectangle 7"/>
          <p:cNvSpPr>
            <a:spLocks noGrp="1" noChangeArrowheads="1"/>
          </p:cNvSpPr>
          <p:nvPr>
            <p:ph type="body" idx="1"/>
          </p:nvPr>
        </p:nvSpPr>
        <p:spPr/>
        <p:txBody>
          <a:bodyPr/>
          <a:lstStyle/>
          <a:p>
            <a:pPr>
              <a:lnSpc>
                <a:spcPct val="90000"/>
              </a:lnSpc>
            </a:pPr>
            <a:r>
              <a:rPr lang="en-US" sz="2400"/>
              <a:t>Heuristic Optimization of Query Trees:</a:t>
            </a:r>
          </a:p>
          <a:p>
            <a:pPr lvl="1">
              <a:lnSpc>
                <a:spcPct val="90000"/>
              </a:lnSpc>
            </a:pPr>
            <a:r>
              <a:rPr lang="en-US" sz="2200"/>
              <a:t>The same query could correspond to many different relational algebra expressions — and hence many different query trees.</a:t>
            </a:r>
          </a:p>
          <a:p>
            <a:pPr lvl="1">
              <a:lnSpc>
                <a:spcPct val="90000"/>
              </a:lnSpc>
            </a:pPr>
            <a:r>
              <a:rPr lang="en-US" sz="2200"/>
              <a:t>The task of heuristic optimization of query trees is to find a </a:t>
            </a:r>
            <a:r>
              <a:rPr lang="en-US" sz="2200" b="1"/>
              <a:t>final query tree</a:t>
            </a:r>
            <a:r>
              <a:rPr lang="en-US" sz="2200"/>
              <a:t> that is efficient to execute.</a:t>
            </a:r>
          </a:p>
          <a:p>
            <a:pPr>
              <a:lnSpc>
                <a:spcPct val="90000"/>
              </a:lnSpc>
            </a:pPr>
            <a:r>
              <a:rPr lang="en-US" sz="2400"/>
              <a:t>Example:</a:t>
            </a:r>
          </a:p>
          <a:p>
            <a:pPr lvl="1">
              <a:lnSpc>
                <a:spcPct val="90000"/>
              </a:lnSpc>
              <a:buFont typeface="Wingdings" pitchFamily="2" charset="2"/>
              <a:buNone/>
            </a:pPr>
            <a:r>
              <a:rPr lang="en-US" sz="2200"/>
              <a:t>Q: 	SELECT 	LNAME</a:t>
            </a:r>
          </a:p>
          <a:p>
            <a:pPr lvl="1">
              <a:lnSpc>
                <a:spcPct val="90000"/>
              </a:lnSpc>
              <a:buFont typeface="Wingdings" pitchFamily="2" charset="2"/>
              <a:buNone/>
            </a:pPr>
            <a:r>
              <a:rPr lang="en-US" sz="2200"/>
              <a:t>		FROM 	  	EMPLOYEE, WORKS_ON, PROJECT</a:t>
            </a:r>
          </a:p>
          <a:p>
            <a:pPr lvl="1">
              <a:lnSpc>
                <a:spcPct val="90000"/>
              </a:lnSpc>
              <a:buFont typeface="Wingdings" pitchFamily="2" charset="2"/>
              <a:buNone/>
            </a:pPr>
            <a:r>
              <a:rPr lang="en-US" sz="2200"/>
              <a:t>		WHERE  	PNAME = ‘AQUARIUS’ AND  				PNMUBER=PNO AND ESSN=SSN 				AND BDATE &gt; ‘1957-12-31’;</a:t>
            </a:r>
          </a:p>
        </p:txBody>
      </p:sp>
    </p:spTree>
    <p:extLst>
      <p:ext uri="{BB962C8B-B14F-4D97-AF65-F5344CB8AC3E}">
        <p14:creationId xmlns:p14="http://schemas.microsoft.com/office/powerpoint/2010/main" val="3108613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C3996303-4EB4-4CD7-B5B3-4776C254AF2F}" type="slidenum">
              <a:rPr lang="en-US"/>
              <a:pPr/>
              <a:t>12</a:t>
            </a:fld>
            <a:endParaRPr lang="en-CA"/>
          </a:p>
        </p:txBody>
      </p:sp>
      <p:sp>
        <p:nvSpPr>
          <p:cNvPr id="755720" name="Rectangle 8"/>
          <p:cNvSpPr>
            <a:spLocks noGrp="1" noChangeArrowheads="1"/>
          </p:cNvSpPr>
          <p:nvPr>
            <p:ph type="title"/>
          </p:nvPr>
        </p:nvSpPr>
        <p:spPr>
          <a:xfrm>
            <a:off x="457200" y="188640"/>
            <a:ext cx="8305800" cy="1143000"/>
          </a:xfrm>
        </p:spPr>
        <p:txBody>
          <a:bodyPr/>
          <a:lstStyle/>
          <a:p>
            <a:r>
              <a:rPr lang="en-US" sz="3200" dirty="0"/>
              <a:t>Using Heuristics in Query Optimization </a:t>
            </a:r>
            <a:r>
              <a:rPr lang="en-US" sz="3200" dirty="0" smtClean="0"/>
              <a:t>(6)</a:t>
            </a:r>
            <a:endParaRPr lang="en-US" sz="3200" dirty="0"/>
          </a:p>
        </p:txBody>
      </p:sp>
      <p:pic>
        <p:nvPicPr>
          <p:cNvPr id="755722" name="Picture 10" descr="fig15_05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524000"/>
            <a:ext cx="5562600" cy="5021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093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A33119BF-FBCB-496E-90BB-88D7AD78400F}" type="slidenum">
              <a:rPr lang="en-US"/>
              <a:pPr/>
              <a:t>13</a:t>
            </a:fld>
            <a:endParaRPr lang="en-CA"/>
          </a:p>
        </p:txBody>
      </p:sp>
      <p:sp>
        <p:nvSpPr>
          <p:cNvPr id="757768" name="Rectangle 8"/>
          <p:cNvSpPr>
            <a:spLocks noGrp="1" noChangeArrowheads="1"/>
          </p:cNvSpPr>
          <p:nvPr>
            <p:ph type="title"/>
          </p:nvPr>
        </p:nvSpPr>
        <p:spPr>
          <a:xfrm>
            <a:off x="457200" y="260648"/>
            <a:ext cx="8305800" cy="1143000"/>
          </a:xfrm>
        </p:spPr>
        <p:txBody>
          <a:bodyPr/>
          <a:lstStyle/>
          <a:p>
            <a:pPr algn="ctr"/>
            <a:r>
              <a:rPr lang="en-US" sz="3200" dirty="0"/>
              <a:t>Using Heuristics in Query Optimization </a:t>
            </a:r>
            <a:r>
              <a:rPr lang="en-US" sz="3200" dirty="0" smtClean="0"/>
              <a:t>(7)</a:t>
            </a:r>
            <a:endParaRPr lang="en-US" sz="3200" dirty="0"/>
          </a:p>
        </p:txBody>
      </p:sp>
      <p:pic>
        <p:nvPicPr>
          <p:cNvPr id="757770" name="Picture 10" descr="fig15_05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62113"/>
            <a:ext cx="7239000" cy="4814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311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EE3099D1-3DF7-425A-A709-6A8EDF061EE2}" type="slidenum">
              <a:rPr lang="en-US"/>
              <a:pPr/>
              <a:t>14</a:t>
            </a:fld>
            <a:endParaRPr lang="en-CA"/>
          </a:p>
        </p:txBody>
      </p:sp>
      <p:sp>
        <p:nvSpPr>
          <p:cNvPr id="776198" name="Rectangle 6"/>
          <p:cNvSpPr>
            <a:spLocks noGrp="1" noChangeArrowheads="1"/>
          </p:cNvSpPr>
          <p:nvPr>
            <p:ph type="title"/>
          </p:nvPr>
        </p:nvSpPr>
        <p:spPr>
          <a:xfrm>
            <a:off x="457200" y="332656"/>
            <a:ext cx="8229600" cy="1143000"/>
          </a:xfrm>
        </p:spPr>
        <p:txBody>
          <a:bodyPr/>
          <a:lstStyle/>
          <a:p>
            <a:pPr algn="ctr"/>
            <a:r>
              <a:rPr lang="en-US" sz="3200" b="1" dirty="0"/>
              <a:t>Using Heuristics in Query Optimization </a:t>
            </a:r>
            <a:r>
              <a:rPr lang="en-US" sz="3200" b="1" dirty="0" smtClean="0"/>
              <a:t>(</a:t>
            </a:r>
            <a:r>
              <a:rPr lang="en-US" sz="3200" b="1" dirty="0"/>
              <a:t>8</a:t>
            </a:r>
            <a:r>
              <a:rPr lang="en-US" sz="3200" b="1" dirty="0" smtClean="0"/>
              <a:t>)</a:t>
            </a:r>
            <a:endParaRPr lang="en-US" sz="3200" b="1" dirty="0"/>
          </a:p>
        </p:txBody>
      </p:sp>
      <p:sp>
        <p:nvSpPr>
          <p:cNvPr id="776199" name="Rectangle 7"/>
          <p:cNvSpPr>
            <a:spLocks noGrp="1" noChangeArrowheads="1"/>
          </p:cNvSpPr>
          <p:nvPr>
            <p:ph type="body" idx="1"/>
          </p:nvPr>
        </p:nvSpPr>
        <p:spPr/>
        <p:txBody>
          <a:bodyPr/>
          <a:lstStyle/>
          <a:p>
            <a:pPr marL="0" indent="0">
              <a:lnSpc>
                <a:spcPct val="90000"/>
              </a:lnSpc>
              <a:buNone/>
            </a:pPr>
            <a:r>
              <a:rPr lang="en-US" sz="2400" dirty="0"/>
              <a:t>Summary of Heuristics for Algebraic Optimization: </a:t>
            </a:r>
          </a:p>
          <a:p>
            <a:pPr marL="914400" lvl="1" indent="-457200">
              <a:lnSpc>
                <a:spcPct val="90000"/>
              </a:lnSpc>
              <a:buSzTx/>
              <a:buFont typeface="+mj-lt"/>
              <a:buAutoNum type="arabicPeriod"/>
            </a:pPr>
            <a:r>
              <a:rPr lang="en-US" sz="2200" dirty="0"/>
              <a:t>The main heuristic is to apply first the operations that reduce the size of intermediate </a:t>
            </a:r>
            <a:r>
              <a:rPr lang="en-US" sz="2200" dirty="0" smtClean="0"/>
              <a:t>results</a:t>
            </a:r>
            <a:endParaRPr lang="en-US" sz="2200" dirty="0"/>
          </a:p>
          <a:p>
            <a:pPr marL="914400" lvl="1" indent="-457200">
              <a:lnSpc>
                <a:spcPct val="90000"/>
              </a:lnSpc>
              <a:buSzTx/>
              <a:buFont typeface="+mj-lt"/>
              <a:buAutoNum type="arabicPeriod"/>
            </a:pPr>
            <a:endParaRPr lang="en-US" sz="2200" dirty="0" smtClean="0"/>
          </a:p>
          <a:p>
            <a:pPr marL="914400" lvl="1" indent="-457200">
              <a:lnSpc>
                <a:spcPct val="90000"/>
              </a:lnSpc>
              <a:buSzTx/>
              <a:buFont typeface="+mj-lt"/>
              <a:buAutoNum type="arabicPeriod"/>
            </a:pPr>
            <a:r>
              <a:rPr lang="en-US" sz="2200" dirty="0" smtClean="0"/>
              <a:t>Perform </a:t>
            </a:r>
            <a:r>
              <a:rPr lang="en-US" sz="2200" dirty="0"/>
              <a:t>select operations as early as possible to reduce the number of tuples and perform project operations as early as possible to reduce the number of </a:t>
            </a:r>
            <a:r>
              <a:rPr lang="en-US" sz="2200" dirty="0" smtClean="0"/>
              <a:t>attributes</a:t>
            </a:r>
          </a:p>
          <a:p>
            <a:pPr marL="914400" lvl="1" indent="-457200">
              <a:lnSpc>
                <a:spcPct val="90000"/>
              </a:lnSpc>
              <a:buSzTx/>
              <a:buFont typeface="+mj-lt"/>
              <a:buAutoNum type="arabicPeriod"/>
            </a:pPr>
            <a:endParaRPr lang="en-US" sz="2200" dirty="0"/>
          </a:p>
          <a:p>
            <a:pPr marL="914400" lvl="1" indent="-457200">
              <a:lnSpc>
                <a:spcPct val="90000"/>
              </a:lnSpc>
              <a:buSzTx/>
              <a:buFont typeface="+mj-lt"/>
              <a:buAutoNum type="arabicPeriod"/>
            </a:pPr>
            <a:r>
              <a:rPr lang="en-US" sz="2200" dirty="0"/>
              <a:t>The select and join operations that are most restrictive should be executed before other similar operations. </a:t>
            </a:r>
          </a:p>
        </p:txBody>
      </p:sp>
    </p:spTree>
    <p:extLst>
      <p:ext uri="{BB962C8B-B14F-4D97-AF65-F5344CB8AC3E}">
        <p14:creationId xmlns:p14="http://schemas.microsoft.com/office/powerpoint/2010/main" val="620457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smtClean="0"/>
              <a:t>Any Queries?</a:t>
            </a:r>
            <a:endParaRPr lang="en-IN" sz="4400" b="1"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89981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8" name="Rectangle 6"/>
          <p:cNvSpPr>
            <a:spLocks noGrp="1" noChangeArrowheads="1"/>
          </p:cNvSpPr>
          <p:nvPr>
            <p:ph type="title"/>
          </p:nvPr>
        </p:nvSpPr>
        <p:spPr>
          <a:xfrm>
            <a:off x="457200" y="260648"/>
            <a:ext cx="8229600" cy="1143000"/>
          </a:xfrm>
        </p:spPr>
        <p:txBody>
          <a:bodyPr>
            <a:normAutofit/>
          </a:bodyPr>
          <a:lstStyle/>
          <a:p>
            <a:pPr algn="ctr"/>
            <a:r>
              <a:rPr lang="en-US" sz="3600" b="1" dirty="0" smtClean="0"/>
              <a:t> </a:t>
            </a:r>
            <a:r>
              <a:rPr lang="en-US" sz="3600" b="1" dirty="0"/>
              <a:t>Introduction to Query Processing </a:t>
            </a:r>
          </a:p>
        </p:txBody>
      </p:sp>
      <p:sp>
        <p:nvSpPr>
          <p:cNvPr id="673799" name="Rectangle 7"/>
          <p:cNvSpPr>
            <a:spLocks noGrp="1" noChangeArrowheads="1"/>
          </p:cNvSpPr>
          <p:nvPr>
            <p:ph type="body" idx="1"/>
          </p:nvPr>
        </p:nvSpPr>
        <p:spPr/>
        <p:txBody>
          <a:bodyPr/>
          <a:lstStyle/>
          <a:p>
            <a:r>
              <a:rPr lang="en-US" dirty="0"/>
              <a:t>Two internal representations of a query:</a:t>
            </a:r>
          </a:p>
          <a:p>
            <a:pPr lvl="1"/>
            <a:r>
              <a:rPr lang="en-US" b="1" dirty="0"/>
              <a:t>Query Tree</a:t>
            </a:r>
          </a:p>
          <a:p>
            <a:pPr lvl="1"/>
            <a:r>
              <a:rPr lang="en-US" b="1" dirty="0"/>
              <a:t>Query Graph</a:t>
            </a:r>
          </a:p>
          <a:p>
            <a:endParaRPr lang="en-US" b="1" dirty="0" smtClean="0"/>
          </a:p>
          <a:p>
            <a:r>
              <a:rPr lang="en-US" b="1" dirty="0" smtClean="0"/>
              <a:t>Query </a:t>
            </a:r>
            <a:r>
              <a:rPr lang="en-US" b="1" dirty="0"/>
              <a:t>optimization</a:t>
            </a:r>
            <a:r>
              <a:rPr lang="en-US" dirty="0"/>
              <a:t>:</a:t>
            </a:r>
          </a:p>
          <a:p>
            <a:pPr lvl="1"/>
            <a:r>
              <a:rPr lang="en-US" dirty="0"/>
              <a:t>The process of choosing a suitable execution strategy for processing a query</a:t>
            </a:r>
            <a:r>
              <a:rPr lang="en-US" dirty="0" smtClean="0"/>
              <a:t>.</a:t>
            </a:r>
          </a:p>
          <a:p>
            <a:pPr lvl="1"/>
            <a:endParaRPr lang="en-US" dirty="0"/>
          </a:p>
        </p:txBody>
      </p:sp>
    </p:spTree>
    <p:extLst>
      <p:ext uri="{BB962C8B-B14F-4D97-AF65-F5344CB8AC3E}">
        <p14:creationId xmlns:p14="http://schemas.microsoft.com/office/powerpoint/2010/main" val="3018978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37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37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37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37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37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8" name="Rectangle 8"/>
          <p:cNvSpPr>
            <a:spLocks noGrp="1" noChangeArrowheads="1"/>
          </p:cNvSpPr>
          <p:nvPr>
            <p:ph type="title"/>
          </p:nvPr>
        </p:nvSpPr>
        <p:spPr>
          <a:xfrm>
            <a:off x="457200" y="116632"/>
            <a:ext cx="8305800" cy="1143000"/>
          </a:xfrm>
        </p:spPr>
        <p:txBody>
          <a:bodyPr>
            <a:normAutofit fontScale="90000"/>
          </a:bodyPr>
          <a:lstStyle/>
          <a:p>
            <a:r>
              <a:rPr lang="en-US" sz="4000" b="1" dirty="0"/>
              <a:t>Introduction to Query </a:t>
            </a:r>
            <a:r>
              <a:rPr lang="en-US" sz="4000" b="1" dirty="0" smtClean="0"/>
              <a:t>Processing (</a:t>
            </a:r>
            <a:r>
              <a:rPr lang="en-US" sz="4000" b="1" dirty="0" err="1" smtClean="0"/>
              <a:t>contd</a:t>
            </a:r>
            <a:r>
              <a:rPr lang="en-US" sz="4000" b="1" dirty="0" smtClean="0"/>
              <a:t>…)</a:t>
            </a:r>
            <a:endParaRPr lang="en-US" sz="4000" b="1" dirty="0"/>
          </a:p>
        </p:txBody>
      </p:sp>
      <p:pic>
        <p:nvPicPr>
          <p:cNvPr id="675850" name="Picture 10" descr="fig15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1646238"/>
            <a:ext cx="7381875"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566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normAutofit/>
          </a:bodyPr>
          <a:lstStyle/>
          <a:p>
            <a:pPr algn="ctr"/>
            <a:r>
              <a:rPr lang="en-IN" sz="4400" b="1" dirty="0" smtClean="0"/>
              <a:t>Query Optimization</a:t>
            </a:r>
            <a:endParaRPr lang="en-IN" sz="4400" b="1" dirty="0"/>
          </a:p>
        </p:txBody>
      </p:sp>
      <p:sp>
        <p:nvSpPr>
          <p:cNvPr id="3" name="Content Placeholder 2"/>
          <p:cNvSpPr>
            <a:spLocks noGrp="1"/>
          </p:cNvSpPr>
          <p:nvPr>
            <p:ph idx="1"/>
          </p:nvPr>
        </p:nvSpPr>
        <p:spPr/>
        <p:txBody>
          <a:bodyPr>
            <a:noAutofit/>
          </a:bodyPr>
          <a:lstStyle/>
          <a:p>
            <a:r>
              <a:rPr lang="en-IN" sz="2400" dirty="0"/>
              <a:t>There are two main techniques that are employed during query </a:t>
            </a:r>
            <a:r>
              <a:rPr lang="en-IN" sz="2400" dirty="0" smtClean="0"/>
              <a:t>optimization</a:t>
            </a:r>
          </a:p>
          <a:p>
            <a:pPr lvl="1"/>
            <a:r>
              <a:rPr lang="en-IN" dirty="0" smtClean="0"/>
              <a:t>First technique </a:t>
            </a:r>
            <a:r>
              <a:rPr lang="en-IN" dirty="0"/>
              <a:t>is based on </a:t>
            </a:r>
            <a:r>
              <a:rPr lang="en-IN" b="1" dirty="0"/>
              <a:t>heuristic rules </a:t>
            </a:r>
            <a:r>
              <a:rPr lang="en-IN" dirty="0"/>
              <a:t>for ordering the operations in a </a:t>
            </a:r>
            <a:r>
              <a:rPr lang="en-IN" dirty="0" smtClean="0"/>
              <a:t>query execution strategy</a:t>
            </a:r>
          </a:p>
          <a:p>
            <a:pPr lvl="2"/>
            <a:r>
              <a:rPr lang="en-IN" sz="2400" dirty="0" smtClean="0"/>
              <a:t>A </a:t>
            </a:r>
            <a:r>
              <a:rPr lang="en-IN" sz="2400" dirty="0"/>
              <a:t>heuristic is a rule that works well in most cases but is not </a:t>
            </a:r>
            <a:r>
              <a:rPr lang="en-IN" sz="2400" dirty="0" smtClean="0"/>
              <a:t>guaranteed to </a:t>
            </a:r>
            <a:r>
              <a:rPr lang="en-IN" sz="2400" dirty="0"/>
              <a:t>work well in every </a:t>
            </a:r>
            <a:r>
              <a:rPr lang="en-IN" sz="2400" dirty="0" smtClean="0"/>
              <a:t>case </a:t>
            </a:r>
          </a:p>
          <a:p>
            <a:pPr lvl="1"/>
            <a:r>
              <a:rPr lang="en-IN" dirty="0" smtClean="0"/>
              <a:t>Second </a:t>
            </a:r>
            <a:r>
              <a:rPr lang="en-IN" dirty="0"/>
              <a:t>technique involves </a:t>
            </a:r>
            <a:r>
              <a:rPr lang="en-IN" b="1" dirty="0"/>
              <a:t>systematically estimating </a:t>
            </a:r>
            <a:r>
              <a:rPr lang="en-IN" dirty="0"/>
              <a:t>the </a:t>
            </a:r>
            <a:r>
              <a:rPr lang="en-IN" dirty="0" smtClean="0"/>
              <a:t> cost </a:t>
            </a:r>
            <a:r>
              <a:rPr lang="en-IN" dirty="0"/>
              <a:t>of </a:t>
            </a:r>
            <a:r>
              <a:rPr lang="en-IN" dirty="0" smtClean="0"/>
              <a:t>different execution </a:t>
            </a:r>
            <a:r>
              <a:rPr lang="en-IN" dirty="0"/>
              <a:t>strategies and choosing the execution plan with the lowest cost estimate.</a:t>
            </a:r>
          </a:p>
          <a:p>
            <a:r>
              <a:rPr lang="en-IN" sz="2400" dirty="0"/>
              <a:t>These techniques are usually combined in a query optimizer.</a:t>
            </a:r>
          </a:p>
        </p:txBody>
      </p:sp>
    </p:spTree>
    <p:extLst>
      <p:ext uri="{BB962C8B-B14F-4D97-AF65-F5344CB8AC3E}">
        <p14:creationId xmlns:p14="http://schemas.microsoft.com/office/powerpoint/2010/main" val="238942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4" name="Rectangle 6"/>
          <p:cNvSpPr>
            <a:spLocks noGrp="1" noChangeArrowheads="1"/>
          </p:cNvSpPr>
          <p:nvPr>
            <p:ph type="title"/>
          </p:nvPr>
        </p:nvSpPr>
        <p:spPr>
          <a:xfrm>
            <a:off x="457200" y="332656"/>
            <a:ext cx="8229600" cy="1143000"/>
          </a:xfrm>
        </p:spPr>
        <p:txBody>
          <a:bodyPr/>
          <a:lstStyle/>
          <a:p>
            <a:pPr algn="ctr"/>
            <a:r>
              <a:rPr lang="en-US" sz="3200" b="1" dirty="0" smtClean="0"/>
              <a:t>Translating </a:t>
            </a:r>
            <a:r>
              <a:rPr lang="en-US" sz="3200" b="1" dirty="0"/>
              <a:t>SQL Queries into Relational Algebra </a:t>
            </a:r>
          </a:p>
        </p:txBody>
      </p:sp>
      <p:sp>
        <p:nvSpPr>
          <p:cNvPr id="677895" name="Rectangle 7"/>
          <p:cNvSpPr>
            <a:spLocks noGrp="1" noChangeArrowheads="1"/>
          </p:cNvSpPr>
          <p:nvPr>
            <p:ph type="body" idx="1"/>
          </p:nvPr>
        </p:nvSpPr>
        <p:spPr/>
        <p:txBody>
          <a:bodyPr>
            <a:normAutofit fontScale="92500" lnSpcReduction="10000"/>
          </a:bodyPr>
          <a:lstStyle/>
          <a:p>
            <a:pPr algn="just">
              <a:lnSpc>
                <a:spcPct val="90000"/>
              </a:lnSpc>
            </a:pPr>
            <a:r>
              <a:rPr lang="en-US" b="1" dirty="0"/>
              <a:t>Query block</a:t>
            </a:r>
            <a:r>
              <a:rPr lang="en-US" dirty="0"/>
              <a:t>: </a:t>
            </a:r>
          </a:p>
          <a:p>
            <a:pPr lvl="1" algn="just">
              <a:lnSpc>
                <a:spcPct val="90000"/>
              </a:lnSpc>
            </a:pPr>
            <a:r>
              <a:rPr lang="en-US" dirty="0"/>
              <a:t>The basic unit that can be translated into the algebraic operators and optimized</a:t>
            </a:r>
            <a:r>
              <a:rPr lang="en-US" dirty="0" smtClean="0"/>
              <a:t>.</a:t>
            </a:r>
          </a:p>
          <a:p>
            <a:pPr lvl="1" algn="just">
              <a:lnSpc>
                <a:spcPct val="90000"/>
              </a:lnSpc>
            </a:pPr>
            <a:endParaRPr lang="en-US" dirty="0"/>
          </a:p>
          <a:p>
            <a:pPr algn="just">
              <a:lnSpc>
                <a:spcPct val="90000"/>
              </a:lnSpc>
            </a:pPr>
            <a:r>
              <a:rPr lang="en-US" dirty="0"/>
              <a:t>A query block contains a single SELECT-FROM-WHERE expression, as well as GROUP BY and HAVING clause if these are part of the </a:t>
            </a:r>
            <a:r>
              <a:rPr lang="en-US" dirty="0" smtClean="0"/>
              <a:t>block.</a:t>
            </a:r>
          </a:p>
          <a:p>
            <a:pPr algn="just">
              <a:lnSpc>
                <a:spcPct val="90000"/>
              </a:lnSpc>
            </a:pPr>
            <a:endParaRPr lang="en-US" dirty="0"/>
          </a:p>
          <a:p>
            <a:pPr algn="just">
              <a:lnSpc>
                <a:spcPct val="90000"/>
              </a:lnSpc>
            </a:pPr>
            <a:r>
              <a:rPr lang="en-US" b="1" dirty="0"/>
              <a:t>Nested queries</a:t>
            </a:r>
            <a:r>
              <a:rPr lang="en-US" dirty="0"/>
              <a:t> within a query are identified as separate query blocks</a:t>
            </a:r>
            <a:r>
              <a:rPr lang="en-US" dirty="0" smtClean="0"/>
              <a:t>.</a:t>
            </a:r>
          </a:p>
          <a:p>
            <a:pPr algn="just">
              <a:lnSpc>
                <a:spcPct val="90000"/>
              </a:lnSpc>
            </a:pPr>
            <a:endParaRPr lang="en-US" dirty="0"/>
          </a:p>
          <a:p>
            <a:pPr algn="just">
              <a:lnSpc>
                <a:spcPct val="90000"/>
              </a:lnSpc>
            </a:pPr>
            <a:r>
              <a:rPr lang="en-US" dirty="0"/>
              <a:t>Aggregate operators in SQL must be included in the extended algebra.</a:t>
            </a:r>
          </a:p>
        </p:txBody>
      </p:sp>
    </p:spTree>
    <p:extLst>
      <p:ext uri="{BB962C8B-B14F-4D97-AF65-F5344CB8AC3E}">
        <p14:creationId xmlns:p14="http://schemas.microsoft.com/office/powerpoint/2010/main" val="1628722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78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78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78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78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78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53" name="Rectangle 17"/>
          <p:cNvSpPr>
            <a:spLocks noGrp="1" noChangeArrowheads="1"/>
          </p:cNvSpPr>
          <p:nvPr>
            <p:ph type="title"/>
          </p:nvPr>
        </p:nvSpPr>
        <p:spPr>
          <a:xfrm>
            <a:off x="457200" y="548680"/>
            <a:ext cx="8229600" cy="1143000"/>
          </a:xfrm>
          <a:ln>
            <a:solidFill>
              <a:schemeClr val="tx1"/>
            </a:solidFill>
          </a:ln>
        </p:spPr>
        <p:txBody>
          <a:bodyPr/>
          <a:lstStyle/>
          <a:p>
            <a:r>
              <a:rPr lang="en-US" sz="3200" b="1" dirty="0">
                <a:solidFill>
                  <a:schemeClr val="tx1"/>
                </a:solidFill>
              </a:rPr>
              <a:t>Translating SQL Queries into Relational Algebra </a:t>
            </a:r>
            <a:br>
              <a:rPr lang="en-US" sz="3200" b="1" dirty="0">
                <a:solidFill>
                  <a:schemeClr val="tx1"/>
                </a:solidFill>
              </a:rPr>
            </a:br>
            <a:endParaRPr lang="en-US" sz="3200" b="1" dirty="0">
              <a:solidFill>
                <a:schemeClr val="tx1"/>
              </a:solidFill>
            </a:endParaRPr>
          </a:p>
        </p:txBody>
      </p:sp>
      <p:sp>
        <p:nvSpPr>
          <p:cNvPr id="679954" name="Rectangle 18"/>
          <p:cNvSpPr>
            <a:spLocks noGrp="1" noChangeArrowheads="1"/>
          </p:cNvSpPr>
          <p:nvPr>
            <p:ph type="body" idx="1"/>
          </p:nvPr>
        </p:nvSpPr>
        <p:spPr>
          <a:xfrm>
            <a:off x="762000" y="1676400"/>
            <a:ext cx="7912100" cy="1676400"/>
          </a:xfrm>
          <a:ln>
            <a:solidFill>
              <a:schemeClr val="tx1"/>
            </a:solidFill>
            <a:miter lim="800000"/>
            <a:headEnd/>
            <a:tailEnd/>
          </a:ln>
        </p:spPr>
        <p:txBody>
          <a:bodyPr>
            <a:normAutofit lnSpcReduction="10000"/>
          </a:bodyPr>
          <a:lstStyle/>
          <a:p>
            <a:pPr marL="0" indent="0">
              <a:lnSpc>
                <a:spcPct val="90000"/>
              </a:lnSpc>
              <a:buClr>
                <a:srgbClr val="FF0000"/>
              </a:buClr>
              <a:buSzTx/>
              <a:buFont typeface="Wingdings" pitchFamily="2" charset="2"/>
              <a:buNone/>
            </a:pPr>
            <a:r>
              <a:rPr lang="en-US" sz="2000" b="1" dirty="0">
                <a:latin typeface="Times New Roman" pitchFamily="18" charset="0"/>
              </a:rPr>
              <a:t>SELECT</a:t>
            </a:r>
            <a:r>
              <a:rPr lang="en-US" sz="2000" dirty="0">
                <a:latin typeface="Times New Roman" pitchFamily="18" charset="0"/>
              </a:rPr>
              <a:t> 	LNAME, FNAME</a:t>
            </a:r>
          </a:p>
          <a:p>
            <a:pPr marL="0" indent="0">
              <a:lnSpc>
                <a:spcPct val="90000"/>
              </a:lnSpc>
              <a:buClr>
                <a:srgbClr val="FF0000"/>
              </a:buClr>
              <a:buSzTx/>
              <a:buFont typeface="Wingdings" pitchFamily="2" charset="2"/>
              <a:buNone/>
            </a:pPr>
            <a:r>
              <a:rPr lang="en-US" sz="2000" b="1" dirty="0">
                <a:latin typeface="Times New Roman" pitchFamily="18" charset="0"/>
              </a:rPr>
              <a:t>FROM</a:t>
            </a:r>
            <a:r>
              <a:rPr lang="en-US" sz="2000" dirty="0">
                <a:latin typeface="Times New Roman" pitchFamily="18" charset="0"/>
              </a:rPr>
              <a:t> 		EMPLOYEE</a:t>
            </a:r>
          </a:p>
          <a:p>
            <a:pPr marL="0" indent="0">
              <a:lnSpc>
                <a:spcPct val="90000"/>
              </a:lnSpc>
              <a:buClr>
                <a:srgbClr val="FF0000"/>
              </a:buClr>
              <a:buSzTx/>
              <a:buFont typeface="Wingdings" pitchFamily="2" charset="2"/>
              <a:buNone/>
            </a:pPr>
            <a:r>
              <a:rPr lang="en-US" sz="2000" b="1" dirty="0">
                <a:latin typeface="Times New Roman" pitchFamily="18" charset="0"/>
              </a:rPr>
              <a:t>WHERE</a:t>
            </a:r>
            <a:r>
              <a:rPr lang="en-US" sz="2000" dirty="0">
                <a:latin typeface="Times New Roman" pitchFamily="18" charset="0"/>
              </a:rPr>
              <a:t> 	SALARY &gt; (	</a:t>
            </a:r>
            <a:r>
              <a:rPr lang="en-US" sz="2000" b="1" dirty="0">
                <a:latin typeface="Times New Roman" pitchFamily="18" charset="0"/>
              </a:rPr>
              <a:t>SELECT</a:t>
            </a:r>
            <a:r>
              <a:rPr lang="en-US" sz="2000" dirty="0">
                <a:latin typeface="Times New Roman" pitchFamily="18" charset="0"/>
              </a:rPr>
              <a:t> 	MAX (SALARY)</a:t>
            </a:r>
          </a:p>
          <a:p>
            <a:pPr marL="0" indent="0">
              <a:lnSpc>
                <a:spcPct val="90000"/>
              </a:lnSpc>
              <a:buClr>
                <a:srgbClr val="FF0000"/>
              </a:buClr>
              <a:buSzTx/>
              <a:buFont typeface="Wingdings" pitchFamily="2" charset="2"/>
              <a:buNone/>
            </a:pPr>
            <a:r>
              <a:rPr lang="en-US" sz="2000" dirty="0">
                <a:latin typeface="Times New Roman" pitchFamily="18" charset="0"/>
              </a:rPr>
              <a:t>				</a:t>
            </a:r>
            <a:r>
              <a:rPr lang="en-US" sz="2000" b="1" dirty="0">
                <a:latin typeface="Times New Roman" pitchFamily="18" charset="0"/>
              </a:rPr>
              <a:t>FROM</a:t>
            </a:r>
            <a:r>
              <a:rPr lang="en-US" sz="2000" dirty="0">
                <a:latin typeface="Times New Roman" pitchFamily="18" charset="0"/>
              </a:rPr>
              <a:t>		EMPLOYEE</a:t>
            </a:r>
          </a:p>
          <a:p>
            <a:pPr marL="0" indent="0">
              <a:lnSpc>
                <a:spcPct val="90000"/>
              </a:lnSpc>
              <a:buClr>
                <a:srgbClr val="FF0000"/>
              </a:buClr>
              <a:buSzTx/>
              <a:buFont typeface="Wingdings" pitchFamily="2" charset="2"/>
              <a:buNone/>
            </a:pPr>
            <a:r>
              <a:rPr lang="en-US" sz="2000" dirty="0">
                <a:latin typeface="Times New Roman" pitchFamily="18" charset="0"/>
              </a:rPr>
              <a:t>				</a:t>
            </a:r>
            <a:r>
              <a:rPr lang="en-US" sz="2000" b="1" dirty="0">
                <a:latin typeface="Times New Roman" pitchFamily="18" charset="0"/>
              </a:rPr>
              <a:t>WHERE</a:t>
            </a:r>
            <a:r>
              <a:rPr lang="en-US" sz="2000" dirty="0">
                <a:latin typeface="Times New Roman" pitchFamily="18" charset="0"/>
              </a:rPr>
              <a:t> 	DNO = 5);</a:t>
            </a:r>
          </a:p>
        </p:txBody>
      </p:sp>
      <p:sp>
        <p:nvSpPr>
          <p:cNvPr id="679940" name="Text Box 4"/>
          <p:cNvSpPr txBox="1">
            <a:spLocks noChangeArrowheads="1"/>
          </p:cNvSpPr>
          <p:nvPr/>
        </p:nvSpPr>
        <p:spPr bwMode="auto">
          <a:xfrm>
            <a:off x="4813300" y="4292600"/>
            <a:ext cx="4025900" cy="1046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rgbClr val="FF0000"/>
              </a:buClr>
              <a:buFont typeface="Wingdings" pitchFamily="2" charset="2"/>
              <a:buNone/>
            </a:pPr>
            <a:r>
              <a:rPr lang="en-US" sz="2000" b="1">
                <a:latin typeface="Times New Roman" pitchFamily="18" charset="0"/>
              </a:rPr>
              <a:t>SELECT</a:t>
            </a:r>
            <a:r>
              <a:rPr lang="en-US" sz="2000">
                <a:latin typeface="Times New Roman" pitchFamily="18" charset="0"/>
              </a:rPr>
              <a:t>	MAX (SALARY)</a:t>
            </a:r>
          </a:p>
          <a:p>
            <a:pPr>
              <a:lnSpc>
                <a:spcPct val="90000"/>
              </a:lnSpc>
              <a:spcBef>
                <a:spcPct val="20000"/>
              </a:spcBef>
              <a:buClr>
                <a:srgbClr val="FF0000"/>
              </a:buClr>
              <a:buFont typeface="Wingdings" pitchFamily="2" charset="2"/>
              <a:buNone/>
            </a:pPr>
            <a:r>
              <a:rPr lang="en-US" sz="2000" b="1">
                <a:latin typeface="Times New Roman" pitchFamily="18" charset="0"/>
              </a:rPr>
              <a:t>FROM</a:t>
            </a:r>
            <a:r>
              <a:rPr lang="en-US" sz="2000">
                <a:latin typeface="Times New Roman" pitchFamily="18" charset="0"/>
              </a:rPr>
              <a:t>		EMPLOYEE</a:t>
            </a:r>
          </a:p>
          <a:p>
            <a:pPr>
              <a:lnSpc>
                <a:spcPct val="90000"/>
              </a:lnSpc>
              <a:spcBef>
                <a:spcPct val="20000"/>
              </a:spcBef>
              <a:buClr>
                <a:srgbClr val="FF0000"/>
              </a:buClr>
              <a:buFont typeface="Wingdings" pitchFamily="2" charset="2"/>
              <a:buNone/>
            </a:pPr>
            <a:r>
              <a:rPr lang="en-US" sz="2000" b="1">
                <a:latin typeface="Times New Roman" pitchFamily="18" charset="0"/>
              </a:rPr>
              <a:t>WHERE</a:t>
            </a:r>
            <a:r>
              <a:rPr lang="en-US" sz="2000">
                <a:latin typeface="Times New Roman" pitchFamily="18" charset="0"/>
              </a:rPr>
              <a:t> 	DNO = 5</a:t>
            </a:r>
          </a:p>
        </p:txBody>
      </p:sp>
      <p:sp>
        <p:nvSpPr>
          <p:cNvPr id="679941" name="Text Box 5"/>
          <p:cNvSpPr txBox="1">
            <a:spLocks noChangeArrowheads="1"/>
          </p:cNvSpPr>
          <p:nvPr/>
        </p:nvSpPr>
        <p:spPr bwMode="auto">
          <a:xfrm>
            <a:off x="520700" y="4140200"/>
            <a:ext cx="4140200" cy="1136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0000"/>
              </a:buClr>
              <a:buFont typeface="Wingdings" pitchFamily="2" charset="2"/>
              <a:buNone/>
            </a:pPr>
            <a:r>
              <a:rPr lang="en-US" sz="2000" b="1" dirty="0">
                <a:latin typeface="Times New Roman" pitchFamily="18" charset="0"/>
              </a:rPr>
              <a:t>SELECT</a:t>
            </a:r>
            <a:r>
              <a:rPr lang="en-US" sz="2000" dirty="0">
                <a:latin typeface="Times New Roman" pitchFamily="18" charset="0"/>
              </a:rPr>
              <a:t> 	LNAME, FNAME</a:t>
            </a:r>
          </a:p>
          <a:p>
            <a:pPr>
              <a:spcBef>
                <a:spcPct val="20000"/>
              </a:spcBef>
              <a:buClr>
                <a:srgbClr val="FF0000"/>
              </a:buClr>
              <a:buFont typeface="Wingdings" pitchFamily="2" charset="2"/>
              <a:buNone/>
            </a:pPr>
            <a:r>
              <a:rPr lang="en-US" sz="2000" b="1" dirty="0">
                <a:latin typeface="Times New Roman" pitchFamily="18" charset="0"/>
              </a:rPr>
              <a:t>FROM</a:t>
            </a:r>
            <a:r>
              <a:rPr lang="en-US" sz="2000" dirty="0">
                <a:latin typeface="Times New Roman" pitchFamily="18" charset="0"/>
              </a:rPr>
              <a:t> 		EMPLOYEE</a:t>
            </a:r>
          </a:p>
          <a:p>
            <a:pPr>
              <a:spcBef>
                <a:spcPct val="20000"/>
              </a:spcBef>
              <a:buClr>
                <a:srgbClr val="FF0000"/>
              </a:buClr>
              <a:buFont typeface="Wingdings" pitchFamily="2" charset="2"/>
              <a:buNone/>
            </a:pPr>
            <a:r>
              <a:rPr lang="en-US" sz="2000" b="1" dirty="0">
                <a:latin typeface="Times New Roman" pitchFamily="18" charset="0"/>
              </a:rPr>
              <a:t>WHERE</a:t>
            </a:r>
            <a:r>
              <a:rPr lang="en-US" sz="2000" dirty="0">
                <a:latin typeface="Times New Roman" pitchFamily="18" charset="0"/>
              </a:rPr>
              <a:t> 	SALARY &gt; C</a:t>
            </a:r>
          </a:p>
        </p:txBody>
      </p:sp>
      <p:sp>
        <p:nvSpPr>
          <p:cNvPr id="679942" name="Line 6"/>
          <p:cNvSpPr>
            <a:spLocks noChangeShapeType="1"/>
          </p:cNvSpPr>
          <p:nvPr/>
        </p:nvSpPr>
        <p:spPr bwMode="auto">
          <a:xfrm>
            <a:off x="4660900" y="3492500"/>
            <a:ext cx="1588" cy="2413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3" name="Line 7"/>
          <p:cNvSpPr>
            <a:spLocks noChangeShapeType="1"/>
          </p:cNvSpPr>
          <p:nvPr/>
        </p:nvSpPr>
        <p:spPr bwMode="auto">
          <a:xfrm>
            <a:off x="2501900" y="3733800"/>
            <a:ext cx="4191000" cy="15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4" name="Line 8"/>
          <p:cNvSpPr>
            <a:spLocks noChangeShapeType="1"/>
          </p:cNvSpPr>
          <p:nvPr/>
        </p:nvSpPr>
        <p:spPr bwMode="auto">
          <a:xfrm>
            <a:off x="4660900" y="3492500"/>
            <a:ext cx="1588" cy="2413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5" name="Line 9"/>
          <p:cNvSpPr>
            <a:spLocks noChangeShapeType="1"/>
          </p:cNvSpPr>
          <p:nvPr/>
        </p:nvSpPr>
        <p:spPr bwMode="auto">
          <a:xfrm>
            <a:off x="2501900" y="3733800"/>
            <a:ext cx="1588" cy="406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6" name="Line 10"/>
          <p:cNvSpPr>
            <a:spLocks noChangeShapeType="1"/>
          </p:cNvSpPr>
          <p:nvPr/>
        </p:nvSpPr>
        <p:spPr bwMode="auto">
          <a:xfrm>
            <a:off x="6692900" y="3733800"/>
            <a:ext cx="1588" cy="406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9947" name="Text Box 11"/>
          <p:cNvSpPr txBox="1">
            <a:spLocks noChangeArrowheads="1"/>
          </p:cNvSpPr>
          <p:nvPr/>
        </p:nvSpPr>
        <p:spPr bwMode="auto">
          <a:xfrm>
            <a:off x="368300" y="5689600"/>
            <a:ext cx="42926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Lucida Grande" pitchFamily="71" charset="0"/>
                <a:cs typeface="Times New Roman" pitchFamily="18" charset="0"/>
              </a:rPr>
              <a:t>π</a:t>
            </a:r>
            <a:r>
              <a:rPr lang="en-US" sz="1800" baseline="-25000">
                <a:latin typeface="Times New Roman" pitchFamily="18" charset="0"/>
              </a:rPr>
              <a:t>LNAME, FNAME</a:t>
            </a:r>
            <a:r>
              <a:rPr lang="en-US" sz="2000" baseline="-25000">
                <a:latin typeface="Times New Roman" pitchFamily="18" charset="0"/>
              </a:rPr>
              <a:t> </a:t>
            </a:r>
            <a:r>
              <a:rPr lang="en-US" sz="2000">
                <a:latin typeface="Times New Roman" pitchFamily="18" charset="0"/>
              </a:rPr>
              <a:t>(</a:t>
            </a:r>
            <a:r>
              <a:rPr lang="en-US">
                <a:latin typeface="Lucida Grande" pitchFamily="71" charset="0"/>
                <a:cs typeface="Times New Roman" pitchFamily="18" charset="0"/>
              </a:rPr>
              <a:t>σ</a:t>
            </a:r>
            <a:r>
              <a:rPr lang="en-US" sz="1800" baseline="-25000">
                <a:latin typeface="Times New Roman" pitchFamily="18" charset="0"/>
                <a:cs typeface="Times New Roman" pitchFamily="18" charset="0"/>
              </a:rPr>
              <a:t>SALARY&gt;C</a:t>
            </a:r>
            <a:r>
              <a:rPr lang="en-US" sz="2000">
                <a:latin typeface="Times New Roman" pitchFamily="18" charset="0"/>
                <a:cs typeface="Times New Roman" pitchFamily="18" charset="0"/>
              </a:rPr>
              <a:t>(EMPLOYEE))</a:t>
            </a:r>
            <a:endParaRPr lang="en-US" sz="2000" baseline="-25000">
              <a:latin typeface="Times New Roman" pitchFamily="18" charset="0"/>
            </a:endParaRPr>
          </a:p>
        </p:txBody>
      </p:sp>
      <p:sp>
        <p:nvSpPr>
          <p:cNvPr id="679948" name="Text Box 12"/>
          <p:cNvSpPr txBox="1">
            <a:spLocks noChangeArrowheads="1"/>
          </p:cNvSpPr>
          <p:nvPr/>
        </p:nvSpPr>
        <p:spPr bwMode="auto">
          <a:xfrm>
            <a:off x="4813300" y="5689600"/>
            <a:ext cx="38608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ea typeface="Symbol" pitchFamily="18" charset="2"/>
                <a:cs typeface="Symbol" pitchFamily="18" charset="2"/>
              </a:rPr>
              <a:t>ℱ</a:t>
            </a:r>
            <a:r>
              <a:rPr lang="en-US" sz="1800" baseline="-25000">
                <a:latin typeface="Times New Roman" pitchFamily="18" charset="0"/>
              </a:rPr>
              <a:t>MAX SALARY</a:t>
            </a:r>
            <a:r>
              <a:rPr lang="en-US" sz="2000" baseline="-25000">
                <a:latin typeface="Times New Roman" pitchFamily="18" charset="0"/>
              </a:rPr>
              <a:t> </a:t>
            </a:r>
            <a:r>
              <a:rPr lang="en-US" sz="2000">
                <a:latin typeface="Times New Roman" pitchFamily="18" charset="0"/>
              </a:rPr>
              <a:t>(</a:t>
            </a:r>
            <a:r>
              <a:rPr lang="en-US">
                <a:latin typeface="Lucida Grande" pitchFamily="71" charset="0"/>
                <a:cs typeface="Times New Roman" pitchFamily="18" charset="0"/>
              </a:rPr>
              <a:t>σ</a:t>
            </a:r>
            <a:r>
              <a:rPr lang="en-US" sz="1800" baseline="-25000">
                <a:latin typeface="Times New Roman" pitchFamily="18" charset="0"/>
                <a:cs typeface="Times New Roman" pitchFamily="18" charset="0"/>
              </a:rPr>
              <a:t>DNO=5 </a:t>
            </a:r>
            <a:r>
              <a:rPr lang="en-US" sz="2000">
                <a:latin typeface="Times New Roman" pitchFamily="18" charset="0"/>
                <a:cs typeface="Times New Roman" pitchFamily="18" charset="0"/>
              </a:rPr>
              <a:t>(EMPLOYEE))</a:t>
            </a:r>
          </a:p>
        </p:txBody>
      </p:sp>
      <p:sp>
        <p:nvSpPr>
          <p:cNvPr id="679949" name="AutoShape 13"/>
          <p:cNvSpPr>
            <a:spLocks noChangeArrowheads="1"/>
          </p:cNvSpPr>
          <p:nvPr/>
        </p:nvSpPr>
        <p:spPr bwMode="auto">
          <a:xfrm>
            <a:off x="2330450" y="5276850"/>
            <a:ext cx="342900" cy="412750"/>
          </a:xfrm>
          <a:prstGeom prst="downArrow">
            <a:avLst>
              <a:gd name="adj1" fmla="val 50000"/>
              <a:gd name="adj2" fmla="val 30093"/>
            </a:avLst>
          </a:prstGeom>
          <a:noFill/>
          <a:ln w="9525">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Times New Roman" pitchFamily="18" charset="0"/>
            </a:endParaRPr>
          </a:p>
        </p:txBody>
      </p:sp>
      <p:sp>
        <p:nvSpPr>
          <p:cNvPr id="679950" name="AutoShape 14"/>
          <p:cNvSpPr>
            <a:spLocks noChangeArrowheads="1"/>
          </p:cNvSpPr>
          <p:nvPr/>
        </p:nvSpPr>
        <p:spPr bwMode="auto">
          <a:xfrm>
            <a:off x="6521450" y="5222875"/>
            <a:ext cx="342900" cy="466725"/>
          </a:xfrm>
          <a:prstGeom prst="downArrow">
            <a:avLst>
              <a:gd name="adj1" fmla="val 50000"/>
              <a:gd name="adj2" fmla="val 34028"/>
            </a:avLst>
          </a:prstGeom>
          <a:noFill/>
          <a:ln w="9525">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Times New Roman" pitchFamily="18" charset="0"/>
            </a:endParaRPr>
          </a:p>
        </p:txBody>
      </p:sp>
    </p:spTree>
    <p:extLst>
      <p:ext uri="{BB962C8B-B14F-4D97-AF65-F5344CB8AC3E}">
        <p14:creationId xmlns:p14="http://schemas.microsoft.com/office/powerpoint/2010/main" val="3845827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30" name="Rectangle 6"/>
          <p:cNvSpPr>
            <a:spLocks noGrp="1" noChangeArrowheads="1"/>
          </p:cNvSpPr>
          <p:nvPr>
            <p:ph type="title"/>
          </p:nvPr>
        </p:nvSpPr>
        <p:spPr>
          <a:xfrm>
            <a:off x="457200" y="269776"/>
            <a:ext cx="8229600" cy="1143000"/>
          </a:xfrm>
        </p:spPr>
        <p:txBody>
          <a:bodyPr/>
          <a:lstStyle/>
          <a:p>
            <a:pPr algn="ctr"/>
            <a:r>
              <a:rPr lang="en-US" sz="3200" b="1" dirty="0" smtClean="0"/>
              <a:t>Using </a:t>
            </a:r>
            <a:r>
              <a:rPr lang="en-US" sz="3200" b="1" dirty="0"/>
              <a:t>Heuristics in Query </a:t>
            </a:r>
            <a:r>
              <a:rPr lang="en-US" sz="3200" b="1" dirty="0" smtClean="0"/>
              <a:t>Optimization (1)</a:t>
            </a:r>
            <a:endParaRPr lang="en-US" sz="3200" b="1" dirty="0"/>
          </a:p>
        </p:txBody>
      </p:sp>
      <p:sp>
        <p:nvSpPr>
          <p:cNvPr id="743431" name="Rectangle 7"/>
          <p:cNvSpPr>
            <a:spLocks noGrp="1" noChangeArrowheads="1"/>
          </p:cNvSpPr>
          <p:nvPr>
            <p:ph type="body" idx="1"/>
          </p:nvPr>
        </p:nvSpPr>
        <p:spPr/>
        <p:txBody>
          <a:bodyPr>
            <a:normAutofit lnSpcReduction="10000"/>
          </a:bodyPr>
          <a:lstStyle/>
          <a:p>
            <a:pPr marL="457200" indent="-457200" algn="just">
              <a:lnSpc>
                <a:spcPct val="90000"/>
              </a:lnSpc>
            </a:pPr>
            <a:r>
              <a:rPr lang="en-US" sz="2400" dirty="0"/>
              <a:t>Process for heuristics optimization</a:t>
            </a:r>
          </a:p>
          <a:p>
            <a:pPr marL="876300" lvl="1" indent="-419100" algn="just">
              <a:lnSpc>
                <a:spcPct val="90000"/>
              </a:lnSpc>
              <a:buSzTx/>
              <a:buFont typeface="Wingdings" pitchFamily="2" charset="2"/>
              <a:buAutoNum type="arabicPeriod"/>
            </a:pPr>
            <a:r>
              <a:rPr lang="en-US" sz="2200" dirty="0"/>
              <a:t>The parser of a high-level query generates an initial internal representation;</a:t>
            </a:r>
          </a:p>
          <a:p>
            <a:pPr marL="876300" lvl="1" indent="-419100" algn="just">
              <a:lnSpc>
                <a:spcPct val="90000"/>
              </a:lnSpc>
              <a:buSzTx/>
              <a:buFont typeface="Wingdings" pitchFamily="2" charset="2"/>
              <a:buAutoNum type="arabicPeriod"/>
            </a:pPr>
            <a:r>
              <a:rPr lang="en-US" sz="2200" dirty="0"/>
              <a:t>Apply heuristics rules to optimize the internal representation.</a:t>
            </a:r>
          </a:p>
          <a:p>
            <a:pPr marL="876300" lvl="1" indent="-419100" algn="just">
              <a:lnSpc>
                <a:spcPct val="90000"/>
              </a:lnSpc>
              <a:buSzTx/>
              <a:buFont typeface="Wingdings" pitchFamily="2" charset="2"/>
              <a:buAutoNum type="arabicPeriod"/>
            </a:pPr>
            <a:r>
              <a:rPr lang="en-US" sz="2200" dirty="0"/>
              <a:t>A query execution plan is generated to execute groups of operations based on the access paths available on the files involved in the query.</a:t>
            </a:r>
          </a:p>
          <a:p>
            <a:pPr marL="457200" indent="-457200" algn="just">
              <a:lnSpc>
                <a:spcPct val="90000"/>
              </a:lnSpc>
            </a:pPr>
            <a:endParaRPr lang="en-US" sz="2400" dirty="0"/>
          </a:p>
          <a:p>
            <a:pPr marL="457200" indent="-457200" algn="just">
              <a:lnSpc>
                <a:spcPct val="90000"/>
              </a:lnSpc>
            </a:pPr>
            <a:r>
              <a:rPr lang="en-US" sz="2400" dirty="0"/>
              <a:t>The main heuristic is to apply first the operations that reduce the size of intermediate results. </a:t>
            </a:r>
          </a:p>
          <a:p>
            <a:pPr marL="876300" lvl="1" indent="-419100" algn="just">
              <a:lnSpc>
                <a:spcPct val="90000"/>
              </a:lnSpc>
            </a:pPr>
            <a:r>
              <a:rPr lang="en-US" sz="2200" dirty="0"/>
              <a:t>E.g., Apply  SELECT and PROJECT operations before applying the JOIN or other binary operations.</a:t>
            </a:r>
          </a:p>
        </p:txBody>
      </p:sp>
    </p:spTree>
    <p:extLst>
      <p:ext uri="{BB962C8B-B14F-4D97-AF65-F5344CB8AC3E}">
        <p14:creationId xmlns:p14="http://schemas.microsoft.com/office/powerpoint/2010/main" val="33759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34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34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34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34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34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34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8" name="Rectangle 6"/>
          <p:cNvSpPr>
            <a:spLocks noGrp="1" noChangeArrowheads="1"/>
          </p:cNvSpPr>
          <p:nvPr>
            <p:ph type="title"/>
          </p:nvPr>
        </p:nvSpPr>
        <p:spPr>
          <a:xfrm>
            <a:off x="518864" y="116632"/>
            <a:ext cx="8229600" cy="1143000"/>
          </a:xfrm>
        </p:spPr>
        <p:txBody>
          <a:bodyPr/>
          <a:lstStyle/>
          <a:p>
            <a:pPr algn="ctr"/>
            <a:r>
              <a:rPr lang="en-US" sz="3200" b="1" dirty="0"/>
              <a:t>Using Heuristics in Query </a:t>
            </a:r>
            <a:r>
              <a:rPr lang="en-US" sz="3200" b="1" dirty="0" smtClean="0"/>
              <a:t>Optimization (2)</a:t>
            </a:r>
            <a:endParaRPr lang="en-US" sz="3200" dirty="0"/>
          </a:p>
        </p:txBody>
      </p:sp>
      <p:sp>
        <p:nvSpPr>
          <p:cNvPr id="745479" name="Rectangle 7"/>
          <p:cNvSpPr>
            <a:spLocks noGrp="1" noChangeArrowheads="1"/>
          </p:cNvSpPr>
          <p:nvPr>
            <p:ph type="body" idx="1"/>
          </p:nvPr>
        </p:nvSpPr>
        <p:spPr>
          <a:xfrm>
            <a:off x="457200" y="1700808"/>
            <a:ext cx="8229600" cy="5256584"/>
          </a:xfrm>
        </p:spPr>
        <p:txBody>
          <a:bodyPr>
            <a:noAutofit/>
          </a:bodyPr>
          <a:lstStyle/>
          <a:p>
            <a:pPr algn="just">
              <a:lnSpc>
                <a:spcPct val="80000"/>
              </a:lnSpc>
            </a:pPr>
            <a:r>
              <a:rPr lang="en-US" sz="2200" b="1" dirty="0"/>
              <a:t>Query tree</a:t>
            </a:r>
            <a:r>
              <a:rPr lang="en-US" sz="2200" dirty="0"/>
              <a:t>:</a:t>
            </a:r>
          </a:p>
          <a:p>
            <a:pPr lvl="1" algn="just">
              <a:lnSpc>
                <a:spcPct val="80000"/>
              </a:lnSpc>
            </a:pPr>
            <a:r>
              <a:rPr lang="en-US" sz="2200" dirty="0" smtClean="0"/>
              <a:t>A tree data structure that is used to represent a </a:t>
            </a:r>
            <a:r>
              <a:rPr lang="en-US" sz="2200" dirty="0"/>
              <a:t>relational algebra expression. </a:t>
            </a:r>
            <a:endParaRPr lang="en-US" sz="2200" dirty="0" smtClean="0"/>
          </a:p>
          <a:p>
            <a:pPr lvl="1" algn="just">
              <a:lnSpc>
                <a:spcPct val="80000"/>
              </a:lnSpc>
            </a:pPr>
            <a:r>
              <a:rPr lang="en-US" sz="2200" dirty="0" smtClean="0"/>
              <a:t>It </a:t>
            </a:r>
            <a:r>
              <a:rPr lang="en-US" sz="2200" dirty="0"/>
              <a:t>represents the input relations of the query as </a:t>
            </a:r>
            <a:r>
              <a:rPr lang="en-US" sz="2200" b="1" dirty="0"/>
              <a:t>leaf nodes</a:t>
            </a:r>
            <a:r>
              <a:rPr lang="en-US" sz="2200" dirty="0"/>
              <a:t> of the </a:t>
            </a:r>
            <a:r>
              <a:rPr lang="en-US" sz="2200" b="1" dirty="0"/>
              <a:t>tree</a:t>
            </a:r>
            <a:r>
              <a:rPr lang="en-US" sz="2200" dirty="0"/>
              <a:t>, and represents the relational algebra operations as internal nodes.  </a:t>
            </a:r>
            <a:endParaRPr lang="en-US" sz="2200" dirty="0" smtClean="0"/>
          </a:p>
          <a:p>
            <a:pPr lvl="1" algn="just">
              <a:lnSpc>
                <a:spcPct val="80000"/>
              </a:lnSpc>
            </a:pPr>
            <a:r>
              <a:rPr lang="en-US" sz="2200" dirty="0" smtClean="0"/>
              <a:t>An </a:t>
            </a:r>
            <a:r>
              <a:rPr lang="en-US" sz="2200" dirty="0"/>
              <a:t>execution of the query tree consists of executing an internal node operation whenever its operands are available and then replacing that internal node by the relation that results from executing the operation</a:t>
            </a:r>
            <a:r>
              <a:rPr lang="en-US" sz="2200" dirty="0" smtClean="0"/>
              <a:t>.</a:t>
            </a:r>
          </a:p>
          <a:p>
            <a:pPr lvl="1"/>
            <a:r>
              <a:rPr lang="en-IN" sz="2200" dirty="0"/>
              <a:t>The order of execution of operations starts at the leaf </a:t>
            </a:r>
            <a:r>
              <a:rPr lang="en-IN" sz="2200" dirty="0" smtClean="0"/>
              <a:t>nodes and </a:t>
            </a:r>
            <a:r>
              <a:rPr lang="en-IN" sz="2200" dirty="0"/>
              <a:t>ends at the </a:t>
            </a:r>
            <a:r>
              <a:rPr lang="en-IN" sz="2200" dirty="0" smtClean="0"/>
              <a:t>root node.</a:t>
            </a:r>
          </a:p>
          <a:p>
            <a:pPr lvl="1"/>
            <a:r>
              <a:rPr lang="en-IN" sz="2200" dirty="0" smtClean="0"/>
              <a:t>The </a:t>
            </a:r>
            <a:r>
              <a:rPr lang="en-IN" sz="2200" dirty="0"/>
              <a:t>execution </a:t>
            </a:r>
            <a:r>
              <a:rPr lang="en-IN" sz="2200" dirty="0" smtClean="0"/>
              <a:t>terminates when </a:t>
            </a:r>
            <a:r>
              <a:rPr lang="en-IN" sz="2200" dirty="0"/>
              <a:t>the root node operation is executed and produces the result relation for </a:t>
            </a:r>
            <a:r>
              <a:rPr lang="en-IN" sz="2200" dirty="0" smtClean="0"/>
              <a:t>the query.</a:t>
            </a:r>
            <a:endParaRPr lang="en-US" sz="2200" dirty="0" smtClean="0"/>
          </a:p>
        </p:txBody>
      </p:sp>
    </p:spTree>
    <p:extLst>
      <p:ext uri="{BB962C8B-B14F-4D97-AF65-F5344CB8AC3E}">
        <p14:creationId xmlns:p14="http://schemas.microsoft.com/office/powerpoint/2010/main" val="262596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54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54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54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54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54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54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6" name="Rectangle 16"/>
          <p:cNvSpPr>
            <a:spLocks noGrp="1" noChangeArrowheads="1"/>
          </p:cNvSpPr>
          <p:nvPr>
            <p:ph type="title"/>
          </p:nvPr>
        </p:nvSpPr>
        <p:spPr>
          <a:xfrm>
            <a:off x="662880" y="260648"/>
            <a:ext cx="8229600" cy="1143000"/>
          </a:xfrm>
        </p:spPr>
        <p:txBody>
          <a:bodyPr/>
          <a:lstStyle/>
          <a:p>
            <a:pPr algn="ctr"/>
            <a:r>
              <a:rPr lang="en-US" sz="3200" b="1" dirty="0"/>
              <a:t>Using Heuristics in Query Optimization (3)</a:t>
            </a:r>
          </a:p>
        </p:txBody>
      </p:sp>
      <p:sp>
        <p:nvSpPr>
          <p:cNvPr id="747537" name="Rectangle 17"/>
          <p:cNvSpPr>
            <a:spLocks noGrp="1" noChangeArrowheads="1"/>
          </p:cNvSpPr>
          <p:nvPr>
            <p:ph type="body" idx="1"/>
          </p:nvPr>
        </p:nvSpPr>
        <p:spPr>
          <a:xfrm>
            <a:off x="457200" y="1628800"/>
            <a:ext cx="8229600" cy="4695800"/>
          </a:xfrm>
        </p:spPr>
        <p:txBody>
          <a:bodyPr>
            <a:normAutofit/>
          </a:bodyPr>
          <a:lstStyle/>
          <a:p>
            <a:pPr>
              <a:lnSpc>
                <a:spcPct val="80000"/>
              </a:lnSpc>
            </a:pPr>
            <a:r>
              <a:rPr lang="en-US" sz="2000" dirty="0"/>
              <a:t>Example:</a:t>
            </a:r>
          </a:p>
          <a:p>
            <a:pPr lvl="1">
              <a:lnSpc>
                <a:spcPct val="80000"/>
              </a:lnSpc>
            </a:pPr>
            <a:r>
              <a:rPr lang="en-US" sz="2000" dirty="0"/>
              <a:t>For every project located in ‘Stafford’, retrieve the project number, the controlling department number and the department manager’s last name, address and birthdate</a:t>
            </a:r>
            <a:r>
              <a:rPr lang="en-US" sz="2000" dirty="0" smtClean="0"/>
              <a:t>.</a:t>
            </a:r>
          </a:p>
          <a:p>
            <a:pPr lvl="1">
              <a:lnSpc>
                <a:spcPct val="80000"/>
              </a:lnSpc>
            </a:pPr>
            <a:endParaRPr lang="en-US" sz="2000" dirty="0"/>
          </a:p>
          <a:p>
            <a:pPr>
              <a:lnSpc>
                <a:spcPct val="80000"/>
              </a:lnSpc>
            </a:pPr>
            <a:r>
              <a:rPr lang="en-US" sz="2000" dirty="0"/>
              <a:t>Relation algebra:</a:t>
            </a:r>
          </a:p>
          <a:p>
            <a:pPr lvl="1">
              <a:lnSpc>
                <a:spcPct val="80000"/>
              </a:lnSpc>
              <a:buFont typeface="Wingdings" pitchFamily="2" charset="2"/>
              <a:buNone/>
            </a:pPr>
            <a:r>
              <a:rPr lang="en-US" sz="2400" b="1" dirty="0">
                <a:latin typeface="Symbol" pitchFamily="18" charset="2"/>
              </a:rPr>
              <a:t></a:t>
            </a:r>
            <a:r>
              <a:rPr lang="en-US" sz="2000" baseline="-25000" dirty="0"/>
              <a:t>PNUMBER, DNUM, LNAME, ADDRESS, BDATE</a:t>
            </a:r>
            <a:r>
              <a:rPr lang="en-US" sz="2000" dirty="0"/>
              <a:t> (((</a:t>
            </a:r>
            <a:r>
              <a:rPr lang="en-US" sz="2400" b="1" dirty="0">
                <a:latin typeface="Symbol" pitchFamily="18" charset="2"/>
              </a:rPr>
              <a:t></a:t>
            </a:r>
            <a:r>
              <a:rPr lang="en-US" sz="2000" baseline="-25000" dirty="0"/>
              <a:t>PLOCATION=‘STAFFORD’</a:t>
            </a:r>
            <a:r>
              <a:rPr lang="en-US" sz="2000" dirty="0"/>
              <a:t>(PROJECT</a:t>
            </a:r>
            <a:r>
              <a:rPr lang="en-US" sz="2000" dirty="0" smtClean="0"/>
              <a:t>))*</a:t>
            </a:r>
          </a:p>
          <a:p>
            <a:pPr lvl="1">
              <a:lnSpc>
                <a:spcPct val="80000"/>
              </a:lnSpc>
              <a:buFont typeface="Wingdings" pitchFamily="2" charset="2"/>
              <a:buNone/>
            </a:pPr>
            <a:r>
              <a:rPr lang="en-US" sz="2000" dirty="0"/>
              <a:t/>
            </a:r>
            <a:br>
              <a:rPr lang="en-US" sz="2000" dirty="0"/>
            </a:br>
            <a:r>
              <a:rPr lang="en-US" sz="2000" dirty="0"/>
              <a:t>	</a:t>
            </a:r>
            <a:r>
              <a:rPr lang="en-US" sz="2000" baseline="-25000" dirty="0"/>
              <a:t>DNUM=DNUMBER</a:t>
            </a:r>
            <a:r>
              <a:rPr lang="en-US" sz="2000" dirty="0"/>
              <a:t> (DEPARTMENT))  </a:t>
            </a:r>
            <a:r>
              <a:rPr lang="en-US" sz="2000" dirty="0" smtClean="0"/>
              <a:t>*  </a:t>
            </a:r>
            <a:r>
              <a:rPr lang="en-US" sz="2000" baseline="-25000" dirty="0" smtClean="0"/>
              <a:t>  </a:t>
            </a:r>
            <a:r>
              <a:rPr lang="en-US" sz="2000" baseline="-25000" dirty="0"/>
              <a:t>MGRSSN=SSN</a:t>
            </a:r>
            <a:r>
              <a:rPr lang="en-US" sz="2000" dirty="0"/>
              <a:t> (EMPLOYEE))</a:t>
            </a:r>
          </a:p>
          <a:p>
            <a:pPr>
              <a:lnSpc>
                <a:spcPct val="80000"/>
              </a:lnSpc>
              <a:buFont typeface="Wingdings" pitchFamily="2" charset="2"/>
              <a:buNone/>
            </a:pPr>
            <a:r>
              <a:rPr lang="en-US" sz="2000" dirty="0"/>
              <a:t>	</a:t>
            </a:r>
          </a:p>
          <a:p>
            <a:pPr>
              <a:lnSpc>
                <a:spcPct val="80000"/>
              </a:lnSpc>
            </a:pPr>
            <a:r>
              <a:rPr lang="en-US" sz="2000" dirty="0"/>
              <a:t>SQL query:</a:t>
            </a:r>
          </a:p>
          <a:p>
            <a:pPr lvl="1">
              <a:lnSpc>
                <a:spcPct val="80000"/>
              </a:lnSpc>
              <a:buFont typeface="Wingdings" pitchFamily="2" charset="2"/>
              <a:buNone/>
            </a:pPr>
            <a:r>
              <a:rPr lang="en-US" sz="2000" dirty="0"/>
              <a:t>Q2: 	SELECT  </a:t>
            </a:r>
            <a:r>
              <a:rPr lang="en-US" sz="2000" dirty="0" smtClean="0"/>
              <a:t>P.NUMBER,P.DNUM,E.LNAME, E.ADDRESS</a:t>
            </a:r>
            <a:r>
              <a:rPr lang="en-US" sz="2000" dirty="0"/>
              <a:t>, E.BDATE</a:t>
            </a:r>
          </a:p>
          <a:p>
            <a:pPr lvl="1">
              <a:lnSpc>
                <a:spcPct val="80000"/>
              </a:lnSpc>
              <a:buFont typeface="Wingdings" pitchFamily="2" charset="2"/>
              <a:buNone/>
            </a:pPr>
            <a:r>
              <a:rPr lang="en-US" sz="2000" dirty="0"/>
              <a:t>		FROM	</a:t>
            </a:r>
            <a:r>
              <a:rPr lang="en-US" sz="2000" dirty="0" smtClean="0"/>
              <a:t>  PROJECT </a:t>
            </a:r>
            <a:r>
              <a:rPr lang="en-US" sz="2000" dirty="0"/>
              <a:t>AS P</a:t>
            </a:r>
            <a:r>
              <a:rPr lang="en-US" sz="2000" dirty="0" smtClean="0"/>
              <a:t>, DEPARTMENT </a:t>
            </a:r>
            <a:r>
              <a:rPr lang="en-US" sz="2000" dirty="0"/>
              <a:t>AS D, </a:t>
            </a:r>
            <a:r>
              <a:rPr lang="en-US" sz="2000" dirty="0" smtClean="0"/>
              <a:t>EMPLOYEE </a:t>
            </a:r>
            <a:r>
              <a:rPr lang="en-US" sz="2000" dirty="0"/>
              <a:t>AS E</a:t>
            </a:r>
          </a:p>
          <a:p>
            <a:pPr lvl="1">
              <a:lnSpc>
                <a:spcPct val="80000"/>
              </a:lnSpc>
              <a:buFont typeface="Wingdings" pitchFamily="2" charset="2"/>
              <a:buNone/>
            </a:pPr>
            <a:r>
              <a:rPr lang="en-US" sz="2000" dirty="0"/>
              <a:t>		WHERE </a:t>
            </a:r>
            <a:r>
              <a:rPr lang="en-US" sz="2000" dirty="0" smtClean="0"/>
              <a:t> P.DNUM=D.DNUMBER </a:t>
            </a:r>
            <a:r>
              <a:rPr lang="en-US" sz="2000" dirty="0"/>
              <a:t>AND 					</a:t>
            </a:r>
            <a:r>
              <a:rPr lang="en-US" sz="2000" dirty="0" smtClean="0"/>
              <a:t> D.MGRSSN=E.SSN </a:t>
            </a:r>
            <a:r>
              <a:rPr lang="en-US" sz="2000" dirty="0"/>
              <a:t>AND			  	</a:t>
            </a:r>
            <a:r>
              <a:rPr lang="en-US" sz="2000" dirty="0" smtClean="0"/>
              <a:t>	                P.PLOCATION</a:t>
            </a:r>
            <a:r>
              <a:rPr lang="en-US" sz="2000" dirty="0"/>
              <a:t>=‘STAFFORD’;</a:t>
            </a:r>
          </a:p>
        </p:txBody>
      </p:sp>
      <p:grpSp>
        <p:nvGrpSpPr>
          <p:cNvPr id="747529" name="Group 9"/>
          <p:cNvGrpSpPr>
            <a:grpSpLocks/>
          </p:cNvGrpSpPr>
          <p:nvPr/>
        </p:nvGrpSpPr>
        <p:grpSpPr bwMode="auto">
          <a:xfrm>
            <a:off x="4886325" y="3406775"/>
            <a:ext cx="219075" cy="174625"/>
            <a:chOff x="377" y="2904"/>
            <a:chExt cx="154" cy="110"/>
          </a:xfrm>
        </p:grpSpPr>
        <p:sp>
          <p:nvSpPr>
            <p:cNvPr id="747530" name="Line 10"/>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31" name="Line 11"/>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32" name="Line 12"/>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33" name="Line 13"/>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2435677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3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753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753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753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753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753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753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4753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187</TotalTime>
  <Words>696</Words>
  <Application>Microsoft Office PowerPoint</Application>
  <PresentationFormat>On-screen Show (4:3)</PresentationFormat>
  <Paragraphs>105</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Query Processing and Optimization </vt:lpstr>
      <vt:lpstr> Introduction to Query Processing </vt:lpstr>
      <vt:lpstr>Introduction to Query Processing (contd…)</vt:lpstr>
      <vt:lpstr>Query Optimization</vt:lpstr>
      <vt:lpstr>Translating SQL Queries into Relational Algebra </vt:lpstr>
      <vt:lpstr>Translating SQL Queries into Relational Algebra  </vt:lpstr>
      <vt:lpstr>Using Heuristics in Query Optimization (1)</vt:lpstr>
      <vt:lpstr>Using Heuristics in Query Optimization (2)</vt:lpstr>
      <vt:lpstr>Using Heuristics in Query Optimization (3)</vt:lpstr>
      <vt:lpstr>Using Heuristics in Query Optimization (4)</vt:lpstr>
      <vt:lpstr>Using Heuristics in Query Optimization (5)</vt:lpstr>
      <vt:lpstr>Using Heuristics in Query Optimization (6)</vt:lpstr>
      <vt:lpstr>Using Heuristics in Query Optimization (7)</vt:lpstr>
      <vt:lpstr>Using Heuristics in Query Optimization (8)</vt:lpstr>
      <vt:lpstr>Any Queries?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Processing and Optimization</dc:title>
  <dc:creator>user</dc:creator>
  <cp:lastModifiedBy>user</cp:lastModifiedBy>
  <cp:revision>30</cp:revision>
  <dcterms:created xsi:type="dcterms:W3CDTF">2016-10-20T06:51:51Z</dcterms:created>
  <dcterms:modified xsi:type="dcterms:W3CDTF">2017-03-09T06:53:59Z</dcterms:modified>
</cp:coreProperties>
</file>