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5" r:id="rId16"/>
    <p:sldId id="276" r:id="rId17"/>
    <p:sldId id="277" r:id="rId18"/>
    <p:sldId id="278" r:id="rId19"/>
    <p:sldId id="279" r:id="rId20"/>
    <p:sldId id="280" r:id="rId21"/>
    <p:sldId id="281" r:id="rId22"/>
    <p:sldId id="282" r:id="rId23"/>
    <p:sldId id="270" r:id="rId24"/>
    <p:sldId id="271" r:id="rId25"/>
    <p:sldId id="272" r:id="rId26"/>
    <p:sldId id="273" r:id="rId27"/>
    <p:sldId id="274"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A5AD0B-85E6-46C3-B68D-2CB386672FA3}">
          <p14:sldIdLst>
            <p14:sldId id="256"/>
            <p14:sldId id="257"/>
            <p14:sldId id="258"/>
            <p14:sldId id="260"/>
            <p14:sldId id="261"/>
            <p14:sldId id="262"/>
            <p14:sldId id="263"/>
            <p14:sldId id="259"/>
            <p14:sldId id="264"/>
            <p14:sldId id="265"/>
            <p14:sldId id="266"/>
            <p14:sldId id="267"/>
            <p14:sldId id="268"/>
            <p14:sldId id="269"/>
            <p14:sldId id="275"/>
            <p14:sldId id="276"/>
            <p14:sldId id="277"/>
            <p14:sldId id="278"/>
            <p14:sldId id="279"/>
            <p14:sldId id="280"/>
            <p14:sldId id="281"/>
            <p14:sldId id="282"/>
            <p14:sldId id="270"/>
            <p14:sldId id="271"/>
            <p14:sldId id="272"/>
            <p14:sldId id="273"/>
            <p14:sldId id="274"/>
            <p14:sldId id="283"/>
            <p14:sldId id="284"/>
            <p14:sldId id="285"/>
            <p14:sldId id="286"/>
            <p14:sldId id="287"/>
            <p14:sldId id="288"/>
            <p14:sldId id="289"/>
            <p14:sldId id="290"/>
            <p14:sldId id="291"/>
          </p14:sldIdLst>
        </p14:section>
        <p14:section name="Untitled Section" id="{6CC9B725-41E6-44BA-B848-39D4FDA89A0A}">
          <p14:sldIdLst/>
        </p14:section>
        <p14:section name="Untitled Section" id="{7FECE891-0AF1-46B3-90CB-766CB016F3C5}">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06" autoAdjust="0"/>
  </p:normalViewPr>
  <p:slideViewPr>
    <p:cSldViewPr>
      <p:cViewPr varScale="1">
        <p:scale>
          <a:sx n="69" d="100"/>
          <a:sy n="69"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0956EB-5C8D-4492-9F1F-685F2B5B4FBF}" type="datetimeFigureOut">
              <a:rPr lang="en-IN" smtClean="0"/>
              <a:t>09-08-2019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CBD190-46BB-4222-BDB6-F86D764AE3A3}" type="slidenum">
              <a:rPr lang="en-IN" smtClean="0"/>
              <a:t>‹#›</a:t>
            </a:fld>
            <a:endParaRPr lang="en-IN"/>
          </a:p>
        </p:txBody>
      </p:sp>
    </p:spTree>
    <p:extLst>
      <p:ext uri="{BB962C8B-B14F-4D97-AF65-F5344CB8AC3E}">
        <p14:creationId xmlns:p14="http://schemas.microsoft.com/office/powerpoint/2010/main" val="428688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endParaRPr lang="en-IN"/>
          </a:p>
        </p:txBody>
      </p:sp>
      <p:sp>
        <p:nvSpPr>
          <p:cNvPr id="5" name="Title 4"/>
          <p:cNvSpPr>
            <a:spLocks noGrp="1"/>
          </p:cNvSpPr>
          <p:nvPr>
            <p:ph type="title"/>
          </p:nvPr>
        </p:nvSpPr>
        <p:spPr>
          <a:xfrm>
            <a:off x="1117600" y="2362200"/>
            <a:ext cx="10668000" cy="914400"/>
          </a:xfrm>
        </p:spPr>
        <p:txBody>
          <a:bodyPr/>
          <a:lstStyle>
            <a:lvl1pPr algn="ctr">
              <a:defRPr b="1"/>
            </a:lvl1pPr>
          </a:lstStyle>
          <a:p>
            <a:r>
              <a:rPr lang="en-US" smtClean="0"/>
              <a:t>Click to edit Master title style</a:t>
            </a:r>
            <a:endParaRPr lang="en-US"/>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76401"/>
            <a:ext cx="10972800" cy="4297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1"/>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Georgia"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7620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3.xml"/><Relationship Id="rId4" Type="http://schemas.openxmlformats.org/officeDocument/2006/relationships/hyperlink" Target="https://www.javatpoint.com/array-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www.javatpoint.com/java-filterreader-class" TargetMode="External"/><Relationship Id="rId3" Type="http://schemas.openxmlformats.org/officeDocument/2006/relationships/hyperlink" Target="https://www.javatpoint.com/java-8-stream" TargetMode="External"/><Relationship Id="rId7" Type="http://schemas.openxmlformats.org/officeDocument/2006/relationships/hyperlink" Target="https://www.javatpoint.com/java-chararrayreader-class"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3.xml"/><Relationship Id="rId6" Type="http://schemas.openxmlformats.org/officeDocument/2006/relationships/hyperlink" Target="https://www.javatpoint.com/java-bufferedreader-class" TargetMode="External"/><Relationship Id="rId5" Type="http://schemas.openxmlformats.org/officeDocument/2006/relationships/hyperlink" Target="https://www.javatpoint.com/object-class" TargetMode="External"/><Relationship Id="rId10" Type="http://schemas.openxmlformats.org/officeDocument/2006/relationships/hyperlink" Target="https://www.javatpoint.com/java-stringreader-class" TargetMode="External"/><Relationship Id="rId4" Type="http://schemas.openxmlformats.org/officeDocument/2006/relationships/hyperlink" Target="https://www.javatpoint.com/method-overriding-in-java" TargetMode="External"/><Relationship Id="rId9" Type="http://schemas.openxmlformats.org/officeDocument/2006/relationships/hyperlink" Target="https://www.javatpoint.com/Input-from-keyboard-by-InputStreamRea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java-reader-class"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writer-clas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java-writer-class"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3.xml"/><Relationship Id="rId6" Type="http://schemas.openxmlformats.org/officeDocument/2006/relationships/hyperlink" Target="https://www.javatpoint.com/java-file-class" TargetMode="External"/><Relationship Id="rId5" Type="http://schemas.openxmlformats.org/officeDocument/2006/relationships/hyperlink" Target="https://www.javatpoint.com/socket-programming" TargetMode="External"/><Relationship Id="rId4" Type="http://schemas.openxmlformats.org/officeDocument/2006/relationships/hyperlink" Target="https://www.javatpoint.com/java-network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5400" dirty="0" smtClean="0"/>
              <a:t>Basic I/O</a:t>
            </a:r>
            <a:endParaRPr lang="en-IN" sz="5400" dirty="0"/>
          </a:p>
        </p:txBody>
      </p:sp>
    </p:spTree>
    <p:extLst>
      <p:ext uri="{BB962C8B-B14F-4D97-AF65-F5344CB8AC3E}">
        <p14:creationId xmlns:p14="http://schemas.microsoft.com/office/powerpoint/2010/main" val="1093523089"/>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692696"/>
            <a:ext cx="10972800" cy="648072"/>
          </a:xfrm>
        </p:spPr>
        <p:txBody>
          <a:bodyPr>
            <a:normAutofit fontScale="90000"/>
          </a:bodyPr>
          <a:lstStyle/>
          <a:p>
            <a:r>
              <a:rPr lang="en-US" b="1" dirty="0" smtClean="0"/>
              <a:t>java </a:t>
            </a:r>
            <a:r>
              <a:rPr lang="en-US" b="1" dirty="0" err="1"/>
              <a:t>FileOutputStream</a:t>
            </a:r>
            <a:r>
              <a:rPr lang="en-US" b="1" dirty="0"/>
              <a:t> example 2: write string </a:t>
            </a:r>
            <a:br>
              <a:rPr lang="en-US" b="1" dirty="0"/>
            </a:br>
            <a:endParaRPr lang="en-IN" dirty="0"/>
          </a:p>
        </p:txBody>
      </p:sp>
      <p:sp>
        <p:nvSpPr>
          <p:cNvPr id="3" name="Content Placeholder 2"/>
          <p:cNvSpPr>
            <a:spLocks noGrp="1"/>
          </p:cNvSpPr>
          <p:nvPr>
            <p:ph idx="1"/>
          </p:nvPr>
        </p:nvSpPr>
        <p:spPr>
          <a:xfrm>
            <a:off x="479376" y="1196752"/>
            <a:ext cx="11103024" cy="5184575"/>
          </a:xfrm>
        </p:spPr>
        <p:txBody>
          <a:bodyPr>
            <a:normAutofit fontScale="92500" lnSpcReduction="20000"/>
          </a:bodyPr>
          <a:lstStyle/>
          <a:p>
            <a:pPr marL="0" indent="0">
              <a:buNone/>
            </a:pPr>
            <a:r>
              <a:rPr lang="en-IN" b="1" dirty="0"/>
              <a:t>import </a:t>
            </a:r>
            <a:r>
              <a:rPr lang="en-IN" b="1" dirty="0" err="1"/>
              <a:t>java.io.FileOutputStream</a:t>
            </a:r>
            <a:r>
              <a:rPr lang="en-IN" b="1" dirty="0"/>
              <a:t>;  </a:t>
            </a:r>
          </a:p>
          <a:p>
            <a:pPr marL="0" indent="0">
              <a:buNone/>
            </a:pPr>
            <a:r>
              <a:rPr lang="en-IN" b="1" dirty="0"/>
              <a:t>public class </a:t>
            </a:r>
            <a:r>
              <a:rPr lang="en-IN" b="1" dirty="0" err="1"/>
              <a:t>FileOutputStreamExample</a:t>
            </a:r>
            <a:r>
              <a:rPr lang="en-IN" b="1" dirty="0"/>
              <a:t> {  </a:t>
            </a:r>
          </a:p>
          <a:p>
            <a:pPr marL="0" indent="0">
              <a:buNone/>
            </a:pPr>
            <a:r>
              <a:rPr lang="en-IN" b="1" dirty="0"/>
              <a:t>    public static void main(String </a:t>
            </a:r>
            <a:r>
              <a:rPr lang="en-IN" b="1" dirty="0" err="1"/>
              <a:t>args</a:t>
            </a:r>
            <a:r>
              <a:rPr lang="en-IN" b="1" dirty="0"/>
              <a:t>[]){    </a:t>
            </a:r>
          </a:p>
          <a:p>
            <a:pPr marL="0" indent="0">
              <a:buNone/>
            </a:pPr>
            <a:r>
              <a:rPr lang="en-IN" b="1" dirty="0"/>
              <a:t>           try{    </a:t>
            </a:r>
          </a:p>
          <a:p>
            <a:pPr marL="0" indent="0">
              <a:buNone/>
            </a:pPr>
            <a:r>
              <a:rPr lang="en-IN" b="1" dirty="0"/>
              <a:t>             </a:t>
            </a:r>
            <a:r>
              <a:rPr lang="en-IN" b="1" dirty="0" err="1"/>
              <a:t>FileOutputStream</a:t>
            </a:r>
            <a:r>
              <a:rPr lang="en-IN" b="1" dirty="0"/>
              <a:t> </a:t>
            </a:r>
            <a:r>
              <a:rPr lang="en-IN" b="1" dirty="0" err="1"/>
              <a:t>fout</a:t>
            </a:r>
            <a:r>
              <a:rPr lang="en-IN" b="1" dirty="0"/>
              <a:t>=new </a:t>
            </a:r>
            <a:r>
              <a:rPr lang="en-IN" b="1" dirty="0" err="1"/>
              <a:t>FileOutputStream</a:t>
            </a:r>
            <a:r>
              <a:rPr lang="en-IN" b="1" dirty="0"/>
              <a:t>("D:\\testout.txt");    </a:t>
            </a:r>
          </a:p>
          <a:p>
            <a:pPr marL="0" indent="0">
              <a:buNone/>
            </a:pPr>
            <a:r>
              <a:rPr lang="en-IN" b="1" dirty="0"/>
              <a:t>             String s="Welcome to </a:t>
            </a:r>
            <a:r>
              <a:rPr lang="en-IN" b="1" dirty="0" err="1"/>
              <a:t>javaTpoint</a:t>
            </a:r>
            <a:r>
              <a:rPr lang="en-IN" b="1" dirty="0"/>
              <a:t>.";    </a:t>
            </a:r>
          </a:p>
          <a:p>
            <a:pPr marL="0" indent="0">
              <a:buNone/>
            </a:pPr>
            <a:r>
              <a:rPr lang="en-IN" b="1" dirty="0"/>
              <a:t>             byte b[]=</a:t>
            </a:r>
            <a:r>
              <a:rPr lang="en-IN" b="1" dirty="0" err="1"/>
              <a:t>s.getBytes</a:t>
            </a:r>
            <a:r>
              <a:rPr lang="en-IN" b="1" dirty="0"/>
              <a:t>();//converting string into byte array    </a:t>
            </a:r>
          </a:p>
          <a:p>
            <a:pPr marL="0" indent="0">
              <a:buNone/>
            </a:pPr>
            <a:r>
              <a:rPr lang="en-IN" b="1" dirty="0"/>
              <a:t>             </a:t>
            </a:r>
            <a:r>
              <a:rPr lang="en-IN" b="1" dirty="0" err="1"/>
              <a:t>fout.write</a:t>
            </a:r>
            <a:r>
              <a:rPr lang="en-IN" b="1" dirty="0"/>
              <a:t>(b);    </a:t>
            </a:r>
          </a:p>
          <a:p>
            <a:pPr marL="0" indent="0">
              <a:buNone/>
            </a:pPr>
            <a:r>
              <a:rPr lang="en-IN" b="1" dirty="0"/>
              <a:t>             </a:t>
            </a:r>
            <a:r>
              <a:rPr lang="en-IN" b="1" dirty="0" err="1"/>
              <a:t>fout.close</a:t>
            </a:r>
            <a:r>
              <a:rPr lang="en-IN" b="1" dirty="0"/>
              <a:t>();    </a:t>
            </a:r>
          </a:p>
          <a:p>
            <a:pPr marL="0" indent="0">
              <a:buNone/>
            </a:pPr>
            <a:r>
              <a:rPr lang="en-IN" b="1" dirty="0"/>
              <a:t>             </a:t>
            </a:r>
            <a:r>
              <a:rPr lang="en-IN" b="1" dirty="0" err="1"/>
              <a:t>System.out.println</a:t>
            </a:r>
            <a:r>
              <a:rPr lang="en-IN" b="1" dirty="0"/>
              <a:t>("success...");    </a:t>
            </a:r>
          </a:p>
          <a:p>
            <a:pPr marL="0" indent="0">
              <a:buNone/>
            </a:pPr>
            <a:r>
              <a:rPr lang="en-IN" b="1" dirty="0"/>
              <a:t>            }catch(Exception e){</a:t>
            </a:r>
            <a:r>
              <a:rPr lang="en-IN" b="1" dirty="0" err="1"/>
              <a:t>System.out.println</a:t>
            </a:r>
            <a:r>
              <a:rPr lang="en-IN" b="1" dirty="0"/>
              <a:t>(e);}    </a:t>
            </a:r>
          </a:p>
          <a:p>
            <a:pPr marL="0" indent="0">
              <a:buNone/>
            </a:pPr>
            <a:r>
              <a:rPr lang="en-IN" b="1" dirty="0"/>
              <a:t>      }    </a:t>
            </a:r>
          </a:p>
          <a:p>
            <a:pPr marL="0" indent="0">
              <a:buNone/>
            </a:pPr>
            <a:r>
              <a:rPr lang="en-IN" b="1" dirty="0"/>
              <a:t>}  </a:t>
            </a:r>
          </a:p>
          <a:p>
            <a:pPr marL="0" indent="0">
              <a:buNone/>
            </a:pPr>
            <a:endParaRPr lang="en-IN" dirty="0"/>
          </a:p>
        </p:txBody>
      </p:sp>
    </p:spTree>
    <p:extLst>
      <p:ext uri="{BB962C8B-B14F-4D97-AF65-F5344CB8AC3E}">
        <p14:creationId xmlns:p14="http://schemas.microsoft.com/office/powerpoint/2010/main" val="2779994016"/>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506760"/>
          </a:xfrm>
        </p:spPr>
        <p:txBody>
          <a:bodyPr>
            <a:normAutofit fontScale="90000"/>
          </a:bodyPr>
          <a:lstStyle/>
          <a:p>
            <a:r>
              <a:rPr lang="en-IN" b="1" dirty="0"/>
              <a:t>Java </a:t>
            </a:r>
            <a:r>
              <a:rPr lang="en-IN" b="1" dirty="0" err="1"/>
              <a:t>FileInputStream</a:t>
            </a:r>
            <a:r>
              <a:rPr lang="en-IN" b="1" dirty="0"/>
              <a:t> </a:t>
            </a:r>
            <a:r>
              <a:rPr lang="en-IN" b="1" dirty="0" smtClean="0"/>
              <a:t>Class:</a:t>
            </a:r>
            <a:r>
              <a:rPr lang="en-IN" b="1" dirty="0"/>
              <a:t/>
            </a:r>
            <a:br>
              <a:rPr lang="en-IN" b="1" dirty="0"/>
            </a:br>
            <a:endParaRPr lang="en-IN" dirty="0"/>
          </a:p>
        </p:txBody>
      </p:sp>
      <p:sp>
        <p:nvSpPr>
          <p:cNvPr id="3" name="Content Placeholder 2"/>
          <p:cNvSpPr>
            <a:spLocks noGrp="1"/>
          </p:cNvSpPr>
          <p:nvPr>
            <p:ph idx="1"/>
          </p:nvPr>
        </p:nvSpPr>
        <p:spPr>
          <a:xfrm>
            <a:off x="609600" y="980728"/>
            <a:ext cx="10972800" cy="4993037"/>
          </a:xfrm>
        </p:spPr>
        <p:txBody>
          <a:bodyPr/>
          <a:lstStyle/>
          <a:p>
            <a:pPr marL="0" indent="0">
              <a:buNone/>
            </a:pPr>
            <a:r>
              <a:rPr lang="en-US" dirty="0"/>
              <a:t>Java </a:t>
            </a:r>
            <a:r>
              <a:rPr lang="en-US" dirty="0" err="1"/>
              <a:t>FileInputStream</a:t>
            </a:r>
            <a:r>
              <a:rPr lang="en-US" dirty="0"/>
              <a:t> class obtains input bytes from a </a:t>
            </a:r>
            <a:r>
              <a:rPr lang="en-US" dirty="0">
                <a:hlinkClick r:id="rId2"/>
              </a:rPr>
              <a:t>file</a:t>
            </a:r>
            <a:r>
              <a:rPr lang="en-US" dirty="0"/>
              <a:t>. It is used for reading byte-oriented data (streams of raw bytes) such as image data, audio, video etc</a:t>
            </a:r>
            <a:r>
              <a:rPr lang="en-US" dirty="0" smtClean="0"/>
              <a:t>.</a:t>
            </a:r>
          </a:p>
          <a:p>
            <a:pPr marL="0" indent="0">
              <a:buNone/>
            </a:pPr>
            <a:r>
              <a:rPr lang="en-US" dirty="0"/>
              <a:t>Declaration: </a:t>
            </a:r>
            <a:r>
              <a:rPr lang="en-US" b="1" dirty="0"/>
              <a:t>public class </a:t>
            </a:r>
            <a:r>
              <a:rPr lang="en-US" b="1" dirty="0" err="1"/>
              <a:t>FileInputStream</a:t>
            </a:r>
            <a:r>
              <a:rPr lang="en-US" b="1" dirty="0"/>
              <a:t> extends </a:t>
            </a:r>
            <a:r>
              <a:rPr lang="en-US" b="1" dirty="0" err="1"/>
              <a:t>InputStream</a:t>
            </a:r>
            <a:r>
              <a:rPr lang="en-US" dirty="0"/>
              <a:t> </a:t>
            </a:r>
            <a:endParaRPr lang="en-US" dirty="0" smtClean="0"/>
          </a:p>
          <a:p>
            <a:pPr marL="0" indent="0">
              <a:buNone/>
            </a:pPr>
            <a:endParaRPr lang="en-IN" dirty="0"/>
          </a:p>
        </p:txBody>
      </p:sp>
    </p:spTree>
    <p:extLst>
      <p:ext uri="{BB962C8B-B14F-4D97-AF65-F5344CB8AC3E}">
        <p14:creationId xmlns:p14="http://schemas.microsoft.com/office/powerpoint/2010/main" val="179863929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400" y="476672"/>
            <a:ext cx="11496599" cy="590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020158"/>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692696"/>
            <a:ext cx="7344816" cy="5688632"/>
          </a:xfrm>
          <a:ln>
            <a:solidFill>
              <a:schemeClr val="accent1"/>
            </a:solidFill>
          </a:ln>
        </p:spPr>
        <p:txBody>
          <a:bodyPr>
            <a:normAutofit/>
          </a:bodyPr>
          <a:lstStyle/>
          <a:p>
            <a:pPr marL="0" indent="0">
              <a:buNone/>
            </a:pPr>
            <a:r>
              <a:rPr lang="en-IN" b="1" dirty="0"/>
              <a:t>Java </a:t>
            </a:r>
            <a:r>
              <a:rPr lang="en-IN" b="1" dirty="0" err="1"/>
              <a:t>FileInputStream</a:t>
            </a:r>
            <a:r>
              <a:rPr lang="en-IN" b="1" dirty="0"/>
              <a:t> example 1: read single character</a:t>
            </a:r>
          </a:p>
          <a:p>
            <a:pPr marL="0" indent="0">
              <a:buNone/>
            </a:pPr>
            <a:r>
              <a:rPr lang="en-IN" dirty="0"/>
              <a:t>import </a:t>
            </a:r>
            <a:r>
              <a:rPr lang="en-IN" dirty="0" err="1"/>
              <a:t>java.io.FileInputStream</a:t>
            </a:r>
            <a:r>
              <a:rPr lang="en-IN" dirty="0"/>
              <a:t>;  </a:t>
            </a:r>
          </a:p>
          <a:p>
            <a:pPr marL="0" indent="0">
              <a:buNone/>
            </a:pPr>
            <a:r>
              <a:rPr lang="en-IN" dirty="0"/>
              <a:t>public class </a:t>
            </a:r>
            <a:r>
              <a:rPr lang="en-IN" dirty="0" err="1"/>
              <a:t>DataStreamExample</a:t>
            </a:r>
            <a:r>
              <a:rPr lang="en-IN" dirty="0"/>
              <a:t> {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a:solidFill>
                  <a:srgbClr val="FF0000"/>
                </a:solidFill>
              </a:rPr>
              <a:t> </a:t>
            </a:r>
            <a:r>
              <a:rPr lang="en-IN" dirty="0" err="1">
                <a:solidFill>
                  <a:srgbClr val="FF0000"/>
                </a:solidFill>
              </a:rPr>
              <a:t>FileInputStream</a:t>
            </a:r>
            <a:r>
              <a:rPr lang="en-IN" dirty="0">
                <a:solidFill>
                  <a:srgbClr val="FF0000"/>
                </a:solidFill>
              </a:rPr>
              <a:t> fin=new </a:t>
            </a:r>
            <a:r>
              <a:rPr lang="en-IN" dirty="0" err="1">
                <a:solidFill>
                  <a:srgbClr val="FF0000"/>
                </a:solidFill>
              </a:rPr>
              <a:t>FileInputStream</a:t>
            </a:r>
            <a:r>
              <a:rPr lang="en-IN" dirty="0">
                <a:solidFill>
                  <a:srgbClr val="FF0000"/>
                </a:solidFill>
              </a:rPr>
              <a:t>("D:\\testout.txt"</a:t>
            </a:r>
            <a:r>
              <a:rPr lang="en-IN" dirty="0"/>
              <a:t>);                </a:t>
            </a:r>
            <a:r>
              <a:rPr lang="en-IN" dirty="0" err="1"/>
              <a:t>int</a:t>
            </a:r>
            <a:r>
              <a:rPr lang="en-IN" dirty="0"/>
              <a:t> i=</a:t>
            </a:r>
            <a:r>
              <a:rPr lang="en-IN" dirty="0" err="1"/>
              <a:t>fin.read</a:t>
            </a:r>
            <a:r>
              <a:rPr lang="en-IN" dirty="0"/>
              <a:t>();  </a:t>
            </a:r>
          </a:p>
          <a:p>
            <a:pPr marL="0" indent="0">
              <a:buNone/>
            </a:pPr>
            <a:r>
              <a:rPr lang="en-IN" dirty="0"/>
              <a:t>            </a:t>
            </a:r>
            <a:r>
              <a:rPr lang="en-IN" dirty="0" err="1"/>
              <a:t>System.out.print</a:t>
            </a:r>
            <a:r>
              <a:rPr lang="en-IN" dirty="0"/>
              <a:t>((char)i);    </a:t>
            </a:r>
          </a:p>
          <a:p>
            <a:pPr marL="0" indent="0">
              <a:buNone/>
            </a:pPr>
            <a:r>
              <a:rPr lang="en-IN" dirty="0"/>
              <a:t>              </a:t>
            </a:r>
            <a:r>
              <a:rPr lang="en-IN" dirty="0" err="1"/>
              <a:t>fin.close</a:t>
            </a:r>
            <a:r>
              <a:rPr lang="en-IN" dirty="0"/>
              <a:t>();    </a:t>
            </a:r>
          </a:p>
          <a:p>
            <a:pPr marL="0" indent="0">
              <a:buNone/>
            </a:pPr>
            <a:r>
              <a:rPr lang="en-IN" dirty="0"/>
              <a:t>          }catch(Exception e){</a:t>
            </a:r>
            <a:r>
              <a:rPr lang="en-IN" dirty="0" err="1"/>
              <a:t>System.out.println</a:t>
            </a:r>
            <a:r>
              <a:rPr lang="en-IN" dirty="0"/>
              <a:t>(e);}    </a:t>
            </a:r>
          </a:p>
          <a:p>
            <a:pPr marL="0" indent="0">
              <a:buNone/>
            </a:pPr>
            <a:r>
              <a:rPr lang="en-IN" dirty="0"/>
              <a:t>         }    </a:t>
            </a:r>
          </a:p>
          <a:p>
            <a:pPr marL="0" indent="0">
              <a:buNone/>
            </a:pPr>
            <a:r>
              <a:rPr lang="en-IN" dirty="0"/>
              <a:t>        }  </a:t>
            </a:r>
          </a:p>
          <a:p>
            <a:pPr marL="0" indent="0">
              <a:buNone/>
            </a:pPr>
            <a:endParaRPr lang="en-IN" dirty="0"/>
          </a:p>
        </p:txBody>
      </p:sp>
      <p:sp>
        <p:nvSpPr>
          <p:cNvPr id="4" name="Rectangle 3"/>
          <p:cNvSpPr/>
          <p:nvPr/>
        </p:nvSpPr>
        <p:spPr>
          <a:xfrm>
            <a:off x="8472264" y="1844824"/>
            <a:ext cx="3215680" cy="3139321"/>
          </a:xfrm>
          <a:prstGeom prst="rect">
            <a:avLst/>
          </a:prstGeom>
          <a:solidFill>
            <a:srgbClr val="FFFF00"/>
          </a:solidFill>
        </p:spPr>
        <p:txBody>
          <a:bodyPr wrap="square">
            <a:spAutoFit/>
          </a:bodyPr>
          <a:lstStyle/>
          <a:p>
            <a:pPr marL="285750" indent="-285750">
              <a:buFont typeface="Arial" pitchFamily="34" charset="0"/>
              <a:buChar char="•"/>
            </a:pPr>
            <a:r>
              <a:rPr lang="en-US" dirty="0"/>
              <a:t>After executing the above program, </a:t>
            </a:r>
            <a:endParaRPr lang="en-US" dirty="0" smtClean="0"/>
          </a:p>
          <a:p>
            <a:pPr marL="285750" indent="-285750">
              <a:buFont typeface="Arial" pitchFamily="34" charset="0"/>
              <a:buChar char="•"/>
            </a:pPr>
            <a:r>
              <a:rPr lang="en-US" dirty="0" smtClean="0"/>
              <a:t>you </a:t>
            </a:r>
            <a:r>
              <a:rPr lang="en-US" dirty="0"/>
              <a:t>will get a single character from the file which is 87 (in byte form</a:t>
            </a:r>
            <a:r>
              <a:rPr lang="en-US" dirty="0" smtClean="0"/>
              <a:t>).</a:t>
            </a:r>
          </a:p>
          <a:p>
            <a:pPr marL="285750" indent="-285750">
              <a:buFont typeface="Arial" pitchFamily="34" charset="0"/>
              <a:buChar char="•"/>
            </a:pPr>
            <a:r>
              <a:rPr lang="en-US" dirty="0" smtClean="0"/>
              <a:t> </a:t>
            </a:r>
            <a:r>
              <a:rPr lang="en-US" dirty="0"/>
              <a:t>To see the text, you need to convert it into character</a:t>
            </a:r>
            <a:r>
              <a:rPr lang="en-US" dirty="0" smtClean="0"/>
              <a:t>.</a:t>
            </a:r>
          </a:p>
          <a:p>
            <a:endParaRPr lang="en-US" dirty="0"/>
          </a:p>
          <a:p>
            <a:endParaRPr lang="en-US" dirty="0" smtClean="0"/>
          </a:p>
          <a:p>
            <a:endParaRPr lang="en-IN" dirty="0"/>
          </a:p>
        </p:txBody>
      </p:sp>
    </p:spTree>
    <p:extLst>
      <p:ext uri="{BB962C8B-B14F-4D97-AF65-F5344CB8AC3E}">
        <p14:creationId xmlns:p14="http://schemas.microsoft.com/office/powerpoint/2010/main" val="2426426233"/>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20688"/>
            <a:ext cx="7358608" cy="6237312"/>
          </a:xfrm>
        </p:spPr>
        <p:txBody>
          <a:bodyPr>
            <a:normAutofit fontScale="92500"/>
          </a:bodyPr>
          <a:lstStyle/>
          <a:p>
            <a:pPr marL="0" indent="0">
              <a:buNone/>
            </a:pPr>
            <a:r>
              <a:rPr lang="en-IN" b="1" dirty="0"/>
              <a:t>Java </a:t>
            </a:r>
            <a:r>
              <a:rPr lang="en-IN" b="1" dirty="0" err="1"/>
              <a:t>FileInputStream</a:t>
            </a:r>
            <a:r>
              <a:rPr lang="en-IN" b="1" dirty="0"/>
              <a:t> example 2: read all characters</a:t>
            </a:r>
          </a:p>
          <a:p>
            <a:pPr marL="0" indent="0">
              <a:buNone/>
            </a:pPr>
            <a:r>
              <a:rPr lang="en-IN" dirty="0"/>
              <a:t> </a:t>
            </a:r>
            <a:r>
              <a:rPr lang="en-IN" dirty="0" smtClean="0"/>
              <a:t>import</a:t>
            </a:r>
            <a:r>
              <a:rPr lang="en-IN" dirty="0"/>
              <a:t> </a:t>
            </a:r>
            <a:r>
              <a:rPr lang="en-IN" dirty="0" err="1"/>
              <a:t>java.io.FileInputStream</a:t>
            </a:r>
            <a:r>
              <a:rPr lang="en-IN" dirty="0"/>
              <a:t>;  </a:t>
            </a:r>
          </a:p>
          <a:p>
            <a:pPr marL="0" indent="0">
              <a:buNone/>
            </a:pPr>
            <a:r>
              <a:rPr lang="en-IN" dirty="0"/>
              <a:t>public class </a:t>
            </a:r>
            <a:r>
              <a:rPr lang="en-IN" dirty="0" err="1"/>
              <a:t>DataStreamExample</a:t>
            </a:r>
            <a:r>
              <a:rPr lang="en-IN" dirty="0"/>
              <a:t> {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smtClean="0"/>
              <a:t>FileInputStream</a:t>
            </a:r>
            <a:r>
              <a:rPr lang="en-IN" dirty="0"/>
              <a:t> fin=new </a:t>
            </a:r>
            <a:r>
              <a:rPr lang="en-IN" dirty="0" err="1"/>
              <a:t>FileInputStream</a:t>
            </a:r>
            <a:r>
              <a:rPr lang="en-IN" dirty="0"/>
              <a:t>("D:\\testout.txt");    </a:t>
            </a:r>
          </a:p>
          <a:p>
            <a:pPr marL="0" indent="0">
              <a:buNone/>
            </a:pPr>
            <a:r>
              <a:rPr lang="en-IN" dirty="0"/>
              <a:t>            </a:t>
            </a:r>
            <a:r>
              <a:rPr lang="en-IN" dirty="0" err="1"/>
              <a:t>int</a:t>
            </a:r>
            <a:r>
              <a:rPr lang="en-IN" dirty="0"/>
              <a:t> i=0;    </a:t>
            </a:r>
          </a:p>
          <a:p>
            <a:pPr marL="0" indent="0">
              <a:buNone/>
            </a:pPr>
            <a:r>
              <a:rPr lang="en-IN" dirty="0"/>
              <a:t>            while((i=</a:t>
            </a:r>
            <a:r>
              <a:rPr lang="en-IN" dirty="0" err="1"/>
              <a:t>fin.read</a:t>
            </a:r>
            <a:r>
              <a:rPr lang="en-IN" dirty="0"/>
              <a:t>())!=-1){    </a:t>
            </a:r>
          </a:p>
          <a:p>
            <a:pPr marL="0" indent="0">
              <a:buNone/>
            </a:pPr>
            <a:r>
              <a:rPr lang="en-IN" dirty="0"/>
              <a:t>             </a:t>
            </a:r>
            <a:r>
              <a:rPr lang="en-IN" dirty="0" err="1"/>
              <a:t>System.out.print</a:t>
            </a:r>
            <a:r>
              <a:rPr lang="en-IN" dirty="0"/>
              <a:t>((char)i);    </a:t>
            </a:r>
          </a:p>
          <a:p>
            <a:pPr marL="0" indent="0">
              <a:buNone/>
            </a:pPr>
            <a:r>
              <a:rPr lang="en-IN" dirty="0"/>
              <a:t>            }    </a:t>
            </a:r>
          </a:p>
          <a:p>
            <a:pPr marL="0" indent="0">
              <a:buNone/>
            </a:pPr>
            <a:r>
              <a:rPr lang="en-IN" dirty="0"/>
              <a:t>            </a:t>
            </a:r>
            <a:r>
              <a:rPr lang="en-IN" dirty="0" err="1"/>
              <a:t>fin.close</a:t>
            </a:r>
            <a:r>
              <a:rPr lang="en-IN" dirty="0"/>
              <a:t>();    </a:t>
            </a:r>
          </a:p>
          <a:p>
            <a:pPr marL="0" indent="0">
              <a:buNone/>
            </a:pPr>
            <a:r>
              <a:rPr lang="en-IN" dirty="0"/>
              <a:t>          }catch(Exception e){</a:t>
            </a:r>
            <a:r>
              <a:rPr lang="en-IN" dirty="0" err="1"/>
              <a:t>System.out.println</a:t>
            </a:r>
            <a:r>
              <a:rPr lang="en-IN" dirty="0"/>
              <a:t>(e);}    </a:t>
            </a:r>
          </a:p>
          <a:p>
            <a:pPr marL="0" indent="0">
              <a:buNone/>
            </a:pPr>
            <a:r>
              <a:rPr lang="en-IN" dirty="0"/>
              <a:t>         }    </a:t>
            </a:r>
          </a:p>
          <a:p>
            <a:pPr marL="0" indent="0">
              <a:buNone/>
            </a:pPr>
            <a:r>
              <a:rPr lang="en-IN" dirty="0"/>
              <a:t>        }  </a:t>
            </a:r>
          </a:p>
        </p:txBody>
      </p:sp>
    </p:spTree>
    <p:extLst>
      <p:ext uri="{BB962C8B-B14F-4D97-AF65-F5344CB8AC3E}">
        <p14:creationId xmlns:p14="http://schemas.microsoft.com/office/powerpoint/2010/main" val="3768352184"/>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3.</a:t>
            </a:r>
            <a:r>
              <a:rPr lang="en-IN" b="1" dirty="0">
                <a:latin typeface="Times New Roman" pitchFamily="18" charset="0"/>
                <a:cs typeface="Times New Roman" pitchFamily="18" charset="0"/>
              </a:rPr>
              <a:t> Java </a:t>
            </a:r>
            <a:r>
              <a:rPr lang="en-IN" b="1" dirty="0" err="1">
                <a:latin typeface="Times New Roman" pitchFamily="18" charset="0"/>
                <a:cs typeface="Times New Roman" pitchFamily="18" charset="0"/>
              </a:rPr>
              <a:t>BufferedOutputStream</a:t>
            </a:r>
            <a:r>
              <a:rPr lang="en-IN" b="1" dirty="0">
                <a:latin typeface="Times New Roman" pitchFamily="18" charset="0"/>
                <a:cs typeface="Times New Roman" pitchFamily="18" charset="0"/>
              </a:rPr>
              <a:t> Class</a:t>
            </a:r>
            <a:r>
              <a:rPr lang="en-IN" b="1" dirty="0"/>
              <a:t/>
            </a:r>
            <a:br>
              <a:rPr lang="en-IN" b="1" dirty="0"/>
            </a:br>
            <a:endParaRPr lang="en-IN" dirty="0"/>
          </a:p>
        </p:txBody>
      </p:sp>
      <p:sp>
        <p:nvSpPr>
          <p:cNvPr id="3" name="Content Placeholder 2"/>
          <p:cNvSpPr>
            <a:spLocks noGrp="1"/>
          </p:cNvSpPr>
          <p:nvPr>
            <p:ph idx="1"/>
          </p:nvPr>
        </p:nvSpPr>
        <p:spPr>
          <a:xfrm>
            <a:off x="191344" y="1268760"/>
            <a:ext cx="12360696" cy="4705004"/>
          </a:xfrm>
        </p:spPr>
        <p:txBody>
          <a:bodyPr/>
          <a:lstStyle/>
          <a:p>
            <a:r>
              <a:rPr lang="en-US" dirty="0"/>
              <a:t>Java </a:t>
            </a:r>
            <a:r>
              <a:rPr lang="en-US" dirty="0" err="1"/>
              <a:t>BufferedOutputStream</a:t>
            </a:r>
            <a:r>
              <a:rPr lang="en-US" dirty="0"/>
              <a:t> </a:t>
            </a:r>
            <a:r>
              <a:rPr lang="en-US" dirty="0">
                <a:hlinkClick r:id="rId2"/>
              </a:rPr>
              <a:t>class</a:t>
            </a:r>
            <a:r>
              <a:rPr lang="en-US" dirty="0"/>
              <a:t> is used for buffering an output stream. </a:t>
            </a:r>
            <a:endParaRPr lang="en-US" dirty="0" smtClean="0"/>
          </a:p>
          <a:p>
            <a:r>
              <a:rPr lang="en-US" dirty="0" smtClean="0"/>
              <a:t>It </a:t>
            </a:r>
            <a:r>
              <a:rPr lang="en-US" dirty="0"/>
              <a:t>internally uses buffer to store data. </a:t>
            </a:r>
            <a:endParaRPr lang="en-US" dirty="0" smtClean="0"/>
          </a:p>
          <a:p>
            <a:r>
              <a:rPr lang="en-US" dirty="0" smtClean="0"/>
              <a:t>It </a:t>
            </a:r>
            <a:r>
              <a:rPr lang="en-US" dirty="0"/>
              <a:t>adds more efficiency than to write data directly into a stream. So, it makes the performance fast</a:t>
            </a:r>
            <a:r>
              <a:rPr lang="en-US" dirty="0" smtClean="0"/>
              <a:t>.</a:t>
            </a:r>
            <a:endParaRPr lang="en-IN" dirty="0"/>
          </a:p>
          <a:p>
            <a:pPr marL="0" indent="0">
              <a:buNone/>
            </a:pPr>
            <a:r>
              <a:rPr lang="en-IN" b="1" dirty="0" smtClean="0"/>
              <a:t>Syntax:</a:t>
            </a:r>
          </a:p>
          <a:p>
            <a:pPr marL="0" indent="0">
              <a:buNone/>
            </a:pPr>
            <a:r>
              <a:rPr lang="en-IN" dirty="0" err="1"/>
              <a:t>OutputStream</a:t>
            </a:r>
            <a:r>
              <a:rPr lang="en-IN" dirty="0"/>
              <a:t> </a:t>
            </a:r>
            <a:r>
              <a:rPr lang="en-IN" dirty="0" err="1"/>
              <a:t>os</a:t>
            </a:r>
            <a:r>
              <a:rPr lang="en-IN" dirty="0"/>
              <a:t>= new </a:t>
            </a:r>
            <a:r>
              <a:rPr lang="en-IN" dirty="0" err="1"/>
              <a:t>BufferedOutputStream</a:t>
            </a:r>
            <a:r>
              <a:rPr lang="en-IN" dirty="0"/>
              <a:t>(new </a:t>
            </a:r>
            <a:r>
              <a:rPr lang="en-IN" dirty="0" err="1"/>
              <a:t>FileOutputStream</a:t>
            </a:r>
            <a:r>
              <a:rPr lang="en-IN" dirty="0"/>
              <a:t>("D:\\IO Package\\testout.txt"));  </a:t>
            </a:r>
          </a:p>
          <a:p>
            <a:pPr marL="0"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3645024"/>
            <a:ext cx="1159328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496172"/>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04664"/>
            <a:ext cx="10972800" cy="914400"/>
          </a:xfrm>
        </p:spPr>
        <p:txBody>
          <a:bodyPr>
            <a:normAutofit fontScale="90000"/>
          </a:bodyPr>
          <a:lstStyle/>
          <a:p>
            <a:r>
              <a:rPr lang="en-IN" b="1" dirty="0"/>
              <a:t>Example of </a:t>
            </a:r>
            <a:r>
              <a:rPr lang="en-IN" b="1" dirty="0" err="1"/>
              <a:t>BufferedOutputStream</a:t>
            </a:r>
            <a:r>
              <a:rPr lang="en-IN" b="1" dirty="0"/>
              <a:t> class:</a:t>
            </a:r>
            <a:br>
              <a:rPr lang="en-IN" b="1" dirty="0"/>
            </a:br>
            <a:endParaRPr lang="en-IN" dirty="0"/>
          </a:p>
        </p:txBody>
      </p:sp>
      <p:sp>
        <p:nvSpPr>
          <p:cNvPr id="3" name="Content Placeholder 2"/>
          <p:cNvSpPr>
            <a:spLocks noGrp="1"/>
          </p:cNvSpPr>
          <p:nvPr>
            <p:ph sz="half" idx="1"/>
          </p:nvPr>
        </p:nvSpPr>
        <p:spPr>
          <a:xfrm>
            <a:off x="407368" y="908720"/>
            <a:ext cx="10297144" cy="5544616"/>
          </a:xfrm>
        </p:spPr>
        <p:txBody>
          <a:bodyPr>
            <a:normAutofit lnSpcReduction="10000"/>
          </a:bodyPr>
          <a:lstStyle/>
          <a:p>
            <a:pPr marL="0" indent="0">
              <a:buNone/>
            </a:pPr>
            <a:r>
              <a:rPr lang="en-IN" dirty="0" smtClean="0"/>
              <a:t>import</a:t>
            </a:r>
            <a:r>
              <a:rPr lang="en-IN" dirty="0"/>
              <a:t> java.io.*;  </a:t>
            </a:r>
          </a:p>
          <a:p>
            <a:pPr marL="0" indent="0">
              <a:buNone/>
            </a:pPr>
            <a:r>
              <a:rPr lang="en-IN" dirty="0"/>
              <a:t>public class </a:t>
            </a:r>
            <a:r>
              <a:rPr lang="en-IN" dirty="0" err="1"/>
              <a:t>BufferedOutputStreamExample</a:t>
            </a:r>
            <a:r>
              <a:rPr lang="en-IN" dirty="0"/>
              <a:t>{    </a:t>
            </a:r>
          </a:p>
          <a:p>
            <a:pPr marL="0" indent="0">
              <a:buNone/>
            </a:pPr>
            <a:r>
              <a:rPr lang="en-IN" dirty="0"/>
              <a:t>public static void main(String </a:t>
            </a:r>
            <a:r>
              <a:rPr lang="en-IN" dirty="0" err="1"/>
              <a:t>args</a:t>
            </a:r>
            <a:r>
              <a:rPr lang="en-IN" dirty="0"/>
              <a:t>[])throws Exception{    </a:t>
            </a:r>
            <a:endParaRPr lang="en-IN" dirty="0" smtClean="0"/>
          </a:p>
          <a:p>
            <a:pPr marL="0" indent="0">
              <a:buNone/>
            </a:pPr>
            <a:r>
              <a:rPr lang="en-IN" dirty="0" err="1" smtClean="0">
                <a:solidFill>
                  <a:srgbClr val="FF0000"/>
                </a:solidFill>
              </a:rPr>
              <a:t>FileOutputStream</a:t>
            </a:r>
            <a:r>
              <a:rPr lang="en-IN" dirty="0">
                <a:solidFill>
                  <a:srgbClr val="FF0000"/>
                </a:solidFill>
              </a:rPr>
              <a:t> </a:t>
            </a:r>
            <a:r>
              <a:rPr lang="en-IN" dirty="0" err="1">
                <a:solidFill>
                  <a:srgbClr val="FF0000"/>
                </a:solidFill>
              </a:rPr>
              <a:t>fout</a:t>
            </a:r>
            <a:r>
              <a:rPr lang="en-IN" dirty="0">
                <a:solidFill>
                  <a:srgbClr val="FF0000"/>
                </a:solidFill>
              </a:rPr>
              <a:t>=new </a:t>
            </a:r>
            <a:r>
              <a:rPr lang="en-IN" dirty="0" err="1">
                <a:solidFill>
                  <a:srgbClr val="FF0000"/>
                </a:solidFill>
              </a:rPr>
              <a:t>FileOutputStream</a:t>
            </a:r>
            <a:r>
              <a:rPr lang="en-IN" dirty="0">
                <a:solidFill>
                  <a:srgbClr val="FF0000"/>
                </a:solidFill>
              </a:rPr>
              <a:t>("D:\\testout.txt</a:t>
            </a:r>
            <a:r>
              <a:rPr lang="en-IN" dirty="0" smtClean="0">
                <a:solidFill>
                  <a:srgbClr val="FF0000"/>
                </a:solidFill>
              </a:rPr>
              <a:t>");</a:t>
            </a:r>
          </a:p>
          <a:p>
            <a:pPr marL="0" indent="0">
              <a:buNone/>
            </a:pPr>
            <a:r>
              <a:rPr lang="en-IN" dirty="0" err="1" smtClean="0">
                <a:solidFill>
                  <a:srgbClr val="FF0000"/>
                </a:solidFill>
              </a:rPr>
              <a:t>BufferedOutputStream</a:t>
            </a:r>
            <a:r>
              <a:rPr lang="en-IN" dirty="0">
                <a:solidFill>
                  <a:srgbClr val="FF0000"/>
                </a:solidFill>
              </a:rPr>
              <a:t> bout=new </a:t>
            </a:r>
            <a:r>
              <a:rPr lang="en-IN" dirty="0" err="1">
                <a:solidFill>
                  <a:srgbClr val="FF0000"/>
                </a:solidFill>
              </a:rPr>
              <a:t>BufferedOutputStream</a:t>
            </a:r>
            <a:r>
              <a:rPr lang="en-IN" dirty="0">
                <a:solidFill>
                  <a:srgbClr val="FF0000"/>
                </a:solidFill>
              </a:rPr>
              <a:t>(</a:t>
            </a:r>
            <a:r>
              <a:rPr lang="en-IN" dirty="0" err="1">
                <a:solidFill>
                  <a:srgbClr val="FF0000"/>
                </a:solidFill>
              </a:rPr>
              <a:t>fout</a:t>
            </a:r>
            <a:r>
              <a:rPr lang="en-IN" dirty="0">
                <a:solidFill>
                  <a:srgbClr val="FF0000"/>
                </a:solidFill>
              </a:rPr>
              <a:t>);</a:t>
            </a:r>
            <a:r>
              <a:rPr lang="en-IN" dirty="0"/>
              <a:t>    </a:t>
            </a:r>
          </a:p>
          <a:p>
            <a:pPr marL="0" indent="0">
              <a:buNone/>
            </a:pPr>
            <a:r>
              <a:rPr lang="en-IN" dirty="0"/>
              <a:t>     String s="Welcome to </a:t>
            </a:r>
            <a:r>
              <a:rPr lang="en-IN" dirty="0" err="1"/>
              <a:t>javaTpoint</a:t>
            </a:r>
            <a:r>
              <a:rPr lang="en-IN" dirty="0"/>
              <a:t>.";    </a:t>
            </a:r>
          </a:p>
          <a:p>
            <a:pPr marL="0" indent="0">
              <a:buNone/>
            </a:pPr>
            <a:r>
              <a:rPr lang="en-IN" dirty="0"/>
              <a:t>     byte b[]=</a:t>
            </a:r>
            <a:r>
              <a:rPr lang="en-IN" dirty="0" err="1"/>
              <a:t>s.getBytes</a:t>
            </a:r>
            <a:r>
              <a:rPr lang="en-IN" dirty="0"/>
              <a:t>();    </a:t>
            </a:r>
          </a:p>
          <a:p>
            <a:pPr marL="0" indent="0">
              <a:buNone/>
            </a:pPr>
            <a:r>
              <a:rPr lang="en-IN" dirty="0"/>
              <a:t>      </a:t>
            </a:r>
            <a:r>
              <a:rPr lang="en-IN" dirty="0" err="1"/>
              <a:t>bout.write</a:t>
            </a:r>
            <a:r>
              <a:rPr lang="en-IN" dirty="0"/>
              <a:t>(b);    </a:t>
            </a:r>
          </a:p>
          <a:p>
            <a:pPr marL="0" indent="0">
              <a:buNone/>
            </a:pPr>
            <a:r>
              <a:rPr lang="en-IN" dirty="0"/>
              <a:t>     </a:t>
            </a:r>
            <a:r>
              <a:rPr lang="en-IN" dirty="0" err="1"/>
              <a:t>bout.flush</a:t>
            </a:r>
            <a:r>
              <a:rPr lang="en-IN" dirty="0"/>
              <a:t>();    </a:t>
            </a:r>
          </a:p>
          <a:p>
            <a:pPr marL="0" indent="0">
              <a:buNone/>
            </a:pPr>
            <a:r>
              <a:rPr lang="en-IN" dirty="0"/>
              <a:t>     </a:t>
            </a:r>
            <a:r>
              <a:rPr lang="en-IN" dirty="0" err="1"/>
              <a:t>bout.close</a:t>
            </a:r>
            <a:r>
              <a:rPr lang="en-IN" dirty="0"/>
              <a:t>();    </a:t>
            </a:r>
          </a:p>
          <a:p>
            <a:pPr marL="0" indent="0">
              <a:buNone/>
            </a:pPr>
            <a:r>
              <a:rPr lang="en-IN" dirty="0"/>
              <a:t>     </a:t>
            </a:r>
            <a:r>
              <a:rPr lang="en-IN" dirty="0" err="1" smtClean="0"/>
              <a:t>fout.close</a:t>
            </a:r>
            <a:r>
              <a:rPr lang="en-IN" dirty="0" smtClean="0"/>
              <a:t>();</a:t>
            </a:r>
          </a:p>
          <a:p>
            <a:pPr marL="0" indent="0">
              <a:buNone/>
            </a:pPr>
            <a:r>
              <a:rPr lang="en-IN" dirty="0" err="1"/>
              <a:t>System.out.println</a:t>
            </a:r>
            <a:r>
              <a:rPr lang="en-IN" dirty="0"/>
              <a:t>("success");    </a:t>
            </a:r>
          </a:p>
          <a:p>
            <a:pPr marL="0" indent="0">
              <a:buNone/>
            </a:pPr>
            <a:r>
              <a:rPr lang="en-IN" dirty="0" smtClean="0"/>
              <a:t>}}</a:t>
            </a:r>
            <a:endParaRPr lang="en-IN" dirty="0"/>
          </a:p>
        </p:txBody>
      </p:sp>
    </p:spTree>
    <p:extLst>
      <p:ext uri="{BB962C8B-B14F-4D97-AF65-F5344CB8AC3E}">
        <p14:creationId xmlns:p14="http://schemas.microsoft.com/office/powerpoint/2010/main" val="1676479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62000"/>
            <a:ext cx="10972800" cy="578768"/>
          </a:xfrm>
        </p:spPr>
        <p:txBody>
          <a:bodyPr>
            <a:normAutofit fontScale="90000"/>
          </a:bodyPr>
          <a:lstStyle/>
          <a:p>
            <a:r>
              <a:rPr lang="en-IN" b="1" dirty="0"/>
              <a:t>Java </a:t>
            </a:r>
            <a:r>
              <a:rPr lang="en-IN" b="1" dirty="0" err="1"/>
              <a:t>BufferedInputStream</a:t>
            </a:r>
            <a:r>
              <a:rPr lang="en-IN" b="1" dirty="0"/>
              <a:t> Class</a:t>
            </a:r>
            <a:br>
              <a:rPr lang="en-IN" b="1" dirty="0"/>
            </a:br>
            <a:endParaRPr lang="en-IN" dirty="0"/>
          </a:p>
        </p:txBody>
      </p:sp>
      <p:sp>
        <p:nvSpPr>
          <p:cNvPr id="6" name="Content Placeholder 5"/>
          <p:cNvSpPr>
            <a:spLocks noGrp="1"/>
          </p:cNvSpPr>
          <p:nvPr>
            <p:ph idx="1"/>
          </p:nvPr>
        </p:nvSpPr>
        <p:spPr/>
        <p:txBody>
          <a:bodyPr/>
          <a:lstStyle/>
          <a:p>
            <a:r>
              <a:rPr lang="en-US" dirty="0" smtClean="0"/>
              <a:t>Java </a:t>
            </a:r>
            <a:r>
              <a:rPr lang="en-US" dirty="0" err="1"/>
              <a:t>BufferedInputStream</a:t>
            </a:r>
            <a:r>
              <a:rPr lang="en-US" dirty="0"/>
              <a:t> </a:t>
            </a:r>
            <a:r>
              <a:rPr lang="en-US" dirty="0">
                <a:hlinkClick r:id="rId2"/>
              </a:rPr>
              <a:t>class</a:t>
            </a:r>
            <a:r>
              <a:rPr lang="en-US" dirty="0"/>
              <a:t> is used to read information from </a:t>
            </a:r>
            <a:r>
              <a:rPr lang="en-US" dirty="0">
                <a:hlinkClick r:id="rId3"/>
              </a:rPr>
              <a:t>stream</a:t>
            </a:r>
            <a:r>
              <a:rPr lang="en-US" dirty="0"/>
              <a:t>. It internally uses buffer mechanism to make the performance fast.</a:t>
            </a:r>
          </a:p>
          <a:p>
            <a:pPr marL="0" indent="0">
              <a:buNone/>
            </a:pPr>
            <a:r>
              <a:rPr lang="en-US" dirty="0"/>
              <a:t>The important points about </a:t>
            </a:r>
            <a:r>
              <a:rPr lang="en-US" dirty="0" err="1"/>
              <a:t>BufferedInputStream</a:t>
            </a:r>
            <a:r>
              <a:rPr lang="en-US" dirty="0"/>
              <a:t> are:</a:t>
            </a:r>
          </a:p>
          <a:p>
            <a:r>
              <a:rPr lang="en-US" dirty="0"/>
              <a:t>When the bytes from the stream are skipped or read, the internal buffer automatically refilled from the contained input stream, many bytes at a time.</a:t>
            </a:r>
          </a:p>
          <a:p>
            <a:r>
              <a:rPr lang="en-US" dirty="0"/>
              <a:t>When a </a:t>
            </a:r>
            <a:r>
              <a:rPr lang="en-US" dirty="0" err="1"/>
              <a:t>BufferedInputStream</a:t>
            </a:r>
            <a:r>
              <a:rPr lang="en-US" dirty="0"/>
              <a:t> is created, an internal buffer </a:t>
            </a:r>
            <a:r>
              <a:rPr lang="en-US" dirty="0">
                <a:hlinkClick r:id="rId4"/>
              </a:rPr>
              <a:t>array</a:t>
            </a:r>
            <a:r>
              <a:rPr lang="en-US" dirty="0"/>
              <a:t> is created.</a:t>
            </a:r>
          </a:p>
          <a:p>
            <a:endParaRPr lang="en-IN" dirty="0"/>
          </a:p>
        </p:txBody>
      </p:sp>
    </p:spTree>
    <p:extLst>
      <p:ext uri="{BB962C8B-B14F-4D97-AF65-F5344CB8AC3E}">
        <p14:creationId xmlns:p14="http://schemas.microsoft.com/office/powerpoint/2010/main" val="3862839853"/>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Example of Java </a:t>
            </a:r>
            <a:r>
              <a:rPr lang="en-IN" b="1" dirty="0" err="1"/>
              <a:t>BufferedInputStream</a:t>
            </a:r>
            <a:r>
              <a:rPr lang="en-IN" b="1" dirty="0"/>
              <a:t/>
            </a:r>
            <a:br>
              <a:rPr lang="en-IN" b="1" dirty="0"/>
            </a:br>
            <a:endParaRPr lang="en-IN" dirty="0"/>
          </a:p>
        </p:txBody>
      </p:sp>
      <p:sp>
        <p:nvSpPr>
          <p:cNvPr id="3" name="Content Placeholder 2"/>
          <p:cNvSpPr>
            <a:spLocks noGrp="1"/>
          </p:cNvSpPr>
          <p:nvPr>
            <p:ph sz="half" idx="1"/>
          </p:nvPr>
        </p:nvSpPr>
        <p:spPr>
          <a:xfrm>
            <a:off x="0" y="1196752"/>
            <a:ext cx="6528048" cy="5184575"/>
          </a:xfrm>
        </p:spPr>
        <p:txBody>
          <a:bodyPr>
            <a:normAutofit lnSpcReduction="10000"/>
          </a:bodyPr>
          <a:lstStyle/>
          <a:p>
            <a:pPr marL="0" indent="0">
              <a:buNone/>
            </a:pPr>
            <a:r>
              <a:rPr lang="en-IN" dirty="0" smtClean="0"/>
              <a:t>import</a:t>
            </a:r>
            <a:r>
              <a:rPr lang="en-IN" dirty="0"/>
              <a:t> java.io.*;  </a:t>
            </a:r>
          </a:p>
          <a:p>
            <a:pPr marL="0" indent="0">
              <a:buNone/>
            </a:pPr>
            <a:r>
              <a:rPr lang="en-IN" dirty="0"/>
              <a:t>public class </a:t>
            </a:r>
            <a:r>
              <a:rPr lang="en-IN" dirty="0" err="1"/>
              <a:t>BufferedInputStreamExample</a:t>
            </a:r>
            <a:r>
              <a:rPr lang="en-IN" dirty="0"/>
              <a:t>{    </a:t>
            </a:r>
          </a:p>
          <a:p>
            <a:pPr marL="0" indent="0">
              <a:buNone/>
            </a:pPr>
            <a:r>
              <a:rPr lang="en-IN" dirty="0"/>
              <a:t> public static void main(String </a:t>
            </a:r>
            <a:r>
              <a:rPr lang="en-IN" dirty="0" err="1"/>
              <a:t>args</a:t>
            </a:r>
            <a:r>
              <a:rPr lang="en-IN" dirty="0"/>
              <a:t>[]){    </a:t>
            </a:r>
          </a:p>
          <a:p>
            <a:pPr marL="0" indent="0">
              <a:buNone/>
            </a:pPr>
            <a:r>
              <a:rPr lang="en-IN" dirty="0"/>
              <a:t>  try{    </a:t>
            </a:r>
          </a:p>
          <a:p>
            <a:pPr marL="0" indent="0">
              <a:buNone/>
            </a:pPr>
            <a:r>
              <a:rPr lang="en-IN" dirty="0"/>
              <a:t>    </a:t>
            </a:r>
            <a:r>
              <a:rPr lang="en-IN" dirty="0" err="1"/>
              <a:t>FileInputStream</a:t>
            </a:r>
            <a:r>
              <a:rPr lang="en-IN" dirty="0"/>
              <a:t> fin=new </a:t>
            </a:r>
            <a:r>
              <a:rPr lang="en-IN" dirty="0" err="1"/>
              <a:t>FileInputStream</a:t>
            </a:r>
            <a:r>
              <a:rPr lang="en-IN" dirty="0"/>
              <a:t>("D:\\testout.txt");    </a:t>
            </a:r>
          </a:p>
          <a:p>
            <a:pPr marL="0" indent="0">
              <a:buNone/>
            </a:pPr>
            <a:r>
              <a:rPr lang="en-IN" dirty="0" err="1" smtClean="0"/>
              <a:t>BufferedInputStream</a:t>
            </a:r>
            <a:r>
              <a:rPr lang="en-IN" dirty="0"/>
              <a:t> bin=new </a:t>
            </a:r>
            <a:r>
              <a:rPr lang="en-IN" dirty="0" err="1"/>
              <a:t>BufferedInputStream</a:t>
            </a:r>
            <a:r>
              <a:rPr lang="en-IN" dirty="0"/>
              <a:t>(fin);    </a:t>
            </a:r>
          </a:p>
          <a:p>
            <a:pPr marL="0" indent="0">
              <a:buNone/>
            </a:pPr>
            <a:r>
              <a:rPr lang="en-IN" dirty="0"/>
              <a:t>    </a:t>
            </a:r>
            <a:r>
              <a:rPr lang="en-IN" dirty="0" err="1"/>
              <a:t>int</a:t>
            </a:r>
            <a:r>
              <a:rPr lang="en-IN" dirty="0"/>
              <a:t> i;    </a:t>
            </a:r>
          </a:p>
          <a:p>
            <a:pPr marL="0" indent="0">
              <a:buNone/>
            </a:pPr>
            <a:r>
              <a:rPr lang="en-IN" dirty="0"/>
              <a:t>    while((i=</a:t>
            </a:r>
            <a:r>
              <a:rPr lang="en-IN" dirty="0" err="1"/>
              <a:t>bin.read</a:t>
            </a:r>
            <a:r>
              <a:rPr lang="en-IN" dirty="0"/>
              <a:t>())!=-1){    </a:t>
            </a:r>
          </a:p>
          <a:p>
            <a:pPr marL="0" indent="0">
              <a:buNone/>
            </a:pPr>
            <a:r>
              <a:rPr lang="en-IN" dirty="0"/>
              <a:t>     </a:t>
            </a:r>
            <a:r>
              <a:rPr lang="en-IN" dirty="0" err="1"/>
              <a:t>System.out.print</a:t>
            </a:r>
            <a:r>
              <a:rPr lang="en-IN" dirty="0"/>
              <a:t>((char)i);    </a:t>
            </a:r>
          </a:p>
          <a:p>
            <a:pPr marL="0" indent="0">
              <a:buNone/>
            </a:pPr>
            <a:r>
              <a:rPr lang="en-IN" dirty="0"/>
              <a:t>    }    </a:t>
            </a:r>
          </a:p>
          <a:p>
            <a:pPr marL="0" indent="0">
              <a:buNone/>
            </a:pPr>
            <a:r>
              <a:rPr lang="en-IN" dirty="0"/>
              <a:t>    </a:t>
            </a:r>
          </a:p>
        </p:txBody>
      </p:sp>
      <p:sp>
        <p:nvSpPr>
          <p:cNvPr id="4" name="Content Placeholder 3"/>
          <p:cNvSpPr>
            <a:spLocks noGrp="1"/>
          </p:cNvSpPr>
          <p:nvPr>
            <p:ph sz="half" idx="2"/>
          </p:nvPr>
        </p:nvSpPr>
        <p:spPr>
          <a:xfrm>
            <a:off x="6359352" y="1268760"/>
            <a:ext cx="5832648" cy="5040559"/>
          </a:xfrm>
        </p:spPr>
        <p:txBody>
          <a:bodyPr>
            <a:normAutofit lnSpcReduction="10000"/>
          </a:bodyPr>
          <a:lstStyle/>
          <a:p>
            <a:pPr marL="0" indent="0">
              <a:buNone/>
            </a:pPr>
            <a:r>
              <a:rPr lang="en-IN" dirty="0" err="1"/>
              <a:t>bin.close</a:t>
            </a:r>
            <a:r>
              <a:rPr lang="en-IN" dirty="0"/>
              <a:t>();    </a:t>
            </a:r>
          </a:p>
          <a:p>
            <a:pPr marL="0" indent="0">
              <a:buNone/>
            </a:pPr>
            <a:r>
              <a:rPr lang="en-IN" dirty="0"/>
              <a:t>    </a:t>
            </a:r>
            <a:r>
              <a:rPr lang="en-IN" dirty="0" err="1"/>
              <a:t>fin.close</a:t>
            </a:r>
            <a:r>
              <a:rPr lang="en-IN" dirty="0" smtClean="0"/>
              <a:t>();}</a:t>
            </a:r>
          </a:p>
          <a:p>
            <a:pPr marL="0" indent="0">
              <a:buNone/>
            </a:pPr>
            <a:r>
              <a:rPr lang="en-IN" dirty="0" smtClean="0"/>
              <a:t>catch(Exception</a:t>
            </a:r>
            <a:r>
              <a:rPr lang="en-IN" dirty="0"/>
              <a:t> e){</a:t>
            </a:r>
            <a:r>
              <a:rPr lang="en-IN" dirty="0" err="1"/>
              <a:t>System.out.println</a:t>
            </a:r>
            <a:r>
              <a:rPr lang="en-IN" dirty="0"/>
              <a:t>(e);}    </a:t>
            </a:r>
          </a:p>
          <a:p>
            <a:pPr marL="0" indent="0">
              <a:buNone/>
            </a:pPr>
            <a:r>
              <a:rPr lang="en-IN" dirty="0"/>
              <a:t> }    </a:t>
            </a:r>
          </a:p>
          <a:p>
            <a:pPr marL="0" indent="0">
              <a:buNone/>
            </a:pPr>
            <a:r>
              <a:rPr lang="en-IN" dirty="0"/>
              <a:t>}  </a:t>
            </a:r>
          </a:p>
          <a:p>
            <a:r>
              <a:rPr lang="en-US" dirty="0"/>
              <a:t>Here, we are assuming that you have following data in </a:t>
            </a:r>
            <a:r>
              <a:rPr lang="en-US" b="1" dirty="0"/>
              <a:t>"testout.txt"</a:t>
            </a:r>
            <a:r>
              <a:rPr lang="en-US" dirty="0"/>
              <a:t> file:</a:t>
            </a:r>
          </a:p>
          <a:p>
            <a:r>
              <a:rPr lang="en-US" dirty="0" err="1"/>
              <a:t>javaTpoint</a:t>
            </a:r>
            <a:r>
              <a:rPr lang="en-US" dirty="0"/>
              <a:t> </a:t>
            </a:r>
          </a:p>
          <a:p>
            <a:pPr marL="0" indent="0">
              <a:buNone/>
            </a:pPr>
            <a:r>
              <a:rPr lang="en-US" b="1" dirty="0"/>
              <a:t>Output:</a:t>
            </a:r>
          </a:p>
          <a:p>
            <a:r>
              <a:rPr lang="en-US" dirty="0" err="1"/>
              <a:t>javaTpoint</a:t>
            </a:r>
            <a:r>
              <a:rPr lang="en-US" dirty="0"/>
              <a:t> </a:t>
            </a:r>
          </a:p>
          <a:p>
            <a:endParaRPr lang="en-IN" dirty="0"/>
          </a:p>
        </p:txBody>
      </p:sp>
    </p:spTree>
    <p:extLst>
      <p:ext uri="{BB962C8B-B14F-4D97-AF65-F5344CB8AC3E}">
        <p14:creationId xmlns:p14="http://schemas.microsoft.com/office/powerpoint/2010/main" val="3858658614"/>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4. Java </a:t>
            </a:r>
            <a:r>
              <a:rPr lang="en-IN" b="1" dirty="0"/>
              <a:t>Reader</a:t>
            </a:r>
            <a:br>
              <a:rPr lang="en-IN" b="1" dirty="0"/>
            </a:br>
            <a:endParaRPr lang="en-IN" dirty="0"/>
          </a:p>
        </p:txBody>
      </p:sp>
      <p:sp>
        <p:nvSpPr>
          <p:cNvPr id="5" name="Content Placeholder 4"/>
          <p:cNvSpPr>
            <a:spLocks noGrp="1"/>
          </p:cNvSpPr>
          <p:nvPr>
            <p:ph idx="1"/>
          </p:nvPr>
        </p:nvSpPr>
        <p:spPr>
          <a:xfrm>
            <a:off x="609600" y="1340769"/>
            <a:ext cx="10972800" cy="4632996"/>
          </a:xfrm>
        </p:spPr>
        <p:txBody>
          <a:bodyPr/>
          <a:lstStyle/>
          <a:p>
            <a:r>
              <a:rPr lang="en-US" dirty="0"/>
              <a:t>Reader is an </a:t>
            </a:r>
            <a:r>
              <a:rPr lang="en-US" dirty="0">
                <a:hlinkClick r:id="rId2"/>
              </a:rPr>
              <a:t>abstract class</a:t>
            </a:r>
            <a:r>
              <a:rPr lang="en-US" dirty="0"/>
              <a:t> for reading character </a:t>
            </a:r>
            <a:r>
              <a:rPr lang="en-US" dirty="0">
                <a:hlinkClick r:id="rId3"/>
              </a:rPr>
              <a:t>streams</a:t>
            </a:r>
            <a:r>
              <a:rPr lang="en-US" dirty="0"/>
              <a:t>. </a:t>
            </a:r>
            <a:endParaRPr lang="en-US" dirty="0" smtClean="0"/>
          </a:p>
          <a:p>
            <a:r>
              <a:rPr lang="en-US" dirty="0" smtClean="0"/>
              <a:t>The </a:t>
            </a:r>
            <a:r>
              <a:rPr lang="en-US" dirty="0"/>
              <a:t>only methods that a subclass must implement are read(char[], </a:t>
            </a:r>
            <a:r>
              <a:rPr lang="en-US" dirty="0" err="1"/>
              <a:t>int</a:t>
            </a:r>
            <a:r>
              <a:rPr lang="en-US" dirty="0"/>
              <a:t>, </a:t>
            </a:r>
            <a:r>
              <a:rPr lang="en-US" dirty="0" err="1"/>
              <a:t>int</a:t>
            </a:r>
            <a:r>
              <a:rPr lang="en-US" dirty="0"/>
              <a:t>) and close(). </a:t>
            </a:r>
            <a:endParaRPr lang="en-US" dirty="0" smtClean="0"/>
          </a:p>
          <a:p>
            <a:r>
              <a:rPr lang="en-US" dirty="0" smtClean="0"/>
              <a:t>Most </a:t>
            </a:r>
            <a:r>
              <a:rPr lang="en-US" dirty="0"/>
              <a:t>subclasses, however, will </a:t>
            </a:r>
            <a:r>
              <a:rPr lang="en-US" dirty="0">
                <a:hlinkClick r:id="rId4"/>
              </a:rPr>
              <a:t>override</a:t>
            </a:r>
            <a:r>
              <a:rPr lang="en-US" dirty="0"/>
              <a:t> some of the methods to provide higher efficiency, additional functionality, or both.</a:t>
            </a:r>
          </a:p>
          <a:p>
            <a:r>
              <a:rPr lang="en-US" dirty="0"/>
              <a:t>Some of the implementation </a:t>
            </a:r>
            <a:r>
              <a:rPr lang="en-US" dirty="0">
                <a:hlinkClick r:id="rId5"/>
              </a:rPr>
              <a:t>class</a:t>
            </a:r>
            <a:r>
              <a:rPr lang="en-US" dirty="0"/>
              <a:t> are </a:t>
            </a:r>
            <a:endParaRPr lang="en-US" dirty="0" smtClean="0"/>
          </a:p>
          <a:p>
            <a:pPr marL="0" indent="0">
              <a:buNone/>
            </a:pPr>
            <a:r>
              <a:rPr lang="en-US" dirty="0" smtClean="0">
                <a:hlinkClick r:id="rId6"/>
              </a:rPr>
              <a:t> Buffered Reader</a:t>
            </a:r>
            <a:r>
              <a:rPr lang="en-US" dirty="0" smtClean="0"/>
              <a:t>, </a:t>
            </a:r>
            <a:r>
              <a:rPr lang="en-US" dirty="0" err="1">
                <a:hlinkClick r:id="rId7"/>
              </a:rPr>
              <a:t>CharArrayReader</a:t>
            </a:r>
            <a:r>
              <a:rPr lang="en-US" dirty="0"/>
              <a:t>, </a:t>
            </a:r>
            <a:r>
              <a:rPr lang="en-US" dirty="0" err="1">
                <a:hlinkClick r:id="rId8"/>
              </a:rPr>
              <a:t>FilterReader</a:t>
            </a:r>
            <a:r>
              <a:rPr lang="en-US" dirty="0"/>
              <a:t>, </a:t>
            </a:r>
            <a:r>
              <a:rPr lang="en-US" dirty="0" err="1">
                <a:hlinkClick r:id="rId9"/>
              </a:rPr>
              <a:t>InputStreamReader</a:t>
            </a:r>
            <a:r>
              <a:rPr lang="en-US" dirty="0"/>
              <a:t>, </a:t>
            </a:r>
            <a:r>
              <a:rPr lang="en-US" dirty="0" err="1"/>
              <a:t>PipedReader</a:t>
            </a:r>
            <a:r>
              <a:rPr lang="en-US" dirty="0"/>
              <a:t>, </a:t>
            </a:r>
            <a:r>
              <a:rPr lang="en-US" dirty="0" err="1">
                <a:hlinkClick r:id="rId10"/>
              </a:rPr>
              <a:t>StringReader</a:t>
            </a:r>
            <a:endParaRPr lang="en-US" dirty="0"/>
          </a:p>
          <a:p>
            <a:pPr marL="0" indent="0">
              <a:buNone/>
            </a:pPr>
            <a:endParaRPr lang="en-IN" dirty="0"/>
          </a:p>
        </p:txBody>
      </p:sp>
    </p:spTree>
    <p:extLst>
      <p:ext uri="{BB962C8B-B14F-4D97-AF65-F5344CB8AC3E}">
        <p14:creationId xmlns:p14="http://schemas.microsoft.com/office/powerpoint/2010/main" val="33225296"/>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0" y="476672"/>
            <a:ext cx="12576720" cy="6048672"/>
          </a:xfrm>
        </p:spPr>
        <p:txBody>
          <a:bodyPr>
            <a:normAutofit/>
          </a:bodyPr>
          <a:lstStyle/>
          <a:p>
            <a:r>
              <a:rPr lang="en-US" b="1" dirty="0"/>
              <a:t>Java I/O</a:t>
            </a:r>
            <a:r>
              <a:rPr lang="en-US" dirty="0"/>
              <a:t> (Input and Output) is used </a:t>
            </a:r>
            <a:r>
              <a:rPr lang="en-US" i="1" dirty="0"/>
              <a:t>to process the input</a:t>
            </a:r>
            <a:r>
              <a:rPr lang="en-US" dirty="0"/>
              <a:t> and </a:t>
            </a:r>
            <a:r>
              <a:rPr lang="en-US" i="1" dirty="0"/>
              <a:t>produce the output</a:t>
            </a:r>
            <a:r>
              <a:rPr lang="en-US" dirty="0"/>
              <a:t>.</a:t>
            </a:r>
          </a:p>
          <a:p>
            <a:r>
              <a:rPr lang="en-US" dirty="0"/>
              <a:t>Java uses the concept of a stream to make I/O operation fast. The java.io package contains all the classes required for input and output operations.</a:t>
            </a:r>
          </a:p>
          <a:p>
            <a:r>
              <a:rPr lang="en-US" b="1" dirty="0"/>
              <a:t>Stream</a:t>
            </a:r>
          </a:p>
          <a:p>
            <a:r>
              <a:rPr lang="en-US" dirty="0"/>
              <a:t>A stream is a sequence of data. In Java, a stream is composed of bytes. It's called a stream because it is like a stream of water that continues to flow.</a:t>
            </a:r>
          </a:p>
          <a:p>
            <a:r>
              <a:rPr lang="en-US" dirty="0"/>
              <a:t>In Java, 3 streams are created for us automatically. All these streams are attached with the console.</a:t>
            </a:r>
          </a:p>
          <a:p>
            <a:r>
              <a:rPr lang="en-US" b="1" dirty="0"/>
              <a:t>1) </a:t>
            </a:r>
            <a:r>
              <a:rPr lang="en-US" b="1" dirty="0" err="1"/>
              <a:t>System.out</a:t>
            </a:r>
            <a:r>
              <a:rPr lang="en-US" b="1" dirty="0"/>
              <a:t>: </a:t>
            </a:r>
            <a:r>
              <a:rPr lang="en-US" dirty="0"/>
              <a:t>standard output </a:t>
            </a:r>
            <a:r>
              <a:rPr lang="en-US" dirty="0" smtClean="0"/>
              <a:t>stream. </a:t>
            </a:r>
            <a:r>
              <a:rPr lang="en-US" b="1" dirty="0" smtClean="0"/>
              <a:t>Ex:</a:t>
            </a:r>
            <a:r>
              <a:rPr lang="en-IN" b="1" dirty="0" err="1"/>
              <a:t>System.out.println</a:t>
            </a:r>
            <a:r>
              <a:rPr lang="en-IN" b="1" dirty="0"/>
              <a:t>("simple message");</a:t>
            </a:r>
            <a:r>
              <a:rPr lang="en-IN" dirty="0"/>
              <a:t>  </a:t>
            </a:r>
            <a:endParaRPr lang="en-US" dirty="0"/>
          </a:p>
          <a:p>
            <a:r>
              <a:rPr lang="en-US" b="1" dirty="0"/>
              <a:t>2) System.in: </a:t>
            </a:r>
            <a:r>
              <a:rPr lang="en-US" dirty="0"/>
              <a:t>standard input </a:t>
            </a:r>
            <a:r>
              <a:rPr lang="en-US" dirty="0" smtClean="0"/>
              <a:t>stream. </a:t>
            </a:r>
            <a:r>
              <a:rPr lang="en-US" b="1" dirty="0"/>
              <a:t>Ex: </a:t>
            </a:r>
            <a:r>
              <a:rPr lang="en-US" b="1" dirty="0" err="1"/>
              <a:t>int</a:t>
            </a:r>
            <a:r>
              <a:rPr lang="en-US" b="1" dirty="0"/>
              <a:t> i=</a:t>
            </a:r>
            <a:r>
              <a:rPr lang="en-US" b="1" dirty="0" err="1"/>
              <a:t>System.in.read</a:t>
            </a:r>
            <a:r>
              <a:rPr lang="en-US" b="1" dirty="0" smtClean="0"/>
              <a:t>();</a:t>
            </a:r>
            <a:r>
              <a:rPr lang="en-US" b="1" dirty="0"/>
              <a:t> </a:t>
            </a:r>
            <a:r>
              <a:rPr lang="en-US" b="1" dirty="0" err="1"/>
              <a:t>System.out.println</a:t>
            </a:r>
            <a:r>
              <a:rPr lang="en-US" b="1" dirty="0"/>
              <a:t>((char)i);</a:t>
            </a:r>
          </a:p>
          <a:p>
            <a:r>
              <a:rPr lang="en-US" b="1" dirty="0"/>
              <a:t>3) </a:t>
            </a:r>
            <a:r>
              <a:rPr lang="en-US" b="1" dirty="0" err="1"/>
              <a:t>System.err</a:t>
            </a:r>
            <a:r>
              <a:rPr lang="en-US" b="1" dirty="0"/>
              <a:t>: </a:t>
            </a:r>
            <a:r>
              <a:rPr lang="en-US" dirty="0"/>
              <a:t>standard error </a:t>
            </a:r>
            <a:r>
              <a:rPr lang="en-US" dirty="0" smtClean="0"/>
              <a:t>stream. </a:t>
            </a:r>
            <a:r>
              <a:rPr lang="en-US" b="1" dirty="0" smtClean="0"/>
              <a:t>Ex:</a:t>
            </a:r>
            <a:r>
              <a:rPr lang="en-IN" b="1" dirty="0"/>
              <a:t> </a:t>
            </a:r>
            <a:r>
              <a:rPr lang="en-IN" b="1" dirty="0" err="1"/>
              <a:t>System.err.println</a:t>
            </a:r>
            <a:r>
              <a:rPr lang="en-IN" b="1" dirty="0"/>
              <a:t>("error message");</a:t>
            </a:r>
            <a:endParaRPr lang="en-US" b="1" dirty="0"/>
          </a:p>
          <a:p>
            <a:pPr marL="0" indent="0">
              <a:buNone/>
            </a:pPr>
            <a:endParaRPr lang="en-IN" dirty="0"/>
          </a:p>
        </p:txBody>
      </p:sp>
    </p:spTree>
    <p:extLst>
      <p:ext uri="{BB962C8B-B14F-4D97-AF65-F5344CB8AC3E}">
        <p14:creationId xmlns:p14="http://schemas.microsoft.com/office/powerpoint/2010/main" val="1982835138"/>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sz="half" idx="1"/>
          </p:nvPr>
        </p:nvSpPr>
        <p:spPr bwMode="auto">
          <a:xfrm>
            <a:off x="119336" y="548680"/>
            <a:ext cx="828092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import java.io.*;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public class </a:t>
            </a:r>
            <a:r>
              <a:rPr kumimoji="0" lang="en-US" b="0" i="0" u="none" strike="noStrike" cap="none" normalizeH="0" baseline="0" dirty="0" err="1" smtClean="0">
                <a:ln>
                  <a:noFill/>
                </a:ln>
                <a:solidFill>
                  <a:schemeClr val="tx1"/>
                </a:solidFill>
                <a:effectLst/>
                <a:latin typeface="Arial" pitchFamily="34" charset="0"/>
                <a:cs typeface="Arial" pitchFamily="34" charset="0"/>
              </a:rPr>
              <a:t>ReaderExample</a:t>
            </a:r>
            <a:r>
              <a:rPr kumimoji="0" lang="en-US"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public static void main(String[] </a:t>
            </a:r>
            <a:r>
              <a:rPr kumimoji="0" lang="en-US" b="0" i="0" u="none" strike="noStrike" cap="none" normalizeH="0" baseline="0" dirty="0" err="1" smtClean="0">
                <a:ln>
                  <a:noFill/>
                </a:ln>
                <a:solidFill>
                  <a:schemeClr val="tx1"/>
                </a:solidFill>
                <a:effectLst/>
                <a:latin typeface="Arial" pitchFamily="34" charset="0"/>
                <a:cs typeface="Arial" pitchFamily="34" charset="0"/>
              </a:rPr>
              <a:t>args</a:t>
            </a:r>
            <a:r>
              <a:rPr kumimoji="0" lang="en-US"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try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Reader </a:t>
            </a:r>
            <a:r>
              <a:rPr kumimoji="0" lang="en-US" b="0" i="0" u="none" strike="noStrike" cap="none" normalizeH="0" baseline="0" dirty="0" err="1" smtClean="0">
                <a:ln>
                  <a:noFill/>
                </a:ln>
                <a:solidFill>
                  <a:schemeClr val="tx1"/>
                </a:solidFill>
                <a:effectLst/>
                <a:latin typeface="Arial" pitchFamily="34" charset="0"/>
                <a:cs typeface="Arial" pitchFamily="34" charset="0"/>
              </a:rPr>
              <a:t>reader</a:t>
            </a:r>
            <a:r>
              <a:rPr kumimoji="0" lang="en-US" b="0" i="0" u="none" strike="noStrike" cap="none" normalizeH="0" baseline="0" dirty="0" smtClean="0">
                <a:ln>
                  <a:noFill/>
                </a:ln>
                <a:solidFill>
                  <a:schemeClr val="tx1"/>
                </a:solidFill>
                <a:effectLst/>
                <a:latin typeface="Arial" pitchFamily="34" charset="0"/>
                <a:cs typeface="Arial" pitchFamily="34" charset="0"/>
              </a:rPr>
              <a:t> = new </a:t>
            </a:r>
            <a:r>
              <a:rPr kumimoji="0" lang="en-US" b="0" i="0" u="none" strike="noStrike" cap="none" normalizeH="0" baseline="0" dirty="0" err="1" smtClean="0">
                <a:ln>
                  <a:noFill/>
                </a:ln>
                <a:solidFill>
                  <a:schemeClr val="tx1"/>
                </a:solidFill>
                <a:effectLst/>
                <a:latin typeface="Arial" pitchFamily="34" charset="0"/>
                <a:cs typeface="Arial" pitchFamily="34" charset="0"/>
              </a:rPr>
              <a:t>FileReader</a:t>
            </a:r>
            <a:r>
              <a:rPr kumimoji="0" lang="en-US" b="0" i="0" u="none" strike="noStrike" cap="none" normalizeH="0" baseline="0" dirty="0" smtClean="0">
                <a:ln>
                  <a:noFill/>
                </a:ln>
                <a:solidFill>
                  <a:schemeClr val="tx1"/>
                </a:solidFill>
                <a:effectLst/>
                <a:latin typeface="Arial" pitchFamily="34" charset="0"/>
                <a:cs typeface="Arial" pitchFamily="34" charset="0"/>
              </a:rPr>
              <a:t>("file.txt");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err="1" smtClean="0">
                <a:ln>
                  <a:noFill/>
                </a:ln>
                <a:solidFill>
                  <a:schemeClr val="tx1"/>
                </a:solidFill>
                <a:effectLst/>
                <a:latin typeface="Arial" pitchFamily="34" charset="0"/>
                <a:cs typeface="Arial" pitchFamily="34" charset="0"/>
              </a:rPr>
              <a:t>int</a:t>
            </a:r>
            <a:r>
              <a:rPr kumimoji="0" lang="en-US" b="0" i="0" u="none" strike="noStrike" cap="none" normalizeH="0" baseline="0" dirty="0" smtClean="0">
                <a:ln>
                  <a:noFill/>
                </a:ln>
                <a:solidFill>
                  <a:schemeClr val="tx1"/>
                </a:solidFill>
                <a:effectLst/>
                <a:latin typeface="Arial" pitchFamily="34" charset="0"/>
                <a:cs typeface="Arial" pitchFamily="34" charset="0"/>
              </a:rPr>
              <a:t> data = </a:t>
            </a:r>
            <a:r>
              <a:rPr kumimoji="0" lang="en-US" b="0" i="0" u="none" strike="noStrike" cap="none" normalizeH="0" baseline="0" dirty="0" err="1" smtClean="0">
                <a:ln>
                  <a:noFill/>
                </a:ln>
                <a:solidFill>
                  <a:schemeClr val="tx1"/>
                </a:solidFill>
                <a:effectLst/>
                <a:latin typeface="Arial" pitchFamily="34" charset="0"/>
                <a:cs typeface="Arial" pitchFamily="34" charset="0"/>
              </a:rPr>
              <a:t>reader.read</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while (data != -1)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err="1" smtClean="0">
                <a:ln>
                  <a:noFill/>
                </a:ln>
                <a:solidFill>
                  <a:schemeClr val="tx1"/>
                </a:solidFill>
                <a:effectLst/>
                <a:latin typeface="Arial" pitchFamily="34" charset="0"/>
                <a:cs typeface="Arial" pitchFamily="34" charset="0"/>
              </a:rPr>
              <a:t>System.out.print</a:t>
            </a:r>
            <a:r>
              <a:rPr kumimoji="0" lang="en-US" b="0" i="0" u="none" strike="noStrike" cap="none" normalizeH="0" baseline="0" dirty="0" smtClean="0">
                <a:ln>
                  <a:noFill/>
                </a:ln>
                <a:solidFill>
                  <a:schemeClr val="tx1"/>
                </a:solidFill>
                <a:effectLst/>
                <a:latin typeface="Arial" pitchFamily="34" charset="0"/>
                <a:cs typeface="Arial" pitchFamily="34" charset="0"/>
              </a:rPr>
              <a:t>((char) data);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data = </a:t>
            </a:r>
            <a:r>
              <a:rPr kumimoji="0" lang="en-US" b="0" i="0" u="none" strike="noStrike" cap="none" normalizeH="0" baseline="0" dirty="0" err="1" smtClean="0">
                <a:ln>
                  <a:noFill/>
                </a:ln>
                <a:solidFill>
                  <a:schemeClr val="tx1"/>
                </a:solidFill>
                <a:effectLst/>
                <a:latin typeface="Arial" pitchFamily="34" charset="0"/>
                <a:cs typeface="Arial" pitchFamily="34" charset="0"/>
              </a:rPr>
              <a:t>reader.read</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err="1" smtClean="0">
                <a:ln>
                  <a:noFill/>
                </a:ln>
                <a:solidFill>
                  <a:schemeClr val="tx1"/>
                </a:solidFill>
                <a:effectLst/>
                <a:latin typeface="Arial" pitchFamily="34" charset="0"/>
                <a:cs typeface="Arial" pitchFamily="34" charset="0"/>
              </a:rPr>
              <a:t>reader.close</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 catch (Exception ex)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err="1" smtClean="0">
                <a:ln>
                  <a:noFill/>
                </a:ln>
                <a:solidFill>
                  <a:schemeClr val="tx1"/>
                </a:solidFill>
                <a:effectLst/>
                <a:latin typeface="Arial" pitchFamily="34" charset="0"/>
                <a:cs typeface="Arial" pitchFamily="34" charset="0"/>
              </a:rPr>
              <a:t>System.out.println</a:t>
            </a:r>
            <a:r>
              <a:rPr kumimoji="0" lang="en-US" b="0" i="0" u="none" strike="noStrike" cap="none" normalizeH="0" baseline="0" dirty="0" smtClean="0">
                <a:ln>
                  <a:noFill/>
                </a:ln>
                <a:solidFill>
                  <a:schemeClr val="tx1"/>
                </a:solidFill>
                <a:effectLst/>
                <a:latin typeface="Arial" pitchFamily="34" charset="0"/>
                <a:cs typeface="Arial" pitchFamily="34" charset="0"/>
              </a:rPr>
              <a:t>(</a:t>
            </a:r>
            <a:r>
              <a:rPr kumimoji="0" lang="en-US" b="0" i="0" u="none" strike="noStrike" cap="none" normalizeH="0" baseline="0" dirty="0" err="1" smtClean="0">
                <a:ln>
                  <a:noFill/>
                </a:ln>
                <a:solidFill>
                  <a:schemeClr val="tx1"/>
                </a:solidFill>
                <a:effectLst/>
                <a:latin typeface="Arial" pitchFamily="34" charset="0"/>
                <a:cs typeface="Arial" pitchFamily="34" charset="0"/>
              </a:rPr>
              <a:t>ex.getMessage</a:t>
            </a:r>
            <a:r>
              <a:rPr kumimoji="0" lang="en-US"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Arial" pitchFamily="34" charset="0"/>
                <a:cs typeface="Arial"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p>
        </p:txBody>
      </p:sp>
      <p:sp>
        <p:nvSpPr>
          <p:cNvPr id="6" name="Content Placeholder 5"/>
          <p:cNvSpPr>
            <a:spLocks noGrp="1"/>
          </p:cNvSpPr>
          <p:nvPr>
            <p:ph sz="half" idx="2"/>
          </p:nvPr>
        </p:nvSpPr>
        <p:spPr>
          <a:xfrm>
            <a:off x="8688288" y="1340768"/>
            <a:ext cx="5126360" cy="4297363"/>
          </a:xfrm>
        </p:spPr>
        <p:txBody>
          <a:bodyPr/>
          <a:lstStyle/>
          <a:p>
            <a:pPr marL="0" lvl="0" indent="0" eaLnBrk="0" hangingPunct="0">
              <a:spcBef>
                <a:spcPct val="0"/>
              </a:spcBef>
              <a:buNone/>
            </a:pPr>
            <a:r>
              <a:rPr lang="en-US" sz="2800" dirty="0">
                <a:latin typeface="Arial" pitchFamily="34" charset="0"/>
                <a:cs typeface="Arial" pitchFamily="34" charset="0"/>
              </a:rPr>
              <a:t>file.txt:</a:t>
            </a:r>
          </a:p>
          <a:p>
            <a:pPr marL="0" lvl="0" indent="0" eaLnBrk="0" hangingPunct="0">
              <a:spcBef>
                <a:spcPct val="0"/>
              </a:spcBef>
              <a:buNone/>
            </a:pPr>
            <a:r>
              <a:rPr lang="en-US" sz="2800" dirty="0">
                <a:latin typeface="Arial Unicode MS" pitchFamily="34" charset="-128"/>
                <a:cs typeface="Arial" pitchFamily="34" charset="0"/>
              </a:rPr>
              <a:t>I love my country </a:t>
            </a:r>
            <a:endParaRPr lang="en-US" sz="2800" dirty="0">
              <a:latin typeface="Arial" pitchFamily="34" charset="0"/>
              <a:cs typeface="Arial" pitchFamily="34" charset="0"/>
            </a:endParaRPr>
          </a:p>
          <a:p>
            <a:pPr marL="0" lvl="0" indent="0" eaLnBrk="0" hangingPunct="0">
              <a:spcBef>
                <a:spcPct val="0"/>
              </a:spcBef>
              <a:buNone/>
            </a:pPr>
            <a:r>
              <a:rPr lang="en-US" sz="2800" dirty="0">
                <a:latin typeface="Arial" pitchFamily="34" charset="0"/>
                <a:cs typeface="Arial" pitchFamily="34" charset="0"/>
              </a:rPr>
              <a:t>Output:</a:t>
            </a:r>
          </a:p>
          <a:p>
            <a:pPr marL="0" lvl="0" indent="0" eaLnBrk="0" hangingPunct="0">
              <a:spcBef>
                <a:spcPct val="0"/>
              </a:spcBef>
              <a:buNone/>
            </a:pPr>
            <a:r>
              <a:rPr lang="en-US" sz="2800" dirty="0">
                <a:latin typeface="Arial Unicode MS" pitchFamily="34" charset="-128"/>
                <a:cs typeface="Arial" pitchFamily="34" charset="0"/>
              </a:rPr>
              <a:t>I love my country</a:t>
            </a:r>
            <a:r>
              <a:rPr lang="en-US" dirty="0">
                <a:latin typeface="Arial Unicode MS" pitchFamily="34" charset="-128"/>
                <a:cs typeface="Arial" pitchFamily="34" charset="0"/>
              </a:rPr>
              <a:t> </a:t>
            </a:r>
            <a:endParaRPr lang="en-US" sz="48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1223589974"/>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578768"/>
          </a:xfrm>
        </p:spPr>
        <p:txBody>
          <a:bodyPr>
            <a:normAutofit fontScale="90000"/>
          </a:bodyPr>
          <a:lstStyle/>
          <a:p>
            <a:r>
              <a:rPr lang="en-IN" b="1" dirty="0"/>
              <a:t>Java Writer</a:t>
            </a:r>
            <a:br>
              <a:rPr lang="en-IN" b="1" dirty="0"/>
            </a:br>
            <a:endParaRPr lang="en-IN" dirty="0"/>
          </a:p>
        </p:txBody>
      </p:sp>
      <p:sp>
        <p:nvSpPr>
          <p:cNvPr id="5" name="Content Placeholder 4"/>
          <p:cNvSpPr>
            <a:spLocks noGrp="1"/>
          </p:cNvSpPr>
          <p:nvPr>
            <p:ph idx="1"/>
          </p:nvPr>
        </p:nvSpPr>
        <p:spPr>
          <a:xfrm>
            <a:off x="695400" y="1412776"/>
            <a:ext cx="10972800" cy="4777012"/>
          </a:xfrm>
        </p:spPr>
        <p:txBody>
          <a:bodyPr/>
          <a:lstStyle/>
          <a:p>
            <a:r>
              <a:rPr lang="en-US" dirty="0"/>
              <a:t>It is an </a:t>
            </a:r>
            <a:r>
              <a:rPr lang="en-US" dirty="0">
                <a:hlinkClick r:id="rId2"/>
              </a:rPr>
              <a:t>abstract</a:t>
            </a:r>
            <a:r>
              <a:rPr lang="en-US" dirty="0"/>
              <a:t> class for writing to character streams. </a:t>
            </a:r>
            <a:endParaRPr lang="en-US" dirty="0" smtClean="0"/>
          </a:p>
          <a:p>
            <a:r>
              <a:rPr lang="en-US" dirty="0" smtClean="0"/>
              <a:t>The </a:t>
            </a:r>
            <a:r>
              <a:rPr lang="en-US" dirty="0"/>
              <a:t>methods that a subclass must implement are </a:t>
            </a:r>
            <a:r>
              <a:rPr lang="en-US" b="1" dirty="0"/>
              <a:t>write(char[], </a:t>
            </a:r>
            <a:r>
              <a:rPr lang="en-US" b="1" dirty="0" err="1"/>
              <a:t>int</a:t>
            </a:r>
            <a:r>
              <a:rPr lang="en-US" b="1" dirty="0"/>
              <a:t>, </a:t>
            </a:r>
            <a:r>
              <a:rPr lang="en-US" b="1" dirty="0" err="1"/>
              <a:t>int</a:t>
            </a:r>
            <a:r>
              <a:rPr lang="en-US" b="1" dirty="0"/>
              <a:t>), flush(), and close(). </a:t>
            </a:r>
            <a:endParaRPr lang="en-US" b="1" dirty="0" smtClean="0"/>
          </a:p>
          <a:p>
            <a:r>
              <a:rPr lang="en-US" dirty="0" smtClean="0"/>
              <a:t>Most </a:t>
            </a:r>
            <a:r>
              <a:rPr lang="en-US" dirty="0"/>
              <a:t>subclasses will override some of the methods defined here to provide higher efficiency, functionality or both.</a:t>
            </a:r>
            <a:endParaRPr lang="en-IN" dirty="0"/>
          </a:p>
        </p:txBody>
      </p:sp>
    </p:spTree>
    <p:extLst>
      <p:ext uri="{BB962C8B-B14F-4D97-AF65-F5344CB8AC3E}">
        <p14:creationId xmlns:p14="http://schemas.microsoft.com/office/powerpoint/2010/main" val="1088117914"/>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91344" y="764704"/>
            <a:ext cx="7488832" cy="6093295"/>
          </a:xfrm>
        </p:spPr>
        <p:txBody>
          <a:bodyPr>
            <a:noAutofit/>
          </a:bodyPr>
          <a:lstStyle/>
          <a:p>
            <a:pPr marL="0" indent="0">
              <a:buNone/>
            </a:pPr>
            <a:r>
              <a:rPr lang="en-IN" dirty="0"/>
              <a:t>import java.io.*;  </a:t>
            </a:r>
          </a:p>
          <a:p>
            <a:pPr marL="0" indent="0">
              <a:buNone/>
            </a:pPr>
            <a:r>
              <a:rPr lang="en-IN" dirty="0"/>
              <a:t>public class </a:t>
            </a:r>
            <a:r>
              <a:rPr lang="en-IN" dirty="0" err="1"/>
              <a:t>WriterExample</a:t>
            </a:r>
            <a:r>
              <a:rPr lang="en-IN" dirty="0"/>
              <a:t> {  </a:t>
            </a:r>
          </a:p>
          <a:p>
            <a:pPr marL="0" indent="0">
              <a:buNone/>
            </a:pPr>
            <a:r>
              <a:rPr lang="en-IN" dirty="0"/>
              <a:t>    public static void main(String[] </a:t>
            </a:r>
            <a:r>
              <a:rPr lang="en-IN" dirty="0" err="1"/>
              <a:t>args</a:t>
            </a:r>
            <a:r>
              <a:rPr lang="en-IN" dirty="0"/>
              <a:t>) {  </a:t>
            </a:r>
          </a:p>
          <a:p>
            <a:pPr marL="0" indent="0">
              <a:buNone/>
            </a:pPr>
            <a:r>
              <a:rPr lang="en-IN" dirty="0"/>
              <a:t>        try {  </a:t>
            </a:r>
          </a:p>
          <a:p>
            <a:pPr marL="0" indent="0">
              <a:buNone/>
            </a:pPr>
            <a:r>
              <a:rPr lang="en-IN" dirty="0"/>
              <a:t>            Writer w = new </a:t>
            </a:r>
            <a:r>
              <a:rPr lang="en-IN" dirty="0" err="1"/>
              <a:t>FileWriter</a:t>
            </a:r>
            <a:r>
              <a:rPr lang="en-IN" dirty="0"/>
              <a:t>("output.txt");  </a:t>
            </a:r>
          </a:p>
          <a:p>
            <a:pPr marL="0" indent="0">
              <a:buNone/>
            </a:pPr>
            <a:r>
              <a:rPr lang="en-IN" dirty="0"/>
              <a:t>            String content = "I love my country";  </a:t>
            </a:r>
          </a:p>
          <a:p>
            <a:pPr marL="0" indent="0">
              <a:buNone/>
            </a:pPr>
            <a:r>
              <a:rPr lang="en-IN" dirty="0"/>
              <a:t>            </a:t>
            </a:r>
            <a:r>
              <a:rPr lang="en-IN" dirty="0" err="1"/>
              <a:t>w.write</a:t>
            </a:r>
            <a:r>
              <a:rPr lang="en-IN" dirty="0"/>
              <a:t>(content);  </a:t>
            </a:r>
          </a:p>
          <a:p>
            <a:pPr marL="0" indent="0">
              <a:buNone/>
            </a:pPr>
            <a:r>
              <a:rPr lang="en-IN" dirty="0"/>
              <a:t>            </a:t>
            </a:r>
            <a:r>
              <a:rPr lang="en-IN" dirty="0" err="1"/>
              <a:t>w.close</a:t>
            </a:r>
            <a:r>
              <a:rPr lang="en-IN" dirty="0"/>
              <a:t>();  </a:t>
            </a:r>
          </a:p>
          <a:p>
            <a:pPr marL="0" indent="0">
              <a:buNone/>
            </a:pPr>
            <a:r>
              <a:rPr lang="en-IN" dirty="0"/>
              <a:t>            </a:t>
            </a:r>
            <a:r>
              <a:rPr lang="en-IN" dirty="0" err="1"/>
              <a:t>System.out.println</a:t>
            </a:r>
            <a:r>
              <a:rPr lang="en-IN" dirty="0"/>
              <a:t>("Done");  </a:t>
            </a:r>
          </a:p>
          <a:p>
            <a:pPr marL="0" indent="0">
              <a:buNone/>
            </a:pPr>
            <a:r>
              <a:rPr lang="en-IN" dirty="0"/>
              <a:t>        } catch (</a:t>
            </a:r>
            <a:r>
              <a:rPr lang="en-IN" dirty="0" err="1"/>
              <a:t>IOException</a:t>
            </a:r>
            <a:r>
              <a:rPr lang="en-IN" dirty="0"/>
              <a:t> e) {  </a:t>
            </a:r>
          </a:p>
          <a:p>
            <a:pPr marL="0" indent="0">
              <a:buNone/>
            </a:pPr>
            <a:r>
              <a:rPr lang="en-IN" dirty="0"/>
              <a:t>            </a:t>
            </a:r>
            <a:r>
              <a:rPr lang="en-IN" dirty="0" err="1"/>
              <a:t>e.printStackTrace</a:t>
            </a:r>
            <a:r>
              <a:rPr lang="en-IN" dirty="0"/>
              <a:t>();  </a:t>
            </a:r>
          </a:p>
          <a:p>
            <a:pPr marL="0" indent="0">
              <a:buNone/>
            </a:pPr>
            <a:r>
              <a:rPr lang="en-IN" dirty="0"/>
              <a:t>           }  </a:t>
            </a:r>
            <a:r>
              <a:rPr lang="en-IN" dirty="0" smtClean="0"/>
              <a:t>} }</a:t>
            </a:r>
            <a:endParaRPr lang="en-IN" dirty="0"/>
          </a:p>
          <a:p>
            <a:pPr marL="0" indent="0">
              <a:buNone/>
            </a:pPr>
            <a:r>
              <a:rPr lang="en-IN" dirty="0"/>
              <a:t> </a:t>
            </a:r>
          </a:p>
          <a:p>
            <a:pPr marL="0" indent="0">
              <a:buNone/>
            </a:pPr>
            <a:r>
              <a:rPr lang="en-IN" sz="2000" dirty="0" smtClean="0"/>
              <a:t> </a:t>
            </a:r>
            <a:endParaRPr lang="en-IN" sz="2000" dirty="0"/>
          </a:p>
          <a:p>
            <a:pPr marL="0" indent="0">
              <a:buNone/>
            </a:pPr>
            <a:endParaRPr lang="en-IN" sz="2000" dirty="0"/>
          </a:p>
        </p:txBody>
      </p:sp>
      <p:sp>
        <p:nvSpPr>
          <p:cNvPr id="6" name="Content Placeholder 5"/>
          <p:cNvSpPr>
            <a:spLocks noGrp="1"/>
          </p:cNvSpPr>
          <p:nvPr>
            <p:ph sz="half" idx="2"/>
          </p:nvPr>
        </p:nvSpPr>
        <p:spPr>
          <a:xfrm>
            <a:off x="9552384" y="836713"/>
            <a:ext cx="2160240" cy="2808312"/>
          </a:xfrm>
        </p:spPr>
        <p:txBody>
          <a:bodyPr>
            <a:normAutofit/>
          </a:bodyPr>
          <a:lstStyle/>
          <a:p>
            <a:pPr marL="0" indent="0">
              <a:buNone/>
            </a:pPr>
            <a:r>
              <a:rPr lang="en-IN" dirty="0"/>
              <a:t>Output:</a:t>
            </a:r>
          </a:p>
          <a:p>
            <a:pPr marL="0" indent="0">
              <a:buNone/>
            </a:pPr>
            <a:r>
              <a:rPr lang="en-IN" dirty="0"/>
              <a:t>Done </a:t>
            </a:r>
          </a:p>
          <a:p>
            <a:pPr marL="0" indent="0">
              <a:buNone/>
            </a:pPr>
            <a:r>
              <a:rPr lang="en-IN" dirty="0"/>
              <a:t>output.txt:</a:t>
            </a:r>
          </a:p>
          <a:p>
            <a:pPr marL="0" indent="0">
              <a:buNone/>
            </a:pPr>
            <a:r>
              <a:rPr lang="en-IN" dirty="0"/>
              <a:t>I love my country</a:t>
            </a:r>
          </a:p>
        </p:txBody>
      </p:sp>
    </p:spTree>
    <p:extLst>
      <p:ext uri="{BB962C8B-B14F-4D97-AF65-F5344CB8AC3E}">
        <p14:creationId xmlns:p14="http://schemas.microsoft.com/office/powerpoint/2010/main" val="1444164457"/>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692696"/>
            <a:ext cx="11391056" cy="792088"/>
          </a:xfrm>
        </p:spPr>
        <p:txBody>
          <a:bodyPr>
            <a:normAutofit fontScale="90000"/>
          </a:bodyPr>
          <a:lstStyle/>
          <a:p>
            <a:r>
              <a:rPr lang="en-IN" b="1" dirty="0" smtClean="0"/>
              <a:t>  5. Java </a:t>
            </a:r>
            <a:r>
              <a:rPr lang="en-IN" b="1" dirty="0" err="1"/>
              <a:t>BufferedWriter</a:t>
            </a:r>
            <a:r>
              <a:rPr lang="en-IN" b="1" dirty="0"/>
              <a:t> </a:t>
            </a:r>
            <a:r>
              <a:rPr lang="en-IN" b="1" dirty="0" smtClean="0"/>
              <a:t>Class</a:t>
            </a:r>
            <a:br>
              <a:rPr lang="en-IN" b="1" dirty="0" smtClean="0"/>
            </a:br>
            <a:r>
              <a:rPr lang="en-IN" b="1" dirty="0" smtClean="0"/>
              <a:t>J</a:t>
            </a:r>
            <a:r>
              <a:rPr lang="en-US" dirty="0" err="1" smtClean="0"/>
              <a:t>ava</a:t>
            </a:r>
            <a:r>
              <a:rPr lang="en-US" dirty="0" smtClean="0"/>
              <a:t> </a:t>
            </a:r>
            <a:r>
              <a:rPr lang="en-US" dirty="0" err="1"/>
              <a:t>BufferedWriter</a:t>
            </a:r>
            <a:r>
              <a:rPr lang="en-US" dirty="0"/>
              <a:t> class is used to provide buffering for Writer instances</a:t>
            </a:r>
            <a:r>
              <a:rPr lang="en-IN" b="1" dirty="0"/>
              <a:t/>
            </a:r>
            <a:br>
              <a:rPr lang="en-IN" b="1" dirty="0"/>
            </a:b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368" y="1628800"/>
            <a:ext cx="1041536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2134036"/>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3392" y="692696"/>
            <a:ext cx="7416824" cy="5857132"/>
          </a:xfrm>
        </p:spPr>
        <p:txBody>
          <a:bodyPr>
            <a:normAutofit fontScale="92500"/>
          </a:bodyPr>
          <a:lstStyle/>
          <a:p>
            <a:pPr marL="0" indent="0">
              <a:buNone/>
            </a:pPr>
            <a:r>
              <a:rPr lang="en-IN" dirty="0"/>
              <a:t>package </a:t>
            </a:r>
            <a:r>
              <a:rPr lang="en-IN" dirty="0" err="1"/>
              <a:t>com.javatpoint</a:t>
            </a:r>
            <a:r>
              <a:rPr lang="en-IN" dirty="0"/>
              <a:t>;  </a:t>
            </a:r>
          </a:p>
          <a:p>
            <a:pPr marL="0" indent="0">
              <a:buNone/>
            </a:pPr>
            <a:r>
              <a:rPr lang="en-IN" dirty="0"/>
              <a:t>import java.io.*;  </a:t>
            </a:r>
          </a:p>
          <a:p>
            <a:pPr marL="0" indent="0">
              <a:buNone/>
            </a:pPr>
            <a:r>
              <a:rPr lang="en-IN" dirty="0"/>
              <a:t>public class </a:t>
            </a:r>
            <a:r>
              <a:rPr lang="en-IN" dirty="0" err="1"/>
              <a:t>BufferedWriterExample</a:t>
            </a:r>
            <a:r>
              <a:rPr lang="en-IN" dirty="0"/>
              <a:t> {  </a:t>
            </a:r>
          </a:p>
          <a:p>
            <a:pPr marL="0" indent="0">
              <a:buNone/>
            </a:pPr>
            <a:r>
              <a:rPr lang="en-IN" dirty="0"/>
              <a:t>public static void main(String[] </a:t>
            </a:r>
            <a:r>
              <a:rPr lang="en-IN" dirty="0" err="1"/>
              <a:t>args</a:t>
            </a:r>
            <a:r>
              <a:rPr lang="en-IN" dirty="0"/>
              <a:t>) throws Exception {     </a:t>
            </a:r>
          </a:p>
          <a:p>
            <a:pPr marL="0" indent="0">
              <a:buNone/>
            </a:pPr>
            <a:r>
              <a:rPr lang="en-IN" dirty="0"/>
              <a:t>    </a:t>
            </a:r>
            <a:r>
              <a:rPr lang="en-IN" dirty="0" err="1">
                <a:solidFill>
                  <a:srgbClr val="FF0000"/>
                </a:solidFill>
              </a:rPr>
              <a:t>FileWriter</a:t>
            </a:r>
            <a:r>
              <a:rPr lang="en-IN" dirty="0">
                <a:solidFill>
                  <a:srgbClr val="FF0000"/>
                </a:solidFill>
              </a:rPr>
              <a:t> writer = new </a:t>
            </a:r>
            <a:r>
              <a:rPr lang="en-IN" dirty="0" err="1">
                <a:solidFill>
                  <a:srgbClr val="FF0000"/>
                </a:solidFill>
              </a:rPr>
              <a:t>FileWriter</a:t>
            </a:r>
            <a:r>
              <a:rPr lang="en-IN" dirty="0">
                <a:solidFill>
                  <a:srgbClr val="FF0000"/>
                </a:solidFill>
              </a:rPr>
              <a:t>("D:\\testout.txt");  </a:t>
            </a:r>
          </a:p>
          <a:p>
            <a:pPr marL="0" indent="0">
              <a:buNone/>
            </a:pPr>
            <a:r>
              <a:rPr lang="en-IN" dirty="0">
                <a:solidFill>
                  <a:srgbClr val="FF0000"/>
                </a:solidFill>
              </a:rPr>
              <a:t>    </a:t>
            </a:r>
            <a:r>
              <a:rPr lang="en-IN" dirty="0" err="1">
                <a:solidFill>
                  <a:srgbClr val="FF0000"/>
                </a:solidFill>
              </a:rPr>
              <a:t>BufferedWriter</a:t>
            </a:r>
            <a:r>
              <a:rPr lang="en-IN" dirty="0">
                <a:solidFill>
                  <a:srgbClr val="FF0000"/>
                </a:solidFill>
              </a:rPr>
              <a:t> buffer = new </a:t>
            </a:r>
            <a:r>
              <a:rPr lang="en-IN" dirty="0" err="1">
                <a:solidFill>
                  <a:srgbClr val="FF0000"/>
                </a:solidFill>
              </a:rPr>
              <a:t>BufferedWriter</a:t>
            </a:r>
            <a:r>
              <a:rPr lang="en-IN" dirty="0">
                <a:solidFill>
                  <a:srgbClr val="FF0000"/>
                </a:solidFill>
              </a:rPr>
              <a:t>(writer);</a:t>
            </a:r>
            <a:r>
              <a:rPr lang="en-IN" dirty="0"/>
              <a:t>  </a:t>
            </a:r>
          </a:p>
          <a:p>
            <a:pPr marL="0" indent="0">
              <a:buNone/>
            </a:pPr>
            <a:r>
              <a:rPr lang="en-IN" dirty="0"/>
              <a:t>    </a:t>
            </a:r>
            <a:r>
              <a:rPr lang="en-IN" dirty="0" err="1"/>
              <a:t>buffer.write</a:t>
            </a:r>
            <a:r>
              <a:rPr lang="en-IN" dirty="0"/>
              <a:t>("Welcome to </a:t>
            </a:r>
            <a:r>
              <a:rPr lang="en-IN" dirty="0" err="1"/>
              <a:t>javaTpoint</a:t>
            </a:r>
            <a:r>
              <a:rPr lang="en-IN" dirty="0"/>
              <a:t>.");  </a:t>
            </a:r>
          </a:p>
          <a:p>
            <a:pPr marL="0" indent="0">
              <a:buNone/>
            </a:pPr>
            <a:r>
              <a:rPr lang="en-IN" dirty="0"/>
              <a:t>    </a:t>
            </a:r>
            <a:r>
              <a:rPr lang="en-IN" dirty="0" err="1"/>
              <a:t>buffer.close</a:t>
            </a:r>
            <a:r>
              <a:rPr lang="en-IN" dirty="0"/>
              <a:t>();  </a:t>
            </a:r>
          </a:p>
          <a:p>
            <a:pPr marL="0" indent="0">
              <a:buNone/>
            </a:pPr>
            <a:r>
              <a:rPr lang="en-IN" dirty="0"/>
              <a:t>    </a:t>
            </a:r>
            <a:r>
              <a:rPr lang="en-IN" dirty="0" err="1"/>
              <a:t>System.out.println</a:t>
            </a:r>
            <a:r>
              <a:rPr lang="en-IN" dirty="0"/>
              <a:t>("Success");  </a:t>
            </a:r>
          </a:p>
          <a:p>
            <a:pPr marL="0" indent="0">
              <a:buNone/>
            </a:pPr>
            <a:r>
              <a:rPr lang="en-IN" dirty="0"/>
              <a:t>    }  </a:t>
            </a:r>
          </a:p>
          <a:p>
            <a:pPr marL="0" indent="0">
              <a:buNone/>
            </a:pPr>
            <a:r>
              <a:rPr lang="en-IN" dirty="0"/>
              <a:t>}  </a:t>
            </a:r>
          </a:p>
          <a:p>
            <a:pPr marL="0" indent="0">
              <a:buNone/>
            </a:pPr>
            <a:endParaRPr lang="en-IN" dirty="0"/>
          </a:p>
        </p:txBody>
      </p:sp>
      <p:sp>
        <p:nvSpPr>
          <p:cNvPr id="5" name="Content Placeholder 4"/>
          <p:cNvSpPr>
            <a:spLocks noGrp="1"/>
          </p:cNvSpPr>
          <p:nvPr>
            <p:ph sz="half" idx="2"/>
          </p:nvPr>
        </p:nvSpPr>
        <p:spPr>
          <a:xfrm>
            <a:off x="9048328" y="908721"/>
            <a:ext cx="3143672" cy="1944216"/>
          </a:xfrm>
        </p:spPr>
        <p:txBody>
          <a:bodyPr>
            <a:normAutofit fontScale="92500"/>
          </a:bodyPr>
          <a:lstStyle/>
          <a:p>
            <a:pPr marL="0" indent="0">
              <a:buNone/>
            </a:pPr>
            <a:r>
              <a:rPr lang="en-IN" dirty="0"/>
              <a:t>Output:</a:t>
            </a:r>
          </a:p>
          <a:p>
            <a:pPr marL="0" indent="0">
              <a:buNone/>
            </a:pPr>
            <a:r>
              <a:rPr lang="en-IN" dirty="0"/>
              <a:t>success </a:t>
            </a:r>
          </a:p>
          <a:p>
            <a:pPr marL="0" indent="0">
              <a:buNone/>
            </a:pPr>
            <a:r>
              <a:rPr lang="en-IN" dirty="0"/>
              <a:t>testout.txt:</a:t>
            </a:r>
          </a:p>
          <a:p>
            <a:pPr marL="0" indent="0">
              <a:buNone/>
            </a:pPr>
            <a:r>
              <a:rPr lang="en-IN" dirty="0"/>
              <a:t>Welcome to </a:t>
            </a:r>
            <a:r>
              <a:rPr lang="en-IN" dirty="0" err="1"/>
              <a:t>javaTpoint</a:t>
            </a:r>
            <a:r>
              <a:rPr lang="en-IN" dirty="0"/>
              <a:t>. </a:t>
            </a:r>
          </a:p>
          <a:p>
            <a:endParaRPr lang="en-IN" dirty="0"/>
          </a:p>
        </p:txBody>
      </p:sp>
    </p:spTree>
    <p:extLst>
      <p:ext uri="{BB962C8B-B14F-4D97-AF65-F5344CB8AC3E}">
        <p14:creationId xmlns:p14="http://schemas.microsoft.com/office/powerpoint/2010/main" val="2423802644"/>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476672"/>
            <a:ext cx="10972800" cy="648072"/>
          </a:xfrm>
        </p:spPr>
        <p:txBody>
          <a:bodyPr/>
          <a:lstStyle/>
          <a:p>
            <a:r>
              <a:rPr lang="en-IN" b="1" dirty="0"/>
              <a:t>Java </a:t>
            </a:r>
            <a:r>
              <a:rPr lang="en-IN" b="1" dirty="0" err="1"/>
              <a:t>BufferedReader</a:t>
            </a:r>
            <a:r>
              <a:rPr lang="en-IN" b="1" dirty="0"/>
              <a:t> Class</a:t>
            </a:r>
          </a:p>
        </p:txBody>
      </p:sp>
      <p:pic>
        <p:nvPicPr>
          <p:cNvPr id="8194"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9376" y="1125538"/>
            <a:ext cx="11712623" cy="532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260685"/>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3352" y="836712"/>
            <a:ext cx="8136904" cy="5688631"/>
          </a:xfrm>
        </p:spPr>
        <p:txBody>
          <a:bodyPr>
            <a:normAutofit lnSpcReduction="10000"/>
          </a:bodyPr>
          <a:lstStyle/>
          <a:p>
            <a:pPr marL="0" indent="0">
              <a:buNone/>
            </a:pPr>
            <a:r>
              <a:rPr lang="en-IN" dirty="0" smtClean="0"/>
              <a:t>import </a:t>
            </a:r>
            <a:r>
              <a:rPr lang="en-IN" dirty="0"/>
              <a:t>java.io.*;  </a:t>
            </a:r>
          </a:p>
          <a:p>
            <a:pPr marL="0" indent="0">
              <a:buNone/>
            </a:pPr>
            <a:r>
              <a:rPr lang="en-IN" dirty="0"/>
              <a:t>public class </a:t>
            </a:r>
            <a:r>
              <a:rPr lang="en-IN" dirty="0" err="1"/>
              <a:t>BufferedReaderExample</a:t>
            </a:r>
            <a:r>
              <a:rPr lang="en-IN" dirty="0"/>
              <a:t> {  </a:t>
            </a:r>
          </a:p>
          <a:p>
            <a:pPr marL="0" indent="0">
              <a:buNone/>
            </a:pPr>
            <a:r>
              <a:rPr lang="en-IN" dirty="0"/>
              <a:t>    public static void main(String </a:t>
            </a:r>
            <a:r>
              <a:rPr lang="en-IN" dirty="0" err="1"/>
              <a:t>args</a:t>
            </a:r>
            <a:r>
              <a:rPr lang="en-IN" dirty="0"/>
              <a:t>[])throws Exception{    </a:t>
            </a:r>
          </a:p>
          <a:p>
            <a:pPr marL="0" indent="0">
              <a:buNone/>
            </a:pPr>
            <a:r>
              <a:rPr lang="en-IN" dirty="0"/>
              <a:t>          </a:t>
            </a:r>
            <a:r>
              <a:rPr lang="en-IN" dirty="0" err="1"/>
              <a:t>FileReader</a:t>
            </a:r>
            <a:r>
              <a:rPr lang="en-IN" dirty="0"/>
              <a:t> </a:t>
            </a:r>
            <a:r>
              <a:rPr lang="en-IN" dirty="0" err="1"/>
              <a:t>fr</a:t>
            </a:r>
            <a:r>
              <a:rPr lang="en-IN" dirty="0"/>
              <a:t>=new </a:t>
            </a:r>
            <a:r>
              <a:rPr lang="en-IN" dirty="0" err="1"/>
              <a:t>FileReader</a:t>
            </a:r>
            <a:r>
              <a:rPr lang="en-IN" dirty="0"/>
              <a:t>("D:\\testout.txt");    </a:t>
            </a:r>
          </a:p>
          <a:p>
            <a:pPr marL="0" indent="0">
              <a:buNone/>
            </a:pPr>
            <a:r>
              <a:rPr lang="en-IN" dirty="0"/>
              <a:t>          </a:t>
            </a:r>
            <a:r>
              <a:rPr lang="en-IN" dirty="0" err="1"/>
              <a:t>BufferedReader</a:t>
            </a:r>
            <a:r>
              <a:rPr lang="en-IN" dirty="0"/>
              <a:t> </a:t>
            </a:r>
            <a:r>
              <a:rPr lang="en-IN" dirty="0" err="1"/>
              <a:t>br</a:t>
            </a:r>
            <a:r>
              <a:rPr lang="en-IN" dirty="0"/>
              <a:t>=new </a:t>
            </a:r>
            <a:r>
              <a:rPr lang="en-IN" dirty="0" err="1"/>
              <a:t>BufferedReader</a:t>
            </a:r>
            <a:r>
              <a:rPr lang="en-IN" dirty="0"/>
              <a:t>(</a:t>
            </a:r>
            <a:r>
              <a:rPr lang="en-IN" dirty="0" err="1"/>
              <a:t>fr</a:t>
            </a:r>
            <a:r>
              <a:rPr lang="en-IN" dirty="0"/>
              <a:t>);    </a:t>
            </a:r>
          </a:p>
          <a:p>
            <a:pPr marL="0" indent="0">
              <a:buNone/>
            </a:pPr>
            <a:r>
              <a:rPr lang="en-IN" dirty="0"/>
              <a:t>  </a:t>
            </a:r>
          </a:p>
          <a:p>
            <a:pPr marL="0" indent="0">
              <a:buNone/>
            </a:pPr>
            <a:r>
              <a:rPr lang="en-IN" dirty="0"/>
              <a:t>          </a:t>
            </a:r>
            <a:r>
              <a:rPr lang="en-IN" dirty="0" err="1"/>
              <a:t>int</a:t>
            </a:r>
            <a:r>
              <a:rPr lang="en-IN" dirty="0"/>
              <a:t> i;    </a:t>
            </a:r>
          </a:p>
          <a:p>
            <a:pPr marL="0" indent="0">
              <a:buNone/>
            </a:pPr>
            <a:r>
              <a:rPr lang="en-IN" dirty="0"/>
              <a:t>          while((i=</a:t>
            </a:r>
            <a:r>
              <a:rPr lang="en-IN" dirty="0" err="1"/>
              <a:t>br.read</a:t>
            </a:r>
            <a:r>
              <a:rPr lang="en-IN" dirty="0"/>
              <a:t>())!=-1){  </a:t>
            </a:r>
          </a:p>
          <a:p>
            <a:pPr marL="0" indent="0">
              <a:buNone/>
            </a:pPr>
            <a:r>
              <a:rPr lang="en-IN" dirty="0"/>
              <a:t>          </a:t>
            </a:r>
            <a:r>
              <a:rPr lang="en-IN" dirty="0" err="1"/>
              <a:t>System.out.print</a:t>
            </a:r>
            <a:r>
              <a:rPr lang="en-IN" dirty="0"/>
              <a:t>((char)i);  </a:t>
            </a:r>
          </a:p>
          <a:p>
            <a:pPr marL="0" indent="0">
              <a:buNone/>
            </a:pPr>
            <a:r>
              <a:rPr lang="en-IN" dirty="0"/>
              <a:t>          }  </a:t>
            </a:r>
          </a:p>
          <a:p>
            <a:pPr marL="0" indent="0">
              <a:buNone/>
            </a:pPr>
            <a:r>
              <a:rPr lang="en-IN" dirty="0"/>
              <a:t>          </a:t>
            </a:r>
            <a:r>
              <a:rPr lang="en-IN" dirty="0" err="1"/>
              <a:t>br.close</a:t>
            </a:r>
            <a:r>
              <a:rPr lang="en-IN" dirty="0"/>
              <a:t>();    </a:t>
            </a:r>
          </a:p>
          <a:p>
            <a:pPr marL="0" indent="0">
              <a:buNone/>
            </a:pPr>
            <a:r>
              <a:rPr lang="en-IN" dirty="0"/>
              <a:t>          </a:t>
            </a:r>
            <a:r>
              <a:rPr lang="en-IN" dirty="0" err="1"/>
              <a:t>fr.close</a:t>
            </a:r>
            <a:r>
              <a:rPr lang="en-IN" dirty="0"/>
              <a:t>();    </a:t>
            </a:r>
          </a:p>
          <a:p>
            <a:pPr marL="0" indent="0">
              <a:buNone/>
            </a:pPr>
            <a:r>
              <a:rPr lang="en-IN" dirty="0"/>
              <a:t>    }    </a:t>
            </a:r>
          </a:p>
          <a:p>
            <a:pPr marL="0" indent="0">
              <a:buNone/>
            </a:pPr>
            <a:r>
              <a:rPr lang="en-IN" dirty="0"/>
              <a:t>} </a:t>
            </a:r>
          </a:p>
        </p:txBody>
      </p:sp>
      <p:sp>
        <p:nvSpPr>
          <p:cNvPr id="5" name="Rectangle 1"/>
          <p:cNvSpPr>
            <a:spLocks noGrp="1" noChangeArrowheads="1"/>
          </p:cNvSpPr>
          <p:nvPr>
            <p:ph sz="half" idx="2"/>
          </p:nvPr>
        </p:nvSpPr>
        <p:spPr bwMode="auto">
          <a:xfrm>
            <a:off x="8904288" y="2015711"/>
            <a:ext cx="295235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spcBef>
                <a:spcPct val="0"/>
              </a:spcBef>
              <a:buNone/>
            </a:pPr>
            <a:r>
              <a:rPr lang="en-US" sz="1800" dirty="0" smtClean="0">
                <a:latin typeface="Arial" pitchFamily="34" charset="0"/>
                <a:cs typeface="Arial" pitchFamily="34" charset="0"/>
              </a:rPr>
              <a:t>Assuming </a:t>
            </a:r>
            <a:r>
              <a:rPr lang="en-US" sz="1800" dirty="0">
                <a:latin typeface="Arial" pitchFamily="34" charset="0"/>
                <a:cs typeface="Arial" pitchFamily="34" charset="0"/>
              </a:rPr>
              <a:t>that you have following data in </a:t>
            </a:r>
            <a:endParaRPr lang="en-US" sz="1800" dirty="0" smtClean="0">
              <a:latin typeface="Arial" pitchFamily="34" charset="0"/>
              <a:cs typeface="Arial" pitchFamily="34" charset="0"/>
            </a:endParaRPr>
          </a:p>
          <a:p>
            <a:pPr marL="0" lvl="0" indent="0">
              <a:spcBef>
                <a:spcPct val="0"/>
              </a:spcBef>
              <a:buNone/>
            </a:pPr>
            <a:endParaRPr lang="en-US" sz="1800" dirty="0">
              <a:latin typeface="Arial" pitchFamily="34" charset="0"/>
              <a:cs typeface="Arial" pitchFamily="34" charset="0"/>
            </a:endParaRPr>
          </a:p>
          <a:p>
            <a:pPr marL="0" lvl="0" indent="0">
              <a:spcBef>
                <a:spcPct val="0"/>
              </a:spcBef>
              <a:buNone/>
            </a:pPr>
            <a:r>
              <a:rPr lang="en-US" sz="1800" dirty="0" smtClean="0">
                <a:latin typeface="Arial" pitchFamily="34" charset="0"/>
                <a:cs typeface="Arial" pitchFamily="34" charset="0"/>
              </a:rPr>
              <a:t>"</a:t>
            </a:r>
            <a:r>
              <a:rPr lang="en-US" sz="1800" dirty="0">
                <a:latin typeface="Arial" pitchFamily="34" charset="0"/>
                <a:cs typeface="Arial" pitchFamily="34" charset="0"/>
              </a:rPr>
              <a:t>testout.txt" file</a:t>
            </a:r>
            <a:r>
              <a:rPr lang="en-US" sz="1800" dirty="0" smtClean="0">
                <a:latin typeface="Arial" pitchFamily="34" charset="0"/>
                <a:cs typeface="Arial" pitchFamily="34" charset="0"/>
              </a:rPr>
              <a:t>:</a:t>
            </a:r>
          </a:p>
          <a:p>
            <a:pPr marL="0" lvl="0" indent="0">
              <a:spcBef>
                <a:spcPct val="0"/>
              </a:spcBef>
              <a:buNone/>
            </a:pPr>
            <a:endParaRPr lang="en-US" sz="1800" dirty="0" smtClean="0">
              <a:latin typeface="Arial" pitchFamily="34" charset="0"/>
              <a:cs typeface="Arial" pitchFamily="34" charset="0"/>
            </a:endParaRPr>
          </a:p>
          <a:p>
            <a:pPr marL="0" lvl="0" indent="0" eaLnBrk="0" hangingPunct="0">
              <a:spcBef>
                <a:spcPct val="0"/>
              </a:spcBef>
              <a:buNone/>
            </a:pPr>
            <a:r>
              <a:rPr lang="en-US" sz="1800" dirty="0" smtClean="0">
                <a:latin typeface="Arial Unicode MS" pitchFamily="34" charset="-128"/>
                <a:cs typeface="Arial" pitchFamily="34" charset="0"/>
              </a:rPr>
              <a:t>Welcome </a:t>
            </a:r>
            <a:r>
              <a:rPr lang="en-US" sz="1800" dirty="0">
                <a:latin typeface="Arial Unicode MS" pitchFamily="34" charset="-128"/>
                <a:cs typeface="Arial" pitchFamily="34" charset="0"/>
              </a:rPr>
              <a:t>to </a:t>
            </a:r>
            <a:r>
              <a:rPr lang="en-US" sz="1800" dirty="0" err="1">
                <a:latin typeface="Arial Unicode MS" pitchFamily="34" charset="-128"/>
                <a:cs typeface="Arial" pitchFamily="34" charset="0"/>
              </a:rPr>
              <a:t>javaTpoint</a:t>
            </a:r>
            <a:r>
              <a:rPr lang="en-US" sz="1800" dirty="0">
                <a:latin typeface="Arial Unicode MS" pitchFamily="34" charset="-128"/>
                <a:cs typeface="Arial" pitchFamily="34" charset="0"/>
              </a:rPr>
              <a:t>. </a:t>
            </a:r>
            <a:endParaRPr lang="en-US" sz="1800" dirty="0" smtClean="0">
              <a:latin typeface="Arial Unicode MS" pitchFamily="34" charset="-128"/>
              <a:cs typeface="Arial" pitchFamily="34" charset="0"/>
            </a:endParaRPr>
          </a:p>
          <a:p>
            <a:pPr marL="0" lvl="0" indent="0" eaLnBrk="0" hangingPunct="0">
              <a:spcBef>
                <a:spcPct val="0"/>
              </a:spcBef>
              <a:buNone/>
            </a:pPr>
            <a:endParaRPr lang="en-US" sz="1800" dirty="0">
              <a:latin typeface="Arial" pitchFamily="34" charset="0"/>
              <a:cs typeface="Arial" pitchFamily="34" charset="0"/>
            </a:endParaRPr>
          </a:p>
          <a:p>
            <a:pPr marL="0" lvl="0" indent="0" eaLnBrk="0" hangingPunct="0">
              <a:spcBef>
                <a:spcPct val="0"/>
              </a:spcBef>
              <a:buNone/>
            </a:pPr>
            <a:r>
              <a:rPr lang="en-US" sz="1800" dirty="0">
                <a:latin typeface="Arial" pitchFamily="34" charset="0"/>
                <a:cs typeface="Arial" pitchFamily="34" charset="0"/>
              </a:rPr>
              <a:t>Output</a:t>
            </a:r>
            <a:r>
              <a:rPr lang="en-US" sz="1800" dirty="0" smtClean="0">
                <a:latin typeface="Arial" pitchFamily="34" charset="0"/>
                <a:cs typeface="Arial" pitchFamily="34" charset="0"/>
              </a:rPr>
              <a:t>:</a:t>
            </a:r>
          </a:p>
          <a:p>
            <a:pPr marL="0" lvl="0" indent="0" eaLnBrk="0" hangingPunct="0">
              <a:spcBef>
                <a:spcPct val="0"/>
              </a:spcBef>
              <a:buNone/>
            </a:pPr>
            <a:endParaRPr lang="en-US" sz="1800" dirty="0">
              <a:latin typeface="Arial" pitchFamily="34" charset="0"/>
              <a:cs typeface="Arial" pitchFamily="34" charset="0"/>
            </a:endParaRPr>
          </a:p>
          <a:p>
            <a:pPr marL="0" indent="0" eaLnBrk="0" hangingPunct="0">
              <a:spcBef>
                <a:spcPct val="0"/>
              </a:spcBef>
              <a:buNone/>
            </a:pPr>
            <a:r>
              <a:rPr lang="en-US" sz="1800" dirty="0">
                <a:latin typeface="Arial Unicode MS" pitchFamily="34" charset="-128"/>
                <a:cs typeface="Arial" pitchFamily="34" charset="0"/>
              </a:rPr>
              <a:t>Welcome to </a:t>
            </a:r>
            <a:r>
              <a:rPr lang="en-US" sz="1800" dirty="0" err="1">
                <a:latin typeface="Arial Unicode MS" pitchFamily="34" charset="-128"/>
                <a:cs typeface="Arial" pitchFamily="34" charset="0"/>
              </a:rPr>
              <a:t>javaTpoint</a:t>
            </a:r>
            <a:r>
              <a:rPr lang="en-US" sz="1800" dirty="0">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6321546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692696"/>
            <a:ext cx="8328248" cy="5976664"/>
          </a:xfrm>
        </p:spPr>
        <p:txBody>
          <a:bodyPr>
            <a:normAutofit/>
          </a:bodyPr>
          <a:lstStyle/>
          <a:p>
            <a:pPr marL="0" indent="0">
              <a:buNone/>
            </a:pPr>
            <a:r>
              <a:rPr lang="en-US" b="1" dirty="0"/>
              <a:t>Reading data from console by </a:t>
            </a:r>
            <a:r>
              <a:rPr lang="en-US" b="1" dirty="0" err="1"/>
              <a:t>InputStreamReader</a:t>
            </a:r>
            <a:r>
              <a:rPr lang="en-US" b="1" dirty="0"/>
              <a:t> and </a:t>
            </a:r>
            <a:r>
              <a:rPr lang="en-US" b="1" dirty="0" err="1"/>
              <a:t>BufferedReader</a:t>
            </a:r>
            <a:endParaRPr lang="en-US" b="1" dirty="0"/>
          </a:p>
          <a:p>
            <a:pPr marL="0" indent="0">
              <a:buNone/>
            </a:pPr>
            <a:r>
              <a:rPr lang="en-IN" dirty="0" smtClean="0"/>
              <a:t>import</a:t>
            </a:r>
            <a:r>
              <a:rPr lang="en-IN" dirty="0"/>
              <a:t> java.io.*;  </a:t>
            </a:r>
          </a:p>
          <a:p>
            <a:pPr marL="0" indent="0">
              <a:buNone/>
            </a:pPr>
            <a:r>
              <a:rPr lang="en-IN" dirty="0"/>
              <a:t>public class </a:t>
            </a:r>
            <a:r>
              <a:rPr lang="en-IN" dirty="0" err="1"/>
              <a:t>BufferedReaderExample</a:t>
            </a:r>
            <a:r>
              <a:rPr lang="en-IN" dirty="0"/>
              <a:t>{    </a:t>
            </a:r>
          </a:p>
          <a:p>
            <a:pPr marL="0" indent="0">
              <a:buNone/>
            </a:pPr>
            <a:r>
              <a:rPr lang="en-IN" dirty="0"/>
              <a:t>public static void main(String </a:t>
            </a:r>
            <a:r>
              <a:rPr lang="en-IN" dirty="0" err="1"/>
              <a:t>args</a:t>
            </a:r>
            <a:r>
              <a:rPr lang="en-IN" dirty="0"/>
              <a:t>[])throws Exception{             </a:t>
            </a:r>
          </a:p>
          <a:p>
            <a:pPr marL="0" indent="0">
              <a:buNone/>
            </a:pPr>
            <a:r>
              <a:rPr lang="en-IN" dirty="0" err="1" smtClean="0"/>
              <a:t>InputStreamReader</a:t>
            </a:r>
            <a:r>
              <a:rPr lang="en-IN" dirty="0"/>
              <a:t> r=new </a:t>
            </a:r>
            <a:r>
              <a:rPr lang="en-IN" dirty="0" err="1"/>
              <a:t>InputStreamReader</a:t>
            </a:r>
            <a:r>
              <a:rPr lang="en-IN" dirty="0"/>
              <a:t>(System.in);    </a:t>
            </a:r>
          </a:p>
          <a:p>
            <a:pPr marL="0" indent="0">
              <a:buNone/>
            </a:pPr>
            <a:r>
              <a:rPr lang="en-IN" dirty="0"/>
              <a:t>    </a:t>
            </a:r>
            <a:r>
              <a:rPr lang="en-IN" dirty="0" err="1"/>
              <a:t>BufferedReader</a:t>
            </a:r>
            <a:r>
              <a:rPr lang="en-IN" dirty="0"/>
              <a:t> </a:t>
            </a:r>
            <a:r>
              <a:rPr lang="en-IN" dirty="0" err="1"/>
              <a:t>br</a:t>
            </a:r>
            <a:r>
              <a:rPr lang="en-IN" dirty="0"/>
              <a:t>=new </a:t>
            </a:r>
            <a:r>
              <a:rPr lang="en-IN" dirty="0" err="1"/>
              <a:t>BufferedReader</a:t>
            </a:r>
            <a:r>
              <a:rPr lang="en-IN" dirty="0"/>
              <a:t>(r);            </a:t>
            </a:r>
          </a:p>
          <a:p>
            <a:pPr marL="0" indent="0">
              <a:buNone/>
            </a:pPr>
            <a:r>
              <a:rPr lang="en-IN" dirty="0"/>
              <a:t>    </a:t>
            </a:r>
            <a:r>
              <a:rPr lang="en-IN" dirty="0" err="1"/>
              <a:t>System.out.println</a:t>
            </a:r>
            <a:r>
              <a:rPr lang="en-IN" dirty="0"/>
              <a:t>("Enter your name");    </a:t>
            </a:r>
          </a:p>
          <a:p>
            <a:pPr marL="0" indent="0">
              <a:buNone/>
            </a:pPr>
            <a:r>
              <a:rPr lang="en-IN" dirty="0"/>
              <a:t>    String name=</a:t>
            </a:r>
            <a:r>
              <a:rPr lang="en-IN" dirty="0" err="1"/>
              <a:t>br.readLine</a:t>
            </a:r>
            <a:r>
              <a:rPr lang="en-IN" dirty="0"/>
              <a:t>();    </a:t>
            </a:r>
          </a:p>
          <a:p>
            <a:pPr marL="0" indent="0">
              <a:buNone/>
            </a:pPr>
            <a:r>
              <a:rPr lang="en-IN" dirty="0"/>
              <a:t>    </a:t>
            </a:r>
            <a:r>
              <a:rPr lang="en-IN" dirty="0" err="1"/>
              <a:t>System.out.println</a:t>
            </a:r>
            <a:r>
              <a:rPr lang="en-IN" dirty="0"/>
              <a:t>("Welcome "+name);    </a:t>
            </a:r>
          </a:p>
          <a:p>
            <a:pPr marL="0" indent="0">
              <a:buNone/>
            </a:pPr>
            <a:r>
              <a:rPr lang="en-IN" dirty="0"/>
              <a:t>}    </a:t>
            </a:r>
          </a:p>
          <a:p>
            <a:pPr marL="0" indent="0">
              <a:buNone/>
            </a:pPr>
            <a:r>
              <a:rPr lang="en-IN" dirty="0"/>
              <a:t>}  </a:t>
            </a:r>
          </a:p>
          <a:p>
            <a:pPr marL="0" indent="0">
              <a:buNone/>
            </a:pPr>
            <a:endParaRPr lang="en-IN" dirty="0"/>
          </a:p>
        </p:txBody>
      </p:sp>
      <p:sp>
        <p:nvSpPr>
          <p:cNvPr id="4" name="Content Placeholder 3"/>
          <p:cNvSpPr>
            <a:spLocks noGrp="1"/>
          </p:cNvSpPr>
          <p:nvPr>
            <p:ph sz="half" idx="2"/>
          </p:nvPr>
        </p:nvSpPr>
        <p:spPr>
          <a:xfrm>
            <a:off x="8472264" y="1676401"/>
            <a:ext cx="3110136" cy="4297363"/>
          </a:xfrm>
        </p:spPr>
        <p:txBody>
          <a:bodyPr>
            <a:normAutofit/>
          </a:bodyPr>
          <a:lstStyle/>
          <a:p>
            <a:pPr marL="0" indent="0">
              <a:buNone/>
            </a:pPr>
            <a:r>
              <a:rPr lang="en-US" dirty="0"/>
              <a:t>Output:</a:t>
            </a:r>
          </a:p>
          <a:p>
            <a:pPr marL="0" indent="0">
              <a:buNone/>
            </a:pPr>
            <a:r>
              <a:rPr lang="en-US" dirty="0"/>
              <a:t>Enter your name </a:t>
            </a:r>
            <a:r>
              <a:rPr lang="en-US" dirty="0" err="1"/>
              <a:t>Nakul</a:t>
            </a:r>
            <a:r>
              <a:rPr lang="en-US" dirty="0"/>
              <a:t> </a:t>
            </a:r>
            <a:r>
              <a:rPr lang="en-US"/>
              <a:t>Jain </a:t>
            </a:r>
            <a:endParaRPr lang="en-US" smtClean="0"/>
          </a:p>
          <a:p>
            <a:pPr marL="0" indent="0">
              <a:buNone/>
            </a:pPr>
            <a:r>
              <a:rPr lang="en-US" smtClean="0"/>
              <a:t>Welcome </a:t>
            </a:r>
            <a:r>
              <a:rPr lang="en-US" dirty="0" err="1"/>
              <a:t>Nakul</a:t>
            </a:r>
            <a:r>
              <a:rPr lang="en-US" dirty="0"/>
              <a:t> Jain </a:t>
            </a:r>
          </a:p>
          <a:p>
            <a:pPr marL="0" indent="0">
              <a:buNone/>
            </a:pPr>
            <a:endParaRPr lang="en-IN" dirty="0"/>
          </a:p>
        </p:txBody>
      </p:sp>
    </p:spTree>
    <p:extLst>
      <p:ext uri="{BB962C8B-B14F-4D97-AF65-F5344CB8AC3E}">
        <p14:creationId xmlns:p14="http://schemas.microsoft.com/office/powerpoint/2010/main" val="232957538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6.</a:t>
            </a:r>
            <a:r>
              <a:rPr lang="en-IN" b="1" dirty="0"/>
              <a:t> Java </a:t>
            </a:r>
            <a:r>
              <a:rPr lang="en-IN" b="1" dirty="0" err="1"/>
              <a:t>CharArrayReader</a:t>
            </a:r>
            <a:r>
              <a:rPr lang="en-IN" b="1" dirty="0"/>
              <a:t> Class</a:t>
            </a:r>
            <a:br>
              <a:rPr lang="en-IN" b="1" dirty="0"/>
            </a:br>
            <a:endParaRPr lang="en-IN" dirty="0"/>
          </a:p>
        </p:txBody>
      </p:sp>
      <p:sp>
        <p:nvSpPr>
          <p:cNvPr id="5" name="Content Placeholder 4"/>
          <p:cNvSpPr>
            <a:spLocks noGrp="1"/>
          </p:cNvSpPr>
          <p:nvPr>
            <p:ph idx="1"/>
          </p:nvPr>
        </p:nvSpPr>
        <p:spPr/>
        <p:txBody>
          <a:bodyPr/>
          <a:lstStyle/>
          <a:p>
            <a:r>
              <a:rPr lang="en-US" dirty="0"/>
              <a:t>The </a:t>
            </a:r>
            <a:r>
              <a:rPr lang="en-US" dirty="0" err="1"/>
              <a:t>CharArrayReader</a:t>
            </a:r>
            <a:r>
              <a:rPr lang="en-US" dirty="0"/>
              <a:t> is composed of two words: </a:t>
            </a:r>
            <a:endParaRPr lang="en-US" dirty="0" smtClean="0"/>
          </a:p>
          <a:p>
            <a:pPr marL="0" indent="0">
              <a:buNone/>
            </a:pPr>
            <a:r>
              <a:rPr lang="en-US" dirty="0" smtClean="0"/>
              <a:t>        </a:t>
            </a:r>
            <a:r>
              <a:rPr lang="en-US" dirty="0" err="1" smtClean="0"/>
              <a:t>CharArray</a:t>
            </a:r>
            <a:r>
              <a:rPr lang="en-US" dirty="0" smtClean="0"/>
              <a:t> </a:t>
            </a:r>
            <a:r>
              <a:rPr lang="en-US" dirty="0"/>
              <a:t>and Reader. </a:t>
            </a:r>
            <a:endParaRPr lang="en-US" dirty="0" smtClean="0"/>
          </a:p>
          <a:p>
            <a:r>
              <a:rPr lang="en-US" dirty="0" smtClean="0"/>
              <a:t>The </a:t>
            </a:r>
            <a:r>
              <a:rPr lang="en-US" dirty="0" err="1"/>
              <a:t>CharArrayReader</a:t>
            </a:r>
            <a:r>
              <a:rPr lang="en-US" dirty="0"/>
              <a:t> class is used to read character </a:t>
            </a:r>
            <a:r>
              <a:rPr lang="en-US" dirty="0">
                <a:hlinkClick r:id="rId2"/>
              </a:rPr>
              <a:t>array</a:t>
            </a:r>
            <a:r>
              <a:rPr lang="en-US" dirty="0"/>
              <a:t> as a reader (stream</a:t>
            </a:r>
            <a:r>
              <a:rPr lang="en-US" dirty="0" smtClean="0"/>
              <a:t>).</a:t>
            </a:r>
          </a:p>
          <a:p>
            <a:r>
              <a:rPr lang="en-US" dirty="0"/>
              <a:t> </a:t>
            </a:r>
            <a:r>
              <a:rPr lang="en-US" dirty="0" smtClean="0"/>
              <a:t> </a:t>
            </a:r>
            <a:r>
              <a:rPr lang="en-US" dirty="0"/>
              <a:t>It inherits </a:t>
            </a:r>
            <a:r>
              <a:rPr lang="en-US" dirty="0">
                <a:hlinkClick r:id="rId3"/>
              </a:rPr>
              <a:t>Reader</a:t>
            </a:r>
            <a:r>
              <a:rPr lang="en-US" dirty="0"/>
              <a:t> class.</a:t>
            </a:r>
            <a:endParaRPr lang="en-IN" dirty="0"/>
          </a:p>
        </p:txBody>
      </p:sp>
    </p:spTree>
    <p:extLst>
      <p:ext uri="{BB962C8B-B14F-4D97-AF65-F5344CB8AC3E}">
        <p14:creationId xmlns:p14="http://schemas.microsoft.com/office/powerpoint/2010/main" val="2081041512"/>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9336" y="620688"/>
            <a:ext cx="7128792" cy="6237311"/>
          </a:xfrm>
        </p:spPr>
        <p:txBody>
          <a:bodyPr>
            <a:normAutofit fontScale="92500"/>
          </a:bodyPr>
          <a:lstStyle/>
          <a:p>
            <a:pPr marL="0" indent="0">
              <a:buNone/>
            </a:pPr>
            <a:r>
              <a:rPr lang="en-IN" dirty="0" smtClean="0"/>
              <a:t>import</a:t>
            </a:r>
            <a:r>
              <a:rPr lang="en-IN" dirty="0"/>
              <a:t> </a:t>
            </a:r>
            <a:r>
              <a:rPr lang="en-IN" dirty="0" err="1"/>
              <a:t>java.io.CharArrayReader</a:t>
            </a:r>
            <a:r>
              <a:rPr lang="en-IN" dirty="0"/>
              <a:t>;  </a:t>
            </a:r>
          </a:p>
          <a:p>
            <a:pPr marL="0" indent="0">
              <a:buNone/>
            </a:pPr>
            <a:r>
              <a:rPr lang="en-IN" dirty="0"/>
              <a:t>public class </a:t>
            </a:r>
            <a:r>
              <a:rPr lang="en-IN" dirty="0" err="1"/>
              <a:t>CharArrayExample</a:t>
            </a:r>
            <a:r>
              <a:rPr lang="en-IN" dirty="0"/>
              <a:t>{  </a:t>
            </a:r>
          </a:p>
          <a:p>
            <a:pPr marL="0" indent="0">
              <a:buNone/>
            </a:pPr>
            <a:r>
              <a:rPr lang="en-IN" dirty="0"/>
              <a:t> </a:t>
            </a:r>
            <a:r>
              <a:rPr lang="en-IN" dirty="0" smtClean="0"/>
              <a:t>public</a:t>
            </a:r>
            <a:r>
              <a:rPr lang="en-IN" dirty="0"/>
              <a:t> static void main(String[] </a:t>
            </a:r>
            <a:r>
              <a:rPr lang="en-IN" dirty="0" err="1" smtClean="0"/>
              <a:t>args</a:t>
            </a:r>
            <a:r>
              <a:rPr lang="en-IN" dirty="0" smtClean="0"/>
              <a:t>)</a:t>
            </a:r>
            <a:r>
              <a:rPr lang="en-IN"/>
              <a:t> </a:t>
            </a:r>
            <a:endParaRPr lang="en-IN" smtClean="0"/>
          </a:p>
          <a:p>
            <a:pPr marL="0" indent="0">
              <a:buNone/>
            </a:pPr>
            <a:r>
              <a:rPr lang="en-IN" dirty="0"/>
              <a:t> {  </a:t>
            </a:r>
          </a:p>
          <a:p>
            <a:pPr marL="0" indent="0">
              <a:buNone/>
            </a:pPr>
            <a:r>
              <a:rPr lang="en-IN" dirty="0" smtClean="0"/>
              <a:t>char</a:t>
            </a:r>
            <a:r>
              <a:rPr lang="en-IN" dirty="0"/>
              <a:t>[] </a:t>
            </a:r>
            <a:r>
              <a:rPr lang="en-IN" dirty="0" err="1"/>
              <a:t>ary</a:t>
            </a:r>
            <a:r>
              <a:rPr lang="en-IN" dirty="0"/>
              <a:t> = { 'j', 'a', 'v', 'a', 't', 'p', 'o', 'i', 'n', 't' };  </a:t>
            </a:r>
          </a:p>
          <a:p>
            <a:pPr marL="0" indent="0">
              <a:buNone/>
            </a:pPr>
            <a:r>
              <a:rPr lang="en-IN" dirty="0" err="1" smtClean="0"/>
              <a:t>CharArrayReader</a:t>
            </a:r>
            <a:r>
              <a:rPr lang="en-IN" dirty="0"/>
              <a:t> reader = new </a:t>
            </a:r>
            <a:r>
              <a:rPr lang="en-IN" dirty="0" err="1"/>
              <a:t>CharArrayReader</a:t>
            </a:r>
            <a:r>
              <a:rPr lang="en-IN" dirty="0"/>
              <a:t>(</a:t>
            </a:r>
            <a:r>
              <a:rPr lang="en-IN" dirty="0" err="1"/>
              <a:t>ary</a:t>
            </a:r>
            <a:r>
              <a:rPr lang="en-IN" dirty="0"/>
              <a:t>);  </a:t>
            </a:r>
          </a:p>
          <a:p>
            <a:pPr marL="0" indent="0">
              <a:buNone/>
            </a:pPr>
            <a:r>
              <a:rPr lang="en-IN" dirty="0"/>
              <a:t>    </a:t>
            </a:r>
            <a:r>
              <a:rPr lang="en-IN" dirty="0" err="1"/>
              <a:t>int</a:t>
            </a:r>
            <a:r>
              <a:rPr lang="en-IN" dirty="0"/>
              <a:t> k = 0;  </a:t>
            </a:r>
          </a:p>
          <a:p>
            <a:pPr marL="0" indent="0">
              <a:buNone/>
            </a:pPr>
            <a:r>
              <a:rPr lang="en-IN" dirty="0"/>
              <a:t>    // Read until the end of a file  </a:t>
            </a:r>
          </a:p>
          <a:p>
            <a:pPr marL="0" indent="0">
              <a:buNone/>
            </a:pPr>
            <a:r>
              <a:rPr lang="en-IN" dirty="0"/>
              <a:t>    while ((k = </a:t>
            </a:r>
            <a:r>
              <a:rPr lang="en-IN" dirty="0" err="1"/>
              <a:t>reader.read</a:t>
            </a:r>
            <a:r>
              <a:rPr lang="en-IN" dirty="0"/>
              <a:t>()) != -1) {  </a:t>
            </a:r>
          </a:p>
          <a:p>
            <a:pPr marL="0" indent="0">
              <a:buNone/>
            </a:pPr>
            <a:r>
              <a:rPr lang="en-IN" dirty="0"/>
              <a:t>      char </a:t>
            </a:r>
            <a:r>
              <a:rPr lang="en-IN" dirty="0" err="1"/>
              <a:t>ch</a:t>
            </a:r>
            <a:r>
              <a:rPr lang="en-IN" dirty="0"/>
              <a:t> = (char) k;  </a:t>
            </a:r>
          </a:p>
          <a:p>
            <a:pPr marL="0" indent="0">
              <a:buNone/>
            </a:pPr>
            <a:r>
              <a:rPr lang="en-IN" dirty="0"/>
              <a:t>      </a:t>
            </a:r>
            <a:r>
              <a:rPr lang="en-IN" dirty="0" err="1"/>
              <a:t>System.out.print</a:t>
            </a:r>
            <a:r>
              <a:rPr lang="en-IN" dirty="0"/>
              <a:t>(</a:t>
            </a:r>
            <a:r>
              <a:rPr lang="en-IN" dirty="0" err="1"/>
              <a:t>ch</a:t>
            </a:r>
            <a:r>
              <a:rPr lang="en-IN" dirty="0"/>
              <a:t> + " : ");  </a:t>
            </a:r>
          </a:p>
          <a:p>
            <a:pPr marL="0" indent="0">
              <a:buNone/>
            </a:pPr>
            <a:r>
              <a:rPr lang="en-IN" dirty="0"/>
              <a:t>      </a:t>
            </a:r>
            <a:r>
              <a:rPr lang="en-IN" dirty="0" err="1"/>
              <a:t>System.out.println</a:t>
            </a:r>
            <a:r>
              <a:rPr lang="en-IN" dirty="0"/>
              <a:t>(k);  </a:t>
            </a:r>
          </a:p>
          <a:p>
            <a:pPr marL="0" indent="0">
              <a:buNone/>
            </a:pPr>
            <a:r>
              <a:rPr lang="en-IN" dirty="0"/>
              <a:t>    }  </a:t>
            </a:r>
          </a:p>
          <a:p>
            <a:pPr marL="0" indent="0">
              <a:buNone/>
            </a:pPr>
            <a:r>
              <a:rPr lang="en-IN" dirty="0"/>
              <a:t>  }  </a:t>
            </a:r>
          </a:p>
          <a:p>
            <a:pPr marL="0" indent="0">
              <a:buNone/>
            </a:pPr>
            <a:r>
              <a:rPr lang="en-IN" dirty="0"/>
              <a:t>}  </a:t>
            </a:r>
          </a:p>
          <a:p>
            <a:pPr marL="0" indent="0">
              <a:buNone/>
            </a:pPr>
            <a:endParaRPr lang="en-IN" dirty="0"/>
          </a:p>
        </p:txBody>
      </p:sp>
      <p:sp>
        <p:nvSpPr>
          <p:cNvPr id="6" name="Content Placeholder 5"/>
          <p:cNvSpPr>
            <a:spLocks noGrp="1"/>
          </p:cNvSpPr>
          <p:nvPr>
            <p:ph sz="half" idx="2"/>
          </p:nvPr>
        </p:nvSpPr>
        <p:spPr>
          <a:xfrm>
            <a:off x="7896200" y="620688"/>
            <a:ext cx="4190256" cy="5641108"/>
          </a:xfrm>
        </p:spPr>
        <p:txBody>
          <a:bodyPr>
            <a:normAutofit fontScale="92500"/>
          </a:bodyPr>
          <a:lstStyle/>
          <a:p>
            <a:pPr marL="0" indent="0">
              <a:buNone/>
            </a:pPr>
            <a:r>
              <a:rPr lang="pt-BR" dirty="0"/>
              <a:t>Output</a:t>
            </a:r>
          </a:p>
          <a:p>
            <a:pPr marL="0" indent="0">
              <a:buNone/>
            </a:pPr>
            <a:r>
              <a:rPr lang="pt-BR" dirty="0" smtClean="0"/>
              <a:t>j </a:t>
            </a:r>
            <a:r>
              <a:rPr lang="pt-BR" dirty="0"/>
              <a:t>: 106</a:t>
            </a:r>
          </a:p>
          <a:p>
            <a:pPr marL="0" indent="0">
              <a:buNone/>
            </a:pPr>
            <a:r>
              <a:rPr lang="pt-BR" dirty="0"/>
              <a:t>a : 97</a:t>
            </a:r>
          </a:p>
          <a:p>
            <a:pPr marL="0" indent="0">
              <a:buNone/>
            </a:pPr>
            <a:r>
              <a:rPr lang="pt-BR" dirty="0"/>
              <a:t>v : 118</a:t>
            </a:r>
          </a:p>
          <a:p>
            <a:pPr marL="0" indent="0">
              <a:buNone/>
            </a:pPr>
            <a:r>
              <a:rPr lang="pt-BR" dirty="0"/>
              <a:t>a : 97</a:t>
            </a:r>
          </a:p>
          <a:p>
            <a:pPr marL="0" indent="0">
              <a:buNone/>
            </a:pPr>
            <a:r>
              <a:rPr lang="pt-BR" dirty="0"/>
              <a:t>t : 116</a:t>
            </a:r>
          </a:p>
          <a:p>
            <a:pPr marL="0" indent="0">
              <a:buNone/>
            </a:pPr>
            <a:r>
              <a:rPr lang="pt-BR" dirty="0"/>
              <a:t>p : 112</a:t>
            </a:r>
          </a:p>
          <a:p>
            <a:pPr marL="0" indent="0">
              <a:buNone/>
            </a:pPr>
            <a:r>
              <a:rPr lang="pt-BR" dirty="0"/>
              <a:t>o : 111</a:t>
            </a:r>
          </a:p>
          <a:p>
            <a:pPr marL="0" indent="0">
              <a:buNone/>
            </a:pPr>
            <a:r>
              <a:rPr lang="pt-BR" dirty="0"/>
              <a:t>i : 105</a:t>
            </a:r>
          </a:p>
          <a:p>
            <a:pPr marL="0" indent="0">
              <a:buNone/>
            </a:pPr>
            <a:r>
              <a:rPr lang="pt-BR" dirty="0"/>
              <a:t>n : 110</a:t>
            </a:r>
          </a:p>
          <a:p>
            <a:pPr marL="0" indent="0">
              <a:buNone/>
            </a:pPr>
            <a:r>
              <a:rPr lang="pt-BR" dirty="0"/>
              <a:t>t : 116</a:t>
            </a:r>
          </a:p>
          <a:p>
            <a:pPr marL="0" indent="0">
              <a:buNone/>
            </a:pPr>
            <a:endParaRPr lang="en-IN" dirty="0"/>
          </a:p>
        </p:txBody>
      </p:sp>
    </p:spTree>
    <p:extLst>
      <p:ext uri="{BB962C8B-B14F-4D97-AF65-F5344CB8AC3E}">
        <p14:creationId xmlns:p14="http://schemas.microsoft.com/office/powerpoint/2010/main" val="53392628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20688"/>
            <a:ext cx="10972800" cy="5353077"/>
          </a:xfrm>
        </p:spPr>
        <p:txBody>
          <a:bodyPr/>
          <a:lstStyle/>
          <a:p>
            <a:pPr marL="0" indent="0">
              <a:buNone/>
            </a:pPr>
            <a:r>
              <a:rPr lang="en-IN" b="1" dirty="0" smtClean="0"/>
              <a:t>1. </a:t>
            </a:r>
            <a:r>
              <a:rPr lang="en-IN" b="1" dirty="0" err="1" smtClean="0"/>
              <a:t>OutputStream</a:t>
            </a:r>
            <a:r>
              <a:rPr lang="en-IN" b="1" dirty="0" smtClean="0"/>
              <a:t> </a:t>
            </a:r>
            <a:r>
              <a:rPr lang="en-IN" b="1" dirty="0" err="1"/>
              <a:t>vs</a:t>
            </a:r>
            <a:r>
              <a:rPr lang="en-IN" b="1" dirty="0"/>
              <a:t> </a:t>
            </a:r>
            <a:r>
              <a:rPr lang="en-IN" b="1" dirty="0" err="1"/>
              <a:t>InputStream</a:t>
            </a:r>
            <a:endParaRPr lang="en-IN" b="1" dirty="0"/>
          </a:p>
          <a:p>
            <a:r>
              <a:rPr lang="en-US" b="1" dirty="0" err="1" smtClean="0"/>
              <a:t>OutputStream</a:t>
            </a:r>
            <a:r>
              <a:rPr lang="en-US" b="1" dirty="0" smtClean="0"/>
              <a:t>-</a:t>
            </a:r>
            <a:r>
              <a:rPr lang="en-US" dirty="0" smtClean="0"/>
              <a:t>Java </a:t>
            </a:r>
            <a:r>
              <a:rPr lang="en-US" dirty="0"/>
              <a:t>application uses an output stream to write data to a destination; it may be a file, an array, peripheral device or socket.</a:t>
            </a:r>
          </a:p>
          <a:p>
            <a:r>
              <a:rPr lang="en-US" b="1" dirty="0" err="1" smtClean="0"/>
              <a:t>InputStream</a:t>
            </a:r>
            <a:r>
              <a:rPr lang="en-US" b="1" dirty="0" smtClean="0"/>
              <a:t>-</a:t>
            </a:r>
            <a:r>
              <a:rPr lang="en-US" dirty="0" smtClean="0"/>
              <a:t>Java </a:t>
            </a:r>
            <a:r>
              <a:rPr lang="en-US" dirty="0"/>
              <a:t>application uses an input stream to read data from a source; it may be a file, an array, peripheral device or socket.</a:t>
            </a:r>
          </a:p>
          <a:p>
            <a:pPr marL="0" indent="0">
              <a:buNone/>
            </a:pPr>
            <a:endParaRPr lang="en-IN" dirty="0"/>
          </a:p>
        </p:txBody>
      </p:sp>
      <p:pic>
        <p:nvPicPr>
          <p:cNvPr id="1028" name="Picture 4" descr="Java 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3356992"/>
            <a:ext cx="75819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45867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62000"/>
            <a:ext cx="10972800" cy="650776"/>
          </a:xfrm>
        </p:spPr>
        <p:txBody>
          <a:bodyPr>
            <a:normAutofit fontScale="90000"/>
          </a:bodyPr>
          <a:lstStyle/>
          <a:p>
            <a:r>
              <a:rPr lang="en-IN" b="1" dirty="0"/>
              <a:t>Java </a:t>
            </a:r>
            <a:r>
              <a:rPr lang="en-IN" b="1" dirty="0" err="1"/>
              <a:t>CharArrayWriter</a:t>
            </a:r>
            <a:r>
              <a:rPr lang="en-IN" b="1" dirty="0"/>
              <a:t> Class</a:t>
            </a:r>
            <a:br>
              <a:rPr lang="en-IN" b="1" dirty="0"/>
            </a:br>
            <a:endParaRPr lang="en-IN" dirty="0"/>
          </a:p>
        </p:txBody>
      </p:sp>
      <p:sp>
        <p:nvSpPr>
          <p:cNvPr id="6" name="Content Placeholder 5"/>
          <p:cNvSpPr>
            <a:spLocks noGrp="1"/>
          </p:cNvSpPr>
          <p:nvPr>
            <p:ph idx="1"/>
          </p:nvPr>
        </p:nvSpPr>
        <p:spPr/>
        <p:txBody>
          <a:bodyPr/>
          <a:lstStyle/>
          <a:p>
            <a:r>
              <a:rPr lang="en-US" dirty="0"/>
              <a:t>The </a:t>
            </a:r>
            <a:r>
              <a:rPr lang="en-US" dirty="0" err="1"/>
              <a:t>CharArrayWriter</a:t>
            </a:r>
            <a:r>
              <a:rPr lang="en-US" dirty="0"/>
              <a:t> class can be used to write common data to multiple files. </a:t>
            </a:r>
            <a:endParaRPr lang="en-US" dirty="0" smtClean="0"/>
          </a:p>
          <a:p>
            <a:r>
              <a:rPr lang="en-US" dirty="0" smtClean="0"/>
              <a:t>This </a:t>
            </a:r>
            <a:r>
              <a:rPr lang="en-US" dirty="0"/>
              <a:t>class inherits </a:t>
            </a:r>
            <a:r>
              <a:rPr lang="en-US" dirty="0">
                <a:hlinkClick r:id="rId2"/>
              </a:rPr>
              <a:t>Writer</a:t>
            </a:r>
            <a:r>
              <a:rPr lang="en-US" dirty="0"/>
              <a:t> class. </a:t>
            </a:r>
            <a:endParaRPr lang="en-US" dirty="0" smtClean="0"/>
          </a:p>
          <a:p>
            <a:r>
              <a:rPr lang="en-US" dirty="0" smtClean="0"/>
              <a:t>Its </a:t>
            </a:r>
            <a:r>
              <a:rPr lang="en-US" dirty="0"/>
              <a:t>buffer automatically grows when data is written in this stream. </a:t>
            </a:r>
            <a:endParaRPr lang="en-US" dirty="0" smtClean="0"/>
          </a:p>
          <a:p>
            <a:r>
              <a:rPr lang="en-US" dirty="0" smtClean="0"/>
              <a:t>Calling </a:t>
            </a:r>
            <a:r>
              <a:rPr lang="en-US" dirty="0"/>
              <a:t>the close() method on this </a:t>
            </a:r>
            <a:r>
              <a:rPr lang="en-US" dirty="0">
                <a:hlinkClick r:id="rId3"/>
              </a:rPr>
              <a:t>object</a:t>
            </a:r>
            <a:r>
              <a:rPr lang="en-US" dirty="0"/>
              <a:t> has no effect.</a:t>
            </a:r>
            <a:endParaRPr lang="en-IN" dirty="0"/>
          </a:p>
        </p:txBody>
      </p:sp>
    </p:spTree>
    <p:extLst>
      <p:ext uri="{BB962C8B-B14F-4D97-AF65-F5344CB8AC3E}">
        <p14:creationId xmlns:p14="http://schemas.microsoft.com/office/powerpoint/2010/main" val="2406407781"/>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9336" y="620688"/>
            <a:ext cx="7056784" cy="6408712"/>
          </a:xfrm>
        </p:spPr>
        <p:txBody>
          <a:bodyPr>
            <a:normAutofit fontScale="77500" lnSpcReduction="20000"/>
          </a:bodyPr>
          <a:lstStyle/>
          <a:p>
            <a:pPr marL="0" indent="0">
              <a:buNone/>
            </a:pPr>
            <a:r>
              <a:rPr lang="en-IN" dirty="0" smtClean="0"/>
              <a:t>import</a:t>
            </a:r>
            <a:r>
              <a:rPr lang="en-IN" dirty="0"/>
              <a:t> </a:t>
            </a:r>
            <a:r>
              <a:rPr lang="en-IN" dirty="0" err="1"/>
              <a:t>java.io.CharArrayWriter</a:t>
            </a:r>
            <a:r>
              <a:rPr lang="en-IN" dirty="0"/>
              <a:t>;  </a:t>
            </a:r>
          </a:p>
          <a:p>
            <a:pPr marL="0" indent="0">
              <a:buNone/>
            </a:pPr>
            <a:r>
              <a:rPr lang="en-IN" dirty="0"/>
              <a:t>import </a:t>
            </a:r>
            <a:r>
              <a:rPr lang="en-IN" dirty="0" err="1"/>
              <a:t>java.io.FileWriter</a:t>
            </a:r>
            <a:r>
              <a:rPr lang="en-IN" dirty="0"/>
              <a:t>;  </a:t>
            </a:r>
          </a:p>
          <a:p>
            <a:pPr marL="0" indent="0">
              <a:buNone/>
            </a:pPr>
            <a:r>
              <a:rPr lang="en-IN" dirty="0"/>
              <a:t>public class </a:t>
            </a:r>
            <a:r>
              <a:rPr lang="en-IN" dirty="0" err="1"/>
              <a:t>CharArrayWriterExample</a:t>
            </a:r>
            <a:r>
              <a:rPr lang="en-IN" dirty="0"/>
              <a:t> {  </a:t>
            </a:r>
          </a:p>
          <a:p>
            <a:pPr marL="0" indent="0">
              <a:buNone/>
            </a:pPr>
            <a:r>
              <a:rPr lang="en-IN" dirty="0"/>
              <a:t>public static void main(String </a:t>
            </a:r>
            <a:r>
              <a:rPr lang="en-IN" dirty="0" err="1"/>
              <a:t>args</a:t>
            </a:r>
            <a:r>
              <a:rPr lang="en-IN" dirty="0"/>
              <a:t>[])throws Exception{    </a:t>
            </a:r>
          </a:p>
          <a:p>
            <a:pPr marL="0" indent="0">
              <a:buNone/>
            </a:pPr>
            <a:r>
              <a:rPr lang="en-IN" dirty="0"/>
              <a:t>          </a:t>
            </a:r>
            <a:r>
              <a:rPr lang="en-IN" dirty="0" err="1"/>
              <a:t>CharArrayWriter</a:t>
            </a:r>
            <a:r>
              <a:rPr lang="en-IN" dirty="0"/>
              <a:t> out=new </a:t>
            </a:r>
            <a:r>
              <a:rPr lang="en-IN" dirty="0" err="1"/>
              <a:t>CharArrayWriter</a:t>
            </a:r>
            <a:r>
              <a:rPr lang="en-IN" dirty="0"/>
              <a:t>();    </a:t>
            </a:r>
          </a:p>
          <a:p>
            <a:pPr marL="0" indent="0">
              <a:buNone/>
            </a:pPr>
            <a:r>
              <a:rPr lang="en-IN" dirty="0"/>
              <a:t>          </a:t>
            </a:r>
            <a:r>
              <a:rPr lang="en-IN" dirty="0" err="1"/>
              <a:t>out.write</a:t>
            </a:r>
            <a:r>
              <a:rPr lang="en-IN" dirty="0"/>
              <a:t>("Welcome to </a:t>
            </a:r>
            <a:r>
              <a:rPr lang="en-IN" dirty="0" err="1"/>
              <a:t>javaTpoint</a:t>
            </a:r>
            <a:r>
              <a:rPr lang="en-IN" dirty="0"/>
              <a:t>");    </a:t>
            </a:r>
          </a:p>
          <a:p>
            <a:pPr marL="0" indent="0">
              <a:buNone/>
            </a:pPr>
            <a:r>
              <a:rPr lang="en-IN" dirty="0"/>
              <a:t>          </a:t>
            </a:r>
            <a:r>
              <a:rPr lang="en-IN" dirty="0" err="1"/>
              <a:t>FileWriter</a:t>
            </a:r>
            <a:r>
              <a:rPr lang="en-IN" dirty="0"/>
              <a:t> f1=new </a:t>
            </a:r>
            <a:r>
              <a:rPr lang="en-IN" dirty="0" err="1"/>
              <a:t>FileWriter</a:t>
            </a:r>
            <a:r>
              <a:rPr lang="en-IN" dirty="0"/>
              <a:t>("D:\\a.txt");    </a:t>
            </a:r>
          </a:p>
          <a:p>
            <a:pPr marL="0" indent="0">
              <a:buNone/>
            </a:pPr>
            <a:r>
              <a:rPr lang="en-IN" dirty="0"/>
              <a:t>          </a:t>
            </a:r>
            <a:r>
              <a:rPr lang="en-IN" dirty="0" err="1"/>
              <a:t>FileWriter</a:t>
            </a:r>
            <a:r>
              <a:rPr lang="en-IN" dirty="0"/>
              <a:t> f2=new </a:t>
            </a:r>
            <a:r>
              <a:rPr lang="en-IN" dirty="0" err="1"/>
              <a:t>FileWriter</a:t>
            </a:r>
            <a:r>
              <a:rPr lang="en-IN" dirty="0"/>
              <a:t>("D:\\b.txt");    </a:t>
            </a:r>
          </a:p>
          <a:p>
            <a:pPr marL="0" indent="0">
              <a:buNone/>
            </a:pPr>
            <a:r>
              <a:rPr lang="en-IN" dirty="0"/>
              <a:t>          </a:t>
            </a:r>
            <a:r>
              <a:rPr lang="en-IN" dirty="0" err="1"/>
              <a:t>FileWriter</a:t>
            </a:r>
            <a:r>
              <a:rPr lang="en-IN" dirty="0"/>
              <a:t> f3=new </a:t>
            </a:r>
            <a:r>
              <a:rPr lang="en-IN" dirty="0" err="1"/>
              <a:t>FileWriter</a:t>
            </a:r>
            <a:r>
              <a:rPr lang="en-IN" dirty="0"/>
              <a:t>("D:\\c.txt");    </a:t>
            </a:r>
          </a:p>
          <a:p>
            <a:pPr marL="0" indent="0">
              <a:buNone/>
            </a:pPr>
            <a:r>
              <a:rPr lang="en-IN" dirty="0"/>
              <a:t>          </a:t>
            </a:r>
            <a:r>
              <a:rPr lang="en-IN" dirty="0" err="1"/>
              <a:t>FileWriter</a:t>
            </a:r>
            <a:r>
              <a:rPr lang="en-IN" dirty="0"/>
              <a:t> f4=new </a:t>
            </a:r>
            <a:r>
              <a:rPr lang="en-IN" dirty="0" err="1"/>
              <a:t>FileWriter</a:t>
            </a:r>
            <a:r>
              <a:rPr lang="en-IN" dirty="0"/>
              <a:t>("D:\\d.txt");    </a:t>
            </a:r>
          </a:p>
          <a:p>
            <a:pPr marL="0" indent="0">
              <a:buNone/>
            </a:pPr>
            <a:r>
              <a:rPr lang="en-IN" dirty="0"/>
              <a:t>          </a:t>
            </a:r>
            <a:r>
              <a:rPr lang="en-IN" dirty="0" err="1"/>
              <a:t>out.writeTo</a:t>
            </a:r>
            <a:r>
              <a:rPr lang="en-IN" dirty="0"/>
              <a:t>(f1);    </a:t>
            </a:r>
          </a:p>
          <a:p>
            <a:pPr marL="0" indent="0">
              <a:buNone/>
            </a:pPr>
            <a:r>
              <a:rPr lang="en-IN" dirty="0"/>
              <a:t>          </a:t>
            </a:r>
            <a:r>
              <a:rPr lang="en-IN" dirty="0" err="1"/>
              <a:t>out.writeTo</a:t>
            </a:r>
            <a:r>
              <a:rPr lang="en-IN" dirty="0"/>
              <a:t>(f2);    </a:t>
            </a:r>
          </a:p>
          <a:p>
            <a:pPr marL="0" indent="0">
              <a:buNone/>
            </a:pPr>
            <a:r>
              <a:rPr lang="en-IN" dirty="0"/>
              <a:t>          </a:t>
            </a:r>
            <a:r>
              <a:rPr lang="en-IN" dirty="0" err="1"/>
              <a:t>out.writeTo</a:t>
            </a:r>
            <a:r>
              <a:rPr lang="en-IN" dirty="0"/>
              <a:t>(f3);    </a:t>
            </a:r>
          </a:p>
          <a:p>
            <a:pPr marL="0" indent="0">
              <a:buNone/>
            </a:pPr>
            <a:r>
              <a:rPr lang="en-IN" dirty="0"/>
              <a:t>          </a:t>
            </a:r>
            <a:r>
              <a:rPr lang="en-IN" dirty="0" err="1"/>
              <a:t>out.writeTo</a:t>
            </a:r>
            <a:r>
              <a:rPr lang="en-IN" dirty="0"/>
              <a:t>(f4);    </a:t>
            </a:r>
          </a:p>
          <a:p>
            <a:pPr marL="0" indent="0">
              <a:buNone/>
            </a:pPr>
            <a:r>
              <a:rPr lang="en-IN" dirty="0"/>
              <a:t>          f1.close();    </a:t>
            </a:r>
          </a:p>
          <a:p>
            <a:pPr marL="0" indent="0">
              <a:buNone/>
            </a:pPr>
            <a:r>
              <a:rPr lang="en-IN" dirty="0"/>
              <a:t>          f2.close();    </a:t>
            </a:r>
          </a:p>
          <a:p>
            <a:pPr marL="0" indent="0">
              <a:buNone/>
            </a:pPr>
            <a:r>
              <a:rPr lang="en-IN" dirty="0"/>
              <a:t>          f3.close();    </a:t>
            </a:r>
          </a:p>
          <a:p>
            <a:pPr marL="0" indent="0">
              <a:buNone/>
            </a:pPr>
            <a:r>
              <a:rPr lang="en-IN" dirty="0"/>
              <a:t>          f4.close();    </a:t>
            </a:r>
          </a:p>
          <a:p>
            <a:pPr marL="0" indent="0">
              <a:buNone/>
            </a:pPr>
            <a:r>
              <a:rPr lang="en-IN" dirty="0"/>
              <a:t>          </a:t>
            </a:r>
            <a:r>
              <a:rPr lang="en-IN" dirty="0" err="1"/>
              <a:t>System.out.println</a:t>
            </a:r>
            <a:r>
              <a:rPr lang="en-IN" dirty="0"/>
              <a:t>("Success...");    </a:t>
            </a:r>
          </a:p>
          <a:p>
            <a:pPr marL="0" indent="0">
              <a:buNone/>
            </a:pPr>
            <a:r>
              <a:rPr lang="en-IN" dirty="0"/>
              <a:t>         }    </a:t>
            </a:r>
          </a:p>
          <a:p>
            <a:pPr marL="0" indent="0">
              <a:buNone/>
            </a:pPr>
            <a:r>
              <a:rPr lang="en-IN" dirty="0"/>
              <a:t>        }    </a:t>
            </a:r>
          </a:p>
          <a:p>
            <a:pPr marL="0" indent="0">
              <a:buNone/>
            </a:pPr>
            <a:endParaRPr lang="en-IN" dirty="0"/>
          </a:p>
        </p:txBody>
      </p:sp>
      <p:sp>
        <p:nvSpPr>
          <p:cNvPr id="6" name="Content Placeholder 5"/>
          <p:cNvSpPr>
            <a:spLocks noGrp="1"/>
          </p:cNvSpPr>
          <p:nvPr>
            <p:ph sz="half" idx="2"/>
          </p:nvPr>
        </p:nvSpPr>
        <p:spPr>
          <a:xfrm>
            <a:off x="7752184" y="836712"/>
            <a:ext cx="3830216" cy="5328591"/>
          </a:xfrm>
        </p:spPr>
        <p:txBody>
          <a:bodyPr>
            <a:normAutofit fontScale="77500" lnSpcReduction="20000"/>
          </a:bodyPr>
          <a:lstStyle/>
          <a:p>
            <a:pPr marL="0" indent="0">
              <a:buNone/>
            </a:pPr>
            <a:r>
              <a:rPr lang="en-IN" dirty="0"/>
              <a:t>Output</a:t>
            </a:r>
          </a:p>
          <a:p>
            <a:pPr marL="0" indent="0">
              <a:buNone/>
            </a:pPr>
            <a:r>
              <a:rPr lang="en-IN" dirty="0"/>
              <a:t>Success... </a:t>
            </a:r>
            <a:endParaRPr lang="en-IN" dirty="0" smtClean="0"/>
          </a:p>
          <a:p>
            <a:pPr marL="0" indent="0">
              <a:buNone/>
            </a:pPr>
            <a:endParaRPr lang="en-IN" dirty="0"/>
          </a:p>
          <a:p>
            <a:pPr marL="0" indent="0">
              <a:buNone/>
            </a:pPr>
            <a:r>
              <a:rPr lang="en-IN" dirty="0"/>
              <a:t>After executing the program, you can see that all files have common data: Welcome to </a:t>
            </a:r>
            <a:r>
              <a:rPr lang="en-IN" dirty="0" err="1"/>
              <a:t>javaTpoint</a:t>
            </a:r>
            <a:r>
              <a:rPr lang="en-IN" dirty="0" smtClean="0"/>
              <a:t>.</a:t>
            </a:r>
          </a:p>
          <a:p>
            <a:pPr marL="0" indent="0">
              <a:buNone/>
            </a:pPr>
            <a:endParaRPr lang="en-IN" dirty="0"/>
          </a:p>
          <a:p>
            <a:pPr marL="0" indent="0">
              <a:buNone/>
            </a:pPr>
            <a:r>
              <a:rPr lang="en-IN" dirty="0"/>
              <a:t>a.txt:</a:t>
            </a:r>
          </a:p>
          <a:p>
            <a:pPr marL="0" indent="0">
              <a:buNone/>
            </a:pPr>
            <a:r>
              <a:rPr lang="en-IN" dirty="0"/>
              <a:t>Welcome to </a:t>
            </a:r>
            <a:r>
              <a:rPr lang="en-IN" dirty="0" err="1"/>
              <a:t>javaTpoint</a:t>
            </a:r>
            <a:r>
              <a:rPr lang="en-IN" dirty="0"/>
              <a:t> </a:t>
            </a:r>
            <a:endParaRPr lang="en-IN" dirty="0" smtClean="0"/>
          </a:p>
          <a:p>
            <a:pPr marL="0" indent="0">
              <a:buNone/>
            </a:pPr>
            <a:endParaRPr lang="en-IN" dirty="0"/>
          </a:p>
          <a:p>
            <a:pPr marL="0" indent="0">
              <a:buNone/>
            </a:pPr>
            <a:r>
              <a:rPr lang="en-IN" dirty="0"/>
              <a:t>b.txt:</a:t>
            </a:r>
          </a:p>
          <a:p>
            <a:pPr marL="0" indent="0">
              <a:buNone/>
            </a:pPr>
            <a:r>
              <a:rPr lang="en-IN" dirty="0"/>
              <a:t>Welcome to </a:t>
            </a:r>
            <a:r>
              <a:rPr lang="en-IN" dirty="0" err="1"/>
              <a:t>javaTpoint</a:t>
            </a:r>
            <a:r>
              <a:rPr lang="en-IN" dirty="0"/>
              <a:t> </a:t>
            </a:r>
            <a:endParaRPr lang="en-IN" dirty="0" smtClean="0"/>
          </a:p>
          <a:p>
            <a:pPr marL="0" indent="0">
              <a:buNone/>
            </a:pPr>
            <a:endParaRPr lang="en-IN" dirty="0"/>
          </a:p>
          <a:p>
            <a:pPr marL="0" indent="0">
              <a:buNone/>
            </a:pPr>
            <a:r>
              <a:rPr lang="en-IN" dirty="0"/>
              <a:t>c.txt:</a:t>
            </a:r>
          </a:p>
          <a:p>
            <a:pPr marL="0" indent="0">
              <a:buNone/>
            </a:pPr>
            <a:r>
              <a:rPr lang="en-IN" dirty="0"/>
              <a:t>Welcome to </a:t>
            </a:r>
            <a:r>
              <a:rPr lang="en-IN" dirty="0" err="1"/>
              <a:t>javaTpoint</a:t>
            </a:r>
            <a:r>
              <a:rPr lang="en-IN" dirty="0"/>
              <a:t> </a:t>
            </a:r>
            <a:endParaRPr lang="en-IN" dirty="0" smtClean="0"/>
          </a:p>
          <a:p>
            <a:pPr marL="0" indent="0">
              <a:buNone/>
            </a:pPr>
            <a:endParaRPr lang="en-IN" dirty="0"/>
          </a:p>
          <a:p>
            <a:pPr marL="0" indent="0">
              <a:buNone/>
            </a:pPr>
            <a:r>
              <a:rPr lang="en-IN" dirty="0"/>
              <a:t>d.txt:</a:t>
            </a:r>
          </a:p>
          <a:p>
            <a:pPr marL="0" indent="0">
              <a:buNone/>
            </a:pPr>
            <a:r>
              <a:rPr lang="en-IN" dirty="0"/>
              <a:t>Welcome to </a:t>
            </a:r>
            <a:r>
              <a:rPr lang="en-IN" dirty="0" err="1"/>
              <a:t>javaTpoint</a:t>
            </a:r>
            <a:r>
              <a:rPr lang="en-IN" dirty="0"/>
              <a:t> </a:t>
            </a:r>
          </a:p>
          <a:p>
            <a:pPr marL="0" indent="0">
              <a:buNone/>
            </a:pPr>
            <a:endParaRPr lang="en-IN" dirty="0"/>
          </a:p>
        </p:txBody>
      </p:sp>
    </p:spTree>
    <p:extLst>
      <p:ext uri="{BB962C8B-B14F-4D97-AF65-F5344CB8AC3E}">
        <p14:creationId xmlns:p14="http://schemas.microsoft.com/office/powerpoint/2010/main" val="3098457228"/>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762000"/>
            <a:ext cx="10972800" cy="650776"/>
          </a:xfrm>
        </p:spPr>
        <p:txBody>
          <a:bodyPr>
            <a:normAutofit fontScale="90000"/>
          </a:bodyPr>
          <a:lstStyle/>
          <a:p>
            <a:r>
              <a:rPr lang="en-IN" b="1" dirty="0"/>
              <a:t>Java </a:t>
            </a:r>
            <a:r>
              <a:rPr lang="en-IN" b="1" dirty="0" err="1"/>
              <a:t>StringWriter</a:t>
            </a:r>
            <a:r>
              <a:rPr lang="en-IN" b="1" dirty="0"/>
              <a:t> Class</a:t>
            </a:r>
            <a:br>
              <a:rPr lang="en-IN" b="1" dirty="0"/>
            </a:br>
            <a:endParaRPr lang="en-IN" dirty="0"/>
          </a:p>
        </p:txBody>
      </p:sp>
      <p:sp>
        <p:nvSpPr>
          <p:cNvPr id="6" name="Content Placeholder 5"/>
          <p:cNvSpPr>
            <a:spLocks noGrp="1"/>
          </p:cNvSpPr>
          <p:nvPr>
            <p:ph idx="1"/>
          </p:nvPr>
        </p:nvSpPr>
        <p:spPr/>
        <p:txBody>
          <a:bodyPr/>
          <a:lstStyle/>
          <a:p>
            <a:r>
              <a:rPr lang="en-US" dirty="0"/>
              <a:t>Java </a:t>
            </a:r>
            <a:r>
              <a:rPr lang="en-US" dirty="0" err="1"/>
              <a:t>StringWriter</a:t>
            </a:r>
            <a:r>
              <a:rPr lang="en-US" dirty="0"/>
              <a:t> class is a character stream that collects output from string buffer, which can be used to construct a </a:t>
            </a:r>
            <a:r>
              <a:rPr lang="en-US" dirty="0">
                <a:hlinkClick r:id="rId2"/>
              </a:rPr>
              <a:t>string</a:t>
            </a:r>
            <a:r>
              <a:rPr lang="en-US" dirty="0"/>
              <a:t>. The </a:t>
            </a:r>
            <a:r>
              <a:rPr lang="en-US" dirty="0" err="1"/>
              <a:t>StringWriter</a:t>
            </a:r>
            <a:r>
              <a:rPr lang="en-US" dirty="0"/>
              <a:t> class inherits the </a:t>
            </a:r>
            <a:r>
              <a:rPr lang="en-US" dirty="0">
                <a:hlinkClick r:id="rId3"/>
              </a:rPr>
              <a:t>Writer</a:t>
            </a:r>
            <a:r>
              <a:rPr lang="en-US" dirty="0"/>
              <a:t> class.</a:t>
            </a:r>
          </a:p>
          <a:p>
            <a:r>
              <a:rPr lang="en-US" dirty="0"/>
              <a:t>In </a:t>
            </a:r>
            <a:r>
              <a:rPr lang="en-US" dirty="0" err="1"/>
              <a:t>StringWriter</a:t>
            </a:r>
            <a:r>
              <a:rPr lang="en-US" dirty="0"/>
              <a:t> class, system resources like </a:t>
            </a:r>
            <a:r>
              <a:rPr lang="en-US" dirty="0">
                <a:hlinkClick r:id="rId4"/>
              </a:rPr>
              <a:t>network</a:t>
            </a:r>
            <a:r>
              <a:rPr lang="en-US" dirty="0"/>
              <a:t> </a:t>
            </a:r>
            <a:r>
              <a:rPr lang="en-US" dirty="0">
                <a:hlinkClick r:id="rId5"/>
              </a:rPr>
              <a:t>sockets</a:t>
            </a:r>
            <a:r>
              <a:rPr lang="en-US" dirty="0"/>
              <a:t> and </a:t>
            </a:r>
            <a:r>
              <a:rPr lang="en-US" dirty="0">
                <a:hlinkClick r:id="rId6"/>
              </a:rPr>
              <a:t>files</a:t>
            </a:r>
            <a:r>
              <a:rPr lang="en-US" dirty="0"/>
              <a:t> are not used, therefore closing the </a:t>
            </a:r>
            <a:r>
              <a:rPr lang="en-US" dirty="0" err="1"/>
              <a:t>StringWriter</a:t>
            </a:r>
            <a:r>
              <a:rPr lang="en-US" dirty="0"/>
              <a:t> is not necessary.</a:t>
            </a:r>
          </a:p>
          <a:p>
            <a:endParaRPr lang="en-IN" dirty="0"/>
          </a:p>
        </p:txBody>
      </p:sp>
    </p:spTree>
    <p:extLst>
      <p:ext uri="{BB962C8B-B14F-4D97-AF65-F5344CB8AC3E}">
        <p14:creationId xmlns:p14="http://schemas.microsoft.com/office/powerpoint/2010/main" val="3845770446"/>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692696"/>
            <a:ext cx="8688288" cy="6048672"/>
          </a:xfrm>
        </p:spPr>
        <p:txBody>
          <a:bodyPr>
            <a:normAutofit fontScale="85000" lnSpcReduction="20000"/>
          </a:bodyPr>
          <a:lstStyle/>
          <a:p>
            <a:pPr marL="0" indent="0">
              <a:buNone/>
            </a:pPr>
            <a:r>
              <a:rPr lang="en-IN" dirty="0"/>
              <a:t>import java.io.*;  </a:t>
            </a:r>
          </a:p>
          <a:p>
            <a:pPr marL="0" indent="0">
              <a:buNone/>
            </a:pPr>
            <a:r>
              <a:rPr lang="en-IN" dirty="0"/>
              <a:t>public class </a:t>
            </a:r>
            <a:r>
              <a:rPr lang="en-IN" dirty="0" err="1"/>
              <a:t>StringWriterExample</a:t>
            </a:r>
            <a:r>
              <a:rPr lang="en-IN" dirty="0"/>
              <a:t> {  </a:t>
            </a:r>
          </a:p>
          <a:p>
            <a:pPr marL="0" indent="0">
              <a:buNone/>
            </a:pPr>
            <a:r>
              <a:rPr lang="en-IN" dirty="0"/>
              <a:t>    public static void main(String[] </a:t>
            </a:r>
            <a:r>
              <a:rPr lang="en-IN" dirty="0" err="1"/>
              <a:t>args</a:t>
            </a:r>
            <a:r>
              <a:rPr lang="en-IN" dirty="0"/>
              <a:t>) throws </a:t>
            </a:r>
            <a:r>
              <a:rPr lang="en-IN" dirty="0" err="1"/>
              <a:t>IOException</a:t>
            </a:r>
            <a:r>
              <a:rPr lang="en-IN" dirty="0"/>
              <a:t> {  </a:t>
            </a:r>
          </a:p>
          <a:p>
            <a:pPr marL="0" indent="0">
              <a:buNone/>
            </a:pPr>
            <a:r>
              <a:rPr lang="en-IN" dirty="0"/>
              <a:t>        char[] </a:t>
            </a:r>
            <a:r>
              <a:rPr lang="en-IN" dirty="0" err="1"/>
              <a:t>ary</a:t>
            </a:r>
            <a:r>
              <a:rPr lang="en-IN" dirty="0"/>
              <a:t> = new char[512];  </a:t>
            </a:r>
          </a:p>
          <a:p>
            <a:pPr marL="0" indent="0">
              <a:buNone/>
            </a:pPr>
            <a:r>
              <a:rPr lang="en-IN" dirty="0"/>
              <a:t>        </a:t>
            </a:r>
            <a:r>
              <a:rPr lang="en-IN" dirty="0" err="1"/>
              <a:t>StringWriter</a:t>
            </a:r>
            <a:r>
              <a:rPr lang="en-IN" dirty="0"/>
              <a:t> writer = new </a:t>
            </a:r>
            <a:r>
              <a:rPr lang="en-IN" dirty="0" err="1"/>
              <a:t>StringWriter</a:t>
            </a:r>
            <a:r>
              <a:rPr lang="en-IN" dirty="0"/>
              <a:t>();  </a:t>
            </a:r>
          </a:p>
          <a:p>
            <a:pPr marL="0" indent="0">
              <a:buNone/>
            </a:pPr>
            <a:r>
              <a:rPr lang="en-IN" dirty="0"/>
              <a:t>        </a:t>
            </a:r>
            <a:r>
              <a:rPr lang="en-IN" dirty="0" err="1"/>
              <a:t>FileInputStream</a:t>
            </a:r>
            <a:r>
              <a:rPr lang="en-IN" dirty="0"/>
              <a:t> input = null;  </a:t>
            </a:r>
          </a:p>
          <a:p>
            <a:pPr marL="0" indent="0">
              <a:buNone/>
            </a:pPr>
            <a:r>
              <a:rPr lang="en-IN" dirty="0"/>
              <a:t>        </a:t>
            </a:r>
            <a:r>
              <a:rPr lang="en-IN" dirty="0" err="1"/>
              <a:t>BufferedReader</a:t>
            </a:r>
            <a:r>
              <a:rPr lang="en-IN" dirty="0"/>
              <a:t> buffer = null;  </a:t>
            </a:r>
          </a:p>
          <a:p>
            <a:pPr marL="0" indent="0">
              <a:buNone/>
            </a:pPr>
            <a:r>
              <a:rPr lang="en-IN" dirty="0"/>
              <a:t>        input = new </a:t>
            </a:r>
            <a:r>
              <a:rPr lang="en-IN" dirty="0" err="1"/>
              <a:t>FileInputStream</a:t>
            </a:r>
            <a:r>
              <a:rPr lang="en-IN" dirty="0"/>
              <a:t>("D://testout.txt");  </a:t>
            </a:r>
            <a:endParaRPr lang="en-IN" dirty="0" smtClean="0"/>
          </a:p>
          <a:p>
            <a:pPr marL="0" indent="0">
              <a:buNone/>
            </a:pPr>
            <a:r>
              <a:rPr lang="en-IN" dirty="0"/>
              <a:t> buffer = new </a:t>
            </a:r>
            <a:r>
              <a:rPr lang="en-IN" dirty="0" err="1"/>
              <a:t>BufferedReader</a:t>
            </a:r>
            <a:r>
              <a:rPr lang="en-IN" dirty="0"/>
              <a:t>(new </a:t>
            </a:r>
            <a:r>
              <a:rPr lang="en-IN" dirty="0" err="1"/>
              <a:t>InputStreamReader</a:t>
            </a:r>
            <a:r>
              <a:rPr lang="en-IN" dirty="0"/>
              <a:t>(input, "UTF-8"));  </a:t>
            </a:r>
          </a:p>
          <a:p>
            <a:pPr marL="0" indent="0">
              <a:buNone/>
            </a:pPr>
            <a:r>
              <a:rPr lang="en-IN" dirty="0"/>
              <a:t>        </a:t>
            </a:r>
            <a:r>
              <a:rPr lang="en-IN" dirty="0" err="1"/>
              <a:t>int</a:t>
            </a:r>
            <a:r>
              <a:rPr lang="en-IN" dirty="0"/>
              <a:t> x;  </a:t>
            </a:r>
          </a:p>
          <a:p>
            <a:pPr marL="0" indent="0">
              <a:buNone/>
            </a:pPr>
            <a:r>
              <a:rPr lang="en-IN" dirty="0"/>
              <a:t>        while ((x = </a:t>
            </a:r>
            <a:r>
              <a:rPr lang="en-IN" dirty="0" err="1"/>
              <a:t>buffer.read</a:t>
            </a:r>
            <a:r>
              <a:rPr lang="en-IN" dirty="0"/>
              <a:t>(</a:t>
            </a:r>
            <a:r>
              <a:rPr lang="en-IN" dirty="0" err="1"/>
              <a:t>ary</a:t>
            </a:r>
            <a:r>
              <a:rPr lang="en-IN" dirty="0"/>
              <a:t>)) != -1) {  </a:t>
            </a:r>
          </a:p>
          <a:p>
            <a:pPr marL="0" indent="0">
              <a:buNone/>
            </a:pPr>
            <a:r>
              <a:rPr lang="en-IN" dirty="0"/>
              <a:t>                   </a:t>
            </a:r>
            <a:r>
              <a:rPr lang="en-IN" dirty="0" err="1"/>
              <a:t>writer.write</a:t>
            </a:r>
            <a:r>
              <a:rPr lang="en-IN" dirty="0"/>
              <a:t>(</a:t>
            </a:r>
            <a:r>
              <a:rPr lang="en-IN" dirty="0" err="1"/>
              <a:t>ary</a:t>
            </a:r>
            <a:r>
              <a:rPr lang="en-IN" dirty="0"/>
              <a:t>, 0, x);  </a:t>
            </a:r>
          </a:p>
          <a:p>
            <a:pPr marL="0" indent="0">
              <a:buNone/>
            </a:pPr>
            <a:r>
              <a:rPr lang="en-IN" dirty="0"/>
              <a:t>        }  </a:t>
            </a:r>
          </a:p>
          <a:p>
            <a:pPr marL="0" indent="0">
              <a:buNone/>
            </a:pPr>
            <a:r>
              <a:rPr lang="en-IN" dirty="0"/>
              <a:t>        </a:t>
            </a:r>
            <a:r>
              <a:rPr lang="en-IN" dirty="0" err="1"/>
              <a:t>System.out.println</a:t>
            </a:r>
            <a:r>
              <a:rPr lang="en-IN" dirty="0"/>
              <a:t>(</a:t>
            </a:r>
            <a:r>
              <a:rPr lang="en-IN" dirty="0" err="1"/>
              <a:t>writer.toString</a:t>
            </a:r>
            <a:r>
              <a:rPr lang="en-IN" dirty="0"/>
              <a:t>());        </a:t>
            </a:r>
          </a:p>
          <a:p>
            <a:pPr marL="0" indent="0">
              <a:buNone/>
            </a:pPr>
            <a:r>
              <a:rPr lang="en-IN" dirty="0"/>
              <a:t>        </a:t>
            </a:r>
            <a:r>
              <a:rPr lang="en-IN" dirty="0" err="1"/>
              <a:t>writer.close</a:t>
            </a:r>
            <a:r>
              <a:rPr lang="en-IN" dirty="0"/>
              <a:t>();  </a:t>
            </a:r>
          </a:p>
          <a:p>
            <a:pPr marL="0" indent="0">
              <a:buNone/>
            </a:pPr>
            <a:r>
              <a:rPr lang="en-IN" dirty="0"/>
              <a:t>        </a:t>
            </a:r>
            <a:r>
              <a:rPr lang="en-IN" dirty="0" err="1"/>
              <a:t>buffer.close</a:t>
            </a:r>
            <a:r>
              <a:rPr lang="en-IN" dirty="0"/>
              <a:t>();  </a:t>
            </a:r>
          </a:p>
          <a:p>
            <a:pPr marL="0" indent="0">
              <a:buNone/>
            </a:pPr>
            <a:r>
              <a:rPr lang="en-IN" dirty="0"/>
              <a:t>    }  </a:t>
            </a:r>
          </a:p>
          <a:p>
            <a:pPr marL="0" indent="0">
              <a:buNone/>
            </a:pPr>
            <a:r>
              <a:rPr lang="en-IN" dirty="0"/>
              <a:t>}  </a:t>
            </a:r>
          </a:p>
          <a:p>
            <a:pPr marL="0" indent="0">
              <a:buNone/>
            </a:pPr>
            <a:endParaRPr lang="en-IN" dirty="0"/>
          </a:p>
        </p:txBody>
      </p:sp>
      <p:sp>
        <p:nvSpPr>
          <p:cNvPr id="6" name="Content Placeholder 5"/>
          <p:cNvSpPr>
            <a:spLocks noGrp="1"/>
          </p:cNvSpPr>
          <p:nvPr>
            <p:ph sz="half" idx="2"/>
          </p:nvPr>
        </p:nvSpPr>
        <p:spPr>
          <a:xfrm>
            <a:off x="8472264" y="692696"/>
            <a:ext cx="3600400" cy="5760640"/>
          </a:xfrm>
        </p:spPr>
        <p:txBody>
          <a:bodyPr>
            <a:normAutofit fontScale="85000" lnSpcReduction="20000"/>
          </a:bodyPr>
          <a:lstStyle/>
          <a:p>
            <a:pPr marL="0" indent="0">
              <a:buNone/>
            </a:pPr>
            <a:r>
              <a:rPr lang="en-IN" b="1" dirty="0"/>
              <a:t>testout.txt:</a:t>
            </a:r>
          </a:p>
          <a:p>
            <a:pPr marL="0" indent="0">
              <a:buNone/>
            </a:pPr>
            <a:r>
              <a:rPr lang="en-IN" dirty="0" err="1"/>
              <a:t>Javatpoint</a:t>
            </a:r>
            <a:r>
              <a:rPr lang="en-IN" dirty="0"/>
              <a:t> provides tutorial in Java, Spring, Hibernate, Android, PHP etc. </a:t>
            </a:r>
          </a:p>
          <a:p>
            <a:pPr marL="0" indent="0">
              <a:buNone/>
            </a:pPr>
            <a:r>
              <a:rPr lang="en-IN" b="1" dirty="0"/>
              <a:t>Output:</a:t>
            </a:r>
          </a:p>
          <a:p>
            <a:pPr marL="0" indent="0">
              <a:buNone/>
            </a:pPr>
            <a:r>
              <a:rPr lang="en-IN" dirty="0" err="1"/>
              <a:t>Javatpoint</a:t>
            </a:r>
            <a:r>
              <a:rPr lang="en-IN" dirty="0"/>
              <a:t> provides tutorial in Java, Spring, Hibernate, Android, PHP etc. </a:t>
            </a:r>
          </a:p>
          <a:p>
            <a:endParaRPr lang="en-IN" dirty="0"/>
          </a:p>
        </p:txBody>
      </p:sp>
    </p:spTree>
    <p:extLst>
      <p:ext uri="{BB962C8B-B14F-4D97-AF65-F5344CB8AC3E}">
        <p14:creationId xmlns:p14="http://schemas.microsoft.com/office/powerpoint/2010/main" val="42325699"/>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Java Console Class</a:t>
            </a:r>
            <a:br>
              <a:rPr lang="en-IN" b="1" dirty="0"/>
            </a:br>
            <a:endParaRPr lang="en-IN" dirty="0"/>
          </a:p>
        </p:txBody>
      </p:sp>
      <p:sp>
        <p:nvSpPr>
          <p:cNvPr id="7" name="Content Placeholder 6"/>
          <p:cNvSpPr>
            <a:spLocks noGrp="1"/>
          </p:cNvSpPr>
          <p:nvPr>
            <p:ph idx="1"/>
          </p:nvPr>
        </p:nvSpPr>
        <p:spPr>
          <a:xfrm>
            <a:off x="609600" y="1412777"/>
            <a:ext cx="10972800" cy="4560988"/>
          </a:xfrm>
        </p:spPr>
        <p:txBody>
          <a:bodyPr/>
          <a:lstStyle/>
          <a:p>
            <a:r>
              <a:rPr lang="en-US" dirty="0"/>
              <a:t>The Java Console class is be used to get input from console. It provides methods to read texts and passwords.</a:t>
            </a:r>
          </a:p>
          <a:p>
            <a:r>
              <a:rPr lang="en-US" dirty="0"/>
              <a:t>If you read password using Console class, it will not be displayed to the user.</a:t>
            </a:r>
          </a:p>
          <a:p>
            <a:r>
              <a:rPr lang="en-US" dirty="0"/>
              <a:t>The </a:t>
            </a:r>
            <a:r>
              <a:rPr lang="en-US" dirty="0" err="1"/>
              <a:t>java.io.Console</a:t>
            </a:r>
            <a:r>
              <a:rPr lang="en-US" dirty="0"/>
              <a:t> class is attached with system console internally. </a:t>
            </a:r>
          </a:p>
          <a:p>
            <a:pPr marL="0" indent="0">
              <a:buNone/>
            </a:pPr>
            <a:endParaRPr lang="en-IN" dirty="0"/>
          </a:p>
        </p:txBody>
      </p:sp>
    </p:spTree>
    <p:extLst>
      <p:ext uri="{BB962C8B-B14F-4D97-AF65-F5344CB8AC3E}">
        <p14:creationId xmlns:p14="http://schemas.microsoft.com/office/powerpoint/2010/main" val="573135966"/>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19336" y="692696"/>
            <a:ext cx="5875064" cy="5688632"/>
          </a:xfrm>
        </p:spPr>
        <p:txBody>
          <a:bodyPr>
            <a:normAutofit/>
          </a:bodyPr>
          <a:lstStyle/>
          <a:p>
            <a:pPr marL="0" indent="0">
              <a:buNone/>
            </a:pPr>
            <a:r>
              <a:rPr lang="en-IN" b="1" dirty="0"/>
              <a:t>Java Console Example</a:t>
            </a:r>
          </a:p>
          <a:p>
            <a:pPr marL="0" indent="0">
              <a:buNone/>
            </a:pPr>
            <a:endParaRPr lang="en-IN" dirty="0" smtClean="0"/>
          </a:p>
          <a:p>
            <a:pPr marL="0" indent="0">
              <a:buNone/>
            </a:pPr>
            <a:r>
              <a:rPr lang="en-IN" dirty="0" smtClean="0"/>
              <a:t>import</a:t>
            </a:r>
            <a:r>
              <a:rPr lang="en-IN" dirty="0"/>
              <a:t> </a:t>
            </a:r>
            <a:r>
              <a:rPr lang="en-IN" dirty="0" err="1"/>
              <a:t>java.io.Console</a:t>
            </a:r>
            <a:r>
              <a:rPr lang="en-IN" dirty="0"/>
              <a:t>;  </a:t>
            </a:r>
          </a:p>
          <a:p>
            <a:pPr marL="0" indent="0">
              <a:buNone/>
            </a:pPr>
            <a:r>
              <a:rPr lang="en-IN" dirty="0"/>
              <a:t>class </a:t>
            </a:r>
            <a:r>
              <a:rPr lang="en-IN" dirty="0" err="1"/>
              <a:t>ReadStringTest</a:t>
            </a:r>
            <a:r>
              <a:rPr lang="en-IN" dirty="0"/>
              <a:t>{    </a:t>
            </a:r>
          </a:p>
          <a:p>
            <a:pPr marL="0" indent="0">
              <a:buNone/>
            </a:pPr>
            <a:r>
              <a:rPr lang="en-IN" dirty="0"/>
              <a:t>public static void main(String </a:t>
            </a:r>
            <a:r>
              <a:rPr lang="en-IN" dirty="0" err="1"/>
              <a:t>args</a:t>
            </a:r>
            <a:r>
              <a:rPr lang="en-IN" dirty="0"/>
              <a:t>[]){    </a:t>
            </a:r>
          </a:p>
          <a:p>
            <a:pPr marL="0" indent="0">
              <a:buNone/>
            </a:pPr>
            <a:r>
              <a:rPr lang="en-IN" dirty="0">
                <a:solidFill>
                  <a:srgbClr val="FF0000"/>
                </a:solidFill>
              </a:rPr>
              <a:t>Console c=</a:t>
            </a:r>
            <a:r>
              <a:rPr lang="en-IN" dirty="0" err="1">
                <a:solidFill>
                  <a:srgbClr val="FF0000"/>
                </a:solidFill>
              </a:rPr>
              <a:t>System.console</a:t>
            </a:r>
            <a:r>
              <a:rPr lang="en-IN" dirty="0">
                <a:solidFill>
                  <a:srgbClr val="FF0000"/>
                </a:solidFill>
              </a:rPr>
              <a:t>(); </a:t>
            </a:r>
            <a:r>
              <a:rPr lang="en-IN" dirty="0"/>
              <a:t>   </a:t>
            </a:r>
          </a:p>
          <a:p>
            <a:pPr marL="0" indent="0">
              <a:buNone/>
            </a:pPr>
            <a:r>
              <a:rPr lang="en-IN" dirty="0" err="1"/>
              <a:t>System.out.println</a:t>
            </a:r>
            <a:r>
              <a:rPr lang="en-IN" dirty="0"/>
              <a:t>("Enter your name: ");    </a:t>
            </a:r>
          </a:p>
          <a:p>
            <a:pPr marL="0" indent="0">
              <a:buNone/>
            </a:pPr>
            <a:r>
              <a:rPr lang="en-IN" dirty="0"/>
              <a:t>String n=</a:t>
            </a:r>
            <a:r>
              <a:rPr lang="en-IN" dirty="0" err="1">
                <a:solidFill>
                  <a:srgbClr val="FF0000"/>
                </a:solidFill>
              </a:rPr>
              <a:t>c.readLine</a:t>
            </a:r>
            <a:r>
              <a:rPr lang="en-IN" dirty="0">
                <a:solidFill>
                  <a:srgbClr val="FF0000"/>
                </a:solidFill>
              </a:rPr>
              <a:t>()</a:t>
            </a:r>
            <a:r>
              <a:rPr lang="en-IN" dirty="0"/>
              <a:t>;    </a:t>
            </a:r>
          </a:p>
          <a:p>
            <a:pPr marL="0" indent="0">
              <a:buNone/>
            </a:pPr>
            <a:r>
              <a:rPr lang="en-IN" dirty="0" err="1"/>
              <a:t>System.out.println</a:t>
            </a:r>
            <a:r>
              <a:rPr lang="en-IN" dirty="0"/>
              <a:t>("Welcome "+n);    </a:t>
            </a:r>
          </a:p>
          <a:p>
            <a:pPr marL="0" indent="0">
              <a:buNone/>
            </a:pPr>
            <a:r>
              <a:rPr lang="en-IN" dirty="0"/>
              <a:t>}    </a:t>
            </a:r>
          </a:p>
          <a:p>
            <a:pPr marL="0" indent="0">
              <a:buNone/>
            </a:pPr>
            <a:r>
              <a:rPr lang="en-IN" dirty="0"/>
              <a:t>}  </a:t>
            </a:r>
          </a:p>
          <a:p>
            <a:pPr marL="0" indent="0">
              <a:buNone/>
            </a:pPr>
            <a:endParaRPr lang="en-IN" dirty="0"/>
          </a:p>
        </p:txBody>
      </p:sp>
      <p:sp>
        <p:nvSpPr>
          <p:cNvPr id="6" name="Content Placeholder 5"/>
          <p:cNvSpPr>
            <a:spLocks noGrp="1"/>
          </p:cNvSpPr>
          <p:nvPr>
            <p:ph sz="half" idx="2"/>
          </p:nvPr>
        </p:nvSpPr>
        <p:spPr>
          <a:xfrm>
            <a:off x="6600056" y="908721"/>
            <a:ext cx="4982344" cy="5065044"/>
          </a:xfrm>
        </p:spPr>
        <p:txBody>
          <a:bodyPr>
            <a:normAutofit/>
          </a:bodyPr>
          <a:lstStyle/>
          <a:p>
            <a:pPr marL="0" indent="0">
              <a:buNone/>
            </a:pPr>
            <a:r>
              <a:rPr lang="en-US" dirty="0"/>
              <a:t>Enter your name: </a:t>
            </a:r>
            <a:r>
              <a:rPr lang="en-US" dirty="0" err="1"/>
              <a:t>Nakul</a:t>
            </a:r>
            <a:r>
              <a:rPr lang="en-US" dirty="0"/>
              <a:t> Jain Welcome </a:t>
            </a:r>
            <a:r>
              <a:rPr lang="en-US" dirty="0" err="1"/>
              <a:t>Nakul</a:t>
            </a:r>
            <a:r>
              <a:rPr lang="en-US" dirty="0"/>
              <a:t> Jain</a:t>
            </a:r>
            <a:endParaRPr lang="en-IN" dirty="0"/>
          </a:p>
        </p:txBody>
      </p:sp>
    </p:spTree>
    <p:extLst>
      <p:ext uri="{BB962C8B-B14F-4D97-AF65-F5344CB8AC3E}">
        <p14:creationId xmlns:p14="http://schemas.microsoft.com/office/powerpoint/2010/main" val="809508964"/>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836712"/>
            <a:ext cx="10972800" cy="650776"/>
          </a:xfrm>
        </p:spPr>
        <p:txBody>
          <a:bodyPr/>
          <a:lstStyle/>
          <a:p>
            <a:r>
              <a:rPr lang="en-US" b="1" dirty="0"/>
              <a:t>Java Console Example to read password</a:t>
            </a:r>
            <a:br>
              <a:rPr lang="en-US" b="1" dirty="0"/>
            </a:br>
            <a:endParaRPr lang="en-IN" dirty="0"/>
          </a:p>
        </p:txBody>
      </p:sp>
      <p:sp>
        <p:nvSpPr>
          <p:cNvPr id="3" name="Content Placeholder 2"/>
          <p:cNvSpPr>
            <a:spLocks noGrp="1"/>
          </p:cNvSpPr>
          <p:nvPr>
            <p:ph sz="half" idx="1"/>
          </p:nvPr>
        </p:nvSpPr>
        <p:spPr>
          <a:xfrm>
            <a:off x="191344" y="1196752"/>
            <a:ext cx="7488832" cy="5400599"/>
          </a:xfrm>
        </p:spPr>
        <p:txBody>
          <a:bodyPr>
            <a:normAutofit/>
          </a:bodyPr>
          <a:lstStyle/>
          <a:p>
            <a:pPr marL="0" indent="0">
              <a:buNone/>
            </a:pPr>
            <a:r>
              <a:rPr lang="en-IN" dirty="0"/>
              <a:t>import </a:t>
            </a:r>
            <a:r>
              <a:rPr lang="en-IN" dirty="0" err="1"/>
              <a:t>java.io.Console</a:t>
            </a:r>
            <a:r>
              <a:rPr lang="en-IN" dirty="0"/>
              <a:t>;  </a:t>
            </a:r>
          </a:p>
          <a:p>
            <a:pPr marL="0" indent="0">
              <a:buNone/>
            </a:pPr>
            <a:r>
              <a:rPr lang="en-IN" dirty="0"/>
              <a:t>class </a:t>
            </a:r>
            <a:r>
              <a:rPr lang="en-IN" dirty="0" err="1"/>
              <a:t>ReadPasswordTest</a:t>
            </a:r>
            <a:r>
              <a:rPr lang="en-IN" dirty="0"/>
              <a:t>{    </a:t>
            </a:r>
          </a:p>
          <a:p>
            <a:pPr marL="0" indent="0">
              <a:buNone/>
            </a:pPr>
            <a:r>
              <a:rPr lang="en-IN" dirty="0"/>
              <a:t>public static void main(String </a:t>
            </a:r>
            <a:r>
              <a:rPr lang="en-IN" dirty="0" err="1"/>
              <a:t>args</a:t>
            </a:r>
            <a:r>
              <a:rPr lang="en-IN" dirty="0"/>
              <a:t>[]){    </a:t>
            </a:r>
          </a:p>
          <a:p>
            <a:pPr marL="0" indent="0">
              <a:buNone/>
            </a:pPr>
            <a:r>
              <a:rPr lang="en-IN" dirty="0">
                <a:solidFill>
                  <a:srgbClr val="FF0000"/>
                </a:solidFill>
              </a:rPr>
              <a:t>Console c=</a:t>
            </a:r>
            <a:r>
              <a:rPr lang="en-IN" dirty="0" err="1">
                <a:solidFill>
                  <a:srgbClr val="FF0000"/>
                </a:solidFill>
              </a:rPr>
              <a:t>System.console</a:t>
            </a:r>
            <a:r>
              <a:rPr lang="en-IN" dirty="0">
                <a:solidFill>
                  <a:srgbClr val="FF0000"/>
                </a:solidFill>
              </a:rPr>
              <a:t>()</a:t>
            </a:r>
            <a:r>
              <a:rPr lang="en-IN" dirty="0"/>
              <a:t>;    </a:t>
            </a:r>
          </a:p>
          <a:p>
            <a:pPr marL="0" indent="0">
              <a:buNone/>
            </a:pPr>
            <a:r>
              <a:rPr lang="en-IN" dirty="0" err="1"/>
              <a:t>System.out.println</a:t>
            </a:r>
            <a:r>
              <a:rPr lang="en-IN" dirty="0"/>
              <a:t>("Enter password: ");    </a:t>
            </a:r>
          </a:p>
          <a:p>
            <a:pPr marL="0" indent="0">
              <a:buNone/>
            </a:pPr>
            <a:r>
              <a:rPr lang="en-IN" dirty="0"/>
              <a:t>char[] </a:t>
            </a:r>
            <a:r>
              <a:rPr lang="en-IN" dirty="0" err="1"/>
              <a:t>ch</a:t>
            </a:r>
            <a:r>
              <a:rPr lang="en-IN" dirty="0"/>
              <a:t>=</a:t>
            </a:r>
            <a:r>
              <a:rPr lang="en-IN" dirty="0" err="1"/>
              <a:t>c.</a:t>
            </a:r>
            <a:r>
              <a:rPr lang="en-IN" dirty="0" err="1">
                <a:solidFill>
                  <a:srgbClr val="FF0000"/>
                </a:solidFill>
              </a:rPr>
              <a:t>readPassword</a:t>
            </a:r>
            <a:r>
              <a:rPr lang="en-IN" dirty="0">
                <a:solidFill>
                  <a:srgbClr val="FF0000"/>
                </a:solidFill>
              </a:rPr>
              <a:t>();</a:t>
            </a:r>
            <a:r>
              <a:rPr lang="en-IN" dirty="0"/>
              <a:t>    </a:t>
            </a:r>
          </a:p>
          <a:p>
            <a:pPr marL="0" indent="0">
              <a:buNone/>
            </a:pPr>
            <a:r>
              <a:rPr lang="en-IN" dirty="0"/>
              <a:t>String pass=</a:t>
            </a:r>
            <a:r>
              <a:rPr lang="en-IN" dirty="0" err="1"/>
              <a:t>String.valueOf</a:t>
            </a:r>
            <a:r>
              <a:rPr lang="en-IN" dirty="0"/>
              <a:t>(</a:t>
            </a:r>
            <a:r>
              <a:rPr lang="en-IN" dirty="0" err="1"/>
              <a:t>ch</a:t>
            </a:r>
            <a:r>
              <a:rPr lang="en-IN" dirty="0"/>
              <a:t>);//converting char array into string    </a:t>
            </a:r>
          </a:p>
          <a:p>
            <a:pPr marL="0" indent="0">
              <a:buNone/>
            </a:pPr>
            <a:r>
              <a:rPr lang="en-IN" dirty="0" err="1"/>
              <a:t>System.out.println</a:t>
            </a:r>
            <a:r>
              <a:rPr lang="en-IN" dirty="0"/>
              <a:t>("Password is: "+pass);    </a:t>
            </a:r>
          </a:p>
          <a:p>
            <a:pPr marL="0" indent="0">
              <a:buNone/>
            </a:pPr>
            <a:r>
              <a:rPr lang="en-IN" dirty="0"/>
              <a:t>}    </a:t>
            </a:r>
          </a:p>
          <a:p>
            <a:pPr marL="0" indent="0">
              <a:buNone/>
            </a:pPr>
            <a:r>
              <a:rPr lang="en-IN" dirty="0"/>
              <a:t>}  </a:t>
            </a:r>
          </a:p>
          <a:p>
            <a:pPr marL="0" indent="0">
              <a:buNone/>
            </a:pPr>
            <a:endParaRPr lang="en-IN" dirty="0"/>
          </a:p>
        </p:txBody>
      </p:sp>
      <p:sp>
        <p:nvSpPr>
          <p:cNvPr id="4" name="Content Placeholder 3"/>
          <p:cNvSpPr>
            <a:spLocks noGrp="1"/>
          </p:cNvSpPr>
          <p:nvPr>
            <p:ph sz="half" idx="2"/>
          </p:nvPr>
        </p:nvSpPr>
        <p:spPr>
          <a:xfrm>
            <a:off x="8112224" y="1412776"/>
            <a:ext cx="3816424" cy="4297363"/>
          </a:xfrm>
        </p:spPr>
        <p:txBody>
          <a:bodyPr>
            <a:normAutofit/>
          </a:bodyPr>
          <a:lstStyle/>
          <a:p>
            <a:pPr marL="0" indent="0">
              <a:buNone/>
            </a:pPr>
            <a:r>
              <a:rPr lang="nl-NL" dirty="0" smtClean="0"/>
              <a:t>OUTPUT:</a:t>
            </a:r>
          </a:p>
          <a:p>
            <a:pPr marL="0" indent="0">
              <a:buNone/>
            </a:pPr>
            <a:r>
              <a:rPr lang="nl-NL" dirty="0" smtClean="0"/>
              <a:t>Enter </a:t>
            </a:r>
            <a:r>
              <a:rPr lang="nl-NL" dirty="0"/>
              <a:t>password: </a:t>
            </a:r>
            <a:endParaRPr lang="nl-NL" dirty="0" smtClean="0"/>
          </a:p>
          <a:p>
            <a:pPr marL="0" indent="0">
              <a:buNone/>
            </a:pPr>
            <a:r>
              <a:rPr lang="nl-NL" dirty="0" smtClean="0"/>
              <a:t>Password </a:t>
            </a:r>
            <a:r>
              <a:rPr lang="nl-NL" dirty="0"/>
              <a:t>is: 123</a:t>
            </a:r>
            <a:endParaRPr lang="en-IN" dirty="0"/>
          </a:p>
        </p:txBody>
      </p:sp>
    </p:spTree>
    <p:extLst>
      <p:ext uri="{BB962C8B-B14F-4D97-AF65-F5344CB8AC3E}">
        <p14:creationId xmlns:p14="http://schemas.microsoft.com/office/powerpoint/2010/main" val="5936963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764704"/>
            <a:ext cx="10972800" cy="1152128"/>
          </a:xfrm>
        </p:spPr>
        <p:txBody>
          <a:bodyPr>
            <a:normAutofit fontScale="90000"/>
          </a:bodyPr>
          <a:lstStyle/>
          <a:p>
            <a:r>
              <a:rPr lang="en-IN" b="1" dirty="0" err="1" smtClean="0"/>
              <a:t>OutputStream</a:t>
            </a:r>
            <a:r>
              <a:rPr lang="en-IN" b="1" dirty="0" smtClean="0"/>
              <a:t> class:</a:t>
            </a:r>
            <a:br>
              <a:rPr lang="en-IN" b="1" dirty="0" smtClean="0"/>
            </a:br>
            <a:r>
              <a:rPr lang="en-US" dirty="0" err="1" smtClean="0"/>
              <a:t>OutputStream</a:t>
            </a:r>
            <a:r>
              <a:rPr lang="en-US" dirty="0" smtClean="0"/>
              <a:t> class is an abstract class. </a:t>
            </a:r>
            <a:br>
              <a:rPr lang="en-US" dirty="0" smtClean="0"/>
            </a:br>
            <a:r>
              <a:rPr lang="en-US" dirty="0" smtClean="0"/>
              <a:t>It is the superclass of all classes representing an output stream of bytes. An output stream accepts output bytes and sends them to some sink.</a:t>
            </a: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9376" y="2348880"/>
            <a:ext cx="977257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86877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7" descr="OutputStream Hierarchy.JPG"/>
          <p:cNvPicPr>
            <a:picLocks noGrp="1" noChangeAspect="1"/>
          </p:cNvPicPr>
          <p:nvPr>
            <p:ph idx="1"/>
          </p:nvPr>
        </p:nvPicPr>
        <p:blipFill>
          <a:blip r:embed="rId2"/>
          <a:stretch>
            <a:fillRect/>
          </a:stretch>
        </p:blipFill>
        <p:spPr>
          <a:xfrm>
            <a:off x="335360" y="692696"/>
            <a:ext cx="11449272" cy="5472608"/>
          </a:xfrm>
        </p:spPr>
      </p:pic>
    </p:spTree>
    <p:extLst>
      <p:ext uri="{BB962C8B-B14F-4D97-AF65-F5344CB8AC3E}">
        <p14:creationId xmlns:p14="http://schemas.microsoft.com/office/powerpoint/2010/main" val="2290296838"/>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620688"/>
            <a:ext cx="10972800" cy="720080"/>
          </a:xfrm>
        </p:spPr>
        <p:txBody>
          <a:bodyPr>
            <a:normAutofit fontScale="90000"/>
          </a:bodyPr>
          <a:lstStyle/>
          <a:p>
            <a:r>
              <a:rPr lang="en-US" b="1" dirty="0" err="1"/>
              <a:t>InputStream</a:t>
            </a:r>
            <a:r>
              <a:rPr lang="en-US" b="1" dirty="0"/>
              <a:t> </a:t>
            </a:r>
            <a:r>
              <a:rPr lang="en-US" b="1" dirty="0" smtClean="0"/>
              <a:t>class:</a:t>
            </a:r>
            <a:r>
              <a:rPr lang="en-US" dirty="0" smtClean="0"/>
              <a:t/>
            </a:r>
            <a:br>
              <a:rPr lang="en-US" dirty="0" smtClean="0"/>
            </a:br>
            <a:r>
              <a:rPr lang="en-US" dirty="0" err="1" smtClean="0"/>
              <a:t>InputStream</a:t>
            </a:r>
            <a:r>
              <a:rPr lang="en-US" dirty="0" smtClean="0"/>
              <a:t> </a:t>
            </a:r>
            <a:r>
              <a:rPr lang="en-US" dirty="0"/>
              <a:t>class is an abstract class. It is the superclass of all classes representing an input stream of bytes.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548397895"/>
              </p:ext>
            </p:extLst>
          </p:nvPr>
        </p:nvGraphicFramePr>
        <p:xfrm>
          <a:off x="839416" y="1916832"/>
          <a:ext cx="10585175" cy="4104455"/>
        </p:xfrm>
        <a:graphic>
          <a:graphicData uri="http://schemas.openxmlformats.org/drawingml/2006/table">
            <a:tbl>
              <a:tblPr firstRow="1" bandRow="1">
                <a:tableStyleId>{5C22544A-7EE6-4342-B048-85BDC9FD1C3A}</a:tableStyleId>
              </a:tblPr>
              <a:tblGrid>
                <a:gridCol w="5536859"/>
                <a:gridCol w="5048316"/>
              </a:tblGrid>
              <a:tr h="494783">
                <a:tc>
                  <a:txBody>
                    <a:bodyPr/>
                    <a:lstStyle/>
                    <a:p>
                      <a:r>
                        <a:rPr lang="en-US" sz="1600" dirty="0"/>
                        <a:t>Method</a:t>
                      </a:r>
                    </a:p>
                  </a:txBody>
                  <a:tcPr anchor="ctr"/>
                </a:tc>
                <a:tc>
                  <a:txBody>
                    <a:bodyPr/>
                    <a:lstStyle/>
                    <a:p>
                      <a:r>
                        <a:rPr lang="en-US" sz="1600" dirty="0"/>
                        <a:t>Description</a:t>
                      </a:r>
                    </a:p>
                  </a:txBody>
                  <a:tcPr anchor="ctr"/>
                </a:tc>
              </a:tr>
              <a:tr h="1377523">
                <a:tc>
                  <a:txBody>
                    <a:bodyPr/>
                    <a:lstStyle/>
                    <a:p>
                      <a:r>
                        <a:rPr lang="en-US" sz="1600" b="1" dirty="0"/>
                        <a:t>1) public abstract </a:t>
                      </a:r>
                      <a:r>
                        <a:rPr lang="en-US" sz="1600" b="1" dirty="0" err="1"/>
                        <a:t>int</a:t>
                      </a:r>
                      <a:r>
                        <a:rPr lang="en-US" sz="1600" b="1" dirty="0"/>
                        <a:t> read()throws </a:t>
                      </a:r>
                      <a:r>
                        <a:rPr lang="en-US" sz="1600" b="1" dirty="0" err="1"/>
                        <a:t>IOException</a:t>
                      </a:r>
                      <a:r>
                        <a:rPr lang="en-US" sz="1600" b="1" dirty="0"/>
                        <a:t>:</a:t>
                      </a:r>
                      <a:endParaRPr lang="en-US" sz="1600" dirty="0"/>
                    </a:p>
                  </a:txBody>
                  <a:tcPr anchor="ctr"/>
                </a:tc>
                <a:tc>
                  <a:txBody>
                    <a:bodyPr/>
                    <a:lstStyle/>
                    <a:p>
                      <a:r>
                        <a:rPr lang="en-US" sz="1600" dirty="0"/>
                        <a:t>reads the next byte of data from the input stream</a:t>
                      </a:r>
                      <a:r>
                        <a:rPr lang="en-US" sz="1600" dirty="0" smtClean="0"/>
                        <a:t>. It </a:t>
                      </a:r>
                      <a:r>
                        <a:rPr lang="en-US" sz="1600" dirty="0"/>
                        <a:t>returns -1 at the end of file.</a:t>
                      </a:r>
                    </a:p>
                  </a:txBody>
                  <a:tcPr anchor="ctr"/>
                </a:tc>
              </a:tr>
              <a:tr h="1377523">
                <a:tc>
                  <a:txBody>
                    <a:bodyPr/>
                    <a:lstStyle/>
                    <a:p>
                      <a:r>
                        <a:rPr lang="en-US" sz="1600" b="1" dirty="0"/>
                        <a:t>2) public </a:t>
                      </a:r>
                      <a:r>
                        <a:rPr lang="en-US" sz="1600" b="1" dirty="0" err="1"/>
                        <a:t>int</a:t>
                      </a:r>
                      <a:r>
                        <a:rPr lang="en-US" sz="1600" b="1" dirty="0"/>
                        <a:t> available()throws </a:t>
                      </a:r>
                      <a:r>
                        <a:rPr lang="en-US" sz="1600" b="1" dirty="0" err="1"/>
                        <a:t>IOException</a:t>
                      </a:r>
                      <a:r>
                        <a:rPr lang="en-US" sz="1600" b="1" dirty="0"/>
                        <a:t>:</a:t>
                      </a:r>
                      <a:endParaRPr lang="en-US" sz="1600" dirty="0"/>
                    </a:p>
                  </a:txBody>
                  <a:tcPr anchor="ctr"/>
                </a:tc>
                <a:tc>
                  <a:txBody>
                    <a:bodyPr/>
                    <a:lstStyle/>
                    <a:p>
                      <a:r>
                        <a:rPr lang="en-US" sz="1600" dirty="0"/>
                        <a:t>returns an estimate of the number of bytes that can be read from the current input stream.</a:t>
                      </a:r>
                    </a:p>
                  </a:txBody>
                  <a:tcPr anchor="ctr"/>
                </a:tc>
              </a:tr>
              <a:tr h="854626">
                <a:tc>
                  <a:txBody>
                    <a:bodyPr/>
                    <a:lstStyle/>
                    <a:p>
                      <a:r>
                        <a:rPr lang="en-US" sz="1600" b="1" dirty="0"/>
                        <a:t>3) public void close()throws </a:t>
                      </a:r>
                      <a:r>
                        <a:rPr lang="en-US" sz="1600" b="1" dirty="0" err="1"/>
                        <a:t>IOException</a:t>
                      </a:r>
                      <a:r>
                        <a:rPr lang="en-US" sz="1600" b="1" dirty="0"/>
                        <a:t>:</a:t>
                      </a:r>
                      <a:endParaRPr lang="en-US" sz="1600" dirty="0"/>
                    </a:p>
                  </a:txBody>
                  <a:tcPr anchor="ctr"/>
                </a:tc>
                <a:tc>
                  <a:txBody>
                    <a:bodyPr/>
                    <a:lstStyle/>
                    <a:p>
                      <a:r>
                        <a:rPr lang="en-US" sz="1600" dirty="0"/>
                        <a:t>is used to close the current input stream.</a:t>
                      </a:r>
                    </a:p>
                  </a:txBody>
                  <a:tcPr anchor="ctr"/>
                </a:tc>
              </a:tr>
            </a:tbl>
          </a:graphicData>
        </a:graphic>
      </p:graphicFrame>
    </p:spTree>
    <p:extLst>
      <p:ext uri="{BB962C8B-B14F-4D97-AF65-F5344CB8AC3E}">
        <p14:creationId xmlns:p14="http://schemas.microsoft.com/office/powerpoint/2010/main" val="126921174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9" descr="InputStream Hierarchy.JPG"/>
          <p:cNvPicPr>
            <a:picLocks noGrp="1" noChangeAspect="1"/>
          </p:cNvPicPr>
          <p:nvPr>
            <p:ph idx="1"/>
          </p:nvPr>
        </p:nvPicPr>
        <p:blipFill>
          <a:blip r:embed="rId2"/>
          <a:stretch>
            <a:fillRect/>
          </a:stretch>
        </p:blipFill>
        <p:spPr>
          <a:xfrm>
            <a:off x="407368" y="620688"/>
            <a:ext cx="11017223" cy="5400600"/>
          </a:xfrm>
        </p:spPr>
      </p:pic>
    </p:spTree>
    <p:extLst>
      <p:ext uri="{BB962C8B-B14F-4D97-AF65-F5344CB8AC3E}">
        <p14:creationId xmlns:p14="http://schemas.microsoft.com/office/powerpoint/2010/main" val="233771150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4705"/>
            <a:ext cx="10972800" cy="5209060"/>
          </a:xfrm>
        </p:spPr>
        <p:txBody>
          <a:bodyPr/>
          <a:lstStyle/>
          <a:p>
            <a:pPr marL="0" indent="0">
              <a:buNone/>
            </a:pPr>
            <a:r>
              <a:rPr lang="en-IN" b="1" dirty="0" smtClean="0"/>
              <a:t>2.Java </a:t>
            </a:r>
            <a:r>
              <a:rPr lang="en-IN" b="1" dirty="0" err="1"/>
              <a:t>FileOutputStream</a:t>
            </a:r>
            <a:r>
              <a:rPr lang="en-IN" b="1" dirty="0"/>
              <a:t> Class</a:t>
            </a:r>
          </a:p>
          <a:p>
            <a:pPr marL="0" indent="0">
              <a:buNone/>
            </a:pPr>
            <a:r>
              <a:rPr lang="en-IN" dirty="0" smtClean="0"/>
              <a:t>The declaration:</a:t>
            </a:r>
            <a:r>
              <a:rPr lang="en-US" dirty="0"/>
              <a:t> </a:t>
            </a:r>
            <a:r>
              <a:rPr lang="en-US" b="1" dirty="0"/>
              <a:t>public class </a:t>
            </a:r>
            <a:r>
              <a:rPr lang="en-US" b="1" dirty="0" err="1"/>
              <a:t>FileOutputStream</a:t>
            </a:r>
            <a:r>
              <a:rPr lang="en-US" b="1" dirty="0"/>
              <a:t> extends </a:t>
            </a:r>
            <a:r>
              <a:rPr lang="en-US" b="1" dirty="0" err="1"/>
              <a:t>OutputStream</a:t>
            </a:r>
            <a:r>
              <a:rPr lang="en-US" dirty="0"/>
              <a:t> </a:t>
            </a:r>
            <a:r>
              <a:rPr lang="en-US" dirty="0" smtClean="0"/>
              <a:t>.</a:t>
            </a:r>
          </a:p>
          <a:p>
            <a:pPr marL="0" indent="0">
              <a:buNone/>
            </a:pPr>
            <a:endParaRPr lang="en-US" dirty="0"/>
          </a:p>
          <a:p>
            <a:pPr marL="0" indent="0">
              <a:buNone/>
            </a:pPr>
            <a:endParaRPr lang="en-IN"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700808"/>
            <a:ext cx="1072919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28" y="5894978"/>
            <a:ext cx="10890751"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590480"/>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434752"/>
          </a:xfrm>
        </p:spPr>
        <p:txBody>
          <a:bodyPr>
            <a:normAutofit fontScale="90000"/>
          </a:bodyPr>
          <a:lstStyle/>
          <a:p>
            <a:r>
              <a:rPr lang="en-US" b="1" dirty="0"/>
              <a:t>Java </a:t>
            </a:r>
            <a:r>
              <a:rPr lang="en-US" b="1" dirty="0" err="1"/>
              <a:t>FileOutputStream</a:t>
            </a:r>
            <a:r>
              <a:rPr lang="en-US" b="1" dirty="0"/>
              <a:t> Example 1: write byte</a:t>
            </a:r>
            <a:br>
              <a:rPr lang="en-US" b="1" dirty="0"/>
            </a:br>
            <a:endParaRPr lang="en-IN" dirty="0"/>
          </a:p>
        </p:txBody>
      </p:sp>
      <p:sp>
        <p:nvSpPr>
          <p:cNvPr id="3" name="Content Placeholder 2"/>
          <p:cNvSpPr>
            <a:spLocks noGrp="1"/>
          </p:cNvSpPr>
          <p:nvPr>
            <p:ph idx="1"/>
          </p:nvPr>
        </p:nvSpPr>
        <p:spPr>
          <a:xfrm>
            <a:off x="609600" y="1196753"/>
            <a:ext cx="10972800" cy="4777012"/>
          </a:xfrm>
        </p:spPr>
        <p:txBody>
          <a:bodyPr>
            <a:normAutofit fontScale="92500" lnSpcReduction="10000"/>
          </a:bodyPr>
          <a:lstStyle/>
          <a:p>
            <a:pPr marL="0" indent="0">
              <a:buNone/>
            </a:pPr>
            <a:r>
              <a:rPr lang="en-IN" b="1" dirty="0"/>
              <a:t>import </a:t>
            </a:r>
            <a:r>
              <a:rPr lang="en-IN" b="1" dirty="0" err="1"/>
              <a:t>java.io.FileOutputStream</a:t>
            </a:r>
            <a:r>
              <a:rPr lang="en-IN" b="1" dirty="0"/>
              <a:t>;  </a:t>
            </a:r>
          </a:p>
          <a:p>
            <a:pPr marL="0" indent="0">
              <a:buNone/>
            </a:pPr>
            <a:r>
              <a:rPr lang="en-IN" b="1" dirty="0"/>
              <a:t>public class </a:t>
            </a:r>
            <a:r>
              <a:rPr lang="en-IN" b="1" dirty="0" err="1"/>
              <a:t>FileOutputStreamExample</a:t>
            </a:r>
            <a:r>
              <a:rPr lang="en-IN" b="1" dirty="0"/>
              <a:t> {  </a:t>
            </a:r>
          </a:p>
          <a:p>
            <a:pPr marL="0" indent="0">
              <a:buNone/>
            </a:pPr>
            <a:r>
              <a:rPr lang="en-IN" b="1" dirty="0"/>
              <a:t>    public static void main(String </a:t>
            </a:r>
            <a:r>
              <a:rPr lang="en-IN" b="1" dirty="0" err="1"/>
              <a:t>args</a:t>
            </a:r>
            <a:r>
              <a:rPr lang="en-IN" b="1" dirty="0"/>
              <a:t>[]){    </a:t>
            </a:r>
          </a:p>
          <a:p>
            <a:pPr marL="0" indent="0">
              <a:buNone/>
            </a:pPr>
            <a:r>
              <a:rPr lang="en-IN" b="1" dirty="0"/>
              <a:t>           try{    </a:t>
            </a:r>
          </a:p>
          <a:p>
            <a:pPr marL="0" indent="0">
              <a:buNone/>
            </a:pPr>
            <a:r>
              <a:rPr lang="en-IN" b="1" dirty="0"/>
              <a:t>             </a:t>
            </a:r>
            <a:r>
              <a:rPr lang="en-IN" b="1" dirty="0" err="1"/>
              <a:t>FileOutputStream</a:t>
            </a:r>
            <a:r>
              <a:rPr lang="en-IN" b="1" dirty="0"/>
              <a:t> </a:t>
            </a:r>
            <a:r>
              <a:rPr lang="en-IN" b="1" dirty="0" err="1"/>
              <a:t>fout</a:t>
            </a:r>
            <a:r>
              <a:rPr lang="en-IN" b="1" dirty="0"/>
              <a:t>=new </a:t>
            </a:r>
            <a:r>
              <a:rPr lang="en-IN" b="1" dirty="0" err="1"/>
              <a:t>FileOutputStream</a:t>
            </a:r>
            <a:r>
              <a:rPr lang="en-IN" b="1" dirty="0"/>
              <a:t>("D:\\testout.txt");    </a:t>
            </a:r>
          </a:p>
          <a:p>
            <a:pPr marL="0" indent="0">
              <a:buNone/>
            </a:pPr>
            <a:r>
              <a:rPr lang="en-IN" b="1" dirty="0"/>
              <a:t>             </a:t>
            </a:r>
            <a:r>
              <a:rPr lang="en-IN" b="1" dirty="0" err="1"/>
              <a:t>fout.write</a:t>
            </a:r>
            <a:r>
              <a:rPr lang="en-IN" b="1" dirty="0"/>
              <a:t>(65);    </a:t>
            </a:r>
          </a:p>
          <a:p>
            <a:pPr marL="0" indent="0">
              <a:buNone/>
            </a:pPr>
            <a:r>
              <a:rPr lang="en-IN" b="1" dirty="0"/>
              <a:t>             </a:t>
            </a:r>
            <a:r>
              <a:rPr lang="en-IN" b="1" dirty="0" err="1"/>
              <a:t>fout.close</a:t>
            </a:r>
            <a:r>
              <a:rPr lang="en-IN" b="1" dirty="0"/>
              <a:t>();    </a:t>
            </a:r>
          </a:p>
          <a:p>
            <a:pPr marL="0" indent="0">
              <a:buNone/>
            </a:pPr>
            <a:r>
              <a:rPr lang="en-IN" b="1" dirty="0"/>
              <a:t>             </a:t>
            </a:r>
            <a:r>
              <a:rPr lang="en-IN" b="1" dirty="0" err="1"/>
              <a:t>System.out.println</a:t>
            </a:r>
            <a:r>
              <a:rPr lang="en-IN" b="1" dirty="0"/>
              <a:t>("success...");    </a:t>
            </a:r>
          </a:p>
          <a:p>
            <a:pPr marL="0" indent="0">
              <a:buNone/>
            </a:pPr>
            <a:r>
              <a:rPr lang="en-IN" b="1" dirty="0"/>
              <a:t>            }catch(Exception e){</a:t>
            </a:r>
            <a:r>
              <a:rPr lang="en-IN" b="1" dirty="0" err="1"/>
              <a:t>System.out.println</a:t>
            </a:r>
            <a:r>
              <a:rPr lang="en-IN" b="1" dirty="0"/>
              <a:t>(e);}    </a:t>
            </a:r>
          </a:p>
          <a:p>
            <a:pPr marL="0" indent="0">
              <a:buNone/>
            </a:pPr>
            <a:r>
              <a:rPr lang="en-IN" b="1" dirty="0"/>
              <a:t>      }    </a:t>
            </a:r>
          </a:p>
          <a:p>
            <a:pPr marL="0" indent="0">
              <a:buNone/>
            </a:pPr>
            <a:r>
              <a:rPr lang="en-IN" b="1" dirty="0"/>
              <a:t>}  </a:t>
            </a:r>
          </a:p>
          <a:p>
            <a:pPr marL="0" indent="0">
              <a:buNone/>
            </a:pPr>
            <a:endParaRPr lang="en-IN" dirty="0"/>
          </a:p>
        </p:txBody>
      </p:sp>
    </p:spTree>
    <p:extLst>
      <p:ext uri="{BB962C8B-B14F-4D97-AF65-F5344CB8AC3E}">
        <p14:creationId xmlns:p14="http://schemas.microsoft.com/office/powerpoint/2010/main" val="2868762"/>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smart template</Template>
  <TotalTime>495</TotalTime>
  <Words>1109</Words>
  <Application>Microsoft Office PowerPoint</Application>
  <PresentationFormat>Custom</PresentationFormat>
  <Paragraphs>359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smart template</vt:lpstr>
      <vt:lpstr>Basic I/O</vt:lpstr>
      <vt:lpstr>PowerPoint Presentation</vt:lpstr>
      <vt:lpstr>PowerPoint Presentation</vt:lpstr>
      <vt:lpstr>OutputStream class: OutputStream class is an abstract class.  It is the superclass of all classes representing an output stream of bytes. An output stream accepts output bytes and sends them to some sink.      </vt:lpstr>
      <vt:lpstr>PowerPoint Presentation</vt:lpstr>
      <vt:lpstr>InputStream class: InputStream class is an abstract class. It is the superclass of all classes representing an input stream of bytes.</vt:lpstr>
      <vt:lpstr>PowerPoint Presentation</vt:lpstr>
      <vt:lpstr>PowerPoint Presentation</vt:lpstr>
      <vt:lpstr>Java FileOutputStream Example 1: write byte </vt:lpstr>
      <vt:lpstr>java FileOutputStream example 2: write string  </vt:lpstr>
      <vt:lpstr>Java FileInputStream Class: </vt:lpstr>
      <vt:lpstr>PowerPoint Presentation</vt:lpstr>
      <vt:lpstr>PowerPoint Presentation</vt:lpstr>
      <vt:lpstr>PowerPoint Presentation</vt:lpstr>
      <vt:lpstr>3. Java BufferedOutputStream Class </vt:lpstr>
      <vt:lpstr>Example of BufferedOutputStream class: </vt:lpstr>
      <vt:lpstr>Java BufferedInputStream Class </vt:lpstr>
      <vt:lpstr>Example of Java BufferedInputStream </vt:lpstr>
      <vt:lpstr>4. Java Reader </vt:lpstr>
      <vt:lpstr>PowerPoint Presentation</vt:lpstr>
      <vt:lpstr>Java Writer </vt:lpstr>
      <vt:lpstr>PowerPoint Presentation</vt:lpstr>
      <vt:lpstr>  5. Java BufferedWriter Class Java BufferedWriter class is used to provide buffering for Writer instances </vt:lpstr>
      <vt:lpstr>PowerPoint Presentation</vt:lpstr>
      <vt:lpstr>Java BufferedReader Class</vt:lpstr>
      <vt:lpstr>PowerPoint Presentation</vt:lpstr>
      <vt:lpstr>PowerPoint Presentation</vt:lpstr>
      <vt:lpstr>6. Java CharArrayReader Class </vt:lpstr>
      <vt:lpstr>PowerPoint Presentation</vt:lpstr>
      <vt:lpstr>Java CharArrayWriter Class </vt:lpstr>
      <vt:lpstr>PowerPoint Presentation</vt:lpstr>
      <vt:lpstr>Java StringWriter Class </vt:lpstr>
      <vt:lpstr>PowerPoint Presentation</vt:lpstr>
      <vt:lpstr>Java Console Class </vt:lpstr>
      <vt:lpstr>PowerPoint Presentation</vt:lpstr>
      <vt:lpstr>Java Console Example to read password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I/O</dc:title>
  <dc:creator>Maivizhi</dc:creator>
  <cp:lastModifiedBy>Maivizhi</cp:lastModifiedBy>
  <cp:revision>32</cp:revision>
  <dcterms:created xsi:type="dcterms:W3CDTF">2019-07-29T03:13:56Z</dcterms:created>
  <dcterms:modified xsi:type="dcterms:W3CDTF">2019-08-09T09:18:42Z</dcterms:modified>
</cp:coreProperties>
</file>