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A5AD0B-85E6-46C3-B68D-2CB386672FA3}">
          <p14:sldIdLst>
            <p14:sldId id="256"/>
            <p14:sldId id="257"/>
            <p14:sldId id="258"/>
            <p14:sldId id="25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Untitled Section" id="{6CC9B725-41E6-44BA-B848-39D4FDA89A0A}">
          <p14:sldIdLst/>
        </p14:section>
        <p14:section name="Untitled Section" id="{7FECE891-0AF1-46B3-90CB-766CB016F3C5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6" autoAdjust="0"/>
  </p:normalViewPr>
  <p:slideViewPr>
    <p:cSldViewPr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956EB-5C8D-4492-9F1F-685F2B5B4FBF}" type="datetimeFigureOut">
              <a:rPr lang="en-IN" smtClean="0"/>
              <a:t>24-09-2019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BD190-46BB-4222-BDB6-F86D764AE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88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D350-7CBA-4F07-8BF7-096126BFD01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581400"/>
            <a:ext cx="7033403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914400" y="6477001"/>
            <a:ext cx="96520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7600" y="2362200"/>
            <a:ext cx="10668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76401"/>
            <a:ext cx="10972800" cy="429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2513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905001"/>
            <a:ext cx="68072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9595" y="3048001"/>
            <a:ext cx="6807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05" y="1905001"/>
            <a:ext cx="6659595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148014"/>
            <a:ext cx="6604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12800" y="1371600"/>
            <a:ext cx="39624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1"/>
            <a:ext cx="109728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827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22475"/>
            <a:ext cx="5386917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827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22475"/>
            <a:ext cx="5389033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482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603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149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0" y="2362200"/>
            <a:ext cx="10668000" cy="2002904"/>
          </a:xfrm>
        </p:spPr>
        <p:txBody>
          <a:bodyPr/>
          <a:lstStyle/>
          <a:p>
            <a:r>
              <a:rPr lang="en-IN" sz="4000" dirty="0" smtClean="0"/>
              <a:t>Class </a:t>
            </a:r>
            <a:r>
              <a:rPr lang="en-IN" sz="4000" dirty="0" smtClean="0"/>
              <a:t>and</a:t>
            </a:r>
            <a:r>
              <a:rPr lang="en-IN" sz="4000" dirty="0" smtClean="0"/>
              <a:t> Objects ,Access </a:t>
            </a:r>
            <a:r>
              <a:rPr lang="en-IN" sz="4000" dirty="0" err="1" smtClean="0"/>
              <a:t>Specifiers,overloading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93523089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976663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IN" sz="2800" b="1" dirty="0"/>
              <a:t>public </a:t>
            </a:r>
            <a:r>
              <a:rPr lang="en-IN" sz="2800" b="1" dirty="0" smtClean="0"/>
              <a:t>access modifier</a:t>
            </a:r>
          </a:p>
          <a:p>
            <a:pPr marL="0" indent="0">
              <a:buNone/>
            </a:pPr>
            <a:r>
              <a:rPr lang="en-IN" sz="3100" dirty="0"/>
              <a:t>//save by A.java  </a:t>
            </a:r>
          </a:p>
          <a:p>
            <a:pPr marL="0" indent="0">
              <a:buNone/>
            </a:pPr>
            <a:r>
              <a:rPr lang="en-IN" sz="3100" dirty="0"/>
              <a:t>  </a:t>
            </a:r>
            <a:r>
              <a:rPr lang="en-IN" sz="3100" dirty="0" smtClean="0"/>
              <a:t>package </a:t>
            </a:r>
            <a:r>
              <a:rPr lang="en-IN" sz="3100" dirty="0"/>
              <a:t>pack;  </a:t>
            </a:r>
          </a:p>
          <a:p>
            <a:pPr marL="0" indent="0">
              <a:buNone/>
            </a:pPr>
            <a:r>
              <a:rPr lang="en-IN" sz="3100" dirty="0"/>
              <a:t>public class A{  </a:t>
            </a:r>
          </a:p>
          <a:p>
            <a:pPr marL="0" indent="0">
              <a:buNone/>
            </a:pPr>
            <a:r>
              <a:rPr lang="en-IN" sz="3100" dirty="0"/>
              <a:t>public void </a:t>
            </a:r>
            <a:r>
              <a:rPr lang="en-IN" sz="3100" dirty="0" err="1"/>
              <a:t>msg</a:t>
            </a:r>
            <a:r>
              <a:rPr lang="en-IN" sz="3100" dirty="0"/>
              <a:t>(){System.out.println("Hello</a:t>
            </a:r>
            <a:r>
              <a:rPr lang="en-IN" sz="3100" dirty="0" smtClean="0"/>
              <a:t>");</a:t>
            </a:r>
          </a:p>
          <a:p>
            <a:pPr marL="0" indent="0">
              <a:buNone/>
            </a:pPr>
            <a:r>
              <a:rPr lang="en-IN" sz="3100" dirty="0" smtClean="0"/>
              <a:t>}  </a:t>
            </a:r>
            <a:endParaRPr lang="en-IN" sz="3100" dirty="0"/>
          </a:p>
          <a:p>
            <a:pPr marL="0" indent="0">
              <a:buNone/>
            </a:pPr>
            <a:r>
              <a:rPr lang="en-IN" sz="3100" dirty="0"/>
              <a:t>}  </a:t>
            </a:r>
          </a:p>
          <a:p>
            <a:pPr marL="0" indent="0">
              <a:buNone/>
            </a:pPr>
            <a:endParaRPr lang="en-IN" sz="3100" dirty="0" smtClean="0"/>
          </a:p>
          <a:p>
            <a:pPr marL="0" indent="0">
              <a:buNone/>
            </a:pPr>
            <a:endParaRPr lang="en-IN" sz="3100" dirty="0"/>
          </a:p>
          <a:p>
            <a:pPr marL="0" indent="0">
              <a:buNone/>
            </a:pPr>
            <a:endParaRPr lang="en-IN" sz="3100" dirty="0" smtClean="0"/>
          </a:p>
          <a:p>
            <a:pPr marL="0" indent="0">
              <a:buNone/>
            </a:pPr>
            <a:endParaRPr lang="en-IN" sz="3100" dirty="0"/>
          </a:p>
          <a:p>
            <a:pPr marL="0" indent="0">
              <a:buNone/>
            </a:pPr>
            <a:r>
              <a:rPr lang="en-IN" sz="3100" dirty="0" smtClean="0"/>
              <a:t>//</a:t>
            </a:r>
            <a:r>
              <a:rPr lang="en-IN" sz="3100" dirty="0"/>
              <a:t>save by B.java  </a:t>
            </a:r>
          </a:p>
          <a:p>
            <a:pPr marL="0" indent="0">
              <a:buNone/>
            </a:pPr>
            <a:r>
              <a:rPr lang="en-IN" sz="3100" dirty="0"/>
              <a:t> </a:t>
            </a:r>
            <a:r>
              <a:rPr lang="en-IN" sz="3100" dirty="0" smtClean="0"/>
              <a:t>package </a:t>
            </a:r>
            <a:r>
              <a:rPr lang="en-IN" sz="3100" dirty="0" err="1"/>
              <a:t>mypack</a:t>
            </a:r>
            <a:r>
              <a:rPr lang="en-IN" sz="3100" dirty="0"/>
              <a:t>;  </a:t>
            </a:r>
          </a:p>
          <a:p>
            <a:pPr marL="0" indent="0">
              <a:buNone/>
            </a:pPr>
            <a:r>
              <a:rPr lang="en-IN" sz="3100" dirty="0"/>
              <a:t>import pack.*;  </a:t>
            </a:r>
          </a:p>
          <a:p>
            <a:pPr marL="0" indent="0">
              <a:buNone/>
            </a:pPr>
            <a:r>
              <a:rPr lang="en-IN" sz="3100" dirty="0"/>
              <a:t>  </a:t>
            </a:r>
            <a:r>
              <a:rPr lang="en-IN" sz="3100" dirty="0" smtClean="0"/>
              <a:t>class </a:t>
            </a:r>
            <a:r>
              <a:rPr lang="en-IN" sz="3100" dirty="0"/>
              <a:t>B{  </a:t>
            </a:r>
          </a:p>
          <a:p>
            <a:pPr marL="0" indent="0">
              <a:buNone/>
            </a:pPr>
            <a:r>
              <a:rPr lang="en-IN" sz="3100" dirty="0"/>
              <a:t>  public static void main(String </a:t>
            </a:r>
            <a:r>
              <a:rPr lang="en-IN" sz="3100" dirty="0" err="1"/>
              <a:t>args</a:t>
            </a:r>
            <a:r>
              <a:rPr lang="en-IN" sz="3100" dirty="0"/>
              <a:t>[]){  </a:t>
            </a:r>
          </a:p>
          <a:p>
            <a:pPr marL="0" indent="0">
              <a:buNone/>
            </a:pPr>
            <a:r>
              <a:rPr lang="en-IN" sz="3100" dirty="0"/>
              <a:t>   A </a:t>
            </a:r>
            <a:r>
              <a:rPr lang="en-IN" sz="3100" dirty="0" err="1"/>
              <a:t>obj</a:t>
            </a:r>
            <a:r>
              <a:rPr lang="en-IN" sz="3100" dirty="0"/>
              <a:t> = new A();  </a:t>
            </a:r>
          </a:p>
          <a:p>
            <a:pPr marL="0" indent="0">
              <a:buNone/>
            </a:pPr>
            <a:r>
              <a:rPr lang="en-IN" sz="3100" dirty="0"/>
              <a:t>   obj.msg();  </a:t>
            </a:r>
          </a:p>
          <a:p>
            <a:pPr marL="0" indent="0">
              <a:buNone/>
            </a:pPr>
            <a:r>
              <a:rPr lang="en-IN" sz="3100" dirty="0"/>
              <a:t>  }  </a:t>
            </a:r>
          </a:p>
          <a:p>
            <a:pPr marL="0" indent="0">
              <a:buNone/>
            </a:pPr>
            <a:r>
              <a:rPr lang="en-IN" sz="3100" dirty="0"/>
              <a:t>}  </a:t>
            </a:r>
          </a:p>
          <a:p>
            <a:pPr marL="0" indent="0">
              <a:buNone/>
            </a:pPr>
            <a:r>
              <a:rPr lang="en-IN" sz="3100" dirty="0" err="1"/>
              <a:t>Output:Hello</a:t>
            </a:r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73421396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176492"/>
              </p:ext>
            </p:extLst>
          </p:nvPr>
        </p:nvGraphicFramePr>
        <p:xfrm>
          <a:off x="623389" y="764705"/>
          <a:ext cx="11137240" cy="5112566"/>
        </p:xfrm>
        <a:graphic>
          <a:graphicData uri="http://schemas.openxmlformats.org/drawingml/2006/table">
            <a:tbl>
              <a:tblPr/>
              <a:tblGrid>
                <a:gridCol w="2227448"/>
                <a:gridCol w="2227448"/>
                <a:gridCol w="2227448"/>
                <a:gridCol w="2227448"/>
                <a:gridCol w="2227448"/>
              </a:tblGrid>
              <a:tr h="1498517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Access </a:t>
                      </a:r>
                      <a:r>
                        <a:rPr lang="en-IN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Modifier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52400" marR="152400" marT="114300" marB="114300">
                    <a:lnL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within class</a:t>
                      </a:r>
                    </a:p>
                  </a:txBody>
                  <a:tcPr marL="152400" marR="152400" marT="114300" marB="114300">
                    <a:lnL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within package</a:t>
                      </a:r>
                    </a:p>
                  </a:txBody>
                  <a:tcPr marL="152400" marR="152400" marT="114300" marB="114300">
                    <a:lnL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outside package by subclass only</a:t>
                      </a:r>
                    </a:p>
                  </a:txBody>
                  <a:tcPr marL="152400" marR="152400" marT="114300" marB="114300">
                    <a:lnL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outside package</a:t>
                      </a:r>
                    </a:p>
                  </a:txBody>
                  <a:tcPr marL="152400" marR="152400" marT="114300" marB="114300">
                    <a:lnL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77841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2F4F4F"/>
                          </a:solidFill>
                          <a:effectLst/>
                          <a:latin typeface="verdana"/>
                        </a:rPr>
                        <a:t>Private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41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2F4F4F"/>
                          </a:solidFill>
                          <a:effectLst/>
                          <a:latin typeface="verdana"/>
                        </a:rPr>
                        <a:t>Default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278819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2F4F4F"/>
                          </a:solidFill>
                          <a:effectLst/>
                          <a:latin typeface="verdana"/>
                        </a:rPr>
                        <a:t>Protected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</a:t>
                      </a: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841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2F4F4F"/>
                          </a:solidFill>
                          <a:effectLst/>
                          <a:latin typeface="verdana"/>
                        </a:rPr>
                        <a:t>Public</a:t>
                      </a:r>
                      <a:endParaRPr lang="en-IN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Y</a:t>
                      </a:r>
                    </a:p>
                  </a:txBody>
                  <a:tcPr marL="101600" marR="1016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5448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692696"/>
            <a:ext cx="11521280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16337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548681"/>
            <a:ext cx="10382944" cy="5925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Method Overloading </a:t>
            </a:r>
            <a:endParaRPr lang="en-IN" sz="1800" b="1" dirty="0" smtClean="0"/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 smtClean="0"/>
              <a:t>Many methods have same name but different arguments</a:t>
            </a:r>
            <a:endParaRPr lang="en-IN" sz="1800" dirty="0"/>
          </a:p>
          <a:p>
            <a:pPr marL="0" indent="0">
              <a:buFont typeface="Wingdings" pitchFamily="2" charset="2"/>
              <a:buNone/>
            </a:pPr>
            <a:endParaRPr lang="en-US" sz="1800" dirty="0" smtClean="0"/>
          </a:p>
          <a:p>
            <a:r>
              <a:rPr lang="en-IN" sz="1800" dirty="0"/>
              <a:t>Different ways to overload the method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IN" sz="1600" dirty="0"/>
              <a:t>By changing the no. of arguments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IN" sz="1600" dirty="0"/>
              <a:t>By changing the </a:t>
            </a:r>
            <a:r>
              <a:rPr lang="en-IN" sz="1600" dirty="0" err="1"/>
              <a:t>datatype</a:t>
            </a:r>
            <a:endParaRPr lang="en-IN" sz="1600" dirty="0"/>
          </a:p>
          <a:p>
            <a:r>
              <a:rPr lang="en-IN" sz="1800" dirty="0"/>
              <a:t>Why method overloading is not possible by changing the return type</a:t>
            </a:r>
          </a:p>
          <a:p>
            <a:r>
              <a:rPr lang="en-IN" sz="1800" dirty="0"/>
              <a:t>Can we overload the main method</a:t>
            </a:r>
          </a:p>
          <a:p>
            <a:r>
              <a:rPr lang="en-IN" sz="1800" dirty="0"/>
              <a:t>method overloading with Type Promotion</a:t>
            </a: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23013172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Different ways to overload the method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483894"/>
              </p:ext>
            </p:extLst>
          </p:nvPr>
        </p:nvGraphicFramePr>
        <p:xfrm>
          <a:off x="609600" y="1557338"/>
          <a:ext cx="11151029" cy="4391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664629"/>
              </a:tblGrid>
              <a:tr h="71999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By changing the no. of arguments</a:t>
                      </a:r>
                    </a:p>
                    <a:p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/>
                        <a:t>By changing the </a:t>
                      </a:r>
                      <a:r>
                        <a:rPr lang="en-IN" sz="1600" dirty="0" err="1" smtClean="0"/>
                        <a:t>datatype</a:t>
                      </a:r>
                      <a:endParaRPr lang="en-IN" sz="1600" dirty="0" smtClean="0"/>
                    </a:p>
                    <a:p>
                      <a:endParaRPr lang="en-IN" dirty="0"/>
                    </a:p>
                  </a:txBody>
                  <a:tcPr marL="121920" marR="121920"/>
                </a:tc>
              </a:tr>
              <a:tr h="3671951">
                <a:tc>
                  <a:txBody>
                    <a:bodyPr/>
                    <a:lstStyle/>
                    <a:p>
                      <a:r>
                        <a:rPr lang="en-IN" dirty="0" smtClean="0"/>
                        <a:t>class Adder{  </a:t>
                      </a:r>
                    </a:p>
                    <a:p>
                      <a:r>
                        <a:rPr lang="en-IN" dirty="0" smtClean="0"/>
                        <a:t>static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add(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a,int</a:t>
                      </a:r>
                      <a:r>
                        <a:rPr lang="en-IN" dirty="0" smtClean="0"/>
                        <a:t> b){return </a:t>
                      </a:r>
                      <a:r>
                        <a:rPr lang="en-IN" dirty="0" err="1" smtClean="0"/>
                        <a:t>a+b</a:t>
                      </a:r>
                      <a:r>
                        <a:rPr lang="en-IN" dirty="0" smtClean="0"/>
                        <a:t>;}  </a:t>
                      </a:r>
                    </a:p>
                    <a:p>
                      <a:r>
                        <a:rPr lang="en-IN" dirty="0" smtClean="0"/>
                        <a:t>static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add(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a,int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b,int</a:t>
                      </a:r>
                      <a:r>
                        <a:rPr lang="en-IN" dirty="0" smtClean="0"/>
                        <a:t> c){return </a:t>
                      </a:r>
                      <a:r>
                        <a:rPr lang="en-IN" dirty="0" err="1" smtClean="0"/>
                        <a:t>a+b+c</a:t>
                      </a:r>
                      <a:r>
                        <a:rPr lang="en-IN" dirty="0" smtClean="0"/>
                        <a:t>;}  </a:t>
                      </a:r>
                    </a:p>
                    <a:p>
                      <a:r>
                        <a:rPr lang="en-IN" dirty="0" smtClean="0"/>
                        <a:t>}  </a:t>
                      </a:r>
                    </a:p>
                    <a:p>
                      <a:r>
                        <a:rPr lang="en-IN" dirty="0" smtClean="0"/>
                        <a:t>class TestOverloading1{  </a:t>
                      </a:r>
                    </a:p>
                    <a:p>
                      <a:r>
                        <a:rPr lang="en-IN" dirty="0" smtClean="0"/>
                        <a:t>public static void main(String[] </a:t>
                      </a:r>
                      <a:r>
                        <a:rPr lang="en-IN" dirty="0" err="1" smtClean="0"/>
                        <a:t>args</a:t>
                      </a:r>
                      <a:r>
                        <a:rPr lang="en-IN" dirty="0" smtClean="0"/>
                        <a:t>){  </a:t>
                      </a:r>
                    </a:p>
                    <a:p>
                      <a:r>
                        <a:rPr lang="en-IN" dirty="0" err="1" smtClean="0"/>
                        <a:t>System.out.println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Adder.add</a:t>
                      </a:r>
                      <a:r>
                        <a:rPr lang="en-IN" dirty="0" smtClean="0"/>
                        <a:t>(11,11));  </a:t>
                      </a:r>
                    </a:p>
                    <a:p>
                      <a:r>
                        <a:rPr lang="en-IN" dirty="0" err="1" smtClean="0"/>
                        <a:t>System.out.println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Adder.add</a:t>
                      </a:r>
                      <a:r>
                        <a:rPr lang="en-IN" dirty="0" smtClean="0"/>
                        <a:t>(11,11,11));  </a:t>
                      </a:r>
                    </a:p>
                    <a:p>
                      <a:r>
                        <a:rPr lang="en-IN" dirty="0" smtClean="0"/>
                        <a:t>}} </a:t>
                      </a:r>
                      <a:endParaRPr lang="en-IN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 Adder{  </a:t>
                      </a:r>
                    </a:p>
                    <a:p>
                      <a:r>
                        <a:rPr lang="en-IN" dirty="0" smtClean="0"/>
                        <a:t>static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add(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a, </a:t>
                      </a:r>
                      <a:r>
                        <a:rPr lang="en-IN" dirty="0" err="1" smtClean="0"/>
                        <a:t>int</a:t>
                      </a:r>
                      <a:r>
                        <a:rPr lang="en-IN" dirty="0" smtClean="0"/>
                        <a:t> b){return </a:t>
                      </a:r>
                      <a:r>
                        <a:rPr lang="en-IN" dirty="0" err="1" smtClean="0"/>
                        <a:t>a+b</a:t>
                      </a:r>
                      <a:r>
                        <a:rPr lang="en-IN" dirty="0" smtClean="0"/>
                        <a:t>;}  </a:t>
                      </a:r>
                    </a:p>
                    <a:p>
                      <a:r>
                        <a:rPr lang="en-IN" dirty="0" smtClean="0"/>
                        <a:t>static double add(double a, double b){return </a:t>
                      </a:r>
                      <a:r>
                        <a:rPr lang="en-IN" dirty="0" err="1" smtClean="0"/>
                        <a:t>a+b</a:t>
                      </a:r>
                      <a:r>
                        <a:rPr lang="en-IN" dirty="0" smtClean="0"/>
                        <a:t>;}  </a:t>
                      </a:r>
                    </a:p>
                    <a:p>
                      <a:r>
                        <a:rPr lang="en-IN" dirty="0" smtClean="0"/>
                        <a:t>}  </a:t>
                      </a:r>
                    </a:p>
                    <a:p>
                      <a:r>
                        <a:rPr lang="en-IN" dirty="0" smtClean="0"/>
                        <a:t>class TestOverloading2{  </a:t>
                      </a:r>
                    </a:p>
                    <a:p>
                      <a:r>
                        <a:rPr lang="en-IN" dirty="0" smtClean="0"/>
                        <a:t>public static void main(String[] </a:t>
                      </a:r>
                      <a:r>
                        <a:rPr lang="en-IN" dirty="0" err="1" smtClean="0"/>
                        <a:t>args</a:t>
                      </a:r>
                      <a:r>
                        <a:rPr lang="en-IN" dirty="0" smtClean="0"/>
                        <a:t>){  </a:t>
                      </a:r>
                    </a:p>
                    <a:p>
                      <a:r>
                        <a:rPr lang="en-IN" dirty="0" err="1" smtClean="0"/>
                        <a:t>System.out.println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Adder.add</a:t>
                      </a:r>
                      <a:r>
                        <a:rPr lang="en-IN" dirty="0" smtClean="0"/>
                        <a:t>(11,11));  </a:t>
                      </a:r>
                    </a:p>
                    <a:p>
                      <a:r>
                        <a:rPr lang="en-IN" dirty="0" err="1" smtClean="0"/>
                        <a:t>System.out.println</a:t>
                      </a:r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Adder.add</a:t>
                      </a:r>
                      <a:r>
                        <a:rPr lang="en-IN" dirty="0" smtClean="0"/>
                        <a:t>(12.3,12.6));  </a:t>
                      </a:r>
                    </a:p>
                    <a:p>
                      <a:r>
                        <a:rPr lang="en-IN" dirty="0" smtClean="0"/>
                        <a:t>}}</a:t>
                      </a:r>
                      <a:endParaRPr lang="en-IN" dirty="0"/>
                    </a:p>
                  </a:txBody>
                  <a:tcPr marL="121920" marR="1219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035432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Why method overloading is not possible by changing the return </a:t>
            </a:r>
            <a:r>
              <a:rPr lang="en-IN" dirty="0" smtClean="0"/>
              <a:t>type?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0972800" cy="45609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 smtClean="0"/>
              <a:t>	because </a:t>
            </a:r>
            <a:r>
              <a:rPr lang="en-IN" dirty="0"/>
              <a:t>of </a:t>
            </a:r>
            <a:r>
              <a:rPr lang="en-IN" dirty="0" smtClean="0"/>
              <a:t>ambiguity, method </a:t>
            </a:r>
            <a:r>
              <a:rPr lang="en-IN" dirty="0"/>
              <a:t>overloading is not possible by changing the return type of the </a:t>
            </a:r>
            <a:r>
              <a:rPr lang="en-IN" dirty="0" smtClean="0"/>
              <a:t>method.</a:t>
            </a:r>
          </a:p>
          <a:p>
            <a:pPr marL="0" indent="0">
              <a:buNone/>
            </a:pPr>
            <a:r>
              <a:rPr lang="en-IN" b="1" dirty="0"/>
              <a:t>class Adder{  </a:t>
            </a:r>
          </a:p>
          <a:p>
            <a:pPr marL="0" indent="0">
              <a:buNone/>
            </a:pPr>
            <a:r>
              <a:rPr lang="en-IN" b="1" dirty="0"/>
              <a:t>static </a:t>
            </a:r>
            <a:r>
              <a:rPr lang="en-IN" b="1" dirty="0" err="1"/>
              <a:t>int</a:t>
            </a:r>
            <a:r>
              <a:rPr lang="en-IN" b="1" dirty="0"/>
              <a:t> add(</a:t>
            </a:r>
            <a:r>
              <a:rPr lang="en-IN" b="1" dirty="0" err="1"/>
              <a:t>int</a:t>
            </a:r>
            <a:r>
              <a:rPr lang="en-IN" b="1" dirty="0"/>
              <a:t> </a:t>
            </a:r>
            <a:r>
              <a:rPr lang="en-IN" b="1" dirty="0" err="1"/>
              <a:t>a,int</a:t>
            </a:r>
            <a:r>
              <a:rPr lang="en-IN" b="1" dirty="0"/>
              <a:t> b){return </a:t>
            </a:r>
            <a:r>
              <a:rPr lang="en-IN" b="1" dirty="0" err="1"/>
              <a:t>a+b</a:t>
            </a:r>
            <a:r>
              <a:rPr lang="en-IN" b="1" dirty="0"/>
              <a:t>;}  </a:t>
            </a:r>
          </a:p>
          <a:p>
            <a:pPr marL="0" indent="0">
              <a:buNone/>
            </a:pPr>
            <a:r>
              <a:rPr lang="en-IN" b="1" dirty="0"/>
              <a:t>static double add(</a:t>
            </a:r>
            <a:r>
              <a:rPr lang="en-IN" b="1" dirty="0" err="1"/>
              <a:t>int</a:t>
            </a:r>
            <a:r>
              <a:rPr lang="en-IN" b="1" dirty="0"/>
              <a:t> </a:t>
            </a:r>
            <a:r>
              <a:rPr lang="en-IN" b="1" dirty="0" err="1"/>
              <a:t>a,int</a:t>
            </a:r>
            <a:r>
              <a:rPr lang="en-IN" b="1" dirty="0"/>
              <a:t> b){return </a:t>
            </a:r>
            <a:r>
              <a:rPr lang="en-IN" b="1" dirty="0" err="1"/>
              <a:t>a+b</a:t>
            </a:r>
            <a:r>
              <a:rPr lang="en-IN" b="1" dirty="0"/>
              <a:t>;}  </a:t>
            </a:r>
          </a:p>
          <a:p>
            <a:pPr marL="0" indent="0">
              <a:buNone/>
            </a:pPr>
            <a:r>
              <a:rPr lang="en-IN" b="1" dirty="0"/>
              <a:t>}  </a:t>
            </a:r>
          </a:p>
          <a:p>
            <a:pPr marL="0" indent="0">
              <a:buNone/>
            </a:pPr>
            <a:r>
              <a:rPr lang="en-IN" b="1" dirty="0"/>
              <a:t>class TestOverloading3{  </a:t>
            </a:r>
          </a:p>
          <a:p>
            <a:pPr marL="0" indent="0">
              <a:buNone/>
            </a:pPr>
            <a:r>
              <a:rPr lang="en-IN" b="1" dirty="0"/>
              <a:t>public static void main(String[] </a:t>
            </a:r>
            <a:r>
              <a:rPr lang="en-IN" b="1" dirty="0" err="1"/>
              <a:t>args</a:t>
            </a:r>
            <a:r>
              <a:rPr lang="en-IN" b="1" dirty="0"/>
              <a:t>){  </a:t>
            </a:r>
          </a:p>
          <a:p>
            <a:pPr marL="0" indent="0">
              <a:buNone/>
            </a:pPr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Adder.add</a:t>
            </a:r>
            <a:r>
              <a:rPr lang="en-IN" b="1" dirty="0"/>
              <a:t>(11,11));//ambiguity  </a:t>
            </a:r>
          </a:p>
          <a:p>
            <a:pPr marL="0" indent="0">
              <a:buNone/>
            </a:pPr>
            <a:r>
              <a:rPr lang="en-IN" b="1" dirty="0" smtClean="0"/>
              <a:t>}}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  <a:endParaRPr lang="en-IN" b="1" dirty="0" smtClean="0"/>
          </a:p>
          <a:p>
            <a:pPr marL="0" indent="0">
              <a:buNone/>
            </a:pPr>
            <a:r>
              <a:rPr lang="en-IN" dirty="0"/>
              <a:t>Compile Time Error: method add(</a:t>
            </a:r>
            <a:r>
              <a:rPr lang="en-IN" dirty="0" err="1"/>
              <a:t>int,int</a:t>
            </a:r>
            <a:r>
              <a:rPr lang="en-IN" dirty="0"/>
              <a:t>) is already defined in class Adder</a:t>
            </a: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046894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Can we overload java main() method?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93"/>
            <a:ext cx="10972800" cy="4416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Yes</a:t>
            </a:r>
            <a:r>
              <a:rPr lang="en-IN" dirty="0"/>
              <a:t>, by method overloading. You can have any number of main methods in a class by method overloading. But JVM calls main() method which receives string array as arguments only. </a:t>
            </a:r>
          </a:p>
          <a:p>
            <a:pPr marL="0" indent="0">
              <a:buNone/>
            </a:pPr>
            <a:r>
              <a:rPr lang="en-IN" b="1" dirty="0"/>
              <a:t>class TestOverloading4{  </a:t>
            </a:r>
          </a:p>
          <a:p>
            <a:pPr marL="0" indent="0">
              <a:buNone/>
            </a:pPr>
            <a:r>
              <a:rPr lang="en-IN" b="1" dirty="0"/>
              <a:t>public static void main(String[] </a:t>
            </a:r>
            <a:r>
              <a:rPr lang="en-IN" b="1" dirty="0" err="1"/>
              <a:t>args</a:t>
            </a:r>
            <a:r>
              <a:rPr lang="en-IN" b="1" dirty="0"/>
              <a:t>){</a:t>
            </a:r>
            <a:r>
              <a:rPr lang="en-IN" b="1" dirty="0" err="1"/>
              <a:t>System.out.println</a:t>
            </a:r>
            <a:r>
              <a:rPr lang="en-IN" b="1" dirty="0"/>
              <a:t>("main with String[]");}  </a:t>
            </a:r>
          </a:p>
          <a:p>
            <a:pPr marL="0" indent="0">
              <a:buNone/>
            </a:pPr>
            <a:r>
              <a:rPr lang="en-IN" b="1" dirty="0"/>
              <a:t>public static void main(String </a:t>
            </a:r>
            <a:r>
              <a:rPr lang="en-IN" b="1" dirty="0" err="1"/>
              <a:t>args</a:t>
            </a:r>
            <a:r>
              <a:rPr lang="en-IN" b="1" dirty="0"/>
              <a:t>){</a:t>
            </a:r>
            <a:r>
              <a:rPr lang="en-IN" b="1" dirty="0" err="1"/>
              <a:t>System.out.println</a:t>
            </a:r>
            <a:r>
              <a:rPr lang="en-IN" b="1" dirty="0"/>
              <a:t>("main with String");}  </a:t>
            </a:r>
          </a:p>
          <a:p>
            <a:pPr marL="0" indent="0">
              <a:buNone/>
            </a:pPr>
            <a:r>
              <a:rPr lang="en-IN" b="1" dirty="0"/>
              <a:t>public static void main(){</a:t>
            </a:r>
            <a:r>
              <a:rPr lang="en-IN" b="1" dirty="0" err="1"/>
              <a:t>System.out.println</a:t>
            </a:r>
            <a:r>
              <a:rPr lang="en-IN" b="1" dirty="0"/>
              <a:t>("main without </a:t>
            </a:r>
            <a:r>
              <a:rPr lang="en-IN" b="1" dirty="0" err="1"/>
              <a:t>args</a:t>
            </a:r>
            <a:r>
              <a:rPr lang="en-IN" b="1" dirty="0"/>
              <a:t>");}  </a:t>
            </a:r>
          </a:p>
          <a:p>
            <a:pPr marL="0" indent="0">
              <a:buNone/>
            </a:pPr>
            <a:r>
              <a:rPr lang="en-IN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7927649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578768"/>
          </a:xfrm>
        </p:spPr>
        <p:txBody>
          <a:bodyPr/>
          <a:lstStyle/>
          <a:p>
            <a:r>
              <a:rPr lang="en-US" b="1" dirty="0"/>
              <a:t>Object and Class Example: Initialization through reference</a:t>
            </a:r>
            <a:br>
              <a:rPr lang="en-US" b="1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9336" y="1052736"/>
            <a:ext cx="6048672" cy="5256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class Student{  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err="1"/>
              <a:t>int</a:t>
            </a:r>
            <a:r>
              <a:rPr lang="en-IN" b="1" dirty="0"/>
              <a:t> id;  </a:t>
            </a:r>
          </a:p>
          <a:p>
            <a:pPr marL="0" indent="0">
              <a:buNone/>
            </a:pPr>
            <a:r>
              <a:rPr lang="en-IN" b="1" dirty="0"/>
              <a:t> String name;  </a:t>
            </a:r>
          </a:p>
          <a:p>
            <a:pPr marL="0" indent="0">
              <a:buNone/>
            </a:pPr>
            <a:r>
              <a:rPr lang="en-IN" b="1" dirty="0"/>
              <a:t>}  </a:t>
            </a:r>
          </a:p>
          <a:p>
            <a:pPr marL="0" indent="0">
              <a:buNone/>
            </a:pPr>
            <a:r>
              <a:rPr lang="en-IN" b="1" dirty="0"/>
              <a:t>class TestStudent3{  </a:t>
            </a:r>
          </a:p>
          <a:p>
            <a:pPr marL="0" indent="0">
              <a:buNone/>
            </a:pPr>
            <a:r>
              <a:rPr lang="en-IN" b="1" dirty="0" smtClean="0"/>
              <a:t>public </a:t>
            </a:r>
            <a:r>
              <a:rPr lang="en-IN" b="1" dirty="0"/>
              <a:t>static void main(String </a:t>
            </a:r>
            <a:r>
              <a:rPr lang="en-IN" b="1" dirty="0" err="1" smtClean="0"/>
              <a:t>args</a:t>
            </a:r>
            <a:r>
              <a:rPr lang="en-IN" b="1" dirty="0"/>
              <a:t>[]){  </a:t>
            </a:r>
          </a:p>
          <a:p>
            <a:pPr marL="0" indent="0">
              <a:buNone/>
            </a:pPr>
            <a:r>
              <a:rPr lang="en-IN" b="1" dirty="0"/>
              <a:t>  //Creating objects  </a:t>
            </a:r>
          </a:p>
          <a:p>
            <a:pPr marL="0" indent="0">
              <a:buNone/>
            </a:pPr>
            <a:r>
              <a:rPr lang="en-IN" b="1" dirty="0"/>
              <a:t>  Student s1=new Student();  </a:t>
            </a:r>
          </a:p>
          <a:p>
            <a:pPr marL="0" indent="0">
              <a:buNone/>
            </a:pPr>
            <a:r>
              <a:rPr lang="en-IN" b="1" dirty="0"/>
              <a:t>  Student s2=new Student();  </a:t>
            </a:r>
          </a:p>
          <a:p>
            <a:pPr marL="0" indent="0">
              <a:buNone/>
            </a:pPr>
            <a:r>
              <a:rPr lang="en-IN" b="1" dirty="0"/>
              <a:t>  //Initializing objects  </a:t>
            </a:r>
          </a:p>
          <a:p>
            <a:pPr marL="0" indent="0">
              <a:buNone/>
            </a:pPr>
            <a:r>
              <a:rPr lang="en-IN" b="1" dirty="0"/>
              <a:t>  s1.id=101;  </a:t>
            </a:r>
          </a:p>
          <a:p>
            <a:pPr marL="0" indent="0">
              <a:buNone/>
            </a:pPr>
            <a:r>
              <a:rPr lang="en-IN" b="1" dirty="0"/>
              <a:t>  s1.name="</a:t>
            </a:r>
            <a:r>
              <a:rPr lang="en-IN" b="1" dirty="0" err="1"/>
              <a:t>Sonoo</a:t>
            </a:r>
            <a:r>
              <a:rPr lang="en-IN" b="1" dirty="0"/>
              <a:t>";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97600" y="1052736"/>
            <a:ext cx="5384800" cy="5328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s2.id=102;  </a:t>
            </a:r>
          </a:p>
          <a:p>
            <a:pPr marL="0" indent="0">
              <a:buNone/>
            </a:pPr>
            <a:r>
              <a:rPr lang="en-IN" b="1" dirty="0"/>
              <a:t>  s2.name="</a:t>
            </a:r>
            <a:r>
              <a:rPr lang="en-IN" b="1" dirty="0" err="1"/>
              <a:t>Amit</a:t>
            </a:r>
            <a:r>
              <a:rPr lang="en-IN" b="1" dirty="0"/>
              <a:t>";  </a:t>
            </a:r>
          </a:p>
          <a:p>
            <a:pPr marL="0" indent="0">
              <a:buNone/>
            </a:pPr>
            <a:r>
              <a:rPr lang="en-IN" b="1" dirty="0"/>
              <a:t>  //Printing data  </a:t>
            </a:r>
          </a:p>
          <a:p>
            <a:pPr marL="0" indent="0">
              <a:buNone/>
            </a:pPr>
            <a:r>
              <a:rPr lang="en-IN" b="1" dirty="0"/>
              <a:t>  </a:t>
            </a:r>
            <a:r>
              <a:rPr lang="en-IN" b="1" dirty="0" err="1"/>
              <a:t>System.out.println</a:t>
            </a:r>
            <a:r>
              <a:rPr lang="en-IN" b="1" dirty="0"/>
              <a:t>(s1.id+" "+s1.name);  </a:t>
            </a:r>
          </a:p>
          <a:p>
            <a:pPr marL="0" indent="0">
              <a:buNone/>
            </a:pPr>
            <a:r>
              <a:rPr lang="en-IN" b="1" dirty="0"/>
              <a:t>  </a:t>
            </a:r>
            <a:r>
              <a:rPr lang="en-IN" b="1" dirty="0" err="1"/>
              <a:t>System.out.println</a:t>
            </a:r>
            <a:r>
              <a:rPr lang="en-IN" b="1" dirty="0"/>
              <a:t>(s2.id+" "+s2.name);  </a:t>
            </a:r>
          </a:p>
          <a:p>
            <a:pPr marL="0" indent="0">
              <a:buNone/>
            </a:pPr>
            <a:r>
              <a:rPr lang="en-IN" b="1" dirty="0"/>
              <a:t> }  </a:t>
            </a:r>
          </a:p>
          <a:p>
            <a:pPr marL="0" indent="0">
              <a:buNone/>
            </a:pPr>
            <a:r>
              <a:rPr lang="en-IN" b="1" dirty="0"/>
              <a:t>}  </a:t>
            </a:r>
          </a:p>
          <a:p>
            <a:pPr marL="0" indent="0">
              <a:buNone/>
            </a:pPr>
            <a:r>
              <a:rPr lang="en-IN" b="1" dirty="0"/>
              <a:t>Output:</a:t>
            </a:r>
          </a:p>
          <a:p>
            <a:pPr marL="0" indent="0">
              <a:buNone/>
            </a:pPr>
            <a:r>
              <a:rPr lang="en-IN" b="1" dirty="0"/>
              <a:t>101 </a:t>
            </a:r>
            <a:r>
              <a:rPr lang="en-IN" b="1" dirty="0" err="1"/>
              <a:t>Sonoo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102 </a:t>
            </a:r>
            <a:r>
              <a:rPr lang="en-IN" b="1" dirty="0" err="1"/>
              <a:t>Amit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70080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360" y="764704"/>
            <a:ext cx="11463064" cy="506760"/>
          </a:xfrm>
        </p:spPr>
        <p:txBody>
          <a:bodyPr/>
          <a:lstStyle/>
          <a:p>
            <a:r>
              <a:rPr lang="en-US" b="1" dirty="0"/>
              <a:t>2) Object and Class Example: Initialization through method</a:t>
            </a:r>
            <a:br>
              <a:rPr lang="en-US" b="1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09600" y="980728"/>
            <a:ext cx="5384800" cy="52565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class Student{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rollno</a:t>
            </a:r>
            <a:r>
              <a:rPr lang="en-IN" dirty="0"/>
              <a:t>;  </a:t>
            </a:r>
          </a:p>
          <a:p>
            <a:pPr marL="0" indent="0">
              <a:buNone/>
            </a:pPr>
            <a:r>
              <a:rPr lang="en-IN" dirty="0"/>
              <a:t> String name;  </a:t>
            </a:r>
          </a:p>
          <a:p>
            <a:pPr marL="0" indent="0">
              <a:buNone/>
            </a:pPr>
            <a:r>
              <a:rPr lang="en-IN" dirty="0"/>
              <a:t> void </a:t>
            </a:r>
            <a:r>
              <a:rPr lang="en-IN" dirty="0" err="1"/>
              <a:t>insertRecord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r, String n){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rollno</a:t>
            </a:r>
            <a:r>
              <a:rPr lang="en-IN" dirty="0"/>
              <a:t>=r;  </a:t>
            </a:r>
          </a:p>
          <a:p>
            <a:pPr marL="0" indent="0">
              <a:buNone/>
            </a:pPr>
            <a:r>
              <a:rPr lang="en-IN" dirty="0"/>
              <a:t>  name=n;  </a:t>
            </a:r>
          </a:p>
          <a:p>
            <a:pPr marL="0" indent="0">
              <a:buNone/>
            </a:pPr>
            <a:r>
              <a:rPr lang="en-IN" dirty="0"/>
              <a:t> }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void </a:t>
            </a:r>
            <a:r>
              <a:rPr lang="en-IN" dirty="0" err="1" smtClean="0"/>
              <a:t>displayInformation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rollno</a:t>
            </a:r>
            <a:r>
              <a:rPr lang="en-IN" dirty="0"/>
              <a:t>+" "+name);}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class TestStudent4{  </a:t>
            </a:r>
          </a:p>
          <a:p>
            <a:pPr marL="0" indent="0">
              <a:buNone/>
            </a:pPr>
            <a:r>
              <a:rPr lang="en-IN" dirty="0"/>
              <a:t>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Student s1=new Student();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97600" y="1052737"/>
            <a:ext cx="5384800" cy="49210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Student s2=new Student();  </a:t>
            </a:r>
          </a:p>
          <a:p>
            <a:pPr marL="0" indent="0">
              <a:buNone/>
            </a:pPr>
            <a:r>
              <a:rPr lang="en-IN" dirty="0"/>
              <a:t>  s1.insertRecord(111,"Karan");  </a:t>
            </a:r>
          </a:p>
          <a:p>
            <a:pPr marL="0" indent="0">
              <a:buNone/>
            </a:pPr>
            <a:r>
              <a:rPr lang="en-IN" dirty="0"/>
              <a:t>  s2.insertRecord(222,"Aryan");  </a:t>
            </a:r>
          </a:p>
          <a:p>
            <a:pPr marL="0" indent="0">
              <a:buNone/>
            </a:pPr>
            <a:r>
              <a:rPr lang="en-IN" dirty="0"/>
              <a:t>  s1.displayInformation();  </a:t>
            </a:r>
          </a:p>
          <a:p>
            <a:pPr marL="0" indent="0">
              <a:buNone/>
            </a:pPr>
            <a:r>
              <a:rPr lang="en-IN" dirty="0"/>
              <a:t>  s2.displayInformation();  </a:t>
            </a:r>
          </a:p>
          <a:p>
            <a:pPr marL="0" indent="0">
              <a:buNone/>
            </a:pPr>
            <a:r>
              <a:rPr lang="en-IN" dirty="0"/>
              <a:t> 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r>
              <a:rPr lang="en-IN" dirty="0"/>
              <a:t>111 Karan</a:t>
            </a:r>
          </a:p>
          <a:p>
            <a:pPr marL="0" indent="0">
              <a:buNone/>
            </a:pPr>
            <a:r>
              <a:rPr lang="en-IN" dirty="0"/>
              <a:t>222 Aryan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64529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79" y="476672"/>
            <a:ext cx="12313368" cy="914400"/>
          </a:xfrm>
        </p:spPr>
        <p:txBody>
          <a:bodyPr/>
          <a:lstStyle/>
          <a:p>
            <a:r>
              <a:rPr lang="en-US" sz="2400" b="1" dirty="0"/>
              <a:t>3. Object and Class Example: Initialization through a constructor</a:t>
            </a:r>
            <a:endParaRPr lang="en-IN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9336" y="1196752"/>
            <a:ext cx="5875064" cy="49685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Employee{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id;  </a:t>
            </a:r>
          </a:p>
          <a:p>
            <a:pPr marL="0" indent="0">
              <a:buNone/>
            </a:pPr>
            <a:r>
              <a:rPr lang="en-IN" dirty="0"/>
              <a:t>    String name;  </a:t>
            </a:r>
          </a:p>
          <a:p>
            <a:pPr marL="0" indent="0">
              <a:buNone/>
            </a:pPr>
            <a:r>
              <a:rPr lang="en-IN" dirty="0"/>
              <a:t>    float salary;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Employee(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i, String n, float s) {  </a:t>
            </a:r>
          </a:p>
          <a:p>
            <a:pPr marL="0" indent="0">
              <a:buNone/>
            </a:pPr>
            <a:r>
              <a:rPr lang="en-IN" dirty="0"/>
              <a:t>        id=i;  </a:t>
            </a:r>
          </a:p>
          <a:p>
            <a:pPr marL="0" indent="0">
              <a:buNone/>
            </a:pPr>
            <a:r>
              <a:rPr lang="en-IN" dirty="0"/>
              <a:t>        name=n;  </a:t>
            </a:r>
          </a:p>
          <a:p>
            <a:pPr marL="0" indent="0">
              <a:buNone/>
            </a:pPr>
            <a:r>
              <a:rPr lang="en-IN" dirty="0"/>
              <a:t>        salary=s;  </a:t>
            </a:r>
          </a:p>
          <a:p>
            <a:pPr marL="0" indent="0">
              <a:buNone/>
            </a:pPr>
            <a:r>
              <a:rPr lang="en-IN" dirty="0"/>
              <a:t>    }  </a:t>
            </a:r>
          </a:p>
          <a:p>
            <a:pPr marL="0" indent="0">
              <a:buNone/>
            </a:pPr>
            <a:r>
              <a:rPr lang="en-IN" dirty="0"/>
              <a:t>    void display(){</a:t>
            </a:r>
            <a:r>
              <a:rPr lang="en-IN" dirty="0" err="1"/>
              <a:t>System.out.println</a:t>
            </a:r>
            <a:r>
              <a:rPr lang="en-IN" dirty="0"/>
              <a:t>(id+" "+name+" "+salary);}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TestEmployee</a:t>
            </a:r>
            <a:r>
              <a:rPr lang="en-IN" dirty="0"/>
              <a:t> {  </a:t>
            </a:r>
          </a:p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  </a:t>
            </a:r>
          </a:p>
          <a:p>
            <a:pPr marL="0" indent="0">
              <a:buNone/>
            </a:pPr>
            <a:r>
              <a:rPr lang="en-IN" dirty="0"/>
              <a:t>    Employee e1=new </a:t>
            </a:r>
            <a:r>
              <a:rPr lang="en-IN" dirty="0" smtClean="0"/>
              <a:t>Employee(</a:t>
            </a:r>
            <a:r>
              <a:rPr lang="en-IN" dirty="0"/>
              <a:t>101,"ajeet",45000</a:t>
            </a:r>
            <a:r>
              <a:rPr lang="en-IN" dirty="0" smtClean="0"/>
              <a:t>);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Employee e2=new </a:t>
            </a:r>
            <a:r>
              <a:rPr lang="en-IN" dirty="0" smtClean="0"/>
              <a:t>Employee(</a:t>
            </a:r>
            <a:r>
              <a:rPr lang="en-IN" dirty="0"/>
              <a:t>102,"irfan",25000</a:t>
            </a:r>
            <a:r>
              <a:rPr lang="en-IN" dirty="0" smtClean="0"/>
              <a:t>); 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875064" cy="48490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Employee e3=new </a:t>
            </a:r>
            <a:r>
              <a:rPr lang="en-IN" dirty="0" smtClean="0"/>
              <a:t>Employee(</a:t>
            </a:r>
            <a:r>
              <a:rPr lang="en-IN" dirty="0"/>
              <a:t>103,"nakul",55000</a:t>
            </a:r>
            <a:r>
              <a:rPr lang="en-IN" dirty="0" smtClean="0"/>
              <a:t>); 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e1.display</a:t>
            </a:r>
            <a:r>
              <a:rPr lang="en-IN" dirty="0"/>
              <a:t>();  </a:t>
            </a:r>
          </a:p>
          <a:p>
            <a:pPr marL="0" indent="0">
              <a:buNone/>
            </a:pPr>
            <a:r>
              <a:rPr lang="en-IN" dirty="0"/>
              <a:t>    e2.display();  </a:t>
            </a:r>
          </a:p>
          <a:p>
            <a:pPr marL="0" indent="0">
              <a:buNone/>
            </a:pPr>
            <a:r>
              <a:rPr lang="en-IN" dirty="0"/>
              <a:t>    e3.display();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r>
              <a:rPr lang="en-IN" dirty="0"/>
              <a:t>101 </a:t>
            </a:r>
            <a:r>
              <a:rPr lang="en-IN" dirty="0" err="1"/>
              <a:t>ajeet</a:t>
            </a:r>
            <a:r>
              <a:rPr lang="en-IN" dirty="0"/>
              <a:t> 45000.0</a:t>
            </a:r>
          </a:p>
          <a:p>
            <a:pPr marL="0" indent="0">
              <a:buNone/>
            </a:pPr>
            <a:r>
              <a:rPr lang="en-IN" dirty="0"/>
              <a:t>102 </a:t>
            </a:r>
            <a:r>
              <a:rPr lang="en-IN" dirty="0" err="1"/>
              <a:t>irfan</a:t>
            </a:r>
            <a:r>
              <a:rPr lang="en-IN" dirty="0"/>
              <a:t> 25000.0</a:t>
            </a:r>
          </a:p>
          <a:p>
            <a:pPr marL="0" indent="0">
              <a:buNone/>
            </a:pPr>
            <a:r>
              <a:rPr lang="en-IN" dirty="0"/>
              <a:t>103 </a:t>
            </a:r>
            <a:r>
              <a:rPr lang="en-IN" dirty="0" err="1"/>
              <a:t>nakul</a:t>
            </a:r>
            <a:r>
              <a:rPr lang="en-IN" dirty="0"/>
              <a:t> 55000.0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2990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Access Modifiers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412777"/>
            <a:ext cx="10972800" cy="4560987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access modifiers </a:t>
            </a:r>
            <a:r>
              <a:rPr lang="en-IN" dirty="0" smtClean="0"/>
              <a:t>specifies </a:t>
            </a:r>
            <a:r>
              <a:rPr lang="en-IN" dirty="0"/>
              <a:t>accessibility (scope) of a data member, method, </a:t>
            </a:r>
            <a:r>
              <a:rPr lang="en-IN" dirty="0" smtClean="0"/>
              <a:t>constructor </a:t>
            </a:r>
            <a:r>
              <a:rPr lang="en-IN" dirty="0"/>
              <a:t>or class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There are two types of modifiers in java: access modifiers and non-access modifiers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There are 4 types of java access modifiers</a:t>
            </a:r>
            <a:r>
              <a:rPr lang="en-IN" dirty="0" smtClean="0"/>
              <a:t>:</a:t>
            </a:r>
            <a:endParaRPr lang="en-IN" dirty="0"/>
          </a:p>
          <a:p>
            <a:pPr lvl="1" indent="-342900" algn="just">
              <a:buFont typeface="+mj-lt"/>
              <a:buAutoNum type="arabicPeriod"/>
            </a:pPr>
            <a:r>
              <a:rPr lang="en-IN" b="1" dirty="0"/>
              <a:t>private</a:t>
            </a:r>
          </a:p>
          <a:p>
            <a:pPr lvl="1" indent="-342900" algn="just">
              <a:buFont typeface="+mj-lt"/>
              <a:buAutoNum type="arabicPeriod"/>
            </a:pPr>
            <a:r>
              <a:rPr lang="en-IN" b="1" dirty="0"/>
              <a:t>default</a:t>
            </a:r>
          </a:p>
          <a:p>
            <a:pPr lvl="1" indent="-342900" algn="just">
              <a:buFont typeface="+mj-lt"/>
              <a:buAutoNum type="arabicPeriod"/>
            </a:pPr>
            <a:r>
              <a:rPr lang="en-IN" b="1" dirty="0"/>
              <a:t>protected</a:t>
            </a:r>
          </a:p>
          <a:p>
            <a:pPr lvl="1" indent="-342900" algn="just">
              <a:buFont typeface="+mj-lt"/>
              <a:buAutoNum type="arabicPeriod"/>
            </a:pPr>
            <a:r>
              <a:rPr lang="en-IN" b="1" dirty="0"/>
              <a:t>public</a:t>
            </a:r>
          </a:p>
          <a:p>
            <a:pPr algn="just"/>
            <a:r>
              <a:rPr lang="en-IN" dirty="0"/>
              <a:t>There are many non-access modifiers such as static, abstract, synchronized, native, volatile, transient etc. Here, we will learn access modifiers.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76219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435358"/>
              </p:ext>
            </p:extLst>
          </p:nvPr>
        </p:nvGraphicFramePr>
        <p:xfrm>
          <a:off x="624417" y="908720"/>
          <a:ext cx="10972800" cy="5184577"/>
        </p:xfrm>
        <a:graphic>
          <a:graphicData uri="http://schemas.openxmlformats.org/drawingml/2006/table">
            <a:tbl>
              <a:tblPr/>
              <a:tblGrid>
                <a:gridCol w="5486400"/>
                <a:gridCol w="5486400"/>
              </a:tblGrid>
              <a:tr h="761594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555555"/>
                          </a:solidFill>
                          <a:effectLst/>
                        </a:rPr>
                        <a:t>Modifier</a:t>
                      </a:r>
                      <a:endParaRPr lang="en-IN" dirty="0">
                        <a:effectLst/>
                      </a:endParaRPr>
                    </a:p>
                  </a:txBody>
                  <a:tcPr marL="127000" marR="1016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rgbClr val="555555"/>
                          </a:solidFill>
                          <a:effectLst/>
                        </a:rPr>
                        <a:t>Description</a:t>
                      </a:r>
                      <a:endParaRPr lang="en-IN">
                        <a:effectLst/>
                      </a:endParaRPr>
                    </a:p>
                  </a:txBody>
                  <a:tcPr marL="127000" marR="1016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046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Private</a:t>
                      </a:r>
                    </a:p>
                  </a:txBody>
                  <a:tcPr marL="127000" marR="1016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Declarations are visible within the class only</a:t>
                      </a:r>
                    </a:p>
                  </a:txBody>
                  <a:tcPr marL="127000" marR="1016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046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Default</a:t>
                      </a:r>
                    </a:p>
                  </a:txBody>
                  <a:tcPr marL="127000" marR="1016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Declarations are visible only within the package (package private)</a:t>
                      </a:r>
                    </a:p>
                  </a:txBody>
                  <a:tcPr marL="127000" marR="1016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046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Protected</a:t>
                      </a:r>
                    </a:p>
                  </a:txBody>
                  <a:tcPr marL="127000" marR="1016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Declarations are visible within the package or and all sub classes</a:t>
                      </a:r>
                    </a:p>
                  </a:txBody>
                  <a:tcPr marL="127000" marR="1016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159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Public</a:t>
                      </a:r>
                    </a:p>
                  </a:txBody>
                  <a:tcPr marL="127000" marR="1016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Declarations are visible </a:t>
                      </a:r>
                      <a:r>
                        <a:rPr lang="en-IN" dirty="0" smtClean="0">
                          <a:effectLst/>
                        </a:rPr>
                        <a:t>everywhere</a:t>
                      </a:r>
                      <a:endParaRPr lang="en-IN" dirty="0">
                        <a:effectLst/>
                      </a:endParaRPr>
                    </a:p>
                  </a:txBody>
                  <a:tcPr marL="127000" marR="101600" marT="95250" marB="85725" anchor="ctr">
                    <a:lnL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65145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620689"/>
            <a:ext cx="12000656" cy="5904656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private access modifier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class A{  </a:t>
            </a:r>
          </a:p>
          <a:p>
            <a:pPr marL="0" indent="0">
              <a:buNone/>
            </a:pPr>
            <a:r>
              <a:rPr lang="en-IN" dirty="0" smtClean="0"/>
              <a:t>private </a:t>
            </a:r>
            <a:r>
              <a:rPr lang="en-IN" dirty="0" err="1" smtClean="0"/>
              <a:t>int</a:t>
            </a:r>
            <a:r>
              <a:rPr lang="en-IN" dirty="0" smtClean="0"/>
              <a:t> data=40;  </a:t>
            </a:r>
          </a:p>
          <a:p>
            <a:pPr marL="0" indent="0">
              <a:buNone/>
            </a:pPr>
            <a:r>
              <a:rPr lang="en-IN" dirty="0" smtClean="0"/>
              <a:t>private </a:t>
            </a:r>
            <a:r>
              <a:rPr lang="en-IN" dirty="0" err="1" smtClean="0"/>
              <a:t>voidmsg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{System.out.println("Hello java");}  </a:t>
            </a:r>
          </a:p>
          <a:p>
            <a:pPr marL="0" indent="0">
              <a:buNone/>
            </a:pPr>
            <a:r>
              <a:rPr lang="en-IN" dirty="0" smtClean="0"/>
              <a:t>}  </a:t>
            </a:r>
          </a:p>
          <a:p>
            <a:pPr marL="0" indent="0">
              <a:buNone/>
            </a:pPr>
            <a:r>
              <a:rPr lang="en-IN" dirty="0" smtClean="0"/>
              <a:t>public class Simple{  </a:t>
            </a:r>
          </a:p>
          <a:p>
            <a:pPr marL="0" indent="0">
              <a:buNone/>
            </a:pPr>
            <a:r>
              <a:rPr lang="en-IN" dirty="0" smtClean="0"/>
              <a:t> public static void main(String </a:t>
            </a:r>
            <a:r>
              <a:rPr lang="en-IN" dirty="0" err="1" smtClean="0"/>
              <a:t>args</a:t>
            </a:r>
            <a:r>
              <a:rPr lang="en-IN" dirty="0" smtClean="0"/>
              <a:t>[]){  </a:t>
            </a:r>
          </a:p>
          <a:p>
            <a:pPr marL="0" indent="0">
              <a:buNone/>
            </a:pPr>
            <a:r>
              <a:rPr lang="en-IN" dirty="0" smtClean="0"/>
              <a:t>   A </a:t>
            </a:r>
            <a:r>
              <a:rPr lang="en-IN" dirty="0" err="1" smtClean="0"/>
              <a:t>obj</a:t>
            </a:r>
            <a:r>
              <a:rPr lang="en-IN" dirty="0" smtClean="0"/>
              <a:t>=new A();  </a:t>
            </a:r>
          </a:p>
          <a:p>
            <a:pPr marL="0" indent="0">
              <a:buNone/>
            </a:pPr>
            <a:r>
              <a:rPr lang="en-IN" u="sng" dirty="0" smtClean="0"/>
              <a:t>   System.out.println(</a:t>
            </a:r>
            <a:r>
              <a:rPr lang="en-IN" u="sng" dirty="0" err="1" smtClean="0"/>
              <a:t>obj.data</a:t>
            </a:r>
            <a:r>
              <a:rPr lang="en-IN" u="sng" dirty="0" smtClean="0"/>
              <a:t>);//Compile Time Error  </a:t>
            </a:r>
          </a:p>
          <a:p>
            <a:pPr marL="0" indent="0">
              <a:buNone/>
            </a:pPr>
            <a:r>
              <a:rPr lang="en-IN" u="sng" dirty="0" smtClean="0"/>
              <a:t>   obj.msg();//Compile Time Error  </a:t>
            </a:r>
          </a:p>
          <a:p>
            <a:pPr marL="0" indent="0">
              <a:buNone/>
            </a:pPr>
            <a:r>
              <a:rPr lang="en-IN" dirty="0" smtClean="0"/>
              <a:t>   }  </a:t>
            </a:r>
          </a:p>
          <a:p>
            <a:pPr marL="0" indent="0">
              <a:buNone/>
            </a:pPr>
            <a:r>
              <a:rPr lang="en-IN" dirty="0" smtClean="0"/>
              <a:t>} </a:t>
            </a:r>
          </a:p>
          <a:p>
            <a:pPr marL="0" indent="0">
              <a:buNone/>
            </a:pPr>
            <a:r>
              <a:rPr lang="en-IN" b="1" dirty="0"/>
              <a:t>Role of Private </a:t>
            </a:r>
            <a:r>
              <a:rPr lang="en-IN" b="1" dirty="0" smtClean="0"/>
              <a:t>Constructor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/>
              <a:t>A{  </a:t>
            </a:r>
          </a:p>
          <a:p>
            <a:pPr marL="0" indent="0">
              <a:buNone/>
            </a:pPr>
            <a:r>
              <a:rPr lang="en-IN" dirty="0"/>
              <a:t>private A(){}//private constructor  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msg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System.out.println("Hello java");}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public class Simple{  </a:t>
            </a:r>
          </a:p>
          <a:p>
            <a:pPr marL="0" indent="0">
              <a:buNone/>
            </a:pPr>
            <a:r>
              <a:rPr lang="en-IN" dirty="0"/>
              <a:t>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u="sng" dirty="0"/>
              <a:t>   A </a:t>
            </a:r>
            <a:r>
              <a:rPr lang="en-IN" u="sng" dirty="0" err="1"/>
              <a:t>obj</a:t>
            </a:r>
            <a:r>
              <a:rPr lang="en-IN" u="sng" dirty="0"/>
              <a:t>=new A();//Compile Time E</a:t>
            </a:r>
            <a:r>
              <a:rPr lang="en-IN" dirty="0"/>
              <a:t>rror  </a:t>
            </a:r>
          </a:p>
          <a:p>
            <a:pPr marL="0" indent="0">
              <a:buNone/>
            </a:pPr>
            <a:r>
              <a:rPr lang="en-IN" dirty="0"/>
              <a:t> }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1670639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08721"/>
            <a:ext cx="5384800" cy="5065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default access modifier</a:t>
            </a:r>
          </a:p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/>
              <a:t>save by A.java  </a:t>
            </a:r>
          </a:p>
          <a:p>
            <a:pPr marL="0" indent="0">
              <a:buNone/>
            </a:pPr>
            <a:r>
              <a:rPr lang="en-IN" dirty="0"/>
              <a:t>package pack;  </a:t>
            </a:r>
          </a:p>
          <a:p>
            <a:pPr marL="0" indent="0">
              <a:buNone/>
            </a:pPr>
            <a:r>
              <a:rPr lang="en-IN" dirty="0"/>
              <a:t>class A{  </a:t>
            </a:r>
          </a:p>
          <a:p>
            <a:pPr marL="0" indent="0">
              <a:buNone/>
            </a:pPr>
            <a:r>
              <a:rPr lang="en-IN" dirty="0"/>
              <a:t>  void </a:t>
            </a:r>
            <a:r>
              <a:rPr lang="en-IN" dirty="0" err="1"/>
              <a:t>msg</a:t>
            </a:r>
            <a:r>
              <a:rPr lang="en-IN" dirty="0"/>
              <a:t>(){System.out.println("Hello");}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92696"/>
            <a:ext cx="5994400" cy="5616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//save by B.java  </a:t>
            </a:r>
          </a:p>
          <a:p>
            <a:pPr marL="0" indent="0">
              <a:buNone/>
            </a:pPr>
            <a:r>
              <a:rPr lang="en-IN" dirty="0"/>
              <a:t>package </a:t>
            </a:r>
            <a:r>
              <a:rPr lang="en-IN" dirty="0" err="1"/>
              <a:t>mypack</a:t>
            </a:r>
            <a:r>
              <a:rPr lang="en-IN" dirty="0"/>
              <a:t>;  </a:t>
            </a:r>
          </a:p>
          <a:p>
            <a:pPr marL="0" indent="0">
              <a:buNone/>
            </a:pPr>
            <a:r>
              <a:rPr lang="en-IN" dirty="0"/>
              <a:t>import pack.*;  </a:t>
            </a:r>
          </a:p>
          <a:p>
            <a:pPr marL="0" indent="0">
              <a:buNone/>
            </a:pPr>
            <a:r>
              <a:rPr lang="en-IN" dirty="0"/>
              <a:t>class B{  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u="sng" dirty="0"/>
              <a:t>A </a:t>
            </a:r>
            <a:r>
              <a:rPr lang="en-IN" u="sng" dirty="0" err="1"/>
              <a:t>obj</a:t>
            </a:r>
            <a:r>
              <a:rPr lang="en-IN" u="sng" dirty="0"/>
              <a:t> = new A();//Compile Time Error  </a:t>
            </a:r>
          </a:p>
          <a:p>
            <a:pPr marL="0" indent="0">
              <a:buNone/>
            </a:pPr>
            <a:r>
              <a:rPr lang="en-IN" u="sng" dirty="0"/>
              <a:t>   obj.msg();//Compile Time Error  </a:t>
            </a:r>
          </a:p>
          <a:p>
            <a:pPr marL="0" indent="0">
              <a:buNone/>
            </a:pPr>
            <a:r>
              <a:rPr lang="en-IN" dirty="0"/>
              <a:t>  }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56673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61662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2400" b="1" dirty="0"/>
              <a:t>protected access </a:t>
            </a:r>
            <a:r>
              <a:rPr lang="en-IN" sz="2400" b="1" dirty="0" smtClean="0"/>
              <a:t>modifier</a:t>
            </a:r>
          </a:p>
          <a:p>
            <a:pPr marL="0" indent="0">
              <a:buNone/>
            </a:pPr>
            <a:r>
              <a:rPr lang="en-IN" sz="2400" dirty="0"/>
              <a:t>//save by A.java  </a:t>
            </a:r>
          </a:p>
          <a:p>
            <a:pPr marL="0" indent="0">
              <a:buNone/>
            </a:pPr>
            <a:r>
              <a:rPr lang="en-IN" sz="2400" dirty="0"/>
              <a:t>package pack;  </a:t>
            </a:r>
          </a:p>
          <a:p>
            <a:pPr marL="0" indent="0">
              <a:buNone/>
            </a:pPr>
            <a:r>
              <a:rPr lang="en-IN" sz="2400" dirty="0"/>
              <a:t>public class A{  </a:t>
            </a:r>
          </a:p>
          <a:p>
            <a:pPr marL="0" indent="0">
              <a:buNone/>
            </a:pPr>
            <a:r>
              <a:rPr lang="en-IN" sz="2400" dirty="0"/>
              <a:t>protected void </a:t>
            </a:r>
            <a:r>
              <a:rPr lang="en-IN" sz="2400" dirty="0" err="1"/>
              <a:t>msg</a:t>
            </a:r>
            <a:r>
              <a:rPr lang="en-IN" sz="2400" dirty="0" smtClean="0"/>
              <a:t>()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</a:p>
          <a:p>
            <a:pPr marL="0" indent="0">
              <a:buNone/>
            </a:pPr>
            <a:r>
              <a:rPr lang="en-IN" sz="2400" dirty="0" smtClean="0"/>
              <a:t>System.out.println</a:t>
            </a:r>
            <a:r>
              <a:rPr lang="en-IN" sz="2400" dirty="0"/>
              <a:t>("Hello");}  </a:t>
            </a:r>
          </a:p>
          <a:p>
            <a:pPr marL="0" indent="0">
              <a:buNone/>
            </a:pPr>
            <a:r>
              <a:rPr lang="en-IN" sz="2400" dirty="0"/>
              <a:t>}  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//</a:t>
            </a:r>
            <a:r>
              <a:rPr lang="en-IN" sz="2400" dirty="0"/>
              <a:t>save by B.java  </a:t>
            </a:r>
          </a:p>
          <a:p>
            <a:pPr marL="0" indent="0">
              <a:buNone/>
            </a:pPr>
            <a:r>
              <a:rPr lang="en-IN" sz="2400" dirty="0"/>
              <a:t>package </a:t>
            </a:r>
            <a:r>
              <a:rPr lang="en-IN" sz="2400" dirty="0" err="1"/>
              <a:t>mypack</a:t>
            </a:r>
            <a:r>
              <a:rPr lang="en-IN" sz="2400" dirty="0"/>
              <a:t>;  </a:t>
            </a:r>
          </a:p>
          <a:p>
            <a:pPr marL="0" indent="0">
              <a:buNone/>
            </a:pPr>
            <a:r>
              <a:rPr lang="en-IN" sz="2400" dirty="0"/>
              <a:t>import pack.*;  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smtClean="0"/>
              <a:t>class </a:t>
            </a:r>
            <a:r>
              <a:rPr lang="en-IN" sz="2400" dirty="0"/>
              <a:t>B extends A{  </a:t>
            </a:r>
          </a:p>
          <a:p>
            <a:pPr marL="0" indent="0">
              <a:buNone/>
            </a:pPr>
            <a:r>
              <a:rPr lang="en-IN" sz="2400" dirty="0"/>
              <a:t>  public static void main(String </a:t>
            </a:r>
            <a:r>
              <a:rPr lang="en-IN" sz="2400" dirty="0" err="1"/>
              <a:t>args</a:t>
            </a:r>
            <a:r>
              <a:rPr lang="en-IN" sz="2400" dirty="0"/>
              <a:t>[]){  </a:t>
            </a:r>
          </a:p>
          <a:p>
            <a:pPr marL="0" indent="0">
              <a:buNone/>
            </a:pPr>
            <a:r>
              <a:rPr lang="en-IN" sz="2400" dirty="0"/>
              <a:t>   B </a:t>
            </a:r>
            <a:r>
              <a:rPr lang="en-IN" sz="2400" dirty="0" err="1"/>
              <a:t>obj</a:t>
            </a:r>
            <a:r>
              <a:rPr lang="en-IN" sz="2400" dirty="0"/>
              <a:t> = new B();  </a:t>
            </a:r>
          </a:p>
          <a:p>
            <a:pPr marL="0" indent="0">
              <a:buNone/>
            </a:pPr>
            <a:r>
              <a:rPr lang="en-IN" sz="2400" dirty="0"/>
              <a:t>   obj.msg();  </a:t>
            </a:r>
          </a:p>
          <a:p>
            <a:pPr marL="0" indent="0">
              <a:buNone/>
            </a:pPr>
            <a:r>
              <a:rPr lang="en-IN" sz="2400" dirty="0"/>
              <a:t>  }  </a:t>
            </a:r>
          </a:p>
          <a:p>
            <a:pPr marL="0" indent="0">
              <a:buNone/>
            </a:pPr>
            <a:r>
              <a:rPr lang="en-IN" sz="2400" dirty="0"/>
              <a:t>}  </a:t>
            </a:r>
          </a:p>
          <a:p>
            <a:pPr marL="0" indent="0">
              <a:buNone/>
            </a:pPr>
            <a:r>
              <a:rPr lang="en-IN" sz="2400" dirty="0" err="1" smtClean="0"/>
              <a:t>Output:Hello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02163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mar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template</Template>
  <TotalTime>25</TotalTime>
  <Words>927</Words>
  <Application>Microsoft Office PowerPoint</Application>
  <PresentationFormat>Custom</PresentationFormat>
  <Paragraphs>250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smart template</vt:lpstr>
      <vt:lpstr>Class and Objects ,Access Specifiers,overloading</vt:lpstr>
      <vt:lpstr>Object and Class Example: Initialization through reference </vt:lpstr>
      <vt:lpstr>2) Object and Class Example: Initialization through method </vt:lpstr>
      <vt:lpstr>3. Object and Class Example: Initialization through a constructor</vt:lpstr>
      <vt:lpstr>Access Modifiers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 ways to overload the method </vt:lpstr>
      <vt:lpstr>Why method overloading is not possible by changing the return type? </vt:lpstr>
      <vt:lpstr>Can we overload java main() method?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and Objects ,Access Specifiers,overloading</dc:title>
  <dc:creator>Maivizhi</dc:creator>
  <cp:lastModifiedBy>Maivizhi</cp:lastModifiedBy>
  <cp:revision>4</cp:revision>
  <dcterms:created xsi:type="dcterms:W3CDTF">2019-09-24T09:14:16Z</dcterms:created>
  <dcterms:modified xsi:type="dcterms:W3CDTF">2019-09-24T09:39:45Z</dcterms:modified>
</cp:coreProperties>
</file>