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92"/>
  </p:notesMasterIdLst>
  <p:sldIdLst>
    <p:sldId id="256" r:id="rId2"/>
    <p:sldId id="257" r:id="rId3"/>
    <p:sldId id="258" r:id="rId4"/>
    <p:sldId id="259" r:id="rId5"/>
    <p:sldId id="261" r:id="rId6"/>
    <p:sldId id="260" r:id="rId7"/>
    <p:sldId id="262" r:id="rId8"/>
    <p:sldId id="263" r:id="rId9"/>
    <p:sldId id="264" r:id="rId10"/>
    <p:sldId id="266" r:id="rId11"/>
    <p:sldId id="267" r:id="rId12"/>
    <p:sldId id="269" r:id="rId13"/>
    <p:sldId id="271" r:id="rId14"/>
    <p:sldId id="273" r:id="rId15"/>
    <p:sldId id="274" r:id="rId16"/>
    <p:sldId id="276" r:id="rId17"/>
    <p:sldId id="279" r:id="rId18"/>
    <p:sldId id="280" r:id="rId19"/>
    <p:sldId id="282" r:id="rId20"/>
    <p:sldId id="283" r:id="rId21"/>
    <p:sldId id="277" r:id="rId22"/>
    <p:sldId id="281" r:id="rId23"/>
    <p:sldId id="278" r:id="rId24"/>
    <p:sldId id="265" r:id="rId25"/>
    <p:sldId id="318" r:id="rId26"/>
    <p:sldId id="339" r:id="rId27"/>
    <p:sldId id="340" r:id="rId28"/>
    <p:sldId id="341" r:id="rId29"/>
    <p:sldId id="342" r:id="rId30"/>
    <p:sldId id="344" r:id="rId31"/>
    <p:sldId id="346" r:id="rId32"/>
    <p:sldId id="347" r:id="rId33"/>
    <p:sldId id="348" r:id="rId34"/>
    <p:sldId id="349" r:id="rId35"/>
    <p:sldId id="345" r:id="rId36"/>
    <p:sldId id="343" r:id="rId37"/>
    <p:sldId id="290" r:id="rId38"/>
    <p:sldId id="289" r:id="rId39"/>
    <p:sldId id="284" r:id="rId40"/>
    <p:sldId id="285" r:id="rId41"/>
    <p:sldId id="286" r:id="rId42"/>
    <p:sldId id="287" r:id="rId43"/>
    <p:sldId id="288" r:id="rId44"/>
    <p:sldId id="291" r:id="rId45"/>
    <p:sldId id="292" r:id="rId46"/>
    <p:sldId id="293" r:id="rId47"/>
    <p:sldId id="294" r:id="rId48"/>
    <p:sldId id="317" r:id="rId49"/>
    <p:sldId id="296" r:id="rId50"/>
    <p:sldId id="297" r:id="rId51"/>
    <p:sldId id="299" r:id="rId52"/>
    <p:sldId id="298" r:id="rId53"/>
    <p:sldId id="300" r:id="rId54"/>
    <p:sldId id="295"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5" r:id="rId87"/>
    <p:sldId id="336" r:id="rId88"/>
    <p:sldId id="337" r:id="rId89"/>
    <p:sldId id="338" r:id="rId90"/>
    <p:sldId id="334"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98BF5D-47CD-41C7-9A22-C001EABC8F1B}">
          <p14:sldIdLst>
            <p14:sldId id="256"/>
            <p14:sldId id="257"/>
            <p14:sldId id="258"/>
            <p14:sldId id="259"/>
            <p14:sldId id="261"/>
            <p14:sldId id="260"/>
            <p14:sldId id="262"/>
            <p14:sldId id="263"/>
            <p14:sldId id="264"/>
          </p14:sldIdLst>
        </p14:section>
        <p14:section name="Module 1 - Session 2" id="{814B5D8F-815E-4028-A6C4-4534156AC2A9}">
          <p14:sldIdLst>
            <p14:sldId id="266"/>
            <p14:sldId id="267"/>
            <p14:sldId id="269"/>
            <p14:sldId id="271"/>
            <p14:sldId id="273"/>
            <p14:sldId id="274"/>
            <p14:sldId id="276"/>
            <p14:sldId id="279"/>
            <p14:sldId id="280"/>
            <p14:sldId id="282"/>
            <p14:sldId id="283"/>
            <p14:sldId id="277"/>
            <p14:sldId id="281"/>
            <p14:sldId id="278"/>
            <p14:sldId id="265"/>
            <p14:sldId id="318"/>
            <p14:sldId id="339"/>
            <p14:sldId id="340"/>
            <p14:sldId id="341"/>
            <p14:sldId id="342"/>
            <p14:sldId id="344"/>
            <p14:sldId id="346"/>
            <p14:sldId id="347"/>
            <p14:sldId id="348"/>
            <p14:sldId id="349"/>
            <p14:sldId id="345"/>
          </p14:sldIdLst>
        </p14:section>
        <p14:section name="Module 1 - Session 3" id="{64FA1EC8-32E1-47A7-AC7A-D76CF433D4AC}">
          <p14:sldIdLst>
            <p14:sldId id="343"/>
            <p14:sldId id="290"/>
            <p14:sldId id="289"/>
            <p14:sldId id="284"/>
            <p14:sldId id="285"/>
            <p14:sldId id="286"/>
            <p14:sldId id="287"/>
            <p14:sldId id="288"/>
            <p14:sldId id="291"/>
            <p14:sldId id="292"/>
            <p14:sldId id="293"/>
            <p14:sldId id="294"/>
            <p14:sldId id="317"/>
          </p14:sldIdLst>
        </p14:section>
        <p14:section name="Module 1 Session 4" id="{136FEA21-D57D-4185-9D8C-C6CCE374B183}">
          <p14:sldIdLst>
            <p14:sldId id="296"/>
            <p14:sldId id="297"/>
            <p14:sldId id="299"/>
            <p14:sldId id="298"/>
            <p14:sldId id="300"/>
            <p14:sldId id="295"/>
            <p14:sldId id="301"/>
            <p14:sldId id="302"/>
            <p14:sldId id="303"/>
            <p14:sldId id="304"/>
            <p14:sldId id="305"/>
            <p14:sldId id="306"/>
            <p14:sldId id="307"/>
            <p14:sldId id="308"/>
            <p14:sldId id="309"/>
            <p14:sldId id="310"/>
            <p14:sldId id="311"/>
            <p14:sldId id="312"/>
            <p14:sldId id="313"/>
            <p14:sldId id="314"/>
            <p14:sldId id="315"/>
            <p14:sldId id="316"/>
          </p14:sldIdLst>
        </p14:section>
        <p14:section name="Module 1 Session 5" id="{00D88799-5866-490E-80E5-6A468263FAA8}">
          <p14:sldIdLst>
            <p14:sldId id="319"/>
            <p14:sldId id="320"/>
            <p14:sldId id="321"/>
            <p14:sldId id="322"/>
            <p14:sldId id="323"/>
            <p14:sldId id="324"/>
            <p14:sldId id="325"/>
            <p14:sldId id="326"/>
            <p14:sldId id="327"/>
            <p14:sldId id="328"/>
            <p14:sldId id="329"/>
            <p14:sldId id="330"/>
            <p14:sldId id="331"/>
            <p14:sldId id="332"/>
            <p14:sldId id="333"/>
            <p14:sldId id="335"/>
            <p14:sldId id="336"/>
            <p14:sldId id="337"/>
            <p14:sldId id="338"/>
            <p14:sldId id="3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4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F9BD1-0D97-494F-9802-E68F300C79AA}" type="datetimeFigureOut">
              <a:rPr lang="en-IN" smtClean="0"/>
              <a:t>22-06-2019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DE6F6-0372-459B-9BF5-E81E669FEBDA}" type="slidenum">
              <a:rPr lang="en-IN" smtClean="0"/>
              <a:t>‹#›</a:t>
            </a:fld>
            <a:endParaRPr lang="en-IN"/>
          </a:p>
        </p:txBody>
      </p:sp>
    </p:spTree>
    <p:extLst>
      <p:ext uri="{BB962C8B-B14F-4D97-AF65-F5344CB8AC3E}">
        <p14:creationId xmlns:p14="http://schemas.microsoft.com/office/powerpoint/2010/main" val="2204285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CFDE6F6-0372-459B-9BF5-E81E669FEBDA}" type="slidenum">
              <a:rPr lang="en-IN" smtClean="0"/>
              <a:t>25</a:t>
            </a:fld>
            <a:endParaRPr lang="en-IN"/>
          </a:p>
        </p:txBody>
      </p:sp>
    </p:spTree>
    <p:extLst>
      <p:ext uri="{BB962C8B-B14F-4D97-AF65-F5344CB8AC3E}">
        <p14:creationId xmlns:p14="http://schemas.microsoft.com/office/powerpoint/2010/main" val="1939989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18. </a:t>
            </a:r>
            <a:r>
              <a:rPr lang="en-IN" sz="1200" b="0" i="0" kern="1200" dirty="0" smtClean="0">
                <a:solidFill>
                  <a:schemeClr val="tx1"/>
                </a:solidFill>
                <a:effectLst/>
                <a:latin typeface="+mn-lt"/>
                <a:ea typeface="+mn-ea"/>
                <a:cs typeface="+mn-cs"/>
              </a:rPr>
              <a:t>Answer: c</a:t>
            </a:r>
            <a:r>
              <a:rPr lang="en-IN" dirty="0" smtClean="0"/>
              <a:t/>
            </a:r>
            <a:br>
              <a:rPr lang="en-IN" dirty="0" smtClean="0"/>
            </a:br>
            <a:r>
              <a:rPr lang="en-IN" sz="1200" b="0" i="0" kern="1200" dirty="0" smtClean="0">
                <a:solidFill>
                  <a:schemeClr val="tx1"/>
                </a:solidFill>
                <a:effectLst/>
                <a:latin typeface="+mn-lt"/>
                <a:ea typeface="+mn-ea"/>
                <a:cs typeface="+mn-cs"/>
              </a:rPr>
              <a:t>Explanation: The interaction between two object is called message passing feature. Data transfer is not feature of OOP. Also, message reading is not feature of OOP.</a:t>
            </a:r>
          </a:p>
          <a:p>
            <a:endParaRPr lang="en-IN" sz="1200" b="0" i="0" kern="1200" dirty="0" smtClean="0">
              <a:solidFill>
                <a:schemeClr val="tx1"/>
              </a:solidFill>
              <a:effectLst/>
              <a:latin typeface="+mn-lt"/>
              <a:ea typeface="+mn-ea"/>
              <a:cs typeface="+mn-cs"/>
            </a:endParaRPr>
          </a:p>
          <a:p>
            <a:r>
              <a:rPr lang="en-IN" b="1" dirty="0" smtClean="0"/>
              <a:t>20.</a:t>
            </a:r>
            <a:r>
              <a:rPr lang="en-IN" dirty="0" smtClean="0"/>
              <a:t> </a:t>
            </a:r>
            <a:r>
              <a:rPr lang="en-IN" sz="1200" b="0" i="0" kern="1200" dirty="0" smtClean="0">
                <a:solidFill>
                  <a:schemeClr val="tx1"/>
                </a:solidFill>
                <a:effectLst/>
                <a:latin typeface="+mn-lt"/>
                <a:ea typeface="+mn-ea"/>
                <a:cs typeface="+mn-cs"/>
              </a:rPr>
              <a:t>Answer: a</a:t>
            </a:r>
            <a:r>
              <a:rPr lang="en-IN" dirty="0" smtClean="0"/>
              <a:t/>
            </a:r>
            <a:br>
              <a:rPr lang="en-IN" dirty="0" smtClean="0"/>
            </a:br>
            <a:r>
              <a:rPr lang="en-IN" sz="1200" b="0" i="0" kern="1200" dirty="0" smtClean="0">
                <a:solidFill>
                  <a:schemeClr val="tx1"/>
                </a:solidFill>
                <a:effectLst/>
                <a:latin typeface="+mn-lt"/>
                <a:ea typeface="+mn-ea"/>
                <a:cs typeface="+mn-cs"/>
              </a:rPr>
              <a:t>Explanation: Exception handling is feature of OOP as it includes classes concept in most of the cases. Also it may come handy while using inheritance.</a:t>
            </a:r>
            <a:endParaRPr lang="en-IN" dirty="0"/>
          </a:p>
        </p:txBody>
      </p:sp>
      <p:sp>
        <p:nvSpPr>
          <p:cNvPr id="4" name="Slide Number Placeholder 3"/>
          <p:cNvSpPr>
            <a:spLocks noGrp="1"/>
          </p:cNvSpPr>
          <p:nvPr>
            <p:ph type="sldNum" sz="quarter" idx="10"/>
          </p:nvPr>
        </p:nvSpPr>
        <p:spPr/>
        <p:txBody>
          <a:bodyPr/>
          <a:lstStyle/>
          <a:p>
            <a:fld id="{0CFDE6F6-0372-459B-9BF5-E81E669FEBDA}" type="slidenum">
              <a:rPr lang="en-IN" smtClean="0"/>
              <a:t>34</a:t>
            </a:fld>
            <a:endParaRPr lang="en-IN"/>
          </a:p>
        </p:txBody>
      </p:sp>
    </p:spTree>
    <p:extLst>
      <p:ext uri="{BB962C8B-B14F-4D97-AF65-F5344CB8AC3E}">
        <p14:creationId xmlns:p14="http://schemas.microsoft.com/office/powerpoint/2010/main" val="884884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smtClean="0"/>
          </a:p>
        </p:txBody>
      </p:sp>
      <p:sp>
        <p:nvSpPr>
          <p:cNvPr id="172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389CA83-A1FE-42AC-9CA2-E78D36FB81D2}" type="slidenum">
              <a:rPr lang="en-IN" smtClean="0"/>
              <a:pPr eaLnBrk="1" hangingPunct="1"/>
              <a:t>51</a:t>
            </a:fld>
            <a:endParaRPr lang="en-IN" smtClean="0"/>
          </a:p>
        </p:txBody>
      </p:sp>
    </p:spTree>
    <p:extLst>
      <p:ext uri="{BB962C8B-B14F-4D97-AF65-F5344CB8AC3E}">
        <p14:creationId xmlns:p14="http://schemas.microsoft.com/office/powerpoint/2010/main" val="72425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a:t>
            </a:r>
            <a:endParaRPr lang="en-IN" dirty="0"/>
          </a:p>
        </p:txBody>
      </p:sp>
      <p:sp>
        <p:nvSpPr>
          <p:cNvPr id="4" name="Slide Number Placeholder 3"/>
          <p:cNvSpPr>
            <a:spLocks noGrp="1"/>
          </p:cNvSpPr>
          <p:nvPr>
            <p:ph type="sldNum" sz="quarter" idx="10"/>
          </p:nvPr>
        </p:nvSpPr>
        <p:spPr/>
        <p:txBody>
          <a:bodyPr/>
          <a:lstStyle/>
          <a:p>
            <a:fld id="{0CFDE6F6-0372-459B-9BF5-E81E669FEBDA}" type="slidenum">
              <a:rPr lang="en-IN" smtClean="0"/>
              <a:t>56</a:t>
            </a:fld>
            <a:endParaRPr lang="en-IN"/>
          </a:p>
        </p:txBody>
      </p:sp>
    </p:spTree>
    <p:extLst>
      <p:ext uri="{BB962C8B-B14F-4D97-AF65-F5344CB8AC3E}">
        <p14:creationId xmlns:p14="http://schemas.microsoft.com/office/powerpoint/2010/main" val="3544180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a:t>
            </a:r>
            <a:endParaRPr lang="en-IN" dirty="0"/>
          </a:p>
        </p:txBody>
      </p:sp>
      <p:sp>
        <p:nvSpPr>
          <p:cNvPr id="4" name="Slide Number Placeholder 3"/>
          <p:cNvSpPr>
            <a:spLocks noGrp="1"/>
          </p:cNvSpPr>
          <p:nvPr>
            <p:ph type="sldNum" sz="quarter" idx="10"/>
          </p:nvPr>
        </p:nvSpPr>
        <p:spPr/>
        <p:txBody>
          <a:bodyPr/>
          <a:lstStyle/>
          <a:p>
            <a:fld id="{0CFDE6F6-0372-459B-9BF5-E81E669FEBDA}" type="slidenum">
              <a:rPr lang="en-IN" smtClean="0"/>
              <a:t>57</a:t>
            </a:fld>
            <a:endParaRPr lang="en-IN"/>
          </a:p>
        </p:txBody>
      </p:sp>
    </p:spTree>
    <p:extLst>
      <p:ext uri="{BB962C8B-B14F-4D97-AF65-F5344CB8AC3E}">
        <p14:creationId xmlns:p14="http://schemas.microsoft.com/office/powerpoint/2010/main" val="4053475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3) C</a:t>
            </a:r>
          </a:p>
          <a:p>
            <a:r>
              <a:rPr lang="en-IN" dirty="0" smtClean="0"/>
              <a:t>4) C</a:t>
            </a:r>
            <a:endParaRPr lang="en-IN" dirty="0"/>
          </a:p>
        </p:txBody>
      </p:sp>
      <p:sp>
        <p:nvSpPr>
          <p:cNvPr id="4" name="Slide Number Placeholder 3"/>
          <p:cNvSpPr>
            <a:spLocks noGrp="1"/>
          </p:cNvSpPr>
          <p:nvPr>
            <p:ph type="sldNum" sz="quarter" idx="10"/>
          </p:nvPr>
        </p:nvSpPr>
        <p:spPr/>
        <p:txBody>
          <a:bodyPr/>
          <a:lstStyle/>
          <a:p>
            <a:fld id="{0CFDE6F6-0372-459B-9BF5-E81E669FEBDA}" type="slidenum">
              <a:rPr lang="en-IN" smtClean="0"/>
              <a:t>58</a:t>
            </a:fld>
            <a:endParaRPr lang="en-IN"/>
          </a:p>
        </p:txBody>
      </p:sp>
    </p:spTree>
    <p:extLst>
      <p:ext uri="{BB962C8B-B14F-4D97-AF65-F5344CB8AC3E}">
        <p14:creationId xmlns:p14="http://schemas.microsoft.com/office/powerpoint/2010/main" val="2840192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a:t>
            </a:r>
            <a:endParaRPr lang="en-IN" dirty="0"/>
          </a:p>
        </p:txBody>
      </p:sp>
      <p:sp>
        <p:nvSpPr>
          <p:cNvPr id="4" name="Slide Number Placeholder 3"/>
          <p:cNvSpPr>
            <a:spLocks noGrp="1"/>
          </p:cNvSpPr>
          <p:nvPr>
            <p:ph type="sldNum" sz="quarter" idx="10"/>
          </p:nvPr>
        </p:nvSpPr>
        <p:spPr/>
        <p:txBody>
          <a:bodyPr/>
          <a:lstStyle/>
          <a:p>
            <a:fld id="{0CFDE6F6-0372-459B-9BF5-E81E669FEBDA}" type="slidenum">
              <a:rPr lang="en-IN" smtClean="0"/>
              <a:t>59</a:t>
            </a:fld>
            <a:endParaRPr lang="en-IN"/>
          </a:p>
        </p:txBody>
      </p:sp>
    </p:spTree>
    <p:extLst>
      <p:ext uri="{BB962C8B-B14F-4D97-AF65-F5344CB8AC3E}">
        <p14:creationId xmlns:p14="http://schemas.microsoft.com/office/powerpoint/2010/main" val="1531060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4. </a:t>
            </a:r>
            <a:r>
              <a:rPr lang="en-IN" sz="1200" b="0" i="0" kern="1200" dirty="0" smtClean="0">
                <a:solidFill>
                  <a:schemeClr val="tx1"/>
                </a:solidFill>
                <a:effectLst/>
                <a:latin typeface="+mn-lt"/>
                <a:ea typeface="+mn-ea"/>
                <a:cs typeface="+mn-cs"/>
              </a:rPr>
              <a:t>Answer: a</a:t>
            </a:r>
            <a:r>
              <a:rPr lang="en-IN" dirty="0" smtClean="0"/>
              <a:t/>
            </a:r>
            <a:br>
              <a:rPr lang="en-IN" dirty="0" smtClean="0"/>
            </a:br>
            <a:r>
              <a:rPr lang="en-IN" sz="1200" b="0" i="0" kern="1200" dirty="0" smtClean="0">
                <a:solidFill>
                  <a:schemeClr val="tx1"/>
                </a:solidFill>
                <a:effectLst/>
                <a:latin typeface="+mn-lt"/>
                <a:ea typeface="+mn-ea"/>
                <a:cs typeface="+mn-cs"/>
              </a:rPr>
              <a:t>Explanation: As Java supports usual declaration of data variables, it is partial implementation of OOP. Because according to rules of OOP, object constructors must be used, even for declaration of variables.</a:t>
            </a:r>
            <a:endParaRPr lang="en-IN" dirty="0"/>
          </a:p>
        </p:txBody>
      </p:sp>
      <p:sp>
        <p:nvSpPr>
          <p:cNvPr id="4" name="Slide Number Placeholder 3"/>
          <p:cNvSpPr>
            <a:spLocks noGrp="1"/>
          </p:cNvSpPr>
          <p:nvPr>
            <p:ph type="sldNum" sz="quarter" idx="10"/>
          </p:nvPr>
        </p:nvSpPr>
        <p:spPr/>
        <p:txBody>
          <a:bodyPr/>
          <a:lstStyle/>
          <a:p>
            <a:fld id="{0CFDE6F6-0372-459B-9BF5-E81E669FEBDA}" type="slidenum">
              <a:rPr lang="en-IN" smtClean="0"/>
              <a:t>26</a:t>
            </a:fld>
            <a:endParaRPr lang="en-IN"/>
          </a:p>
        </p:txBody>
      </p:sp>
    </p:spTree>
    <p:extLst>
      <p:ext uri="{BB962C8B-B14F-4D97-AF65-F5344CB8AC3E}">
        <p14:creationId xmlns:p14="http://schemas.microsoft.com/office/powerpoint/2010/main" val="4071407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5. </a:t>
            </a:r>
            <a:r>
              <a:rPr lang="en-IN" sz="1200" b="1" i="0" kern="1200" dirty="0" smtClean="0">
                <a:solidFill>
                  <a:schemeClr val="tx1"/>
                </a:solidFill>
                <a:effectLst/>
                <a:latin typeface="+mn-lt"/>
                <a:ea typeface="+mn-ea"/>
                <a:cs typeface="+mn-cs"/>
              </a:rPr>
              <a:t>Answer: b</a:t>
            </a:r>
            <a:r>
              <a:rPr lang="en-IN" b="1" dirty="0" smtClean="0"/>
              <a:t/>
            </a:r>
            <a:br>
              <a:rPr lang="en-IN" b="1" dirty="0" smtClean="0"/>
            </a:br>
            <a:r>
              <a:rPr lang="en-IN" sz="1200" b="1" i="0" kern="1200" dirty="0" smtClean="0">
                <a:solidFill>
                  <a:schemeClr val="tx1"/>
                </a:solidFill>
                <a:effectLst/>
                <a:latin typeface="+mn-lt"/>
                <a:ea typeface="+mn-ea"/>
                <a:cs typeface="+mn-cs"/>
              </a:rPr>
              <a:t>Explanation: In C++, it’s not necessary to use classes, and hence codes can be written without using OOP concept. Classes may or may not contain member functions, so it’s not a necessary condition in C++. And, an object can only be declared in a code if its class is defined/included via header file.</a:t>
            </a:r>
          </a:p>
          <a:p>
            <a:endParaRPr lang="en-IN" sz="1200" b="1" i="0" kern="1200" dirty="0" smtClean="0">
              <a:solidFill>
                <a:schemeClr val="tx1"/>
              </a:solidFill>
              <a:effectLst/>
              <a:latin typeface="+mn-lt"/>
              <a:ea typeface="+mn-ea"/>
              <a:cs typeface="+mn-cs"/>
            </a:endParaRPr>
          </a:p>
          <a:p>
            <a:r>
              <a:rPr lang="en-IN" sz="1200" b="1" i="0" kern="1200" dirty="0" smtClean="0">
                <a:solidFill>
                  <a:schemeClr val="tx1"/>
                </a:solidFill>
                <a:effectLst/>
                <a:latin typeface="+mn-lt"/>
                <a:ea typeface="+mn-ea"/>
                <a:cs typeface="+mn-cs"/>
              </a:rPr>
              <a:t>6. Answer: c</a:t>
            </a:r>
            <a:r>
              <a:rPr lang="en-IN" b="1" dirty="0" smtClean="0"/>
              <a:t/>
            </a:r>
            <a:br>
              <a:rPr lang="en-IN" b="1" dirty="0" smtClean="0"/>
            </a:br>
            <a:r>
              <a:rPr lang="en-IN" sz="1200" b="1" i="0" kern="1200" dirty="0" smtClean="0">
                <a:solidFill>
                  <a:schemeClr val="tx1"/>
                </a:solidFill>
                <a:effectLst/>
                <a:latin typeface="+mn-lt"/>
                <a:ea typeface="+mn-ea"/>
                <a:cs typeface="+mn-cs"/>
              </a:rPr>
              <a:t>Explanation: Encapsulation and Abstraction are similar features. Encapsulation is actually binding all the properties in a single class or we can say hiding all the features of object inside a class. And Abstraction is hiding unwanted data (for user) and showing only the data required by the user of program.</a:t>
            </a:r>
            <a:endParaRPr lang="en-IN" b="1" dirty="0"/>
          </a:p>
        </p:txBody>
      </p:sp>
      <p:sp>
        <p:nvSpPr>
          <p:cNvPr id="4" name="Slide Number Placeholder 3"/>
          <p:cNvSpPr>
            <a:spLocks noGrp="1"/>
          </p:cNvSpPr>
          <p:nvPr>
            <p:ph type="sldNum" sz="quarter" idx="10"/>
          </p:nvPr>
        </p:nvSpPr>
        <p:spPr/>
        <p:txBody>
          <a:bodyPr/>
          <a:lstStyle/>
          <a:p>
            <a:fld id="{0CFDE6F6-0372-459B-9BF5-E81E669FEBDA}" type="slidenum">
              <a:rPr lang="en-IN" smtClean="0"/>
              <a:t>27</a:t>
            </a:fld>
            <a:endParaRPr lang="en-IN"/>
          </a:p>
        </p:txBody>
      </p:sp>
    </p:spTree>
    <p:extLst>
      <p:ext uri="{BB962C8B-B14F-4D97-AF65-F5344CB8AC3E}">
        <p14:creationId xmlns:p14="http://schemas.microsoft.com/office/powerpoint/2010/main" val="2092177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7. </a:t>
            </a:r>
            <a:r>
              <a:rPr lang="en-IN" sz="1200" b="0" i="0" kern="1200" dirty="0" smtClean="0">
                <a:solidFill>
                  <a:schemeClr val="tx1"/>
                </a:solidFill>
                <a:effectLst/>
                <a:latin typeface="+mn-lt"/>
                <a:ea typeface="+mn-ea"/>
                <a:cs typeface="+mn-cs"/>
              </a:rPr>
              <a:t>Answer: a</a:t>
            </a:r>
            <a:r>
              <a:rPr lang="en-IN" dirty="0" smtClean="0"/>
              <a:t/>
            </a:r>
            <a:br>
              <a:rPr lang="en-IN" dirty="0" smtClean="0"/>
            </a:br>
            <a:r>
              <a:rPr lang="en-IN" sz="1200" b="0" i="0" kern="1200" dirty="0" smtClean="0">
                <a:solidFill>
                  <a:schemeClr val="tx1"/>
                </a:solidFill>
                <a:effectLst/>
                <a:latin typeface="+mn-lt"/>
                <a:ea typeface="+mn-ea"/>
                <a:cs typeface="+mn-cs"/>
              </a:rPr>
              <a:t>Explanation: Use of this pointer allows an object to call data and methods of itself whenever needed. This helps us call the members of an object recursively, and differentiate the variables of different scopes.</a:t>
            </a:r>
            <a:r>
              <a:rPr lang="en-IN" dirty="0" smtClean="0"/>
              <a:t> </a:t>
            </a:r>
          </a:p>
          <a:p>
            <a:endParaRPr lang="en-IN" dirty="0" smtClean="0"/>
          </a:p>
          <a:p>
            <a:r>
              <a:rPr lang="en-IN" b="1" dirty="0" smtClean="0"/>
              <a:t>8.</a:t>
            </a:r>
            <a:r>
              <a:rPr lang="en-IN" dirty="0" smtClean="0"/>
              <a:t> </a:t>
            </a:r>
            <a:r>
              <a:rPr lang="en-IN" sz="1200" b="0" i="0" kern="1200" dirty="0" smtClean="0">
                <a:solidFill>
                  <a:schemeClr val="tx1"/>
                </a:solidFill>
                <a:effectLst/>
                <a:latin typeface="+mn-lt"/>
                <a:ea typeface="+mn-ea"/>
                <a:cs typeface="+mn-cs"/>
              </a:rPr>
              <a:t>Answer: b</a:t>
            </a:r>
            <a:r>
              <a:rPr lang="en-IN" dirty="0" smtClean="0"/>
              <a:t/>
            </a:r>
            <a:br>
              <a:rPr lang="en-IN" dirty="0" smtClean="0"/>
            </a:br>
            <a:r>
              <a:rPr lang="en-IN" sz="1200" b="0" i="0" kern="1200" dirty="0" smtClean="0">
                <a:solidFill>
                  <a:schemeClr val="tx1"/>
                </a:solidFill>
                <a:effectLst/>
                <a:latin typeface="+mn-lt"/>
                <a:ea typeface="+mn-ea"/>
                <a:cs typeface="+mn-cs"/>
              </a:rPr>
              <a:t>Explanation: Classes are pass by reference, and the structures are pass by copy. It doesn’t depend on program.</a:t>
            </a:r>
            <a:endParaRPr lang="en-IN" dirty="0"/>
          </a:p>
        </p:txBody>
      </p:sp>
      <p:sp>
        <p:nvSpPr>
          <p:cNvPr id="4" name="Slide Number Placeholder 3"/>
          <p:cNvSpPr>
            <a:spLocks noGrp="1"/>
          </p:cNvSpPr>
          <p:nvPr>
            <p:ph type="sldNum" sz="quarter" idx="10"/>
          </p:nvPr>
        </p:nvSpPr>
        <p:spPr/>
        <p:txBody>
          <a:bodyPr/>
          <a:lstStyle/>
          <a:p>
            <a:fld id="{0CFDE6F6-0372-459B-9BF5-E81E669FEBDA}" type="slidenum">
              <a:rPr lang="en-IN" smtClean="0"/>
              <a:t>28</a:t>
            </a:fld>
            <a:endParaRPr lang="en-IN"/>
          </a:p>
        </p:txBody>
      </p:sp>
    </p:spTree>
    <p:extLst>
      <p:ext uri="{BB962C8B-B14F-4D97-AF65-F5344CB8AC3E}">
        <p14:creationId xmlns:p14="http://schemas.microsoft.com/office/powerpoint/2010/main" val="1497787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9. </a:t>
            </a:r>
            <a:r>
              <a:rPr lang="en-IN" sz="1200" b="0" i="0" kern="1200" dirty="0" smtClean="0">
                <a:solidFill>
                  <a:schemeClr val="tx1"/>
                </a:solidFill>
                <a:effectLst/>
                <a:latin typeface="+mn-lt"/>
                <a:ea typeface="+mn-ea"/>
                <a:cs typeface="+mn-cs"/>
              </a:rPr>
              <a:t>Answer: d</a:t>
            </a:r>
            <a:r>
              <a:rPr lang="en-IN" dirty="0" smtClean="0"/>
              <a:t/>
            </a:r>
            <a:br>
              <a:rPr lang="en-IN" dirty="0" smtClean="0"/>
            </a:br>
            <a:r>
              <a:rPr lang="en-IN" sz="1200" b="0" i="0" kern="1200" dirty="0" smtClean="0">
                <a:solidFill>
                  <a:schemeClr val="tx1"/>
                </a:solidFill>
                <a:effectLst/>
                <a:latin typeface="+mn-lt"/>
                <a:ea typeface="+mn-ea"/>
                <a:cs typeface="+mn-cs"/>
              </a:rPr>
              <a:t>Explanation: Classes doesn’t have any size, actually the size of object of the class can be defined. That is done only when an object is created and its constructor is called.</a:t>
            </a:r>
          </a:p>
          <a:p>
            <a:endParaRPr lang="en-IN" dirty="0" smtClean="0"/>
          </a:p>
          <a:p>
            <a:r>
              <a:rPr lang="en-IN" b="1" dirty="0" smtClean="0"/>
              <a:t>10.</a:t>
            </a:r>
            <a:r>
              <a:rPr lang="en-IN" dirty="0" smtClean="0"/>
              <a:t> </a:t>
            </a:r>
            <a:r>
              <a:rPr lang="en-IN" sz="1200" b="0" i="0" kern="1200" dirty="0" smtClean="0">
                <a:solidFill>
                  <a:schemeClr val="tx1"/>
                </a:solidFill>
                <a:effectLst/>
                <a:latin typeface="+mn-lt"/>
                <a:ea typeface="+mn-ea"/>
                <a:cs typeface="+mn-cs"/>
              </a:rPr>
              <a:t>Answer: d</a:t>
            </a:r>
            <a:r>
              <a:rPr lang="en-IN" dirty="0" smtClean="0"/>
              <a:t/>
            </a:r>
            <a:br>
              <a:rPr lang="en-IN" dirty="0" smtClean="0"/>
            </a:br>
            <a:r>
              <a:rPr lang="en-IN" sz="1200" b="0" i="0" kern="1200" dirty="0" smtClean="0">
                <a:solidFill>
                  <a:schemeClr val="tx1"/>
                </a:solidFill>
                <a:effectLst/>
                <a:latin typeface="+mn-lt"/>
                <a:ea typeface="+mn-ea"/>
                <a:cs typeface="+mn-cs"/>
              </a:rPr>
              <a:t>Explanation: Abstract classes can have member functions with no implementation, where the inheriting subclasses must implement those functions.</a:t>
            </a:r>
            <a:endParaRPr lang="en-IN" dirty="0"/>
          </a:p>
        </p:txBody>
      </p:sp>
      <p:sp>
        <p:nvSpPr>
          <p:cNvPr id="4" name="Slide Number Placeholder 3"/>
          <p:cNvSpPr>
            <a:spLocks noGrp="1"/>
          </p:cNvSpPr>
          <p:nvPr>
            <p:ph type="sldNum" sz="quarter" idx="10"/>
          </p:nvPr>
        </p:nvSpPr>
        <p:spPr/>
        <p:txBody>
          <a:bodyPr/>
          <a:lstStyle/>
          <a:p>
            <a:fld id="{0CFDE6F6-0372-459B-9BF5-E81E669FEBDA}" type="slidenum">
              <a:rPr lang="en-IN" smtClean="0"/>
              <a:t>29</a:t>
            </a:fld>
            <a:endParaRPr lang="en-IN"/>
          </a:p>
        </p:txBody>
      </p:sp>
    </p:spTree>
    <p:extLst>
      <p:ext uri="{BB962C8B-B14F-4D97-AF65-F5344CB8AC3E}">
        <p14:creationId xmlns:p14="http://schemas.microsoft.com/office/powerpoint/2010/main" val="2817736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11. </a:t>
            </a:r>
            <a:r>
              <a:rPr lang="en-IN" sz="1200" b="0" i="0" kern="1200" dirty="0" smtClean="0">
                <a:solidFill>
                  <a:schemeClr val="tx1"/>
                </a:solidFill>
                <a:effectLst/>
                <a:latin typeface="+mn-lt"/>
                <a:ea typeface="+mn-ea"/>
                <a:cs typeface="+mn-cs"/>
              </a:rPr>
              <a:t>Answer: a</a:t>
            </a:r>
            <a:r>
              <a:rPr lang="en-IN" dirty="0" smtClean="0"/>
              <a:t/>
            </a:r>
            <a:br>
              <a:rPr lang="en-IN" dirty="0" smtClean="0"/>
            </a:br>
            <a:r>
              <a:rPr lang="en-IN" sz="1200" b="0" i="0" kern="1200" dirty="0" smtClean="0">
                <a:solidFill>
                  <a:schemeClr val="tx1"/>
                </a:solidFill>
                <a:effectLst/>
                <a:latin typeface="+mn-lt"/>
                <a:ea typeface="+mn-ea"/>
                <a:cs typeface="+mn-cs"/>
              </a:rPr>
              <a:t>Explanation: The class containing main function can be inherited and hence the program can be executed using the derived class names also in java.</a:t>
            </a:r>
          </a:p>
          <a:p>
            <a:endParaRPr lang="en-IN" dirty="0" smtClean="0"/>
          </a:p>
          <a:p>
            <a:r>
              <a:rPr lang="en-IN" b="1" dirty="0" smtClean="0"/>
              <a:t>12.</a:t>
            </a:r>
            <a:r>
              <a:rPr lang="en-IN" dirty="0" smtClean="0"/>
              <a:t> </a:t>
            </a:r>
            <a:r>
              <a:rPr lang="en-IN" sz="1200" b="0" i="0" kern="1200" dirty="0" smtClean="0">
                <a:solidFill>
                  <a:schemeClr val="tx1"/>
                </a:solidFill>
                <a:effectLst/>
                <a:latin typeface="+mn-lt"/>
                <a:ea typeface="+mn-ea"/>
                <a:cs typeface="+mn-cs"/>
              </a:rPr>
              <a:t>Answer: b</a:t>
            </a:r>
            <a:r>
              <a:rPr lang="en-IN" dirty="0" smtClean="0"/>
              <a:t/>
            </a:r>
            <a:br>
              <a:rPr lang="en-IN" dirty="0" smtClean="0"/>
            </a:br>
            <a:r>
              <a:rPr lang="en-IN" sz="1200" b="0" i="0" kern="1200" dirty="0" smtClean="0">
                <a:solidFill>
                  <a:schemeClr val="tx1"/>
                </a:solidFill>
                <a:effectLst/>
                <a:latin typeface="+mn-lt"/>
                <a:ea typeface="+mn-ea"/>
                <a:cs typeface="+mn-cs"/>
              </a:rPr>
              <a:t>Explanation: Class and structure are similar to each other. Only major difference is that a structure doesn’t have member functions whereas the class can have both data members and member functions.</a:t>
            </a:r>
            <a:endParaRPr lang="en-IN" dirty="0"/>
          </a:p>
        </p:txBody>
      </p:sp>
      <p:sp>
        <p:nvSpPr>
          <p:cNvPr id="4" name="Slide Number Placeholder 3"/>
          <p:cNvSpPr>
            <a:spLocks noGrp="1"/>
          </p:cNvSpPr>
          <p:nvPr>
            <p:ph type="sldNum" sz="quarter" idx="10"/>
          </p:nvPr>
        </p:nvSpPr>
        <p:spPr/>
        <p:txBody>
          <a:bodyPr/>
          <a:lstStyle/>
          <a:p>
            <a:fld id="{0CFDE6F6-0372-459B-9BF5-E81E669FEBDA}" type="slidenum">
              <a:rPr lang="en-IN" smtClean="0"/>
              <a:t>30</a:t>
            </a:fld>
            <a:endParaRPr lang="en-IN"/>
          </a:p>
        </p:txBody>
      </p:sp>
    </p:spTree>
    <p:extLst>
      <p:ext uri="{BB962C8B-B14F-4D97-AF65-F5344CB8AC3E}">
        <p14:creationId xmlns:p14="http://schemas.microsoft.com/office/powerpoint/2010/main" val="4187002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13. </a:t>
            </a:r>
            <a:r>
              <a:rPr lang="en-IN" sz="1200" b="0" i="0" kern="1200" dirty="0" smtClean="0">
                <a:solidFill>
                  <a:schemeClr val="tx1"/>
                </a:solidFill>
                <a:effectLst/>
                <a:latin typeface="+mn-lt"/>
                <a:ea typeface="+mn-ea"/>
                <a:cs typeface="+mn-cs"/>
              </a:rPr>
              <a:t>Answer: d</a:t>
            </a:r>
            <a:r>
              <a:rPr lang="en-IN" dirty="0" smtClean="0"/>
              <a:t/>
            </a:r>
            <a:br>
              <a:rPr lang="en-IN" dirty="0" smtClean="0"/>
            </a:br>
            <a:r>
              <a:rPr lang="en-IN" sz="1200" b="0" i="0" kern="1200" dirty="0" smtClean="0">
                <a:solidFill>
                  <a:schemeClr val="tx1"/>
                </a:solidFill>
                <a:effectLst/>
                <a:latin typeface="+mn-lt"/>
                <a:ea typeface="+mn-ea"/>
                <a:cs typeface="+mn-cs"/>
              </a:rPr>
              <a:t>Explanation: Instance of abstract class can’t be created as it will not have any constructor of its own, hence while creating an instance of class, it can’t initialize the object members. Actually the class inheriting the abstract class can have its instance, because it will have implementation of all members.</a:t>
            </a:r>
          </a:p>
          <a:p>
            <a:endParaRPr lang="en-IN" dirty="0" smtClean="0"/>
          </a:p>
          <a:p>
            <a:r>
              <a:rPr lang="en-IN" b="1" dirty="0" smtClean="0"/>
              <a:t>14.</a:t>
            </a:r>
            <a:r>
              <a:rPr lang="en-IN" dirty="0" smtClean="0"/>
              <a:t> </a:t>
            </a:r>
            <a:r>
              <a:rPr lang="en-IN" sz="1200" b="0" i="0" kern="1200" dirty="0" smtClean="0">
                <a:solidFill>
                  <a:schemeClr val="tx1"/>
                </a:solidFill>
                <a:effectLst/>
                <a:latin typeface="+mn-lt"/>
                <a:ea typeface="+mn-ea"/>
                <a:cs typeface="+mn-cs"/>
              </a:rPr>
              <a:t>Answer: b</a:t>
            </a:r>
            <a:r>
              <a:rPr lang="en-IN" dirty="0" smtClean="0"/>
              <a:t/>
            </a:r>
            <a:br>
              <a:rPr lang="en-IN" dirty="0" smtClean="0"/>
            </a:br>
            <a:r>
              <a:rPr lang="en-IN" sz="1200" b="0" i="0" kern="1200" dirty="0" smtClean="0">
                <a:solidFill>
                  <a:schemeClr val="tx1"/>
                </a:solidFill>
                <a:effectLst/>
                <a:latin typeface="+mn-lt"/>
                <a:ea typeface="+mn-ea"/>
                <a:cs typeface="+mn-cs"/>
              </a:rPr>
              <a:t>Explanation: Class and structure are similar to each other. Only major difference is that a structure doesn’t have member functions whereas the class can have both data members and member functions.</a:t>
            </a:r>
            <a:endParaRPr lang="en-IN" dirty="0"/>
          </a:p>
        </p:txBody>
      </p:sp>
      <p:sp>
        <p:nvSpPr>
          <p:cNvPr id="4" name="Slide Number Placeholder 3"/>
          <p:cNvSpPr>
            <a:spLocks noGrp="1"/>
          </p:cNvSpPr>
          <p:nvPr>
            <p:ph type="sldNum" sz="quarter" idx="10"/>
          </p:nvPr>
        </p:nvSpPr>
        <p:spPr/>
        <p:txBody>
          <a:bodyPr/>
          <a:lstStyle/>
          <a:p>
            <a:fld id="{0CFDE6F6-0372-459B-9BF5-E81E669FEBDA}" type="slidenum">
              <a:rPr lang="en-IN" smtClean="0"/>
              <a:t>31</a:t>
            </a:fld>
            <a:endParaRPr lang="en-IN"/>
          </a:p>
        </p:txBody>
      </p:sp>
    </p:spTree>
    <p:extLst>
      <p:ext uri="{BB962C8B-B14F-4D97-AF65-F5344CB8AC3E}">
        <p14:creationId xmlns:p14="http://schemas.microsoft.com/office/powerpoint/2010/main" val="1828693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15. </a:t>
            </a:r>
            <a:r>
              <a:rPr lang="en-IN" sz="1200" b="0" i="0" kern="1200" dirty="0" smtClean="0">
                <a:solidFill>
                  <a:schemeClr val="tx1"/>
                </a:solidFill>
                <a:effectLst/>
                <a:latin typeface="+mn-lt"/>
                <a:ea typeface="+mn-ea"/>
                <a:cs typeface="+mn-cs"/>
              </a:rPr>
              <a:t>Answer: d</a:t>
            </a:r>
            <a:r>
              <a:rPr lang="en-IN" dirty="0" smtClean="0"/>
              <a:t/>
            </a:r>
            <a:br>
              <a:rPr lang="en-IN" dirty="0" smtClean="0"/>
            </a:br>
            <a:r>
              <a:rPr lang="en-IN" sz="1200" b="0" i="0" kern="1200" dirty="0" smtClean="0">
                <a:solidFill>
                  <a:schemeClr val="tx1"/>
                </a:solidFill>
                <a:effectLst/>
                <a:latin typeface="+mn-lt"/>
                <a:ea typeface="+mn-ea"/>
                <a:cs typeface="+mn-cs"/>
              </a:rPr>
              <a:t>Explanation: Instance of abstract class can’t be created as it will not have any constructor of its own, hence while creating an instance of class, it can’t initialize the object members. Actually the class inheriting the abstract class can have its instance, because it will have implementation of all members.</a:t>
            </a:r>
          </a:p>
          <a:p>
            <a:endParaRPr lang="en-IN" dirty="0" smtClean="0"/>
          </a:p>
          <a:p>
            <a:r>
              <a:rPr lang="en-IN" b="1" dirty="0" smtClean="0"/>
              <a:t>12.</a:t>
            </a:r>
            <a:r>
              <a:rPr lang="en-IN" dirty="0" smtClean="0"/>
              <a:t> </a:t>
            </a:r>
            <a:r>
              <a:rPr lang="en-IN" sz="1200" b="0" i="0" kern="1200" dirty="0" smtClean="0">
                <a:solidFill>
                  <a:schemeClr val="tx1"/>
                </a:solidFill>
                <a:effectLst/>
                <a:latin typeface="+mn-lt"/>
                <a:ea typeface="+mn-ea"/>
                <a:cs typeface="+mn-cs"/>
              </a:rPr>
              <a:t>Answer: d</a:t>
            </a:r>
            <a:r>
              <a:rPr lang="en-IN" dirty="0" smtClean="0"/>
              <a:t/>
            </a:r>
            <a:br>
              <a:rPr lang="en-IN" dirty="0" smtClean="0"/>
            </a:br>
            <a:r>
              <a:rPr lang="en-IN" sz="1200" b="0" i="0" kern="1200" dirty="0" smtClean="0">
                <a:solidFill>
                  <a:schemeClr val="tx1"/>
                </a:solidFill>
                <a:effectLst/>
                <a:latin typeface="+mn-lt"/>
                <a:ea typeface="+mn-ea"/>
                <a:cs typeface="+mn-cs"/>
              </a:rPr>
              <a:t>Explanation: It is Encapsulation, which groups different properties and functions of a real world entity into single element. Abstraction, on other hand, is hiding of functional or exact working of codes and showing only the things which are required by the user.</a:t>
            </a:r>
            <a:endParaRPr lang="en-IN" dirty="0"/>
          </a:p>
        </p:txBody>
      </p:sp>
      <p:sp>
        <p:nvSpPr>
          <p:cNvPr id="4" name="Slide Number Placeholder 3"/>
          <p:cNvSpPr>
            <a:spLocks noGrp="1"/>
          </p:cNvSpPr>
          <p:nvPr>
            <p:ph type="sldNum" sz="quarter" idx="10"/>
          </p:nvPr>
        </p:nvSpPr>
        <p:spPr/>
        <p:txBody>
          <a:bodyPr/>
          <a:lstStyle/>
          <a:p>
            <a:fld id="{0CFDE6F6-0372-459B-9BF5-E81E669FEBDA}" type="slidenum">
              <a:rPr lang="en-IN" smtClean="0"/>
              <a:t>32</a:t>
            </a:fld>
            <a:endParaRPr lang="en-IN"/>
          </a:p>
        </p:txBody>
      </p:sp>
    </p:spTree>
    <p:extLst>
      <p:ext uri="{BB962C8B-B14F-4D97-AF65-F5344CB8AC3E}">
        <p14:creationId xmlns:p14="http://schemas.microsoft.com/office/powerpoint/2010/main" val="2412111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17. </a:t>
            </a:r>
            <a:r>
              <a:rPr lang="en-IN" sz="1200" b="0" i="0" kern="1200" dirty="0" smtClean="0">
                <a:solidFill>
                  <a:schemeClr val="tx1"/>
                </a:solidFill>
                <a:effectLst/>
                <a:latin typeface="+mn-lt"/>
                <a:ea typeface="+mn-ea"/>
                <a:cs typeface="+mn-cs"/>
              </a:rPr>
              <a:t>Answer: a</a:t>
            </a:r>
            <a:r>
              <a:rPr lang="en-IN" dirty="0" smtClean="0"/>
              <a:t/>
            </a:r>
            <a:br>
              <a:rPr lang="en-IN" dirty="0" smtClean="0"/>
            </a:br>
            <a:r>
              <a:rPr lang="en-IN" sz="1200" b="0" i="0" kern="1200" dirty="0" smtClean="0">
                <a:solidFill>
                  <a:schemeClr val="tx1"/>
                </a:solidFill>
                <a:effectLst/>
                <a:latin typeface="+mn-lt"/>
                <a:ea typeface="+mn-ea"/>
                <a:cs typeface="+mn-cs"/>
              </a:rPr>
              <a:t>Explanation: There are 7 basic features that define whether a programing language is pure OOP or not. The 4 basic features are inheritance, polymorphism, encapsulation and abstraction. Further, one is, object use is must, secondly, message passing and lastly, Dynamic binding.</a:t>
            </a:r>
            <a:endParaRPr lang="en-IN" dirty="0" smtClean="0"/>
          </a:p>
          <a:p>
            <a:r>
              <a:rPr lang="en-IN" b="1" dirty="0" smtClean="0"/>
              <a:t>18.</a:t>
            </a:r>
            <a:r>
              <a:rPr lang="en-IN" dirty="0" smtClean="0"/>
              <a:t> </a:t>
            </a:r>
            <a:r>
              <a:rPr lang="en-IN" sz="1200" b="0" i="0" kern="1200" dirty="0" smtClean="0">
                <a:solidFill>
                  <a:schemeClr val="tx1"/>
                </a:solidFill>
                <a:effectLst/>
                <a:latin typeface="+mn-lt"/>
                <a:ea typeface="+mn-ea"/>
                <a:cs typeface="+mn-cs"/>
              </a:rPr>
              <a:t>Answer: c</a:t>
            </a:r>
            <a:r>
              <a:rPr lang="en-IN" dirty="0" smtClean="0"/>
              <a:t/>
            </a:r>
            <a:br>
              <a:rPr lang="en-IN" dirty="0" smtClean="0"/>
            </a:br>
            <a:r>
              <a:rPr lang="en-IN" sz="1200" b="0" i="0" kern="1200" dirty="0" smtClean="0">
                <a:solidFill>
                  <a:schemeClr val="tx1"/>
                </a:solidFill>
                <a:effectLst/>
                <a:latin typeface="+mn-lt"/>
                <a:ea typeface="+mn-ea"/>
                <a:cs typeface="+mn-cs"/>
              </a:rPr>
              <a:t>Explanation: The interaction between two object is called message passing feature. Data transfer is not feature of OOP. Also, message reading is not feature of OOP.</a:t>
            </a:r>
            <a:endParaRPr lang="en-IN" dirty="0"/>
          </a:p>
        </p:txBody>
      </p:sp>
      <p:sp>
        <p:nvSpPr>
          <p:cNvPr id="4" name="Slide Number Placeholder 3"/>
          <p:cNvSpPr>
            <a:spLocks noGrp="1"/>
          </p:cNvSpPr>
          <p:nvPr>
            <p:ph type="sldNum" sz="quarter" idx="10"/>
          </p:nvPr>
        </p:nvSpPr>
        <p:spPr/>
        <p:txBody>
          <a:bodyPr/>
          <a:lstStyle/>
          <a:p>
            <a:fld id="{0CFDE6F6-0372-459B-9BF5-E81E669FEBDA}" type="slidenum">
              <a:rPr lang="en-IN" smtClean="0"/>
              <a:t>33</a:t>
            </a:fld>
            <a:endParaRPr lang="en-IN"/>
          </a:p>
        </p:txBody>
      </p:sp>
    </p:spTree>
    <p:extLst>
      <p:ext uri="{BB962C8B-B14F-4D97-AF65-F5344CB8AC3E}">
        <p14:creationId xmlns:p14="http://schemas.microsoft.com/office/powerpoint/2010/main" val="3546782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p:cNvSpPr>
            <a:spLocks noGrp="1"/>
          </p:cNvSpPr>
          <p:nvPr>
            <p:ph type="subTitle" idx="1"/>
          </p:nvPr>
        </p:nvSpPr>
        <p:spPr>
          <a:xfrm>
            <a:off x="2844800" y="3581400"/>
            <a:ext cx="7033403"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Title 4"/>
          <p:cNvSpPr>
            <a:spLocks noGrp="1"/>
          </p:cNvSpPr>
          <p:nvPr>
            <p:ph type="title"/>
          </p:nvPr>
        </p:nvSpPr>
        <p:spPr>
          <a:xfrm>
            <a:off x="1117600" y="2362200"/>
            <a:ext cx="10668000" cy="914400"/>
          </a:xfrm>
        </p:spPr>
        <p:txBody>
          <a:bodyPr/>
          <a:lstStyle>
            <a:lvl1pPr algn="ctr">
              <a:defRPr b="1"/>
            </a:lvl1pPr>
          </a:lstStyle>
          <a:p>
            <a:r>
              <a:rPr lang="en-US" smtClean="0"/>
              <a:t>Click to edit Master title style</a:t>
            </a:r>
            <a:endParaRPr lang="en-US"/>
          </a:p>
        </p:txBody>
      </p:sp>
      <p:sp>
        <p:nvSpPr>
          <p:cNvPr id="6" name="TextBox 11"/>
          <p:cNvSpPr txBox="1">
            <a:spLocks noChangeArrowheads="1"/>
          </p:cNvSpPr>
          <p:nvPr/>
        </p:nvSpPr>
        <p:spPr bwMode="auto">
          <a:xfrm>
            <a:off x="8584435" y="6587867"/>
            <a:ext cx="29182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
        <p:nvSpPr>
          <p:cNvPr id="7" name="TextBox 10"/>
          <p:cNvSpPr txBox="1">
            <a:spLocks noChangeArrowheads="1"/>
          </p:cNvSpPr>
          <p:nvPr/>
        </p:nvSpPr>
        <p:spPr bwMode="auto">
          <a:xfrm>
            <a:off x="1016000" y="6588125"/>
            <a:ext cx="599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Tree>
    <p:extLst>
      <p:ext uri="{BB962C8B-B14F-4D97-AF65-F5344CB8AC3E}">
        <p14:creationId xmlns:p14="http://schemas.microsoft.com/office/powerpoint/2010/main" val="38014678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676401"/>
            <a:ext cx="10972800" cy="42973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830346039"/>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762001"/>
            <a:ext cx="27432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762001"/>
            <a:ext cx="8026400" cy="52117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285335849"/>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1524000" y="1905001"/>
            <a:ext cx="6807200" cy="1143001"/>
          </a:xfrm>
        </p:spPr>
        <p:txBody>
          <a:bodyPr anchor="b" anchorCtr="0">
            <a:normAutofit/>
          </a:bodyPr>
          <a:lstStyle>
            <a:lvl1pPr algn="l">
              <a:defRPr sz="3600" b="0" cap="none">
                <a:latin typeface="Georgia" pitchFamily="18" charset="0"/>
              </a:defRPr>
            </a:lvl1pPr>
          </a:lstStyle>
          <a:p>
            <a:r>
              <a:rPr lang="en-US" dirty="0"/>
              <a:t>Click to edit master title style</a:t>
            </a:r>
          </a:p>
        </p:txBody>
      </p:sp>
      <p:sp>
        <p:nvSpPr>
          <p:cNvPr id="3" name="Text Placeholder 2"/>
          <p:cNvSpPr>
            <a:spLocks noGrp="1"/>
          </p:cNvSpPr>
          <p:nvPr>
            <p:ph type="body" idx="1"/>
          </p:nvPr>
        </p:nvSpPr>
        <p:spPr>
          <a:xfrm>
            <a:off x="1579595" y="3048001"/>
            <a:ext cx="68072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893116268"/>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449638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24405" y="1905001"/>
            <a:ext cx="6659595" cy="1143001"/>
          </a:xfrm>
        </p:spPr>
        <p:txBody>
          <a:bodyPr anchor="b">
            <a:normAutofit/>
          </a:bodyPr>
          <a:lstStyle>
            <a:lvl1pPr algn="l">
              <a:defRPr sz="3600" b="0" cap="none">
                <a:latin typeface="Georgia"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5080000" y="3148014"/>
            <a:ext cx="6604000" cy="1500187"/>
          </a:xfrm>
        </p:spPr>
        <p:txBody>
          <a:bodyPr/>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11" name="Picture Placeholder 10"/>
          <p:cNvSpPr>
            <a:spLocks noGrp="1"/>
          </p:cNvSpPr>
          <p:nvPr>
            <p:ph type="pic" sz="quarter" idx="12"/>
          </p:nvPr>
        </p:nvSpPr>
        <p:spPr>
          <a:xfrm>
            <a:off x="812800" y="1371600"/>
            <a:ext cx="3962400" cy="3962400"/>
          </a:xfrm>
        </p:spPr>
        <p:txBody>
          <a:bodyPr rtlCol="0">
            <a:normAutofit/>
          </a:bodyPr>
          <a:lstStyle/>
          <a:p>
            <a:pPr lvl="0"/>
            <a:r>
              <a:rPr lang="en-US" noProof="0" smtClean="0"/>
              <a:t>Click icon to add picture</a:t>
            </a:r>
            <a:endParaRPr lang="en-US" noProof="0"/>
          </a:p>
        </p:txBody>
      </p:sp>
      <p:sp>
        <p:nvSpPr>
          <p:cNvPr id="13"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3007655081"/>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nchor="t">
            <a:normAutofit/>
          </a:bodyPr>
          <a:lstStyle>
            <a:lvl1pPr algn="l">
              <a:defRPr sz="2800">
                <a:latin typeface="Georg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609600" y="1676401"/>
            <a:ext cx="10972800" cy="4297363"/>
          </a:xfrm>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052442507"/>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1676401"/>
            <a:ext cx="53848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6401"/>
            <a:ext cx="53848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419958050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382713"/>
            <a:ext cx="5386917"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022475"/>
            <a:ext cx="5386917"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382713"/>
            <a:ext cx="5389033"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022475"/>
            <a:ext cx="5389033"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3983304788"/>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nchor="t">
            <a:normAutofit/>
          </a:bodyPr>
          <a:lstStyle>
            <a:lvl1pPr>
              <a:defRPr sz="2800"/>
            </a:lvl1pPr>
          </a:lstStyle>
          <a:p>
            <a:r>
              <a:rPr lang="en-US" smtClean="0"/>
              <a:t>Click to edit Master title style</a:t>
            </a:r>
            <a:endParaRPr lang="en-US" dirty="0"/>
          </a:p>
        </p:txBody>
      </p:sp>
      <p:sp>
        <p:nvSpPr>
          <p:cNvPr id="6"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223539702"/>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408712340"/>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762000"/>
            <a:ext cx="4011084"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762001"/>
            <a:ext cx="6815667"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1600200"/>
            <a:ext cx="4011084"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839956327"/>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6482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4603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2149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470606579"/>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26" name="Title Placeholder 1"/>
          <p:cNvSpPr>
            <a:spLocks noGrp="1"/>
          </p:cNvSpPr>
          <p:nvPr>
            <p:ph type="title"/>
          </p:nvPr>
        </p:nvSpPr>
        <p:spPr bwMode="auto">
          <a:xfrm>
            <a:off x="609600" y="762000"/>
            <a:ext cx="10972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a:p>
        </p:txBody>
      </p:sp>
      <p:sp>
        <p:nvSpPr>
          <p:cNvPr id="1027" name="Text Placeholder 2"/>
          <p:cNvSpPr>
            <a:spLocks noGrp="1"/>
          </p:cNvSpPr>
          <p:nvPr>
            <p:ph type="body" idx="1"/>
          </p:nvPr>
        </p:nvSpPr>
        <p:spPr bwMode="auto">
          <a:xfrm>
            <a:off x="609600" y="1676401"/>
            <a:ext cx="109728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a:p>
        </p:txBody>
      </p:sp>
      <p:sp>
        <p:nvSpPr>
          <p:cNvPr id="7" name="TextBox 10"/>
          <p:cNvSpPr txBox="1">
            <a:spLocks noChangeArrowheads="1"/>
          </p:cNvSpPr>
          <p:nvPr/>
        </p:nvSpPr>
        <p:spPr bwMode="auto">
          <a:xfrm>
            <a:off x="1016000" y="6588125"/>
            <a:ext cx="599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
        <p:nvSpPr>
          <p:cNvPr id="6" name="TextBox 11"/>
          <p:cNvSpPr txBox="1">
            <a:spLocks noChangeArrowheads="1"/>
          </p:cNvSpPr>
          <p:nvPr/>
        </p:nvSpPr>
        <p:spPr bwMode="auto">
          <a:xfrm>
            <a:off x="8584435" y="6587867"/>
            <a:ext cx="29182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Tree>
    <p:extLst>
      <p:ext uri="{BB962C8B-B14F-4D97-AF65-F5344CB8AC3E}">
        <p14:creationId xmlns:p14="http://schemas.microsoft.com/office/powerpoint/2010/main" val="3069164494"/>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transition spd="slow">
    <p:fade/>
  </p:transition>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g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https://whatis.techtarget.com/definition/ASCII-American-Standard-Code-for-Information-Interchange"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a:p>
        </p:txBody>
      </p:sp>
      <p:sp>
        <p:nvSpPr>
          <p:cNvPr id="2" name="Title 1"/>
          <p:cNvSpPr>
            <a:spLocks noGrp="1"/>
          </p:cNvSpPr>
          <p:nvPr>
            <p:ph type="title"/>
          </p:nvPr>
        </p:nvSpPr>
        <p:spPr/>
        <p:txBody>
          <a:bodyPr/>
          <a:lstStyle/>
          <a:p>
            <a:r>
              <a:rPr lang="en-IN" dirty="0" smtClean="0"/>
              <a:t>Module 1</a:t>
            </a:r>
            <a:endParaRPr lang="en-IN" dirty="0"/>
          </a:p>
        </p:txBody>
      </p:sp>
    </p:spTree>
    <p:extLst>
      <p:ext uri="{BB962C8B-B14F-4D97-AF65-F5344CB8AC3E}">
        <p14:creationId xmlns:p14="http://schemas.microsoft.com/office/powerpoint/2010/main" val="1159961329"/>
      </p:ext>
    </p:extLst>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7205"/>
            <a:ext cx="9309100" cy="864096"/>
          </a:xfrm>
        </p:spPr>
        <p:txBody>
          <a:bodyPr>
            <a:normAutofit/>
          </a:bodyPr>
          <a:lstStyle/>
          <a:p>
            <a:r>
              <a:rPr lang="en-IN" b="1" dirty="0" smtClean="0"/>
              <a:t>OBJECT ORIENTED PROGRAMMING - OOP</a:t>
            </a:r>
            <a:endParaRPr lang="en-IN" b="1" dirty="0"/>
          </a:p>
        </p:txBody>
      </p:sp>
      <p:pic>
        <p:nvPicPr>
          <p:cNvPr id="4" name="Content Placeholder 3" descr="oops-concept-basic.png"/>
          <p:cNvPicPr>
            <a:picLocks noChangeAspect="1"/>
          </p:cNvPicPr>
          <p:nvPr/>
        </p:nvPicPr>
        <p:blipFill>
          <a:blip r:embed="rId2" cstate="print"/>
          <a:stretch>
            <a:fillRect/>
          </a:stretch>
        </p:blipFill>
        <p:spPr bwMode="auto">
          <a:xfrm>
            <a:off x="5092700" y="3378200"/>
            <a:ext cx="6070599" cy="306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457200" y="1206500"/>
            <a:ext cx="11277600" cy="4767265"/>
          </a:xfrm>
        </p:spPr>
        <p:txBody>
          <a:bodyPr>
            <a:normAutofit/>
          </a:bodyPr>
          <a:lstStyle/>
          <a:p>
            <a:pPr algn="just"/>
            <a:r>
              <a:rPr lang="en-US" sz="1800" b="1" dirty="0">
                <a:latin typeface="Cambria" panose="02040503050406030204" pitchFamily="18" charset="0"/>
                <a:ea typeface="Cambria" panose="02040503050406030204" pitchFamily="18" charset="0"/>
              </a:rPr>
              <a:t>Object Oriented Programming</a:t>
            </a:r>
            <a:r>
              <a:rPr lang="en-US" sz="1800" dirty="0">
                <a:latin typeface="Cambria" panose="02040503050406030204" pitchFamily="18" charset="0"/>
                <a:ea typeface="Cambria" panose="02040503050406030204" pitchFamily="18" charset="0"/>
              </a:rPr>
              <a:t> is a popular methodology of programming any application.</a:t>
            </a:r>
          </a:p>
          <a:p>
            <a:pPr algn="just"/>
            <a:r>
              <a:rPr lang="en-US" sz="1800" dirty="0" smtClean="0">
                <a:latin typeface="Cambria" panose="02040503050406030204" pitchFamily="18" charset="0"/>
                <a:ea typeface="Cambria" panose="02040503050406030204" pitchFamily="18" charset="0"/>
              </a:rPr>
              <a:t>Java,  </a:t>
            </a:r>
            <a:r>
              <a:rPr lang="en-US" sz="1800" dirty="0">
                <a:latin typeface="Cambria" panose="02040503050406030204" pitchFamily="18" charset="0"/>
                <a:ea typeface="Cambria" panose="02040503050406030204" pitchFamily="18" charset="0"/>
              </a:rPr>
              <a:t>is an Object Oriented Programming language</a:t>
            </a:r>
            <a:r>
              <a:rPr lang="en-US" sz="1800" dirty="0" smtClean="0">
                <a:latin typeface="Cambria" panose="02040503050406030204" pitchFamily="18" charset="0"/>
                <a:ea typeface="Cambria" panose="02040503050406030204" pitchFamily="18" charset="0"/>
              </a:rPr>
              <a:t>.</a:t>
            </a:r>
          </a:p>
          <a:p>
            <a:pPr algn="just"/>
            <a:r>
              <a:rPr lang="en-IN" sz="1800" dirty="0">
                <a:latin typeface="Cambria" panose="02040503050406030204" pitchFamily="18" charset="0"/>
                <a:ea typeface="Cambria" panose="02040503050406030204" pitchFamily="18" charset="0"/>
              </a:rPr>
              <a:t>It allows users create the objects that they want and then create methods to handle those </a:t>
            </a:r>
            <a:r>
              <a:rPr lang="en-IN" sz="1800" dirty="0" smtClean="0">
                <a:latin typeface="Cambria" panose="02040503050406030204" pitchFamily="18" charset="0"/>
                <a:ea typeface="Cambria" panose="02040503050406030204" pitchFamily="18" charset="0"/>
              </a:rPr>
              <a:t>objects.</a:t>
            </a:r>
          </a:p>
          <a:p>
            <a:pPr algn="just"/>
            <a:r>
              <a:rPr lang="en-IN" sz="1800" dirty="0">
                <a:latin typeface="Cambria" panose="02040503050406030204" pitchFamily="18" charset="0"/>
                <a:ea typeface="Cambria" panose="02040503050406030204" pitchFamily="18" charset="0"/>
              </a:rPr>
              <a:t>Manipulating these objects to get results is the goal of Object Oriented Programming</a:t>
            </a:r>
            <a:endParaRPr lang="en-US" sz="1800" dirty="0">
              <a:latin typeface="Cambria" panose="02040503050406030204" pitchFamily="18" charset="0"/>
              <a:ea typeface="Cambria" panose="02040503050406030204" pitchFamily="18" charset="0"/>
            </a:endParaRPr>
          </a:p>
          <a:p>
            <a:pPr algn="just"/>
            <a:r>
              <a:rPr lang="en-US" sz="1800" dirty="0">
                <a:latin typeface="Cambria" panose="02040503050406030204" pitchFamily="18" charset="0"/>
                <a:ea typeface="Cambria" panose="02040503050406030204" pitchFamily="18" charset="0"/>
              </a:rPr>
              <a:t>Object Oriented programming is a programming </a:t>
            </a:r>
            <a:r>
              <a:rPr lang="en-US" sz="1800" dirty="0" smtClean="0">
                <a:latin typeface="Cambria" panose="02040503050406030204" pitchFamily="18" charset="0"/>
                <a:ea typeface="Cambria" panose="02040503050406030204" pitchFamily="18" charset="0"/>
              </a:rPr>
              <a:t>paradigm </a:t>
            </a:r>
            <a:r>
              <a:rPr lang="en-US" sz="1800" dirty="0">
                <a:latin typeface="Cambria" panose="02040503050406030204" pitchFamily="18" charset="0"/>
                <a:ea typeface="Cambria" panose="02040503050406030204" pitchFamily="18" charset="0"/>
              </a:rPr>
              <a:t>that is associated with the concept </a:t>
            </a:r>
            <a:r>
              <a:rPr lang="en-US" sz="1800" dirty="0" smtClean="0">
                <a:latin typeface="Cambria" panose="02040503050406030204" pitchFamily="18" charset="0"/>
                <a:ea typeface="Cambria" panose="02040503050406030204" pitchFamily="18" charset="0"/>
              </a:rPr>
              <a:t>of Class and Objects </a:t>
            </a:r>
          </a:p>
          <a:p>
            <a:pPr algn="just"/>
            <a:r>
              <a:rPr lang="en-IN" sz="1800" dirty="0">
                <a:latin typeface="Cambria" panose="02040503050406030204" pitchFamily="18" charset="0"/>
                <a:ea typeface="Cambria" panose="02040503050406030204" pitchFamily="18" charset="0"/>
              </a:rPr>
              <a:t>The four principles of object-oriented programming </a:t>
            </a:r>
            <a:r>
              <a:rPr lang="en-IN" sz="1800" dirty="0" smtClean="0">
                <a:latin typeface="Cambria" panose="02040503050406030204" pitchFamily="18" charset="0"/>
                <a:ea typeface="Cambria" panose="02040503050406030204" pitchFamily="18" charset="0"/>
              </a:rPr>
              <a:t>are, </a:t>
            </a:r>
          </a:p>
          <a:p>
            <a:pPr lvl="2" algn="just">
              <a:buFont typeface="+mj-lt"/>
              <a:buAutoNum type="arabicPeriod"/>
            </a:pPr>
            <a:r>
              <a:rPr lang="en-IN" sz="1800" b="1" dirty="0" smtClean="0">
                <a:latin typeface="Cambria" panose="02040503050406030204" pitchFamily="18" charset="0"/>
                <a:ea typeface="Cambria" panose="02040503050406030204" pitchFamily="18" charset="0"/>
              </a:rPr>
              <a:t>Encapsulation</a:t>
            </a:r>
          </a:p>
          <a:p>
            <a:pPr lvl="2" algn="just">
              <a:buFont typeface="+mj-lt"/>
              <a:buAutoNum type="arabicPeriod"/>
            </a:pPr>
            <a:r>
              <a:rPr lang="en-IN" sz="1800" b="1" dirty="0" smtClean="0">
                <a:latin typeface="Cambria" panose="02040503050406030204" pitchFamily="18" charset="0"/>
                <a:ea typeface="Cambria" panose="02040503050406030204" pitchFamily="18" charset="0"/>
              </a:rPr>
              <a:t>Abstraction</a:t>
            </a:r>
          </a:p>
          <a:p>
            <a:pPr lvl="2" algn="just">
              <a:buFont typeface="+mj-lt"/>
              <a:buAutoNum type="arabicPeriod"/>
            </a:pPr>
            <a:r>
              <a:rPr lang="en-IN" sz="1800" b="1" dirty="0" smtClean="0">
                <a:latin typeface="Cambria" panose="02040503050406030204" pitchFamily="18" charset="0"/>
                <a:ea typeface="Cambria" panose="02040503050406030204" pitchFamily="18" charset="0"/>
              </a:rPr>
              <a:t>Inheritance</a:t>
            </a:r>
          </a:p>
          <a:p>
            <a:pPr lvl="2" algn="just">
              <a:buFont typeface="+mj-lt"/>
              <a:buAutoNum type="arabicPeriod"/>
            </a:pPr>
            <a:r>
              <a:rPr lang="en-IN" sz="1800" b="1" dirty="0">
                <a:latin typeface="Cambria" panose="02040503050406030204" pitchFamily="18" charset="0"/>
                <a:ea typeface="Cambria" panose="02040503050406030204" pitchFamily="18" charset="0"/>
              </a:rPr>
              <a:t>P</a:t>
            </a:r>
            <a:r>
              <a:rPr lang="en-IN" sz="1800" b="1" dirty="0" smtClean="0">
                <a:latin typeface="Cambria" panose="02040503050406030204" pitchFamily="18" charset="0"/>
                <a:ea typeface="Cambria" panose="02040503050406030204" pitchFamily="18" charset="0"/>
              </a:rPr>
              <a:t>olymorphism</a:t>
            </a:r>
            <a:r>
              <a:rPr lang="en-IN" sz="1800" dirty="0">
                <a:latin typeface="Cambria" panose="02040503050406030204" pitchFamily="18" charset="0"/>
                <a:ea typeface="Cambria" panose="02040503050406030204" pitchFamily="18" charset="0"/>
              </a:rPr>
              <a:t>.</a:t>
            </a:r>
            <a:endParaRPr lang="en-US" sz="18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90123102"/>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OBJECT ORIENTED PROGRAMMING - OOP</a:t>
            </a:r>
          </a:p>
        </p:txBody>
      </p:sp>
      <p:sp>
        <p:nvSpPr>
          <p:cNvPr id="3" name="Content Placeholder 2"/>
          <p:cNvSpPr>
            <a:spLocks noGrp="1"/>
          </p:cNvSpPr>
          <p:nvPr>
            <p:ph idx="1"/>
          </p:nvPr>
        </p:nvSpPr>
        <p:spPr>
          <a:xfrm>
            <a:off x="609600" y="1219200"/>
            <a:ext cx="10972800" cy="4297363"/>
          </a:xfrm>
        </p:spPr>
        <p:txBody>
          <a:bodyPr>
            <a:noAutofit/>
          </a:bodyPr>
          <a:lstStyle/>
          <a:p>
            <a:pPr algn="just"/>
            <a:r>
              <a:rPr lang="en-US" dirty="0" smtClean="0"/>
              <a:t>OOP is designed in such a way that one should focus on an object while programming and not the procedure. </a:t>
            </a:r>
          </a:p>
          <a:p>
            <a:pPr algn="just"/>
            <a:r>
              <a:rPr lang="en-US" dirty="0" smtClean="0"/>
              <a:t>An object can be anything that we see around us. </a:t>
            </a:r>
          </a:p>
          <a:p>
            <a:pPr algn="just"/>
            <a:r>
              <a:rPr lang="en-US" dirty="0" smtClean="0"/>
              <a:t>Object oriented programming brings programming close to real life, as we are always dealing with an object, performing operations on it, using it's methods and variables etc.</a:t>
            </a:r>
          </a:p>
          <a:p>
            <a:pPr algn="just">
              <a:buNone/>
            </a:pPr>
            <a:r>
              <a:rPr lang="en-US" dirty="0" smtClean="0"/>
              <a:t/>
            </a:r>
            <a:br>
              <a:rPr lang="en-US" dirty="0" smtClean="0"/>
            </a:br>
            <a:endParaRPr lang="en-IN" dirty="0"/>
          </a:p>
        </p:txBody>
      </p:sp>
    </p:spTree>
    <p:extLst>
      <p:ext uri="{BB962C8B-B14F-4D97-AF65-F5344CB8AC3E}">
        <p14:creationId xmlns:p14="http://schemas.microsoft.com/office/powerpoint/2010/main" val="3541067852"/>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5224"/>
            <a:ext cx="10972800" cy="914400"/>
          </a:xfrm>
        </p:spPr>
        <p:txBody>
          <a:bodyPr/>
          <a:lstStyle/>
          <a:p>
            <a:r>
              <a:rPr lang="en-US" b="1" dirty="0" smtClean="0"/>
              <a:t>WHY OOPS</a:t>
            </a:r>
            <a:endParaRPr lang="en-US" b="1" dirty="0"/>
          </a:p>
        </p:txBody>
      </p:sp>
      <p:sp>
        <p:nvSpPr>
          <p:cNvPr id="3" name="Content Placeholder 2"/>
          <p:cNvSpPr>
            <a:spLocks noGrp="1"/>
          </p:cNvSpPr>
          <p:nvPr>
            <p:ph idx="1"/>
          </p:nvPr>
        </p:nvSpPr>
        <p:spPr>
          <a:xfrm>
            <a:off x="609600" y="747932"/>
            <a:ext cx="11094720" cy="5638799"/>
          </a:xfrm>
        </p:spPr>
        <p:txBody>
          <a:bodyPr>
            <a:normAutofit fontScale="92500" lnSpcReduction="20000"/>
          </a:bodyPr>
          <a:lstStyle/>
          <a:p>
            <a:pPr marL="457200" indent="-457200">
              <a:buFont typeface="+mj-lt"/>
              <a:buAutoNum type="arabicPeriod"/>
            </a:pPr>
            <a:r>
              <a:rPr lang="en-US" dirty="0" smtClean="0"/>
              <a:t>OOP  provides a clear modular structure for programs </a:t>
            </a:r>
          </a:p>
          <a:p>
            <a:pPr marL="457200" indent="-457200">
              <a:buFont typeface="+mj-lt"/>
              <a:buAutoNum type="arabicPeriod"/>
            </a:pPr>
            <a:r>
              <a:rPr lang="en-US" dirty="0" smtClean="0"/>
              <a:t>OOP makes it easy to maintain and modify existing code </a:t>
            </a:r>
          </a:p>
          <a:p>
            <a:pPr marL="457200" indent="-457200">
              <a:buFont typeface="+mj-lt"/>
              <a:buAutoNum type="arabicPeriod"/>
            </a:pPr>
            <a:r>
              <a:rPr lang="en-US" dirty="0" smtClean="0"/>
              <a:t>OOP  provides a good framework for code libraries where supplied software  components can be easily adapted and modified by the programmer. </a:t>
            </a:r>
          </a:p>
          <a:p>
            <a:pPr marL="457200" indent="-457200">
              <a:buFont typeface="+mj-lt"/>
              <a:buAutoNum type="arabicPeriod"/>
            </a:pPr>
            <a:r>
              <a:rPr lang="en-US" dirty="0" smtClean="0"/>
              <a:t>Code Reusability </a:t>
            </a:r>
          </a:p>
          <a:p>
            <a:pPr marL="457200" indent="-457200">
              <a:buFont typeface="+mj-lt"/>
              <a:buAutoNum type="arabicPeriod"/>
            </a:pPr>
            <a:r>
              <a:rPr lang="en-US" dirty="0" smtClean="0"/>
              <a:t>It is suitable for real world problems and real world works </a:t>
            </a:r>
          </a:p>
          <a:p>
            <a:pPr marL="457200" indent="-457200">
              <a:buFont typeface="+mj-lt"/>
              <a:buAutoNum type="arabicPeriod"/>
            </a:pPr>
            <a:r>
              <a:rPr lang="en-IN" dirty="0"/>
              <a:t>OOPs lets the coder to change the implementation of an object without  affecting any other code. </a:t>
            </a:r>
            <a:r>
              <a:rPr lang="en-IN" b="1" dirty="0"/>
              <a:t>(Encapsulation)</a:t>
            </a:r>
          </a:p>
          <a:p>
            <a:pPr marL="457200" indent="-457200">
              <a:buFont typeface="+mj-lt"/>
              <a:buAutoNum type="arabicPeriod"/>
            </a:pPr>
            <a:r>
              <a:rPr lang="en-US" dirty="0"/>
              <a:t>OOPs lets  the coder to think about what should be exposed to the outside world and what should be hidden</a:t>
            </a:r>
            <a:r>
              <a:rPr lang="en-US" dirty="0" smtClean="0"/>
              <a:t>. </a:t>
            </a:r>
            <a:r>
              <a:rPr lang="en-US" b="1" dirty="0" smtClean="0"/>
              <a:t>(Abstraction)</a:t>
            </a:r>
            <a:endParaRPr lang="en-US" b="1" dirty="0"/>
          </a:p>
          <a:p>
            <a:pPr marL="457200" indent="-457200">
              <a:buFont typeface="+mj-lt"/>
              <a:buAutoNum type="arabicPeriod"/>
            </a:pPr>
            <a:r>
              <a:rPr lang="en-IN" dirty="0" smtClean="0"/>
              <a:t>OOPs </a:t>
            </a:r>
            <a:r>
              <a:rPr lang="en-IN" dirty="0"/>
              <a:t>allows the coder to have many different functions, all with the  same name, all doing the same job, but on different data. </a:t>
            </a:r>
            <a:r>
              <a:rPr lang="en-IN" b="1" dirty="0"/>
              <a:t>(Polymorphism)</a:t>
            </a:r>
          </a:p>
          <a:p>
            <a:pPr marL="457200" indent="-457200">
              <a:buFont typeface="+mj-lt"/>
              <a:buAutoNum type="arabicPeriod"/>
            </a:pPr>
            <a:r>
              <a:rPr lang="en-IN" dirty="0"/>
              <a:t>OOPs  lets  the coder to  write a set of functions, then expand them in  different direction without changing or copying them in any way.  </a:t>
            </a:r>
            <a:r>
              <a:rPr lang="en-IN" b="1" dirty="0"/>
              <a:t>(</a:t>
            </a:r>
            <a:r>
              <a:rPr lang="en-IN" b="1" dirty="0" smtClean="0"/>
              <a:t>Inheritance)</a:t>
            </a:r>
          </a:p>
          <a:p>
            <a:pPr marL="0" indent="0">
              <a:buNone/>
            </a:pPr>
            <a:endParaRPr lang="en-US" dirty="0"/>
          </a:p>
        </p:txBody>
      </p:sp>
    </p:spTree>
    <p:extLst>
      <p:ext uri="{BB962C8B-B14F-4D97-AF65-F5344CB8AC3E}">
        <p14:creationId xmlns:p14="http://schemas.microsoft.com/office/powerpoint/2010/main" val="2830223826"/>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OOP - CLASS</a:t>
            </a:r>
            <a:endParaRPr lang="en-IN" b="1" dirty="0"/>
          </a:p>
        </p:txBody>
      </p:sp>
      <p:sp>
        <p:nvSpPr>
          <p:cNvPr id="3" name="Content Placeholder 2"/>
          <p:cNvSpPr>
            <a:spLocks noGrp="1"/>
          </p:cNvSpPr>
          <p:nvPr>
            <p:ph idx="1"/>
          </p:nvPr>
        </p:nvSpPr>
        <p:spPr>
          <a:xfrm>
            <a:off x="609600" y="1384301"/>
            <a:ext cx="10972800" cy="4991099"/>
          </a:xfrm>
        </p:spPr>
        <p:txBody>
          <a:bodyPr>
            <a:normAutofit/>
          </a:bodyPr>
          <a:lstStyle/>
          <a:p>
            <a:r>
              <a:rPr lang="en-US" sz="1800" dirty="0" smtClean="0">
                <a:latin typeface="Cambria" panose="02040503050406030204" pitchFamily="18" charset="0"/>
                <a:ea typeface="Cambria" panose="02040503050406030204" pitchFamily="18" charset="0"/>
              </a:rPr>
              <a:t>A </a:t>
            </a:r>
            <a:r>
              <a:rPr lang="en-US" sz="1800" b="1" dirty="0" smtClean="0">
                <a:latin typeface="Cambria" panose="02040503050406030204" pitchFamily="18" charset="0"/>
                <a:ea typeface="Cambria" panose="02040503050406030204" pitchFamily="18" charset="0"/>
              </a:rPr>
              <a:t>class</a:t>
            </a:r>
            <a:r>
              <a:rPr lang="en-US" sz="1800" dirty="0" smtClean="0">
                <a:latin typeface="Cambria" panose="02040503050406030204" pitchFamily="18" charset="0"/>
                <a:ea typeface="Cambria" panose="02040503050406030204" pitchFamily="18" charset="0"/>
              </a:rPr>
              <a:t> is a template or blueprint that is used to create objects.</a:t>
            </a:r>
          </a:p>
          <a:p>
            <a:r>
              <a:rPr lang="en-US" sz="1800" dirty="0">
                <a:latin typeface="Cambria" panose="02040503050406030204" pitchFamily="18" charset="0"/>
                <a:ea typeface="Cambria" panose="02040503050406030204" pitchFamily="18" charset="0"/>
              </a:rPr>
              <a:t>The </a:t>
            </a:r>
            <a:r>
              <a:rPr lang="en-US" sz="1800" b="1" dirty="0">
                <a:latin typeface="Cambria" panose="02040503050406030204" pitchFamily="18" charset="0"/>
                <a:ea typeface="Cambria" panose="02040503050406030204" pitchFamily="18" charset="0"/>
              </a:rPr>
              <a:t>class</a:t>
            </a:r>
            <a:r>
              <a:rPr lang="en-US" sz="1800" dirty="0">
                <a:latin typeface="Cambria" panose="02040503050406030204" pitchFamily="18" charset="0"/>
                <a:ea typeface="Cambria" panose="02040503050406030204" pitchFamily="18" charset="0"/>
              </a:rPr>
              <a:t> is a group of similar entities</a:t>
            </a:r>
            <a:r>
              <a:rPr lang="en-US" sz="1800" dirty="0" smtClean="0">
                <a:latin typeface="Cambria" panose="02040503050406030204" pitchFamily="18" charset="0"/>
                <a:ea typeface="Cambria" panose="02040503050406030204" pitchFamily="18" charset="0"/>
              </a:rPr>
              <a:t>.</a:t>
            </a:r>
          </a:p>
          <a:p>
            <a:r>
              <a:rPr lang="en-US" sz="1800" dirty="0" smtClean="0">
                <a:latin typeface="Cambria" panose="02040503050406030204" pitchFamily="18" charset="0"/>
                <a:ea typeface="Cambria" panose="02040503050406030204" pitchFamily="18" charset="0"/>
              </a:rPr>
              <a:t>A class consists of Data members and </a:t>
            </a:r>
            <a:r>
              <a:rPr lang="en-US" sz="1800" b="1" dirty="0" smtClean="0">
                <a:latin typeface="Cambria" panose="02040503050406030204" pitchFamily="18" charset="0"/>
                <a:ea typeface="Cambria" panose="02040503050406030204" pitchFamily="18" charset="0"/>
              </a:rPr>
              <a:t>methods</a:t>
            </a:r>
            <a:r>
              <a:rPr lang="en-US" sz="1800" dirty="0" smtClean="0">
                <a:latin typeface="Cambria" panose="02040503050406030204" pitchFamily="18" charset="0"/>
                <a:ea typeface="Cambria" panose="02040503050406030204" pitchFamily="18" charset="0"/>
              </a:rPr>
              <a:t>.</a:t>
            </a:r>
          </a:p>
          <a:p>
            <a:r>
              <a:rPr lang="en-US" sz="1800" dirty="0" smtClean="0">
                <a:latin typeface="Cambria" panose="02040503050406030204" pitchFamily="18" charset="0"/>
                <a:ea typeface="Cambria" panose="02040503050406030204" pitchFamily="18" charset="0"/>
              </a:rPr>
              <a:t>The member functions determine the behavior of the class, i.e. provide a definition for supporting various operations on data held in the form of an </a:t>
            </a:r>
            <a:r>
              <a:rPr lang="en-US" sz="1800" b="1" dirty="0" smtClean="0">
                <a:latin typeface="Cambria" panose="02040503050406030204" pitchFamily="18" charset="0"/>
                <a:ea typeface="Cambria" panose="02040503050406030204" pitchFamily="18" charset="0"/>
              </a:rPr>
              <a:t>object</a:t>
            </a:r>
            <a:r>
              <a:rPr lang="en-US" sz="1800" dirty="0" smtClean="0">
                <a:latin typeface="Cambria" panose="02040503050406030204" pitchFamily="18" charset="0"/>
                <a:ea typeface="Cambria" panose="02040503050406030204" pitchFamily="18" charset="0"/>
              </a:rPr>
              <a:t>.</a:t>
            </a:r>
          </a:p>
          <a:p>
            <a:r>
              <a:rPr lang="en-US" sz="1800" dirty="0" smtClean="0">
                <a:latin typeface="Cambria" panose="02040503050406030204" pitchFamily="18" charset="0"/>
                <a:ea typeface="Cambria" panose="02040503050406030204" pitchFamily="18" charset="0"/>
              </a:rPr>
              <a:t>It </a:t>
            </a:r>
            <a:r>
              <a:rPr lang="en-US" sz="1800" dirty="0">
                <a:latin typeface="Cambria" panose="02040503050406030204" pitchFamily="18" charset="0"/>
                <a:ea typeface="Cambria" panose="02040503050406030204" pitchFamily="18" charset="0"/>
              </a:rPr>
              <a:t>is only an logical component and not the physical entity. </a:t>
            </a:r>
          </a:p>
          <a:p>
            <a:pPr lvl="3"/>
            <a:r>
              <a:rPr lang="en-US" sz="1800" dirty="0">
                <a:latin typeface="Cambria" panose="02040503050406030204" pitchFamily="18" charset="0"/>
                <a:ea typeface="Cambria" panose="02040503050406030204" pitchFamily="18" charset="0"/>
              </a:rPr>
              <a:t>For example, if you had a class called “Expensive Cars” it could have objects like Mercedes, BMW, Toyota, etc. Its properties(data) can be price or speed of these cars. While the methods may be performed with these cars are driving, reverse, braking etc.</a:t>
            </a:r>
          </a:p>
          <a:p>
            <a:endParaRPr lang="en-US" sz="1800" dirty="0" smtClean="0">
              <a:latin typeface="Cambria" panose="02040503050406030204" pitchFamily="18" charset="0"/>
              <a:ea typeface="Cambria" panose="02040503050406030204" pitchFamily="18" charset="0"/>
            </a:endParaRPr>
          </a:p>
          <a:p>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21438658"/>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5053"/>
            <a:ext cx="10972800" cy="914400"/>
          </a:xfrm>
        </p:spPr>
        <p:txBody>
          <a:bodyPr/>
          <a:lstStyle/>
          <a:p>
            <a:r>
              <a:rPr lang="en-IN" b="1" dirty="0" smtClean="0"/>
              <a:t>OOP - OBJECTS</a:t>
            </a:r>
            <a:endParaRPr lang="en-IN" b="1" dirty="0"/>
          </a:p>
        </p:txBody>
      </p:sp>
      <p:sp>
        <p:nvSpPr>
          <p:cNvPr id="3" name="Content Placeholder 2"/>
          <p:cNvSpPr>
            <a:spLocks noGrp="1"/>
          </p:cNvSpPr>
          <p:nvPr>
            <p:ph idx="1"/>
          </p:nvPr>
        </p:nvSpPr>
        <p:spPr>
          <a:xfrm>
            <a:off x="609600" y="790135"/>
            <a:ext cx="10972800" cy="4297363"/>
          </a:xfrm>
        </p:spPr>
        <p:txBody>
          <a:bodyPr>
            <a:noAutofit/>
          </a:bodyPr>
          <a:lstStyle/>
          <a:p>
            <a:pPr algn="just"/>
            <a:r>
              <a:rPr lang="en-US" sz="1800" dirty="0" smtClean="0">
                <a:latin typeface="Cambria" panose="02040503050406030204" pitchFamily="18" charset="0"/>
                <a:ea typeface="Cambria" panose="02040503050406030204" pitchFamily="18" charset="0"/>
              </a:rPr>
              <a:t>In real-world an entity that has state and its behavior is known as an  object.</a:t>
            </a:r>
          </a:p>
          <a:p>
            <a:pPr algn="just"/>
            <a:r>
              <a:rPr lang="en-US" sz="1800" dirty="0" smtClean="0">
                <a:latin typeface="Cambria" panose="02040503050406030204" pitchFamily="18" charset="0"/>
                <a:ea typeface="Cambria" panose="02040503050406030204" pitchFamily="18" charset="0"/>
              </a:rPr>
              <a:t>In terms of object-oriented programming, software objects also have a state and behavior.</a:t>
            </a:r>
          </a:p>
          <a:p>
            <a:pPr algn="just"/>
            <a:endParaRPr lang="en-IN" sz="1800"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8860" y="1704535"/>
            <a:ext cx="6078973" cy="4710333"/>
          </a:xfrm>
          <a:prstGeom prst="rect">
            <a:avLst/>
          </a:prstGeom>
        </p:spPr>
      </p:pic>
      <p:sp>
        <p:nvSpPr>
          <p:cNvPr id="5" name="Rectangle 4"/>
          <p:cNvSpPr/>
          <p:nvPr/>
        </p:nvSpPr>
        <p:spPr>
          <a:xfrm>
            <a:off x="609600" y="1923153"/>
            <a:ext cx="4972800" cy="2031325"/>
          </a:xfrm>
          <a:prstGeom prst="rect">
            <a:avLst/>
          </a:prstGeom>
        </p:spPr>
        <p:txBody>
          <a:bodyPr wrap="square">
            <a:spAutoFit/>
          </a:bodyPr>
          <a:lstStyle/>
          <a:p>
            <a:pPr algn="just">
              <a:buNone/>
            </a:pPr>
            <a:r>
              <a:rPr lang="en-US" b="1" dirty="0">
                <a:latin typeface="Cambria" panose="02040503050406030204" pitchFamily="18" charset="0"/>
                <a:ea typeface="Cambria" panose="02040503050406030204" pitchFamily="18" charset="0"/>
              </a:rPr>
              <a:t>For Example:</a:t>
            </a: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A Car is an object. It has states (name, color, model) and its behavior (changing gear, applying brakes).</a:t>
            </a: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A Pen is an object. Its name is Parker; color is silver etc. known as its state. It is used to write, so writing is its behavior.</a:t>
            </a:r>
          </a:p>
        </p:txBody>
      </p:sp>
    </p:spTree>
    <p:extLst>
      <p:ext uri="{BB962C8B-B14F-4D97-AF65-F5344CB8AC3E}">
        <p14:creationId xmlns:p14="http://schemas.microsoft.com/office/powerpoint/2010/main" val="1962233096"/>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693"/>
            <a:ext cx="10972800" cy="914400"/>
          </a:xfrm>
        </p:spPr>
        <p:txBody>
          <a:bodyPr/>
          <a:lstStyle/>
          <a:p>
            <a:r>
              <a:rPr lang="en-US" b="1" dirty="0" smtClean="0"/>
              <a:t>OOP - OBJECTS</a:t>
            </a:r>
            <a:endParaRPr lang="en-US" b="1"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9877"/>
          <a:stretch/>
        </p:blipFill>
        <p:spPr>
          <a:xfrm>
            <a:off x="6808763" y="1275472"/>
            <a:ext cx="5037161" cy="504092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124" y="2825750"/>
            <a:ext cx="5935639" cy="3701542"/>
          </a:xfrm>
          <a:prstGeom prst="rect">
            <a:avLst/>
          </a:prstGeom>
        </p:spPr>
      </p:pic>
      <p:sp>
        <p:nvSpPr>
          <p:cNvPr id="3" name="Content Placeholder 2"/>
          <p:cNvSpPr>
            <a:spLocks noGrp="1"/>
          </p:cNvSpPr>
          <p:nvPr>
            <p:ph idx="1"/>
          </p:nvPr>
        </p:nvSpPr>
        <p:spPr>
          <a:xfrm>
            <a:off x="567397" y="677068"/>
            <a:ext cx="7873218" cy="4297363"/>
          </a:xfrm>
        </p:spPr>
        <p:txBody>
          <a:bodyPr/>
          <a:lstStyle/>
          <a:p>
            <a:r>
              <a:rPr lang="en-US" dirty="0" smtClean="0"/>
              <a:t>An object can be defined as an instance of a class, and there can be multiple instances of a class in a program. </a:t>
            </a:r>
          </a:p>
          <a:p>
            <a:r>
              <a:rPr lang="en-US" dirty="0" smtClean="0"/>
              <a:t>An Object contains both the data and the function, which operates on the data. </a:t>
            </a:r>
            <a:endParaRPr lang="en-US" dirty="0"/>
          </a:p>
        </p:txBody>
      </p:sp>
    </p:spTree>
    <p:extLst>
      <p:ext uri="{BB962C8B-B14F-4D97-AF65-F5344CB8AC3E}">
        <p14:creationId xmlns:p14="http://schemas.microsoft.com/office/powerpoint/2010/main" val="1695376642"/>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OOP - ENCAPSULATION</a:t>
            </a:r>
            <a:endParaRPr lang="en-IN" b="1" dirty="0"/>
          </a:p>
        </p:txBody>
      </p:sp>
      <p:sp>
        <p:nvSpPr>
          <p:cNvPr id="3" name="Content Placeholder 2"/>
          <p:cNvSpPr>
            <a:spLocks noGrp="1"/>
          </p:cNvSpPr>
          <p:nvPr>
            <p:ph idx="1"/>
          </p:nvPr>
        </p:nvSpPr>
        <p:spPr>
          <a:xfrm>
            <a:off x="609600" y="1676401"/>
            <a:ext cx="10972800" cy="4749799"/>
          </a:xfrm>
        </p:spPr>
        <p:txBody>
          <a:bodyPr>
            <a:normAutofit/>
          </a:bodyPr>
          <a:lstStyle/>
          <a:p>
            <a:pPr algn="just"/>
            <a:r>
              <a:rPr lang="en-US" dirty="0" smtClean="0"/>
              <a:t>Encapsulation is the technique used to implement abstraction in object-oriented programming. Encapsulation is used for access restriction to class members and methods.</a:t>
            </a:r>
          </a:p>
          <a:p>
            <a:pPr algn="just"/>
            <a:r>
              <a:rPr lang="en-US" dirty="0" smtClean="0"/>
              <a:t>Enclosing one or more details from outside world (Private) through access rights.</a:t>
            </a:r>
          </a:p>
          <a:p>
            <a:pPr algn="just"/>
            <a:r>
              <a:rPr lang="en-IN" dirty="0"/>
              <a:t>Other objects don’t have direct access to this state. Instead, they can only call a list of public functions — called methods</a:t>
            </a:r>
            <a:endParaRPr lang="en-US" dirty="0" smtClean="0"/>
          </a:p>
          <a:p>
            <a:pPr algn="just"/>
            <a:r>
              <a:rPr lang="en-IN" dirty="0"/>
              <a:t>T</a:t>
            </a:r>
            <a:r>
              <a:rPr lang="en-IN" dirty="0" smtClean="0"/>
              <a:t>he </a:t>
            </a:r>
            <a:r>
              <a:rPr lang="en-IN" dirty="0"/>
              <a:t>object manages its own state via methods — and no other class can touch it unless explicitly allowed. </a:t>
            </a:r>
            <a:endParaRPr lang="en-IN" dirty="0" smtClean="0"/>
          </a:p>
          <a:p>
            <a:pPr algn="just"/>
            <a:r>
              <a:rPr lang="en-IN" dirty="0" smtClean="0"/>
              <a:t>If </a:t>
            </a:r>
            <a:r>
              <a:rPr lang="en-IN" dirty="0"/>
              <a:t>you want to communicate with the object, you should use the methods provided. </a:t>
            </a:r>
            <a:endParaRPr lang="en-IN" dirty="0" smtClean="0"/>
          </a:p>
          <a:p>
            <a:pPr algn="just"/>
            <a:r>
              <a:rPr lang="en-IN" dirty="0" smtClean="0"/>
              <a:t>But </a:t>
            </a:r>
            <a:r>
              <a:rPr lang="en-IN" dirty="0"/>
              <a:t>(by default), you can’t change the state</a:t>
            </a:r>
          </a:p>
        </p:txBody>
      </p:sp>
    </p:spTree>
    <p:extLst>
      <p:ext uri="{BB962C8B-B14F-4D97-AF65-F5344CB8AC3E}">
        <p14:creationId xmlns:p14="http://schemas.microsoft.com/office/powerpoint/2010/main" val="1141011369"/>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73100"/>
            <a:ext cx="10972800" cy="914400"/>
          </a:xfrm>
        </p:spPr>
        <p:txBody>
          <a:bodyPr/>
          <a:lstStyle/>
          <a:p>
            <a:r>
              <a:rPr lang="en-IN" b="1" dirty="0" smtClean="0"/>
              <a:t>OOP - Encapsulation</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155700"/>
            <a:ext cx="11112500" cy="5321300"/>
          </a:xfrm>
        </p:spPr>
      </p:pic>
    </p:spTree>
    <p:extLst>
      <p:ext uri="{BB962C8B-B14F-4D97-AF65-F5344CB8AC3E}">
        <p14:creationId xmlns:p14="http://schemas.microsoft.com/office/powerpoint/2010/main" val="519438434"/>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7700"/>
            <a:ext cx="10972800" cy="914400"/>
          </a:xfrm>
        </p:spPr>
        <p:txBody>
          <a:bodyPr/>
          <a:lstStyle/>
          <a:p>
            <a:r>
              <a:rPr lang="en-IN" b="1" dirty="0" smtClean="0"/>
              <a:t>OOP - Encapsulation</a:t>
            </a:r>
            <a:endParaRPr lang="en-IN" b="1" dirty="0"/>
          </a:p>
        </p:txBody>
      </p:sp>
      <p:sp>
        <p:nvSpPr>
          <p:cNvPr id="3" name="Content Placeholder 2"/>
          <p:cNvSpPr>
            <a:spLocks noGrp="1"/>
          </p:cNvSpPr>
          <p:nvPr>
            <p:ph idx="1"/>
          </p:nvPr>
        </p:nvSpPr>
        <p:spPr>
          <a:xfrm>
            <a:off x="609600" y="1219200"/>
            <a:ext cx="11112500" cy="4627564"/>
          </a:xfrm>
        </p:spPr>
        <p:txBody>
          <a:bodyPr/>
          <a:lstStyle/>
          <a:p>
            <a:r>
              <a:rPr lang="en-IN" dirty="0" smtClean="0"/>
              <a:t>The </a:t>
            </a:r>
            <a:r>
              <a:rPr lang="en-IN" dirty="0"/>
              <a:t>“state” of the cat is the private variables mood, hungry and energy. It also has a private method meow(). It can call it whenever it wants, the other classes can’t tell the cat when to meow</a:t>
            </a:r>
            <a:r>
              <a:rPr lang="en-IN" dirty="0" smtClean="0"/>
              <a:t>.</a:t>
            </a:r>
            <a:endParaRPr lang="en-IN" dirty="0"/>
          </a:p>
          <a:p>
            <a:r>
              <a:rPr lang="en-IN" dirty="0"/>
              <a:t>What they can do is defined in the public methods sleep(), play() and feed(). </a:t>
            </a:r>
            <a:endParaRPr lang="en-IN" dirty="0" smtClean="0"/>
          </a:p>
          <a:p>
            <a:r>
              <a:rPr lang="en-IN" dirty="0" smtClean="0"/>
              <a:t>Each </a:t>
            </a:r>
            <a:r>
              <a:rPr lang="en-IN" dirty="0"/>
              <a:t>of them modifies the internal state somehow and may invoke meow(). Thus, the binding between the private state and public methods is made</a:t>
            </a:r>
            <a:r>
              <a:rPr lang="en-IN" dirty="0" smtClean="0"/>
              <a:t>.</a:t>
            </a:r>
            <a:endParaRPr lang="en-IN" dirty="0"/>
          </a:p>
          <a:p>
            <a:r>
              <a:rPr lang="en-IN" dirty="0"/>
              <a:t>This is encapsulation.</a:t>
            </a:r>
          </a:p>
        </p:txBody>
      </p:sp>
    </p:spTree>
    <p:extLst>
      <p:ext uri="{BB962C8B-B14F-4D97-AF65-F5344CB8AC3E}">
        <p14:creationId xmlns:p14="http://schemas.microsoft.com/office/powerpoint/2010/main" val="470181825"/>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8500"/>
            <a:ext cx="10972800" cy="914400"/>
          </a:xfrm>
        </p:spPr>
        <p:txBody>
          <a:bodyPr/>
          <a:lstStyle/>
          <a:p>
            <a:r>
              <a:rPr lang="en-IN" b="1" dirty="0" smtClean="0"/>
              <a:t>OOP - ABSTRACTION</a:t>
            </a:r>
            <a:endParaRPr lang="en-IN" b="1" dirty="0"/>
          </a:p>
        </p:txBody>
      </p:sp>
      <p:sp>
        <p:nvSpPr>
          <p:cNvPr id="3" name="Content Placeholder 2"/>
          <p:cNvSpPr>
            <a:spLocks noGrp="1"/>
          </p:cNvSpPr>
          <p:nvPr>
            <p:ph idx="1"/>
          </p:nvPr>
        </p:nvSpPr>
        <p:spPr>
          <a:xfrm>
            <a:off x="565150" y="1244600"/>
            <a:ext cx="11061700" cy="5016500"/>
          </a:xfrm>
        </p:spPr>
        <p:txBody>
          <a:bodyPr>
            <a:normAutofit fontScale="92500" lnSpcReduction="20000"/>
          </a:bodyPr>
          <a:lstStyle/>
          <a:p>
            <a:pPr algn="just"/>
            <a:r>
              <a:rPr lang="en-IN" dirty="0"/>
              <a:t>Abstraction can be thought of as a natural extension of encapsulation</a:t>
            </a:r>
            <a:endParaRPr lang="en-US" dirty="0" smtClean="0"/>
          </a:p>
          <a:p>
            <a:pPr algn="just"/>
            <a:r>
              <a:rPr lang="en-US" dirty="0" smtClean="0"/>
              <a:t>Abstraction is the concept of hiding the internal details  (implementation) and describing things in simple terms. </a:t>
            </a:r>
          </a:p>
          <a:p>
            <a:pPr algn="just"/>
            <a:r>
              <a:rPr lang="en-US" dirty="0" smtClean="0"/>
              <a:t>Revealing relevant/necessary information and hiding the unwanted information is abstraction.</a:t>
            </a:r>
          </a:p>
          <a:p>
            <a:r>
              <a:rPr lang="en-IN" dirty="0"/>
              <a:t>O</a:t>
            </a:r>
            <a:r>
              <a:rPr lang="en-IN" dirty="0" smtClean="0"/>
              <a:t>bject-oriented </a:t>
            </a:r>
            <a:r>
              <a:rPr lang="en-IN" dirty="0"/>
              <a:t>design, programs are often extremely large. </a:t>
            </a:r>
            <a:endParaRPr lang="en-IN" dirty="0" smtClean="0"/>
          </a:p>
          <a:p>
            <a:r>
              <a:rPr lang="en-IN" dirty="0" smtClean="0"/>
              <a:t>And </a:t>
            </a:r>
            <a:r>
              <a:rPr lang="en-IN" dirty="0"/>
              <a:t>separate objects communicate with each other a lot. So maintaining a large codebase like this for years — with changes along the way — is difficult.</a:t>
            </a:r>
          </a:p>
          <a:p>
            <a:r>
              <a:rPr lang="en-IN" dirty="0"/>
              <a:t>Abstraction is a concept aiming to ease this </a:t>
            </a:r>
            <a:r>
              <a:rPr lang="en-IN" dirty="0" smtClean="0"/>
              <a:t>problem</a:t>
            </a:r>
            <a:endParaRPr lang="en-US" dirty="0" smtClean="0"/>
          </a:p>
          <a:p>
            <a:pPr algn="just">
              <a:buNone/>
            </a:pPr>
            <a:r>
              <a:rPr lang="en-US" b="1" dirty="0" smtClean="0"/>
              <a:t>EXAMPLE</a:t>
            </a:r>
          </a:p>
          <a:p>
            <a:pPr algn="just"/>
            <a:r>
              <a:rPr lang="en-US" dirty="0" smtClean="0"/>
              <a:t>In a mobile phone, dialing a number would call some method internally which will concatenate the numbers and displays it on screen but, we don’t know what is happening internally.</a:t>
            </a:r>
          </a:p>
          <a:p>
            <a:pPr algn="just"/>
            <a:r>
              <a:rPr lang="en-US" dirty="0" smtClean="0"/>
              <a:t>When you tap on the call option, it is sending signals to other person’s mobile(whom you are trying to call) but we are unaware of it’s implementation.</a:t>
            </a:r>
          </a:p>
          <a:p>
            <a:pPr algn="just"/>
            <a:endParaRPr lang="en-IN" dirty="0"/>
          </a:p>
        </p:txBody>
      </p:sp>
    </p:spTree>
    <p:extLst>
      <p:ext uri="{BB962C8B-B14F-4D97-AF65-F5344CB8AC3E}">
        <p14:creationId xmlns:p14="http://schemas.microsoft.com/office/powerpoint/2010/main" val="4255251525"/>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b="1" dirty="0"/>
              <a:t>What is Programming</a:t>
            </a:r>
            <a:r>
              <a:rPr lang="en-IN" b="1" dirty="0" smtClean="0"/>
              <a:t>?</a:t>
            </a:r>
            <a:endParaRPr lang="en-IN" dirty="0"/>
          </a:p>
        </p:txBody>
      </p:sp>
      <p:sp>
        <p:nvSpPr>
          <p:cNvPr id="6" name="Content Placeholder 5"/>
          <p:cNvSpPr>
            <a:spLocks noGrp="1"/>
          </p:cNvSpPr>
          <p:nvPr>
            <p:ph idx="1"/>
          </p:nvPr>
        </p:nvSpPr>
        <p:spPr>
          <a:xfrm>
            <a:off x="609600" y="1295401"/>
            <a:ext cx="11214100" cy="4965700"/>
          </a:xfrm>
        </p:spPr>
        <p:txBody>
          <a:bodyPr>
            <a:normAutofit/>
          </a:bodyPr>
          <a:lstStyle/>
          <a:p>
            <a:r>
              <a:rPr lang="en-IN" dirty="0"/>
              <a:t>Programming is the process of writing an algorithm into a sequence of computer instructions. Or you can simply say it is the process of writing programs. </a:t>
            </a:r>
            <a:endParaRPr lang="en-IN" dirty="0" smtClean="0"/>
          </a:p>
          <a:p>
            <a:r>
              <a:rPr lang="en-IN" dirty="0" smtClean="0"/>
              <a:t>The process of transforming </a:t>
            </a:r>
            <a:r>
              <a:rPr lang="en-IN" dirty="0"/>
              <a:t>the solution of a specific problem into computer language. </a:t>
            </a:r>
            <a:endParaRPr lang="en-IN" dirty="0" smtClean="0"/>
          </a:p>
          <a:p>
            <a:r>
              <a:rPr lang="en-IN" dirty="0" smtClean="0"/>
              <a:t>Programming </a:t>
            </a:r>
            <a:r>
              <a:rPr lang="en-IN" dirty="0"/>
              <a:t>requires skill, logical thinking and lots of experience</a:t>
            </a:r>
            <a:r>
              <a:rPr lang="en-IN" dirty="0" smtClean="0"/>
              <a:t>.</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403" y="3175206"/>
            <a:ext cx="6450793" cy="3301587"/>
          </a:xfrm>
          <a:prstGeom prst="rect">
            <a:avLst/>
          </a:prstGeom>
        </p:spPr>
      </p:pic>
    </p:spTree>
    <p:extLst>
      <p:ext uri="{BB962C8B-B14F-4D97-AF65-F5344CB8AC3E}">
        <p14:creationId xmlns:p14="http://schemas.microsoft.com/office/powerpoint/2010/main" val="1337139938"/>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1506"/>
            <a:ext cx="10972800" cy="914400"/>
          </a:xfrm>
        </p:spPr>
        <p:txBody>
          <a:bodyPr/>
          <a:lstStyle/>
          <a:p>
            <a:r>
              <a:rPr lang="en-IN" b="1" dirty="0"/>
              <a:t>OOP - ABSTRACTION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1098" y="1435100"/>
            <a:ext cx="8742301" cy="4953238"/>
          </a:xfrm>
        </p:spPr>
      </p:pic>
      <p:sp>
        <p:nvSpPr>
          <p:cNvPr id="5" name="Rectangle 4"/>
          <p:cNvSpPr/>
          <p:nvPr/>
        </p:nvSpPr>
        <p:spPr>
          <a:xfrm>
            <a:off x="5457666" y="6019006"/>
            <a:ext cx="5496633" cy="369332"/>
          </a:xfrm>
          <a:prstGeom prst="rect">
            <a:avLst/>
          </a:prstGeom>
          <a:solidFill>
            <a:srgbClr val="FFFF00"/>
          </a:solidFill>
        </p:spPr>
        <p:txBody>
          <a:bodyPr wrap="none">
            <a:spAutoFit/>
          </a:bodyPr>
          <a:lstStyle/>
          <a:p>
            <a:r>
              <a:rPr lang="en-IN" b="1" dirty="0">
                <a:solidFill>
                  <a:srgbClr val="0A0A23"/>
                </a:solidFill>
                <a:latin typeface="Cambria" panose="02040503050406030204" pitchFamily="18" charset="0"/>
                <a:ea typeface="Cambria" panose="02040503050406030204" pitchFamily="18" charset="0"/>
              </a:rPr>
              <a:t>Cell phones are </a:t>
            </a:r>
            <a:r>
              <a:rPr lang="en-IN" b="1" dirty="0" smtClean="0">
                <a:solidFill>
                  <a:srgbClr val="0A0A23"/>
                </a:solidFill>
                <a:latin typeface="Cambria" panose="02040503050406030204" pitchFamily="18" charset="0"/>
                <a:ea typeface="Cambria" panose="02040503050406030204" pitchFamily="18" charset="0"/>
              </a:rPr>
              <a:t>complex</a:t>
            </a:r>
            <a:r>
              <a:rPr lang="en-IN" b="1" dirty="0">
                <a:solidFill>
                  <a:srgbClr val="0A0A23"/>
                </a:solidFill>
                <a:latin typeface="Cambria" panose="02040503050406030204" pitchFamily="18" charset="0"/>
                <a:ea typeface="Cambria" panose="02040503050406030204" pitchFamily="18" charset="0"/>
              </a:rPr>
              <a:t>. But using them is simple.</a:t>
            </a:r>
            <a:endParaRPr lang="en-IN" b="1" dirty="0">
              <a:latin typeface="Cambria" panose="02040503050406030204" pitchFamily="18" charset="0"/>
              <a:ea typeface="Cambria" panose="02040503050406030204" pitchFamily="18" charset="0"/>
            </a:endParaRPr>
          </a:p>
        </p:txBody>
      </p:sp>
      <p:sp>
        <p:nvSpPr>
          <p:cNvPr id="6" name="Rectangle 5"/>
          <p:cNvSpPr/>
          <p:nvPr/>
        </p:nvSpPr>
        <p:spPr>
          <a:xfrm>
            <a:off x="609600" y="1077912"/>
            <a:ext cx="10579100" cy="800219"/>
          </a:xfrm>
          <a:prstGeom prst="rect">
            <a:avLst/>
          </a:prstGeom>
          <a:solidFill>
            <a:schemeClr val="bg1">
              <a:lumMod val="95000"/>
            </a:schemeClr>
          </a:solidFill>
        </p:spPr>
        <p:txBody>
          <a:bodyPr wrap="square">
            <a:spAutoFit/>
          </a:bodyPr>
          <a:lstStyle/>
          <a:p>
            <a:pPr marL="285750" indent="-285750" fontAlgn="base">
              <a:spcBef>
                <a:spcPts val="600"/>
              </a:spcBef>
              <a:spcAft>
                <a:spcPts val="600"/>
              </a:spcAft>
              <a:buFont typeface="Arial" panose="020B0604020202020204" pitchFamily="34" charset="0"/>
              <a:buChar char="•"/>
            </a:pPr>
            <a:r>
              <a:rPr lang="en-IN" dirty="0">
                <a:solidFill>
                  <a:srgbClr val="0A0A23"/>
                </a:solidFill>
                <a:latin typeface="Cambria" panose="02040503050406030204" pitchFamily="18" charset="0"/>
                <a:ea typeface="Cambria" panose="02040503050406030204" pitchFamily="18" charset="0"/>
              </a:rPr>
              <a:t>You interact with your phone by using only a few buttons. </a:t>
            </a:r>
            <a:r>
              <a:rPr lang="en-IN" dirty="0" smtClean="0">
                <a:solidFill>
                  <a:srgbClr val="0A0A23"/>
                </a:solidFill>
                <a:latin typeface="Cambria" panose="02040503050406030204" pitchFamily="18" charset="0"/>
                <a:ea typeface="Cambria" panose="02040503050406030204" pitchFamily="18" charset="0"/>
              </a:rPr>
              <a:t>But implementation </a:t>
            </a:r>
            <a:r>
              <a:rPr lang="en-IN" dirty="0">
                <a:solidFill>
                  <a:srgbClr val="0A0A23"/>
                </a:solidFill>
                <a:latin typeface="Cambria" panose="02040503050406030204" pitchFamily="18" charset="0"/>
                <a:ea typeface="Cambria" panose="02040503050406030204" pitchFamily="18" charset="0"/>
              </a:rPr>
              <a:t>details are hidden. </a:t>
            </a:r>
            <a:endParaRPr lang="en-IN" dirty="0" smtClean="0">
              <a:solidFill>
                <a:srgbClr val="0A0A23"/>
              </a:solidFill>
              <a:latin typeface="Cambria" panose="02040503050406030204" pitchFamily="18" charset="0"/>
              <a:ea typeface="Cambria" panose="02040503050406030204" pitchFamily="18" charset="0"/>
            </a:endParaRPr>
          </a:p>
          <a:p>
            <a:pPr marL="285750" indent="-285750" fontAlgn="base">
              <a:spcBef>
                <a:spcPts val="600"/>
              </a:spcBef>
              <a:spcAft>
                <a:spcPts val="600"/>
              </a:spcAft>
              <a:buFont typeface="Arial" panose="020B0604020202020204" pitchFamily="34" charset="0"/>
              <a:buChar char="•"/>
            </a:pPr>
            <a:r>
              <a:rPr lang="en-IN" dirty="0" smtClean="0">
                <a:solidFill>
                  <a:srgbClr val="0A0A23"/>
                </a:solidFill>
                <a:latin typeface="Cambria" panose="02040503050406030204" pitchFamily="18" charset="0"/>
                <a:ea typeface="Cambria" panose="02040503050406030204" pitchFamily="18" charset="0"/>
              </a:rPr>
              <a:t>Only a </a:t>
            </a:r>
            <a:r>
              <a:rPr lang="en-IN" dirty="0">
                <a:solidFill>
                  <a:srgbClr val="0A0A23"/>
                </a:solidFill>
                <a:latin typeface="Cambria" panose="02040503050406030204" pitchFamily="18" charset="0"/>
                <a:ea typeface="Cambria" panose="02040503050406030204" pitchFamily="18" charset="0"/>
              </a:rPr>
              <a:t>short set of </a:t>
            </a:r>
            <a:r>
              <a:rPr lang="en-IN" dirty="0" smtClean="0">
                <a:solidFill>
                  <a:srgbClr val="0A0A23"/>
                </a:solidFill>
                <a:latin typeface="Cambria" panose="02040503050406030204" pitchFamily="18" charset="0"/>
                <a:ea typeface="Cambria" panose="02040503050406030204" pitchFamily="18" charset="0"/>
              </a:rPr>
              <a:t>actions are known.</a:t>
            </a:r>
            <a:endParaRPr lang="en-IN" dirty="0">
              <a:solidFill>
                <a:srgbClr val="0A0A23"/>
              </a:solidFill>
              <a:latin typeface="Cambria" panose="02040503050406030204" pitchFamily="18" charset="0"/>
              <a:ea typeface="Cambria" panose="02040503050406030204" pitchFamily="18" charset="0"/>
            </a:endParaRPr>
          </a:p>
        </p:txBody>
      </p:sp>
      <p:sp>
        <p:nvSpPr>
          <p:cNvPr id="7" name="Rectangle 6"/>
          <p:cNvSpPr/>
          <p:nvPr/>
        </p:nvSpPr>
        <p:spPr>
          <a:xfrm>
            <a:off x="609600" y="1874053"/>
            <a:ext cx="3213100" cy="1200329"/>
          </a:xfrm>
          <a:prstGeom prst="rect">
            <a:avLst/>
          </a:prstGeom>
          <a:solidFill>
            <a:schemeClr val="bg1">
              <a:lumMod val="95000"/>
            </a:schemeClr>
          </a:solidFill>
        </p:spPr>
        <p:txBody>
          <a:bodyPr wrap="square">
            <a:spAutoFit/>
          </a:bodyPr>
          <a:lstStyle/>
          <a:p>
            <a:pPr marL="285750" indent="-285750" fontAlgn="base">
              <a:spcBef>
                <a:spcPts val="600"/>
              </a:spcBef>
              <a:spcAft>
                <a:spcPts val="600"/>
              </a:spcAft>
              <a:buFont typeface="Arial" panose="020B0604020202020204" pitchFamily="34" charset="0"/>
              <a:buChar char="•"/>
            </a:pPr>
            <a:r>
              <a:rPr lang="en-IN" dirty="0">
                <a:solidFill>
                  <a:srgbClr val="0A0A23"/>
                </a:solidFill>
                <a:latin typeface="Cambria" panose="02040503050406030204" pitchFamily="18" charset="0"/>
                <a:ea typeface="Cambria" panose="02040503050406030204" pitchFamily="18" charset="0"/>
              </a:rPr>
              <a:t>Implementation changes — for example, a software update — rarely affect the abstraction you use.</a:t>
            </a:r>
          </a:p>
        </p:txBody>
      </p:sp>
    </p:spTree>
    <p:extLst>
      <p:ext uri="{BB962C8B-B14F-4D97-AF65-F5344CB8AC3E}">
        <p14:creationId xmlns:p14="http://schemas.microsoft.com/office/powerpoint/2010/main" val="3982657791"/>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914400"/>
          </a:xfrm>
        </p:spPr>
        <p:txBody>
          <a:bodyPr/>
          <a:lstStyle/>
          <a:p>
            <a:r>
              <a:rPr lang="en-IN" b="1" dirty="0" smtClean="0"/>
              <a:t>OOP - POLYMORPHISM</a:t>
            </a:r>
            <a:endParaRPr lang="en-IN" b="1" dirty="0"/>
          </a:p>
        </p:txBody>
      </p:sp>
      <p:sp>
        <p:nvSpPr>
          <p:cNvPr id="3" name="Content Placeholder 2"/>
          <p:cNvSpPr>
            <a:spLocks noGrp="1"/>
          </p:cNvSpPr>
          <p:nvPr>
            <p:ph idx="1"/>
          </p:nvPr>
        </p:nvSpPr>
        <p:spPr>
          <a:xfrm>
            <a:off x="698500" y="1117600"/>
            <a:ext cx="10972800" cy="5270500"/>
          </a:xfrm>
        </p:spPr>
        <p:txBody>
          <a:bodyPr>
            <a:normAutofit fontScale="85000" lnSpcReduction="10000"/>
          </a:bodyPr>
          <a:lstStyle/>
          <a:p>
            <a:pPr algn="just"/>
            <a:r>
              <a:rPr lang="en-IN" dirty="0"/>
              <a:t>Polymorphism means “many shapes” in </a:t>
            </a:r>
            <a:r>
              <a:rPr lang="en-IN" dirty="0" smtClean="0"/>
              <a:t>Greek.</a:t>
            </a:r>
            <a:endParaRPr lang="en-US" dirty="0" smtClean="0"/>
          </a:p>
          <a:p>
            <a:pPr algn="just"/>
            <a:r>
              <a:rPr lang="en-US" dirty="0" smtClean="0"/>
              <a:t>Polymorphism is the concept where an object behaves differently in different situations.</a:t>
            </a:r>
          </a:p>
          <a:p>
            <a:pPr algn="just"/>
            <a:r>
              <a:rPr lang="en-US" dirty="0" smtClean="0"/>
              <a:t>Performing a job in different ways.(One to many)</a:t>
            </a:r>
          </a:p>
          <a:p>
            <a:pPr algn="just"/>
            <a:r>
              <a:rPr lang="en-IN" dirty="0"/>
              <a:t>P</a:t>
            </a:r>
            <a:r>
              <a:rPr lang="en-IN" dirty="0" smtClean="0"/>
              <a:t>olymorphism </a:t>
            </a:r>
            <a:r>
              <a:rPr lang="en-IN" dirty="0"/>
              <a:t>gives a way to use a class exactly like its parent so there’s no confusion with mixing types.</a:t>
            </a:r>
            <a:r>
              <a:rPr lang="en-IN" b="1" dirty="0"/>
              <a:t> </a:t>
            </a:r>
            <a:r>
              <a:rPr lang="en-IN" dirty="0"/>
              <a:t>But each child class keeps its own methods as they </a:t>
            </a:r>
            <a:r>
              <a:rPr lang="en-IN" dirty="0" smtClean="0"/>
              <a:t>are.</a:t>
            </a:r>
          </a:p>
          <a:p>
            <a:pPr algn="just"/>
            <a:r>
              <a:rPr lang="en-IN" dirty="0"/>
              <a:t>For example, in English, the verb </a:t>
            </a:r>
            <a:r>
              <a:rPr lang="en-IN" i="1" dirty="0"/>
              <a:t>run</a:t>
            </a:r>
            <a:r>
              <a:rPr lang="en-IN" dirty="0"/>
              <a:t> has a different meaning if you use it with </a:t>
            </a:r>
            <a:r>
              <a:rPr lang="en-IN" i="1" dirty="0"/>
              <a:t>a laptop</a:t>
            </a:r>
            <a:r>
              <a:rPr lang="en-IN" dirty="0"/>
              <a:t>, </a:t>
            </a:r>
            <a:r>
              <a:rPr lang="en-IN" i="1" dirty="0"/>
              <a:t>a foot race</a:t>
            </a:r>
            <a:r>
              <a:rPr lang="en-IN" dirty="0"/>
              <a:t>, and </a:t>
            </a:r>
            <a:r>
              <a:rPr lang="en-IN" i="1" dirty="0"/>
              <a:t>business</a:t>
            </a:r>
            <a:r>
              <a:rPr lang="en-IN" dirty="0"/>
              <a:t>. Here, we understand the meaning of </a:t>
            </a:r>
            <a:r>
              <a:rPr lang="en-IN" i="1" dirty="0"/>
              <a:t>run</a:t>
            </a:r>
            <a:r>
              <a:rPr lang="en-IN" dirty="0"/>
              <a:t> based on the other words used along with </a:t>
            </a:r>
            <a:r>
              <a:rPr lang="en-IN" dirty="0" err="1"/>
              <a:t>it.The</a:t>
            </a:r>
            <a:r>
              <a:rPr lang="en-IN" dirty="0"/>
              <a:t> same also applied to </a:t>
            </a:r>
            <a:r>
              <a:rPr lang="en-IN" b="1" dirty="0"/>
              <a:t>Polymorphism</a:t>
            </a:r>
            <a:r>
              <a:rPr lang="en-IN" dirty="0"/>
              <a:t>.</a:t>
            </a:r>
            <a:endParaRPr lang="en-US" dirty="0" smtClean="0"/>
          </a:p>
          <a:p>
            <a:pPr algn="just">
              <a:buNone/>
            </a:pPr>
            <a:r>
              <a:rPr lang="en-US" b="1" dirty="0" smtClean="0"/>
              <a:t>EXAMPLE</a:t>
            </a:r>
          </a:p>
          <a:p>
            <a:pPr algn="just"/>
            <a:r>
              <a:rPr lang="en-US" dirty="0" smtClean="0"/>
              <a:t>We click photographs and record videos using the camera in a mobile phone.</a:t>
            </a:r>
          </a:p>
          <a:p>
            <a:pPr algn="just"/>
            <a:r>
              <a:rPr lang="en-US" dirty="0" smtClean="0"/>
              <a:t>Various brands have a plethora of camera modes in a mobile like: split camera/</a:t>
            </a:r>
            <a:r>
              <a:rPr lang="en-US" dirty="0" err="1" smtClean="0"/>
              <a:t>panaroma</a:t>
            </a:r>
            <a:r>
              <a:rPr lang="en-US" dirty="0" smtClean="0"/>
              <a:t>/slow-mo.</a:t>
            </a:r>
          </a:p>
          <a:p>
            <a:pPr algn="just"/>
            <a:r>
              <a:rPr lang="en-US" dirty="0" smtClean="0"/>
              <a:t>The basic purpose is to click/record, so the functionality of camera is the same in every mobile, whereas the modes enable you to use your camera in different ways.</a:t>
            </a:r>
          </a:p>
          <a:p>
            <a:pPr algn="just"/>
            <a:endParaRPr lang="en-IN" dirty="0"/>
          </a:p>
        </p:txBody>
      </p:sp>
    </p:spTree>
    <p:extLst>
      <p:ext uri="{BB962C8B-B14F-4D97-AF65-F5344CB8AC3E}">
        <p14:creationId xmlns:p14="http://schemas.microsoft.com/office/powerpoint/2010/main" val="1974378199"/>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OOP - POLYMORPHISM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323109"/>
            <a:ext cx="8013700" cy="5156282"/>
          </a:xfrm>
          <a:ln>
            <a:solidFill>
              <a:schemeClr val="accent1"/>
            </a:solidFill>
          </a:ln>
        </p:spPr>
      </p:pic>
      <p:sp>
        <p:nvSpPr>
          <p:cNvPr id="5" name="Rectangle 4"/>
          <p:cNvSpPr/>
          <p:nvPr/>
        </p:nvSpPr>
        <p:spPr>
          <a:xfrm>
            <a:off x="2413000" y="5956300"/>
            <a:ext cx="17653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76370182"/>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OOP - INHERITANCE</a:t>
            </a:r>
            <a:endParaRPr lang="en-IN" b="1" dirty="0"/>
          </a:p>
        </p:txBody>
      </p:sp>
      <p:sp>
        <p:nvSpPr>
          <p:cNvPr id="3" name="Content Placeholder 2"/>
          <p:cNvSpPr>
            <a:spLocks noGrp="1"/>
          </p:cNvSpPr>
          <p:nvPr>
            <p:ph idx="1"/>
          </p:nvPr>
        </p:nvSpPr>
        <p:spPr>
          <a:xfrm>
            <a:off x="609600" y="1358900"/>
            <a:ext cx="10972800" cy="4927599"/>
          </a:xfrm>
        </p:spPr>
        <p:txBody>
          <a:bodyPr>
            <a:normAutofit/>
          </a:bodyPr>
          <a:lstStyle/>
          <a:p>
            <a:pPr algn="just"/>
            <a:r>
              <a:rPr lang="en-US" dirty="0" smtClean="0"/>
              <a:t> Inheritance is the object oriented programming concept where an object is based on another object</a:t>
            </a:r>
          </a:p>
          <a:p>
            <a:pPr algn="just"/>
            <a:r>
              <a:rPr lang="en-US" dirty="0" smtClean="0"/>
              <a:t> Inheritance is the mechanism of code reuse.</a:t>
            </a:r>
          </a:p>
          <a:p>
            <a:pPr algn="just"/>
            <a:r>
              <a:rPr lang="en-US" dirty="0" smtClean="0"/>
              <a:t> The object that is getting inherited is called </a:t>
            </a:r>
            <a:r>
              <a:rPr lang="en-US" b="1" dirty="0" err="1" smtClean="0"/>
              <a:t>superclass</a:t>
            </a:r>
            <a:r>
              <a:rPr lang="en-US" dirty="0" smtClean="0"/>
              <a:t> and the object that inherits the </a:t>
            </a:r>
            <a:r>
              <a:rPr lang="en-US" dirty="0" err="1" smtClean="0"/>
              <a:t>superclass</a:t>
            </a:r>
            <a:r>
              <a:rPr lang="en-US" dirty="0" smtClean="0"/>
              <a:t> is called </a:t>
            </a:r>
            <a:r>
              <a:rPr lang="en-US" b="1" dirty="0" smtClean="0"/>
              <a:t>subclass</a:t>
            </a:r>
            <a:r>
              <a:rPr lang="en-US" dirty="0" smtClean="0"/>
              <a:t>.</a:t>
            </a:r>
          </a:p>
          <a:p>
            <a:pPr algn="just">
              <a:buNone/>
            </a:pPr>
            <a:r>
              <a:rPr lang="en-US" b="1" dirty="0" smtClean="0"/>
              <a:t>Example:</a:t>
            </a:r>
          </a:p>
          <a:p>
            <a:pPr algn="just"/>
            <a:r>
              <a:rPr lang="en-US" dirty="0" smtClean="0"/>
              <a:t>The basic purpose of using a mobile phone is communication.</a:t>
            </a:r>
          </a:p>
          <a:p>
            <a:pPr algn="just"/>
            <a:r>
              <a:rPr lang="en-US" dirty="0" smtClean="0"/>
              <a:t>There are several brands in mobiles. So, the brands of a mobile are using this basic functionality(communication) by extending the mobile class functionality and adding their own new features to their respective brands.</a:t>
            </a:r>
          </a:p>
          <a:p>
            <a:pPr algn="just">
              <a:buNone/>
            </a:pPr>
            <a:endParaRPr lang="en-IN" dirty="0"/>
          </a:p>
        </p:txBody>
      </p:sp>
    </p:spTree>
    <p:extLst>
      <p:ext uri="{BB962C8B-B14F-4D97-AF65-F5344CB8AC3E}">
        <p14:creationId xmlns:p14="http://schemas.microsoft.com/office/powerpoint/2010/main" val="626016008"/>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499"/>
            <a:ext cx="10972800" cy="914400"/>
          </a:xfrm>
        </p:spPr>
        <p:txBody>
          <a:bodyPr/>
          <a:lstStyle/>
          <a:p>
            <a:r>
              <a:rPr lang="en-IN" b="1" dirty="0"/>
              <a:t>OOP - INHERITANCE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456376"/>
            <a:ext cx="9029700" cy="5666137"/>
          </a:xfrm>
        </p:spPr>
      </p:pic>
      <p:sp>
        <p:nvSpPr>
          <p:cNvPr id="5" name="Rectangle 4"/>
          <p:cNvSpPr/>
          <p:nvPr/>
        </p:nvSpPr>
        <p:spPr>
          <a:xfrm>
            <a:off x="965200" y="6115647"/>
            <a:ext cx="8382000" cy="369332"/>
          </a:xfrm>
          <a:prstGeom prst="rect">
            <a:avLst/>
          </a:prstGeom>
          <a:solidFill>
            <a:srgbClr val="FFFF00"/>
          </a:solidFill>
        </p:spPr>
        <p:txBody>
          <a:bodyPr wrap="square">
            <a:spAutoFit/>
          </a:bodyPr>
          <a:lstStyle/>
          <a:p>
            <a:r>
              <a:rPr lang="en-IN" b="1" dirty="0">
                <a:solidFill>
                  <a:srgbClr val="0A0A23"/>
                </a:solidFill>
                <a:latin typeface="Lato"/>
              </a:rPr>
              <a:t>A private teacher is a type of teacher. And any teacher is a type of Person.</a:t>
            </a:r>
            <a:endParaRPr lang="en-IN" b="1" dirty="0"/>
          </a:p>
        </p:txBody>
      </p:sp>
      <p:sp>
        <p:nvSpPr>
          <p:cNvPr id="6" name="Rectangle 5"/>
          <p:cNvSpPr/>
          <p:nvPr/>
        </p:nvSpPr>
        <p:spPr>
          <a:xfrm>
            <a:off x="8470900" y="2102535"/>
            <a:ext cx="3492500" cy="1323439"/>
          </a:xfrm>
          <a:prstGeom prst="rect">
            <a:avLst/>
          </a:prstGeom>
          <a:solidFill>
            <a:srgbClr val="FFFF00"/>
          </a:solidFill>
        </p:spPr>
        <p:txBody>
          <a:bodyPr wrap="square">
            <a:spAutoFit/>
          </a:bodyPr>
          <a:lstStyle/>
          <a:p>
            <a:r>
              <a:rPr lang="en-IN" sz="2000" dirty="0" smtClean="0">
                <a:solidFill>
                  <a:srgbClr val="0A0A23"/>
                </a:solidFill>
                <a:latin typeface="Cambria" panose="02040503050406030204" pitchFamily="18" charset="0"/>
                <a:ea typeface="Cambria" panose="02040503050406030204" pitchFamily="18" charset="0"/>
              </a:rPr>
              <a:t>By Inheriting each </a:t>
            </a:r>
            <a:r>
              <a:rPr lang="en-IN" sz="2000" dirty="0">
                <a:solidFill>
                  <a:srgbClr val="0A0A23"/>
                </a:solidFill>
                <a:latin typeface="Cambria" panose="02040503050406030204" pitchFamily="18" charset="0"/>
                <a:ea typeface="Cambria" panose="02040503050406030204" pitchFamily="18" charset="0"/>
              </a:rPr>
              <a:t>class adds only what is necessary for it while reusing common logic with the parent classes</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52618983"/>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126" y="157089"/>
            <a:ext cx="10972800" cy="914400"/>
          </a:xfrm>
        </p:spPr>
        <p:txBody>
          <a:bodyPr/>
          <a:lstStyle/>
          <a:p>
            <a:r>
              <a:rPr lang="en-IN" b="1" dirty="0" smtClean="0"/>
              <a:t>MCQ Based on OOPS Concept</a:t>
            </a:r>
            <a:endParaRPr lang="en-IN" b="1" dirty="0"/>
          </a:p>
        </p:txBody>
      </p:sp>
      <p:sp>
        <p:nvSpPr>
          <p:cNvPr id="3" name="Content Placeholder 2"/>
          <p:cNvSpPr>
            <a:spLocks noGrp="1"/>
          </p:cNvSpPr>
          <p:nvPr>
            <p:ph idx="1"/>
          </p:nvPr>
        </p:nvSpPr>
        <p:spPr>
          <a:xfrm>
            <a:off x="511126" y="827650"/>
            <a:ext cx="10972800" cy="5446541"/>
          </a:xfrm>
        </p:spPr>
        <p:txBody>
          <a:bodyPr>
            <a:normAutofit/>
          </a:bodyPr>
          <a:lstStyle/>
          <a:p>
            <a:pPr marL="457200" indent="-457200">
              <a:buFont typeface="+mj-lt"/>
              <a:buAutoNum type="arabicPeriod"/>
            </a:pPr>
            <a:r>
              <a:rPr lang="en-IN" dirty="0"/>
              <a:t>Which of the following best defines a class?</a:t>
            </a:r>
            <a:br>
              <a:rPr lang="en-IN" dirty="0"/>
            </a:br>
            <a:r>
              <a:rPr lang="en-IN" dirty="0"/>
              <a:t>a) Parent of an object</a:t>
            </a:r>
            <a:br>
              <a:rPr lang="en-IN" dirty="0"/>
            </a:br>
            <a:r>
              <a:rPr lang="en-IN" dirty="0"/>
              <a:t>b) Instance of an object</a:t>
            </a:r>
            <a:br>
              <a:rPr lang="en-IN" dirty="0"/>
            </a:br>
            <a:r>
              <a:rPr lang="en-IN" dirty="0"/>
              <a:t>c) Blueprint of an object</a:t>
            </a:r>
            <a:br>
              <a:rPr lang="en-IN" dirty="0"/>
            </a:br>
            <a:r>
              <a:rPr lang="en-IN" dirty="0"/>
              <a:t>d) Scope of an </a:t>
            </a:r>
            <a:r>
              <a:rPr lang="en-IN" dirty="0" smtClean="0"/>
              <a:t>object</a:t>
            </a:r>
          </a:p>
          <a:p>
            <a:pPr marL="457200" indent="-457200">
              <a:buFont typeface="+mj-lt"/>
              <a:buAutoNum type="arabicPeriod"/>
            </a:pPr>
            <a:endParaRPr lang="en-IN" dirty="0" smtClean="0"/>
          </a:p>
          <a:p>
            <a:pPr marL="457200" indent="-457200">
              <a:buFont typeface="+mj-lt"/>
              <a:buAutoNum type="arabicPeriod"/>
            </a:pPr>
            <a:r>
              <a:rPr lang="en-IN" dirty="0"/>
              <a:t>Which Feature of OOP illustrated the code reusability?</a:t>
            </a:r>
            <a:br>
              <a:rPr lang="en-IN" dirty="0"/>
            </a:br>
            <a:r>
              <a:rPr lang="en-IN" dirty="0"/>
              <a:t>a) Polymorphism</a:t>
            </a:r>
            <a:br>
              <a:rPr lang="en-IN" dirty="0"/>
            </a:br>
            <a:r>
              <a:rPr lang="en-IN" dirty="0"/>
              <a:t>b) Abstraction</a:t>
            </a:r>
            <a:br>
              <a:rPr lang="en-IN" dirty="0"/>
            </a:br>
            <a:r>
              <a:rPr lang="en-IN" dirty="0"/>
              <a:t>c) Encapsulation</a:t>
            </a:r>
            <a:br>
              <a:rPr lang="en-IN" dirty="0"/>
            </a:br>
            <a:r>
              <a:rPr lang="en-IN" dirty="0"/>
              <a:t>d) Inheritance</a:t>
            </a:r>
          </a:p>
        </p:txBody>
      </p:sp>
    </p:spTree>
    <p:extLst>
      <p:ext uri="{BB962C8B-B14F-4D97-AF65-F5344CB8AC3E}">
        <p14:creationId xmlns:p14="http://schemas.microsoft.com/office/powerpoint/2010/main" val="3389414606"/>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7089"/>
            <a:ext cx="10972800" cy="914400"/>
          </a:xfrm>
        </p:spPr>
        <p:txBody>
          <a:bodyPr/>
          <a:lstStyle/>
          <a:p>
            <a:r>
              <a:rPr lang="en-IN" b="1" dirty="0"/>
              <a:t>MCQ Based on OOPS Concept</a:t>
            </a:r>
            <a:endParaRPr lang="en-IN" dirty="0"/>
          </a:p>
        </p:txBody>
      </p:sp>
      <p:sp>
        <p:nvSpPr>
          <p:cNvPr id="3" name="Content Placeholder 2"/>
          <p:cNvSpPr>
            <a:spLocks noGrp="1"/>
          </p:cNvSpPr>
          <p:nvPr>
            <p:ph idx="1"/>
          </p:nvPr>
        </p:nvSpPr>
        <p:spPr>
          <a:xfrm>
            <a:off x="609600" y="874542"/>
            <a:ext cx="10972800" cy="5343378"/>
          </a:xfrm>
        </p:spPr>
        <p:txBody>
          <a:bodyPr/>
          <a:lstStyle/>
          <a:p>
            <a:pPr marL="457200" indent="-457200">
              <a:buFont typeface="+mj-lt"/>
              <a:buAutoNum type="arabicPeriod" startAt="3"/>
            </a:pPr>
            <a:r>
              <a:rPr lang="en-IN" dirty="0"/>
              <a:t>Which language does not support all 4 types of inheritance?</a:t>
            </a:r>
            <a:br>
              <a:rPr lang="en-IN" dirty="0"/>
            </a:br>
            <a:r>
              <a:rPr lang="en-IN" dirty="0"/>
              <a:t>a) C++</a:t>
            </a:r>
            <a:br>
              <a:rPr lang="en-IN" dirty="0"/>
            </a:br>
            <a:r>
              <a:rPr lang="en-IN" dirty="0"/>
              <a:t>b) Java</a:t>
            </a:r>
            <a:br>
              <a:rPr lang="en-IN" dirty="0"/>
            </a:br>
            <a:r>
              <a:rPr lang="en-IN" dirty="0"/>
              <a:t>c) </a:t>
            </a:r>
            <a:r>
              <a:rPr lang="en-IN" dirty="0" err="1"/>
              <a:t>Kotlin</a:t>
            </a:r>
            <a:r>
              <a:rPr lang="en-IN" dirty="0"/>
              <a:t/>
            </a:r>
            <a:br>
              <a:rPr lang="en-IN" dirty="0"/>
            </a:br>
            <a:r>
              <a:rPr lang="en-IN" dirty="0"/>
              <a:t>d) Small </a:t>
            </a:r>
            <a:r>
              <a:rPr lang="en-IN" dirty="0" smtClean="0"/>
              <a:t>Talk</a:t>
            </a:r>
          </a:p>
          <a:p>
            <a:pPr marL="457200" indent="-457200">
              <a:buFont typeface="+mj-lt"/>
              <a:buAutoNum type="arabicPeriod" startAt="3"/>
            </a:pPr>
            <a:endParaRPr lang="en-IN" dirty="0"/>
          </a:p>
          <a:p>
            <a:pPr marL="457200" indent="-457200">
              <a:buFont typeface="+mj-lt"/>
              <a:buAutoNum type="arabicPeriod" startAt="3"/>
            </a:pPr>
            <a:r>
              <a:rPr lang="en-IN" dirty="0"/>
              <a:t>Why Java is Partially OOP language?</a:t>
            </a:r>
            <a:br>
              <a:rPr lang="en-IN" dirty="0"/>
            </a:br>
            <a:r>
              <a:rPr lang="en-IN" dirty="0"/>
              <a:t>a) It supports usual declaration of primitive data types</a:t>
            </a:r>
            <a:br>
              <a:rPr lang="en-IN" dirty="0"/>
            </a:br>
            <a:r>
              <a:rPr lang="en-IN" dirty="0"/>
              <a:t>b) It doesn’t support all types of inheritance</a:t>
            </a:r>
            <a:br>
              <a:rPr lang="en-IN" dirty="0"/>
            </a:br>
            <a:r>
              <a:rPr lang="en-IN" dirty="0"/>
              <a:t>c) It allows code to be written outside classes</a:t>
            </a:r>
            <a:br>
              <a:rPr lang="en-IN" dirty="0"/>
            </a:br>
            <a:r>
              <a:rPr lang="en-IN" dirty="0"/>
              <a:t>d) It does not support pointers</a:t>
            </a:r>
          </a:p>
        </p:txBody>
      </p:sp>
    </p:spTree>
    <p:extLst>
      <p:ext uri="{BB962C8B-B14F-4D97-AF65-F5344CB8AC3E}">
        <p14:creationId xmlns:p14="http://schemas.microsoft.com/office/powerpoint/2010/main" val="3937682750"/>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7089"/>
            <a:ext cx="10972800" cy="914400"/>
          </a:xfrm>
        </p:spPr>
        <p:txBody>
          <a:bodyPr/>
          <a:lstStyle/>
          <a:p>
            <a:r>
              <a:rPr lang="en-IN" b="1" dirty="0"/>
              <a:t>MCQ Based on OOPS Concept</a:t>
            </a:r>
            <a:endParaRPr lang="en-IN" dirty="0"/>
          </a:p>
        </p:txBody>
      </p:sp>
      <p:sp>
        <p:nvSpPr>
          <p:cNvPr id="3" name="Content Placeholder 2"/>
          <p:cNvSpPr>
            <a:spLocks noGrp="1"/>
          </p:cNvSpPr>
          <p:nvPr>
            <p:ph idx="1"/>
          </p:nvPr>
        </p:nvSpPr>
        <p:spPr>
          <a:xfrm>
            <a:off x="609600" y="874542"/>
            <a:ext cx="10972800" cy="5343378"/>
          </a:xfrm>
        </p:spPr>
        <p:txBody>
          <a:bodyPr/>
          <a:lstStyle/>
          <a:p>
            <a:pPr marL="457200" indent="-457200">
              <a:buFont typeface="+mj-lt"/>
              <a:buAutoNum type="arabicPeriod" startAt="5"/>
            </a:pPr>
            <a:r>
              <a:rPr lang="en-IN" dirty="0"/>
              <a:t>Which concept of OOP is false for C++?</a:t>
            </a:r>
            <a:br>
              <a:rPr lang="en-IN" dirty="0"/>
            </a:br>
            <a:r>
              <a:rPr lang="en-IN" dirty="0"/>
              <a:t>a) Code can be written without using classes</a:t>
            </a:r>
            <a:br>
              <a:rPr lang="en-IN" dirty="0"/>
            </a:br>
            <a:r>
              <a:rPr lang="en-IN" dirty="0"/>
              <a:t>b) Code must contain at least one class</a:t>
            </a:r>
            <a:br>
              <a:rPr lang="en-IN" dirty="0"/>
            </a:br>
            <a:r>
              <a:rPr lang="en-IN" dirty="0"/>
              <a:t>c) A class must have member functions</a:t>
            </a:r>
            <a:br>
              <a:rPr lang="en-IN" dirty="0"/>
            </a:br>
            <a:r>
              <a:rPr lang="en-IN" dirty="0"/>
              <a:t>d) At least one object should be declared in </a:t>
            </a:r>
            <a:r>
              <a:rPr lang="en-IN" dirty="0" smtClean="0"/>
              <a:t>code</a:t>
            </a:r>
          </a:p>
          <a:p>
            <a:pPr marL="457200" indent="-457200">
              <a:buFont typeface="+mj-lt"/>
              <a:buAutoNum type="arabicPeriod" startAt="5"/>
            </a:pPr>
            <a:endParaRPr lang="en-IN" dirty="0"/>
          </a:p>
          <a:p>
            <a:pPr marL="457200" indent="-457200">
              <a:buFont typeface="+mj-lt"/>
              <a:buAutoNum type="arabicPeriod" startAt="5"/>
            </a:pPr>
            <a:r>
              <a:rPr lang="en-IN" dirty="0"/>
              <a:t>Which of the two features match each other?</a:t>
            </a:r>
            <a:br>
              <a:rPr lang="en-IN" dirty="0"/>
            </a:br>
            <a:r>
              <a:rPr lang="en-IN" dirty="0"/>
              <a:t>a) Inheritance and Encapsulation</a:t>
            </a:r>
            <a:br>
              <a:rPr lang="en-IN" dirty="0"/>
            </a:br>
            <a:r>
              <a:rPr lang="en-IN" dirty="0"/>
              <a:t>b) Encapsulation and Polymorphism</a:t>
            </a:r>
            <a:br>
              <a:rPr lang="en-IN" dirty="0"/>
            </a:br>
            <a:r>
              <a:rPr lang="en-IN" dirty="0"/>
              <a:t>c) Encapsulation and Abstraction</a:t>
            </a:r>
            <a:br>
              <a:rPr lang="en-IN" dirty="0"/>
            </a:br>
            <a:r>
              <a:rPr lang="en-IN" dirty="0"/>
              <a:t>d) Abstraction and Polymorphism</a:t>
            </a:r>
          </a:p>
        </p:txBody>
      </p:sp>
    </p:spTree>
    <p:extLst>
      <p:ext uri="{BB962C8B-B14F-4D97-AF65-F5344CB8AC3E}">
        <p14:creationId xmlns:p14="http://schemas.microsoft.com/office/powerpoint/2010/main" val="2640637696"/>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126" y="157089"/>
            <a:ext cx="10972800" cy="914400"/>
          </a:xfrm>
        </p:spPr>
        <p:txBody>
          <a:bodyPr/>
          <a:lstStyle/>
          <a:p>
            <a:r>
              <a:rPr lang="en-IN" b="1" dirty="0" smtClean="0"/>
              <a:t>MCQ Based on OOPS Concept</a:t>
            </a:r>
            <a:endParaRPr lang="en-IN" b="1" dirty="0"/>
          </a:p>
        </p:txBody>
      </p:sp>
      <p:sp>
        <p:nvSpPr>
          <p:cNvPr id="3" name="Content Placeholder 2"/>
          <p:cNvSpPr>
            <a:spLocks noGrp="1"/>
          </p:cNvSpPr>
          <p:nvPr>
            <p:ph idx="1"/>
          </p:nvPr>
        </p:nvSpPr>
        <p:spPr>
          <a:xfrm>
            <a:off x="511126" y="827650"/>
            <a:ext cx="10972800" cy="5446541"/>
          </a:xfrm>
        </p:spPr>
        <p:txBody>
          <a:bodyPr>
            <a:normAutofit/>
          </a:bodyPr>
          <a:lstStyle/>
          <a:p>
            <a:pPr marL="457200" indent="-457200">
              <a:buFont typeface="+mj-lt"/>
              <a:buAutoNum type="arabicPeriod" startAt="7"/>
            </a:pPr>
            <a:r>
              <a:rPr lang="en-IN" dirty="0"/>
              <a:t>Which feature allows open recursion, among the following?</a:t>
            </a:r>
            <a:br>
              <a:rPr lang="en-IN" dirty="0"/>
            </a:br>
            <a:r>
              <a:rPr lang="en-IN" dirty="0"/>
              <a:t>a) Use of this pointer</a:t>
            </a:r>
            <a:br>
              <a:rPr lang="en-IN" dirty="0"/>
            </a:br>
            <a:r>
              <a:rPr lang="en-IN" dirty="0"/>
              <a:t>b) Use of pointers</a:t>
            </a:r>
            <a:br>
              <a:rPr lang="en-IN" dirty="0"/>
            </a:br>
            <a:r>
              <a:rPr lang="en-IN" dirty="0"/>
              <a:t>c) Use of pass by value</a:t>
            </a:r>
            <a:br>
              <a:rPr lang="en-IN" dirty="0"/>
            </a:br>
            <a:r>
              <a:rPr lang="en-IN" dirty="0"/>
              <a:t>d) Use of parameterized </a:t>
            </a:r>
            <a:r>
              <a:rPr lang="en-IN" dirty="0" smtClean="0"/>
              <a:t>constructor</a:t>
            </a:r>
          </a:p>
          <a:p>
            <a:pPr marL="457200" indent="-457200">
              <a:buFont typeface="+mj-lt"/>
              <a:buAutoNum type="arabicPeriod" startAt="7"/>
            </a:pPr>
            <a:endParaRPr lang="en-IN" dirty="0" smtClean="0"/>
          </a:p>
          <a:p>
            <a:pPr marL="457200" indent="-457200">
              <a:buFont typeface="+mj-lt"/>
              <a:buAutoNum type="arabicPeriod" startAt="7"/>
            </a:pPr>
            <a:r>
              <a:rPr lang="en-IN" dirty="0"/>
              <a:t>Class is pass by _______</a:t>
            </a:r>
            <a:br>
              <a:rPr lang="en-IN" dirty="0"/>
            </a:br>
            <a:r>
              <a:rPr lang="en-IN" dirty="0"/>
              <a:t>a) Value</a:t>
            </a:r>
            <a:br>
              <a:rPr lang="en-IN" dirty="0"/>
            </a:br>
            <a:r>
              <a:rPr lang="en-IN" dirty="0"/>
              <a:t>b) Reference</a:t>
            </a:r>
            <a:br>
              <a:rPr lang="en-IN" dirty="0"/>
            </a:br>
            <a:r>
              <a:rPr lang="en-IN" dirty="0"/>
              <a:t>c) Value or Reference, depending on program</a:t>
            </a:r>
            <a:br>
              <a:rPr lang="en-IN" dirty="0"/>
            </a:br>
            <a:r>
              <a:rPr lang="en-IN" dirty="0"/>
              <a:t>d) Copy</a:t>
            </a:r>
          </a:p>
        </p:txBody>
      </p:sp>
    </p:spTree>
    <p:extLst>
      <p:ext uri="{BB962C8B-B14F-4D97-AF65-F5344CB8AC3E}">
        <p14:creationId xmlns:p14="http://schemas.microsoft.com/office/powerpoint/2010/main" val="678049087"/>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126" y="157089"/>
            <a:ext cx="10972800" cy="914400"/>
          </a:xfrm>
        </p:spPr>
        <p:txBody>
          <a:bodyPr/>
          <a:lstStyle/>
          <a:p>
            <a:r>
              <a:rPr lang="en-IN" b="1" dirty="0" smtClean="0"/>
              <a:t>MCQ Based on OOPS Concept</a:t>
            </a:r>
            <a:endParaRPr lang="en-IN" b="1" dirty="0"/>
          </a:p>
        </p:txBody>
      </p:sp>
      <p:sp>
        <p:nvSpPr>
          <p:cNvPr id="3" name="Content Placeholder 2"/>
          <p:cNvSpPr>
            <a:spLocks noGrp="1"/>
          </p:cNvSpPr>
          <p:nvPr>
            <p:ph idx="1"/>
          </p:nvPr>
        </p:nvSpPr>
        <p:spPr>
          <a:xfrm>
            <a:off x="511126" y="827650"/>
            <a:ext cx="10972800" cy="5446541"/>
          </a:xfrm>
        </p:spPr>
        <p:txBody>
          <a:bodyPr>
            <a:normAutofit/>
          </a:bodyPr>
          <a:lstStyle/>
          <a:p>
            <a:pPr marL="457200" indent="-457200">
              <a:buSzPct val="129000"/>
              <a:buFont typeface="+mj-lt"/>
              <a:buAutoNum type="arabicPeriod" startAt="9"/>
            </a:pPr>
            <a:r>
              <a:rPr lang="en-IN" dirty="0"/>
              <a:t>Size of a class is :</a:t>
            </a:r>
            <a:br>
              <a:rPr lang="en-IN" dirty="0"/>
            </a:br>
            <a:r>
              <a:rPr lang="en-IN" dirty="0"/>
              <a:t>a) Sum of size of all the variables declared inside the class</a:t>
            </a:r>
            <a:br>
              <a:rPr lang="en-IN" dirty="0"/>
            </a:br>
            <a:r>
              <a:rPr lang="en-IN" dirty="0"/>
              <a:t>b) Sum of size of all the variables along with inherited variables in the class</a:t>
            </a:r>
            <a:br>
              <a:rPr lang="en-IN" dirty="0"/>
            </a:br>
            <a:r>
              <a:rPr lang="en-IN" dirty="0"/>
              <a:t>c) Size of largest size of variable</a:t>
            </a:r>
            <a:br>
              <a:rPr lang="en-IN" dirty="0"/>
            </a:br>
            <a:r>
              <a:rPr lang="en-IN" dirty="0"/>
              <a:t>d) Classes doesn’t have any </a:t>
            </a:r>
            <a:r>
              <a:rPr lang="en-IN" dirty="0" smtClean="0"/>
              <a:t>size</a:t>
            </a:r>
          </a:p>
          <a:p>
            <a:pPr marL="457200" indent="-457200">
              <a:buSzPct val="129000"/>
              <a:buFont typeface="+mj-lt"/>
              <a:buAutoNum type="arabicPeriod" startAt="9"/>
            </a:pPr>
            <a:endParaRPr lang="en-IN" dirty="0" smtClean="0"/>
          </a:p>
          <a:p>
            <a:pPr marL="457200" indent="-457200">
              <a:buFont typeface="+mj-lt"/>
              <a:buAutoNum type="arabicPeriod" startAt="9"/>
            </a:pPr>
            <a:r>
              <a:rPr lang="en-IN" dirty="0"/>
              <a:t>Which class can have member functions without their implementation?</a:t>
            </a:r>
            <a:br>
              <a:rPr lang="en-IN" dirty="0"/>
            </a:br>
            <a:r>
              <a:rPr lang="en-IN" dirty="0"/>
              <a:t>a) Default class</a:t>
            </a:r>
            <a:br>
              <a:rPr lang="en-IN" dirty="0"/>
            </a:br>
            <a:r>
              <a:rPr lang="en-IN" dirty="0"/>
              <a:t>b) String class</a:t>
            </a:r>
            <a:br>
              <a:rPr lang="en-IN" dirty="0"/>
            </a:br>
            <a:r>
              <a:rPr lang="en-IN" dirty="0"/>
              <a:t>c) Template class</a:t>
            </a:r>
            <a:br>
              <a:rPr lang="en-IN" dirty="0"/>
            </a:br>
            <a:r>
              <a:rPr lang="en-IN" dirty="0"/>
              <a:t>d) Abstract class</a:t>
            </a:r>
          </a:p>
        </p:txBody>
      </p:sp>
    </p:spTree>
    <p:extLst>
      <p:ext uri="{BB962C8B-B14F-4D97-AF65-F5344CB8AC3E}">
        <p14:creationId xmlns:p14="http://schemas.microsoft.com/office/powerpoint/2010/main" val="2697903038"/>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Who is a Programmer?</a:t>
            </a:r>
            <a:endParaRPr lang="en-IN" b="1" dirty="0"/>
          </a:p>
        </p:txBody>
      </p:sp>
      <p:sp>
        <p:nvSpPr>
          <p:cNvPr id="3" name="Content Placeholder 2"/>
          <p:cNvSpPr>
            <a:spLocks noGrp="1"/>
          </p:cNvSpPr>
          <p:nvPr>
            <p:ph idx="1"/>
          </p:nvPr>
        </p:nvSpPr>
        <p:spPr>
          <a:xfrm>
            <a:off x="609600" y="1397001"/>
            <a:ext cx="10972800" cy="4576764"/>
          </a:xfrm>
        </p:spPr>
        <p:txBody>
          <a:bodyPr/>
          <a:lstStyle/>
          <a:p>
            <a:r>
              <a:rPr lang="en-IN" dirty="0"/>
              <a:t>Programmers are the person who writes programs in a specific computer programming language. </a:t>
            </a:r>
          </a:p>
          <a:p>
            <a:r>
              <a:rPr lang="en-IN" dirty="0"/>
              <a:t>They are highly skilled, hard working, problem solvers.</a:t>
            </a:r>
          </a:p>
          <a:p>
            <a:r>
              <a:rPr lang="en-IN" dirty="0"/>
              <a:t>The world’s first programmer was Ada Lovelace. She was widely known for her work on Charles Babbage’s Analytical Engine </a:t>
            </a:r>
          </a:p>
          <a:p>
            <a:endParaRPr lang="en-IN" dirty="0"/>
          </a:p>
        </p:txBody>
      </p:sp>
    </p:spTree>
    <p:extLst>
      <p:ext uri="{BB962C8B-B14F-4D97-AF65-F5344CB8AC3E}">
        <p14:creationId xmlns:p14="http://schemas.microsoft.com/office/powerpoint/2010/main" val="984949932"/>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126" y="157089"/>
            <a:ext cx="10972800" cy="914400"/>
          </a:xfrm>
        </p:spPr>
        <p:txBody>
          <a:bodyPr/>
          <a:lstStyle/>
          <a:p>
            <a:r>
              <a:rPr lang="en-IN" b="1" dirty="0" smtClean="0"/>
              <a:t>MCQ Based on OOPS Concept</a:t>
            </a:r>
            <a:endParaRPr lang="en-IN" b="1" dirty="0"/>
          </a:p>
        </p:txBody>
      </p:sp>
      <p:sp>
        <p:nvSpPr>
          <p:cNvPr id="3" name="Content Placeholder 2"/>
          <p:cNvSpPr>
            <a:spLocks noGrp="1"/>
          </p:cNvSpPr>
          <p:nvPr>
            <p:ph idx="1"/>
          </p:nvPr>
        </p:nvSpPr>
        <p:spPr>
          <a:xfrm>
            <a:off x="511126" y="827650"/>
            <a:ext cx="10972800" cy="5446541"/>
          </a:xfrm>
        </p:spPr>
        <p:txBody>
          <a:bodyPr>
            <a:normAutofit/>
          </a:bodyPr>
          <a:lstStyle/>
          <a:p>
            <a:pPr marL="457200" indent="-457200">
              <a:buSzPct val="129000"/>
              <a:buFont typeface="+mj-lt"/>
              <a:buAutoNum type="arabicPeriod" startAt="11"/>
            </a:pPr>
            <a:r>
              <a:rPr lang="en-IN" dirty="0"/>
              <a:t>Class with main() function can be inherited (True/False)</a:t>
            </a:r>
            <a:br>
              <a:rPr lang="en-IN" dirty="0"/>
            </a:br>
            <a:r>
              <a:rPr lang="en-IN" dirty="0"/>
              <a:t>a) True</a:t>
            </a:r>
            <a:br>
              <a:rPr lang="en-IN" dirty="0"/>
            </a:br>
            <a:r>
              <a:rPr lang="en-IN" dirty="0"/>
              <a:t>b) </a:t>
            </a:r>
            <a:r>
              <a:rPr lang="en-IN" dirty="0" smtClean="0"/>
              <a:t>False</a:t>
            </a:r>
          </a:p>
          <a:p>
            <a:pPr marL="457200" indent="-457200">
              <a:buSzPct val="129000"/>
              <a:buFont typeface="+mj-lt"/>
              <a:buAutoNum type="arabicPeriod" startAt="11"/>
            </a:pPr>
            <a:endParaRPr lang="en-IN" dirty="0" smtClean="0"/>
          </a:p>
          <a:p>
            <a:pPr marL="457200" indent="-457200">
              <a:buFont typeface="+mj-lt"/>
              <a:buAutoNum type="arabicPeriod" startAt="11"/>
            </a:pPr>
            <a:r>
              <a:rPr lang="en-IN" dirty="0"/>
              <a:t>Which of the following pairs are similar?</a:t>
            </a:r>
            <a:br>
              <a:rPr lang="en-IN" dirty="0"/>
            </a:br>
            <a:r>
              <a:rPr lang="en-IN" dirty="0"/>
              <a:t>a) Class and object</a:t>
            </a:r>
            <a:br>
              <a:rPr lang="en-IN" dirty="0"/>
            </a:br>
            <a:r>
              <a:rPr lang="en-IN" dirty="0"/>
              <a:t>b) Class and structure</a:t>
            </a:r>
            <a:br>
              <a:rPr lang="en-IN" dirty="0"/>
            </a:br>
            <a:r>
              <a:rPr lang="en-IN" dirty="0"/>
              <a:t>c) Structure and object</a:t>
            </a:r>
            <a:br>
              <a:rPr lang="en-IN" dirty="0"/>
            </a:br>
            <a:r>
              <a:rPr lang="en-IN" dirty="0"/>
              <a:t>d) Structure and functions</a:t>
            </a:r>
          </a:p>
        </p:txBody>
      </p:sp>
    </p:spTree>
    <p:extLst>
      <p:ext uri="{BB962C8B-B14F-4D97-AF65-F5344CB8AC3E}">
        <p14:creationId xmlns:p14="http://schemas.microsoft.com/office/powerpoint/2010/main" val="3914791306"/>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126" y="157089"/>
            <a:ext cx="10972800" cy="914400"/>
          </a:xfrm>
        </p:spPr>
        <p:txBody>
          <a:bodyPr/>
          <a:lstStyle/>
          <a:p>
            <a:r>
              <a:rPr lang="en-IN" b="1" dirty="0" smtClean="0"/>
              <a:t>MCQ Based on OOPS Concept</a:t>
            </a:r>
            <a:endParaRPr lang="en-IN" b="1" dirty="0"/>
          </a:p>
        </p:txBody>
      </p:sp>
      <p:sp>
        <p:nvSpPr>
          <p:cNvPr id="3" name="Content Placeholder 2"/>
          <p:cNvSpPr>
            <a:spLocks noGrp="1"/>
          </p:cNvSpPr>
          <p:nvPr>
            <p:ph idx="1"/>
          </p:nvPr>
        </p:nvSpPr>
        <p:spPr>
          <a:xfrm>
            <a:off x="511126" y="827650"/>
            <a:ext cx="10972800" cy="5446541"/>
          </a:xfrm>
        </p:spPr>
        <p:txBody>
          <a:bodyPr>
            <a:normAutofit/>
          </a:bodyPr>
          <a:lstStyle/>
          <a:p>
            <a:pPr marL="457200" indent="-457200">
              <a:buSzPct val="129000"/>
              <a:buFont typeface="+mj-lt"/>
              <a:buAutoNum type="arabicPeriod" startAt="13"/>
            </a:pPr>
            <a:r>
              <a:rPr lang="en-IN" dirty="0"/>
              <a:t>Instance of which type of class can’t be created?</a:t>
            </a:r>
            <a:br>
              <a:rPr lang="en-IN" dirty="0"/>
            </a:br>
            <a:r>
              <a:rPr lang="en-IN" dirty="0"/>
              <a:t>a) Anonymous class</a:t>
            </a:r>
            <a:br>
              <a:rPr lang="en-IN" dirty="0"/>
            </a:br>
            <a:r>
              <a:rPr lang="en-IN" dirty="0"/>
              <a:t>b) Nested class</a:t>
            </a:r>
            <a:br>
              <a:rPr lang="en-IN" dirty="0"/>
            </a:br>
            <a:r>
              <a:rPr lang="en-IN" dirty="0"/>
              <a:t>c) Parent class</a:t>
            </a:r>
            <a:br>
              <a:rPr lang="en-IN" dirty="0"/>
            </a:br>
            <a:r>
              <a:rPr lang="en-IN" dirty="0"/>
              <a:t>d) Abstract </a:t>
            </a:r>
            <a:r>
              <a:rPr lang="en-IN" dirty="0" smtClean="0"/>
              <a:t>class</a:t>
            </a:r>
          </a:p>
          <a:p>
            <a:pPr marL="457200" indent="-457200">
              <a:buSzPct val="129000"/>
              <a:buFont typeface="+mj-lt"/>
              <a:buAutoNum type="arabicPeriod" startAt="13"/>
            </a:pPr>
            <a:endParaRPr lang="en-IN" dirty="0" smtClean="0"/>
          </a:p>
          <a:p>
            <a:pPr marL="457200" indent="-457200">
              <a:buFont typeface="+mj-lt"/>
              <a:buAutoNum type="arabicPeriod" startAt="13"/>
            </a:pPr>
            <a:r>
              <a:rPr lang="en-IN" dirty="0"/>
              <a:t>Which of the following pairs are similar?</a:t>
            </a:r>
            <a:br>
              <a:rPr lang="en-IN" dirty="0"/>
            </a:br>
            <a:r>
              <a:rPr lang="en-IN" dirty="0"/>
              <a:t>a) Class and object</a:t>
            </a:r>
            <a:br>
              <a:rPr lang="en-IN" dirty="0"/>
            </a:br>
            <a:r>
              <a:rPr lang="en-IN" dirty="0"/>
              <a:t>b) Class and structure</a:t>
            </a:r>
            <a:br>
              <a:rPr lang="en-IN" dirty="0"/>
            </a:br>
            <a:r>
              <a:rPr lang="en-IN" dirty="0"/>
              <a:t>c) Structure and object</a:t>
            </a:r>
            <a:br>
              <a:rPr lang="en-IN" dirty="0"/>
            </a:br>
            <a:r>
              <a:rPr lang="en-IN" dirty="0"/>
              <a:t>d) Structure and functions</a:t>
            </a:r>
          </a:p>
        </p:txBody>
      </p:sp>
    </p:spTree>
    <p:extLst>
      <p:ext uri="{BB962C8B-B14F-4D97-AF65-F5344CB8AC3E}">
        <p14:creationId xmlns:p14="http://schemas.microsoft.com/office/powerpoint/2010/main" val="3144790332"/>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126" y="157089"/>
            <a:ext cx="10972800" cy="914400"/>
          </a:xfrm>
        </p:spPr>
        <p:txBody>
          <a:bodyPr/>
          <a:lstStyle/>
          <a:p>
            <a:r>
              <a:rPr lang="en-IN" b="1" dirty="0" smtClean="0"/>
              <a:t>MCQ Based on OOPS Concept</a:t>
            </a:r>
            <a:endParaRPr lang="en-IN" b="1" dirty="0"/>
          </a:p>
        </p:txBody>
      </p:sp>
      <p:sp>
        <p:nvSpPr>
          <p:cNvPr id="3" name="Content Placeholder 2"/>
          <p:cNvSpPr>
            <a:spLocks noGrp="1"/>
          </p:cNvSpPr>
          <p:nvPr>
            <p:ph idx="1"/>
          </p:nvPr>
        </p:nvSpPr>
        <p:spPr>
          <a:xfrm>
            <a:off x="511126" y="681644"/>
            <a:ext cx="10972800" cy="5735781"/>
          </a:xfrm>
        </p:spPr>
        <p:txBody>
          <a:bodyPr>
            <a:normAutofit fontScale="92500" lnSpcReduction="10000"/>
          </a:bodyPr>
          <a:lstStyle/>
          <a:p>
            <a:pPr marL="457200" indent="-457200">
              <a:buSzPct val="129000"/>
              <a:buFont typeface="+mj-lt"/>
              <a:buAutoNum type="arabicPeriod" startAt="15"/>
            </a:pPr>
            <a:r>
              <a:rPr lang="en-IN" dirty="0"/>
              <a:t>If a function can perform more than 1 type of tasks, where the function name remains same, which feature of OOP is used here?</a:t>
            </a:r>
            <a:br>
              <a:rPr lang="en-IN" dirty="0"/>
            </a:br>
            <a:r>
              <a:rPr lang="en-IN" dirty="0"/>
              <a:t>a) Encapsulation</a:t>
            </a:r>
            <a:br>
              <a:rPr lang="en-IN" dirty="0"/>
            </a:br>
            <a:r>
              <a:rPr lang="en-IN" dirty="0"/>
              <a:t>b) Inheritance</a:t>
            </a:r>
            <a:br>
              <a:rPr lang="en-IN" dirty="0"/>
            </a:br>
            <a:r>
              <a:rPr lang="en-IN" dirty="0"/>
              <a:t>c) Polymorphism</a:t>
            </a:r>
            <a:br>
              <a:rPr lang="en-IN" dirty="0"/>
            </a:br>
            <a:r>
              <a:rPr lang="en-IN" dirty="0"/>
              <a:t>d) </a:t>
            </a:r>
            <a:r>
              <a:rPr lang="en-IN" dirty="0" smtClean="0"/>
              <a:t>Abstraction</a:t>
            </a:r>
          </a:p>
          <a:p>
            <a:pPr marL="457200" indent="-457200">
              <a:buSzPct val="129000"/>
              <a:buFont typeface="+mj-lt"/>
              <a:buAutoNum type="arabicPeriod" startAt="15"/>
            </a:pPr>
            <a:endParaRPr lang="en-IN" dirty="0" smtClean="0"/>
          </a:p>
          <a:p>
            <a:pPr marL="457200" indent="-457200">
              <a:buFont typeface="+mj-lt"/>
              <a:buAutoNum type="arabicPeriod" startAt="15"/>
            </a:pPr>
            <a:r>
              <a:rPr lang="en-IN" dirty="0"/>
              <a:t>If different properties and functions of a real world entity is grouped or embedded into a single element, what is it called in OOP language?</a:t>
            </a:r>
            <a:br>
              <a:rPr lang="en-IN" dirty="0"/>
            </a:br>
            <a:r>
              <a:rPr lang="en-IN" dirty="0"/>
              <a:t>a) Inheritance</a:t>
            </a:r>
            <a:br>
              <a:rPr lang="en-IN" dirty="0"/>
            </a:br>
            <a:r>
              <a:rPr lang="en-IN" dirty="0"/>
              <a:t>b) Polymorphism</a:t>
            </a:r>
            <a:br>
              <a:rPr lang="en-IN" dirty="0"/>
            </a:br>
            <a:r>
              <a:rPr lang="en-IN" dirty="0"/>
              <a:t>c) Abstraction</a:t>
            </a:r>
            <a:br>
              <a:rPr lang="en-IN" dirty="0"/>
            </a:br>
            <a:r>
              <a:rPr lang="en-IN" dirty="0"/>
              <a:t>d) Encapsulation</a:t>
            </a:r>
          </a:p>
        </p:txBody>
      </p:sp>
    </p:spTree>
    <p:extLst>
      <p:ext uri="{BB962C8B-B14F-4D97-AF65-F5344CB8AC3E}">
        <p14:creationId xmlns:p14="http://schemas.microsoft.com/office/powerpoint/2010/main" val="633180921"/>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126" y="157089"/>
            <a:ext cx="10972800" cy="914400"/>
          </a:xfrm>
        </p:spPr>
        <p:txBody>
          <a:bodyPr/>
          <a:lstStyle/>
          <a:p>
            <a:r>
              <a:rPr lang="en-IN" b="1" dirty="0" smtClean="0"/>
              <a:t>MCQ Based on OOPS Concept</a:t>
            </a:r>
            <a:endParaRPr lang="en-IN" b="1" dirty="0"/>
          </a:p>
        </p:txBody>
      </p:sp>
      <p:sp>
        <p:nvSpPr>
          <p:cNvPr id="3" name="Content Placeholder 2"/>
          <p:cNvSpPr>
            <a:spLocks noGrp="1"/>
          </p:cNvSpPr>
          <p:nvPr>
            <p:ph idx="1"/>
          </p:nvPr>
        </p:nvSpPr>
        <p:spPr>
          <a:xfrm>
            <a:off x="511126" y="681644"/>
            <a:ext cx="10972800" cy="5735781"/>
          </a:xfrm>
        </p:spPr>
        <p:txBody>
          <a:bodyPr>
            <a:normAutofit/>
          </a:bodyPr>
          <a:lstStyle/>
          <a:p>
            <a:pPr marL="457200" indent="-457200">
              <a:buSzPct val="129000"/>
              <a:buFont typeface="+mj-lt"/>
              <a:buAutoNum type="arabicPeriod" startAt="17"/>
            </a:pPr>
            <a:r>
              <a:rPr lang="en-IN" dirty="0"/>
              <a:t>How many basic features of OOP are required for a programming language to be purely OOP?</a:t>
            </a:r>
            <a:br>
              <a:rPr lang="en-IN" dirty="0"/>
            </a:br>
            <a:r>
              <a:rPr lang="en-IN" dirty="0"/>
              <a:t>a) 7</a:t>
            </a:r>
            <a:br>
              <a:rPr lang="en-IN" dirty="0"/>
            </a:br>
            <a:r>
              <a:rPr lang="en-IN" dirty="0"/>
              <a:t>b) 6</a:t>
            </a:r>
            <a:br>
              <a:rPr lang="en-IN" dirty="0"/>
            </a:br>
            <a:r>
              <a:rPr lang="en-IN" dirty="0"/>
              <a:t>c) 5</a:t>
            </a:r>
            <a:br>
              <a:rPr lang="en-IN" dirty="0"/>
            </a:br>
            <a:r>
              <a:rPr lang="en-IN" dirty="0"/>
              <a:t>d) </a:t>
            </a:r>
            <a:r>
              <a:rPr lang="en-IN" dirty="0" smtClean="0"/>
              <a:t>4</a:t>
            </a:r>
          </a:p>
          <a:p>
            <a:pPr marL="457200" indent="-457200">
              <a:buSzPct val="129000"/>
              <a:buFont typeface="+mj-lt"/>
              <a:buAutoNum type="arabicPeriod" startAt="17"/>
            </a:pPr>
            <a:endParaRPr lang="en-IN" dirty="0" smtClean="0"/>
          </a:p>
          <a:p>
            <a:pPr marL="457200" indent="-457200">
              <a:buFont typeface="+mj-lt"/>
              <a:buAutoNum type="arabicPeriod" startAt="17"/>
            </a:pPr>
            <a:r>
              <a:rPr lang="en-IN" dirty="0"/>
              <a:t>The feature by which one object can interact with another object is:</a:t>
            </a:r>
            <a:br>
              <a:rPr lang="en-IN" dirty="0"/>
            </a:br>
            <a:r>
              <a:rPr lang="en-IN" dirty="0"/>
              <a:t>a) Data transfer</a:t>
            </a:r>
            <a:br>
              <a:rPr lang="en-IN" dirty="0"/>
            </a:br>
            <a:r>
              <a:rPr lang="en-IN" dirty="0"/>
              <a:t>b) Data Binding</a:t>
            </a:r>
            <a:br>
              <a:rPr lang="en-IN" dirty="0"/>
            </a:br>
            <a:r>
              <a:rPr lang="en-IN" dirty="0"/>
              <a:t>c) Message Passing</a:t>
            </a:r>
            <a:br>
              <a:rPr lang="en-IN" dirty="0"/>
            </a:br>
            <a:r>
              <a:rPr lang="en-IN" dirty="0"/>
              <a:t>d) Message reading</a:t>
            </a:r>
          </a:p>
        </p:txBody>
      </p:sp>
    </p:spTree>
    <p:extLst>
      <p:ext uri="{BB962C8B-B14F-4D97-AF65-F5344CB8AC3E}">
        <p14:creationId xmlns:p14="http://schemas.microsoft.com/office/powerpoint/2010/main" val="3098874261"/>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126" y="157089"/>
            <a:ext cx="10972800" cy="914400"/>
          </a:xfrm>
        </p:spPr>
        <p:txBody>
          <a:bodyPr/>
          <a:lstStyle/>
          <a:p>
            <a:r>
              <a:rPr lang="en-IN" b="1" dirty="0" smtClean="0"/>
              <a:t>MCQ Based on OOPS Concept</a:t>
            </a:r>
            <a:endParaRPr lang="en-IN" b="1" dirty="0"/>
          </a:p>
        </p:txBody>
      </p:sp>
      <p:sp>
        <p:nvSpPr>
          <p:cNvPr id="3" name="Content Placeholder 2"/>
          <p:cNvSpPr>
            <a:spLocks noGrp="1"/>
          </p:cNvSpPr>
          <p:nvPr>
            <p:ph idx="1"/>
          </p:nvPr>
        </p:nvSpPr>
        <p:spPr>
          <a:xfrm>
            <a:off x="511126" y="681644"/>
            <a:ext cx="10972800" cy="5735781"/>
          </a:xfrm>
        </p:spPr>
        <p:txBody>
          <a:bodyPr>
            <a:normAutofit/>
          </a:bodyPr>
          <a:lstStyle/>
          <a:p>
            <a:pPr marL="457200" indent="-457200">
              <a:buSzPct val="129000"/>
              <a:buFont typeface="+mj-lt"/>
              <a:buAutoNum type="arabicPeriod" startAt="19"/>
            </a:pPr>
            <a:r>
              <a:rPr lang="en-IN" dirty="0"/>
              <a:t>The feature by which one object can interact with another object is:</a:t>
            </a:r>
            <a:br>
              <a:rPr lang="en-IN" dirty="0"/>
            </a:br>
            <a:r>
              <a:rPr lang="en-IN" dirty="0"/>
              <a:t>a) Data transfer</a:t>
            </a:r>
            <a:br>
              <a:rPr lang="en-IN" dirty="0"/>
            </a:br>
            <a:r>
              <a:rPr lang="en-IN" dirty="0"/>
              <a:t>b) Data Binding</a:t>
            </a:r>
            <a:br>
              <a:rPr lang="en-IN" dirty="0"/>
            </a:br>
            <a:r>
              <a:rPr lang="en-IN" dirty="0"/>
              <a:t>c) Message Passing</a:t>
            </a:r>
            <a:br>
              <a:rPr lang="en-IN" dirty="0"/>
            </a:br>
            <a:r>
              <a:rPr lang="en-IN" dirty="0"/>
              <a:t>d) Message reading</a:t>
            </a:r>
            <a:endParaRPr lang="en-IN" dirty="0" smtClean="0"/>
          </a:p>
          <a:p>
            <a:pPr marL="457200" indent="-457200">
              <a:buFont typeface="+mj-lt"/>
              <a:buAutoNum type="arabicPeriod" startAt="19"/>
            </a:pPr>
            <a:r>
              <a:rPr lang="en-IN" dirty="0"/>
              <a:t>Exception handling is feature of OOP. (True/False)</a:t>
            </a:r>
            <a:br>
              <a:rPr lang="en-IN" dirty="0"/>
            </a:br>
            <a:r>
              <a:rPr lang="en-IN" dirty="0"/>
              <a:t>a) True</a:t>
            </a:r>
            <a:br>
              <a:rPr lang="en-IN" dirty="0"/>
            </a:br>
            <a:r>
              <a:rPr lang="en-IN" dirty="0"/>
              <a:t>b) False</a:t>
            </a:r>
          </a:p>
        </p:txBody>
      </p:sp>
    </p:spTree>
    <p:extLst>
      <p:ext uri="{BB962C8B-B14F-4D97-AF65-F5344CB8AC3E}">
        <p14:creationId xmlns:p14="http://schemas.microsoft.com/office/powerpoint/2010/main" val="979046088"/>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430213678"/>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IN" dirty="0"/>
          </a:p>
        </p:txBody>
      </p:sp>
      <p:sp>
        <p:nvSpPr>
          <p:cNvPr id="4" name="Title 3"/>
          <p:cNvSpPr>
            <a:spLocks noGrp="1"/>
          </p:cNvSpPr>
          <p:nvPr>
            <p:ph type="title"/>
          </p:nvPr>
        </p:nvSpPr>
        <p:spPr/>
        <p:txBody>
          <a:bodyPr/>
          <a:lstStyle/>
          <a:p>
            <a:r>
              <a:rPr lang="en-IN" dirty="0" smtClean="0"/>
              <a:t>MODULE 1 – Session 3</a:t>
            </a:r>
            <a:endParaRPr lang="en-IN" dirty="0"/>
          </a:p>
        </p:txBody>
      </p:sp>
    </p:spTree>
    <p:extLst>
      <p:ext uri="{BB962C8B-B14F-4D97-AF65-F5344CB8AC3E}">
        <p14:creationId xmlns:p14="http://schemas.microsoft.com/office/powerpoint/2010/main" val="3244113528"/>
      </p:ext>
    </p:extLst>
  </p:cSld>
  <p:clrMapOvr>
    <a:masterClrMapping/>
  </p:clrMapOvr>
  <p:transition spd="slow">
    <p:blinds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Variables </a:t>
            </a:r>
            <a:endParaRPr lang="en-IN" b="1" dirty="0"/>
          </a:p>
        </p:txBody>
      </p:sp>
      <p:sp>
        <p:nvSpPr>
          <p:cNvPr id="3" name="Content Placeholder 2"/>
          <p:cNvSpPr>
            <a:spLocks noGrp="1"/>
          </p:cNvSpPr>
          <p:nvPr>
            <p:ph idx="1"/>
          </p:nvPr>
        </p:nvSpPr>
        <p:spPr/>
        <p:txBody>
          <a:bodyPr/>
          <a:lstStyle/>
          <a:p>
            <a:r>
              <a:rPr lang="en-IN" b="1" i="1" dirty="0"/>
              <a:t>V</a:t>
            </a:r>
            <a:r>
              <a:rPr lang="en-IN" b="1" i="1" dirty="0" smtClean="0"/>
              <a:t>ariable</a:t>
            </a:r>
            <a:r>
              <a:rPr lang="en-IN" dirty="0" smtClean="0"/>
              <a:t> </a:t>
            </a:r>
            <a:r>
              <a:rPr lang="en-IN" dirty="0"/>
              <a:t>is a piece of memory that can contain a data value. </a:t>
            </a:r>
            <a:endParaRPr lang="en-IN" dirty="0" smtClean="0"/>
          </a:p>
          <a:p>
            <a:r>
              <a:rPr lang="en-IN" dirty="0" smtClean="0"/>
              <a:t>A </a:t>
            </a:r>
            <a:r>
              <a:rPr lang="en-IN" dirty="0"/>
              <a:t>variable thus has a data </a:t>
            </a:r>
            <a:r>
              <a:rPr lang="en-IN" dirty="0" smtClean="0"/>
              <a:t>type</a:t>
            </a:r>
          </a:p>
          <a:p>
            <a:r>
              <a:rPr lang="en-IN" dirty="0"/>
              <a:t>Variables are typically used to store </a:t>
            </a:r>
            <a:r>
              <a:rPr lang="en-IN" dirty="0" smtClean="0"/>
              <a:t>information</a:t>
            </a:r>
          </a:p>
          <a:p>
            <a:r>
              <a:rPr lang="en-IN" dirty="0" smtClean="0"/>
              <a:t>This can  be any </a:t>
            </a:r>
            <a:r>
              <a:rPr lang="en-IN" dirty="0"/>
              <a:t>kind of information ranging from texts, codes (e.g. country codes, currency codes etc.) to numbers, temporary results of multi step calculations etc.</a:t>
            </a:r>
          </a:p>
        </p:txBody>
      </p:sp>
    </p:spTree>
    <p:extLst>
      <p:ext uri="{BB962C8B-B14F-4D97-AF65-F5344CB8AC3E}">
        <p14:creationId xmlns:p14="http://schemas.microsoft.com/office/powerpoint/2010/main" val="1991458392"/>
      </p:ext>
    </p:extLst>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Java Variable </a:t>
            </a:r>
            <a:r>
              <a:rPr lang="en-IN" b="1" dirty="0" smtClean="0"/>
              <a:t>Types</a:t>
            </a:r>
            <a:endParaRPr lang="en-IN" dirty="0"/>
          </a:p>
        </p:txBody>
      </p:sp>
      <p:sp>
        <p:nvSpPr>
          <p:cNvPr id="3" name="Content Placeholder 2"/>
          <p:cNvSpPr>
            <a:spLocks noGrp="1"/>
          </p:cNvSpPr>
          <p:nvPr>
            <p:ph idx="1"/>
          </p:nvPr>
        </p:nvSpPr>
        <p:spPr>
          <a:xfrm>
            <a:off x="609600" y="1333501"/>
            <a:ext cx="11188700" cy="4991100"/>
          </a:xfrm>
        </p:spPr>
        <p:txBody>
          <a:bodyPr>
            <a:normAutofit/>
          </a:bodyPr>
          <a:lstStyle/>
          <a:p>
            <a:r>
              <a:rPr lang="en-IN" sz="1800" dirty="0">
                <a:latin typeface="Cambria" panose="02040503050406030204" pitchFamily="18" charset="0"/>
                <a:ea typeface="Cambria" panose="02040503050406030204" pitchFamily="18" charset="0"/>
              </a:rPr>
              <a:t>In Java there are four types of variables:</a:t>
            </a:r>
          </a:p>
          <a:p>
            <a:pPr marL="1371600" lvl="2" indent="-457200">
              <a:lnSpc>
                <a:spcPct val="150000"/>
              </a:lnSpc>
              <a:buFont typeface="+mj-lt"/>
              <a:buAutoNum type="arabicPeriod"/>
            </a:pPr>
            <a:r>
              <a:rPr lang="en-IN" sz="1800" b="1" dirty="0">
                <a:latin typeface="Cambria" panose="02040503050406030204" pitchFamily="18" charset="0"/>
                <a:ea typeface="Cambria" panose="02040503050406030204" pitchFamily="18" charset="0"/>
              </a:rPr>
              <a:t>Non-static </a:t>
            </a:r>
            <a:r>
              <a:rPr lang="en-IN" sz="1800" b="1" dirty="0" smtClean="0">
                <a:latin typeface="Cambria" panose="02040503050406030204" pitchFamily="18" charset="0"/>
                <a:ea typeface="Cambria" panose="02040503050406030204" pitchFamily="18" charset="0"/>
              </a:rPr>
              <a:t>fields </a:t>
            </a:r>
            <a:r>
              <a:rPr lang="en-IN" sz="1800" dirty="0" smtClean="0">
                <a:latin typeface="Cambria" panose="02040503050406030204" pitchFamily="18" charset="0"/>
                <a:ea typeface="Cambria" panose="02040503050406030204" pitchFamily="18" charset="0"/>
              </a:rPr>
              <a:t>- </a:t>
            </a:r>
            <a:r>
              <a:rPr lang="en-IN" sz="1800" dirty="0">
                <a:latin typeface="Cambria" panose="02040503050406030204" pitchFamily="18" charset="0"/>
                <a:ea typeface="Cambria" panose="02040503050406030204" pitchFamily="18" charset="0"/>
              </a:rPr>
              <a:t>A non-static field is a variable that belongs to an object. Objects keep their internal state in non-static fields. Non-static fields are also called instance variables, because they belong to instances (objects) of a </a:t>
            </a:r>
            <a:r>
              <a:rPr lang="en-IN" sz="1800" dirty="0" smtClean="0">
                <a:latin typeface="Cambria" panose="02040503050406030204" pitchFamily="18" charset="0"/>
                <a:ea typeface="Cambria" panose="02040503050406030204" pitchFamily="18" charset="0"/>
              </a:rPr>
              <a:t>class.</a:t>
            </a:r>
            <a:endParaRPr lang="en-IN" sz="1800" dirty="0">
              <a:latin typeface="Cambria" panose="02040503050406030204" pitchFamily="18" charset="0"/>
              <a:ea typeface="Cambria" panose="02040503050406030204" pitchFamily="18" charset="0"/>
            </a:endParaRPr>
          </a:p>
          <a:p>
            <a:pPr marL="1371600" lvl="2" indent="-457200">
              <a:lnSpc>
                <a:spcPct val="150000"/>
              </a:lnSpc>
              <a:buFont typeface="+mj-lt"/>
              <a:buAutoNum type="arabicPeriod"/>
            </a:pPr>
            <a:r>
              <a:rPr lang="en-IN" sz="1800" b="1" dirty="0">
                <a:latin typeface="Cambria" panose="02040503050406030204" pitchFamily="18" charset="0"/>
                <a:ea typeface="Cambria" panose="02040503050406030204" pitchFamily="18" charset="0"/>
              </a:rPr>
              <a:t>Static </a:t>
            </a:r>
            <a:r>
              <a:rPr lang="en-IN" sz="1800" b="1" dirty="0" smtClean="0">
                <a:latin typeface="Cambria" panose="02040503050406030204" pitchFamily="18" charset="0"/>
                <a:ea typeface="Cambria" panose="02040503050406030204" pitchFamily="18" charset="0"/>
              </a:rPr>
              <a:t>fields </a:t>
            </a:r>
            <a:r>
              <a:rPr lang="en-IN" sz="1800" dirty="0" smtClean="0">
                <a:latin typeface="Cambria" panose="02040503050406030204" pitchFamily="18" charset="0"/>
                <a:ea typeface="Cambria" panose="02040503050406030204" pitchFamily="18" charset="0"/>
              </a:rPr>
              <a:t>- </a:t>
            </a:r>
            <a:r>
              <a:rPr lang="en-IN" sz="1800" dirty="0">
                <a:latin typeface="Cambria" panose="02040503050406030204" pitchFamily="18" charset="0"/>
                <a:ea typeface="Cambria" panose="02040503050406030204" pitchFamily="18" charset="0"/>
              </a:rPr>
              <a:t>A static field is a variable that belongs to a class. A static field has the same value for all objects that access it. Static fields are also called class variables.</a:t>
            </a:r>
          </a:p>
          <a:p>
            <a:pPr marL="1371600" lvl="2" indent="-457200">
              <a:lnSpc>
                <a:spcPct val="150000"/>
              </a:lnSpc>
              <a:buFont typeface="+mj-lt"/>
              <a:buAutoNum type="arabicPeriod"/>
            </a:pPr>
            <a:r>
              <a:rPr lang="en-IN" sz="1800" b="1" dirty="0">
                <a:latin typeface="Cambria" panose="02040503050406030204" pitchFamily="18" charset="0"/>
                <a:ea typeface="Cambria" panose="02040503050406030204" pitchFamily="18" charset="0"/>
              </a:rPr>
              <a:t>Local </a:t>
            </a:r>
            <a:r>
              <a:rPr lang="en-IN" sz="1800" b="1" dirty="0" smtClean="0">
                <a:latin typeface="Cambria" panose="02040503050406030204" pitchFamily="18" charset="0"/>
                <a:ea typeface="Cambria" panose="02040503050406030204" pitchFamily="18" charset="0"/>
              </a:rPr>
              <a:t>variables </a:t>
            </a:r>
            <a:r>
              <a:rPr lang="en-IN" sz="1800" dirty="0" smtClean="0">
                <a:latin typeface="Cambria" panose="02040503050406030204" pitchFamily="18" charset="0"/>
                <a:ea typeface="Cambria" panose="02040503050406030204" pitchFamily="18" charset="0"/>
              </a:rPr>
              <a:t>- </a:t>
            </a:r>
            <a:r>
              <a:rPr lang="en-IN" sz="1800" dirty="0">
                <a:latin typeface="Cambria" panose="02040503050406030204" pitchFamily="18" charset="0"/>
                <a:ea typeface="Cambria" panose="02040503050406030204" pitchFamily="18" charset="0"/>
              </a:rPr>
              <a:t>A local variable is a variable declared inside a method. A local variable is only accessible inside the method that declared it</a:t>
            </a:r>
          </a:p>
          <a:p>
            <a:pPr marL="1371600" lvl="2" indent="-457200">
              <a:lnSpc>
                <a:spcPct val="150000"/>
              </a:lnSpc>
              <a:buFont typeface="+mj-lt"/>
              <a:buAutoNum type="arabicPeriod"/>
            </a:pPr>
            <a:r>
              <a:rPr lang="en-IN" sz="1800" b="1" dirty="0" smtClean="0">
                <a:latin typeface="Cambria" panose="02040503050406030204" pitchFamily="18" charset="0"/>
                <a:ea typeface="Cambria" panose="02040503050406030204" pitchFamily="18" charset="0"/>
              </a:rPr>
              <a:t>Parameters </a:t>
            </a:r>
            <a:r>
              <a:rPr lang="en-IN" sz="1800" dirty="0" smtClean="0">
                <a:latin typeface="Cambria" panose="02040503050406030204" pitchFamily="18" charset="0"/>
                <a:ea typeface="Cambria" panose="02040503050406030204" pitchFamily="18" charset="0"/>
              </a:rPr>
              <a:t>- </a:t>
            </a:r>
            <a:r>
              <a:rPr lang="en-IN" sz="1800" dirty="0">
                <a:latin typeface="Cambria" panose="02040503050406030204" pitchFamily="18" charset="0"/>
                <a:ea typeface="Cambria" panose="02040503050406030204" pitchFamily="18" charset="0"/>
              </a:rPr>
              <a:t>A parameter is a variable that is passed to a method when the method is called. Parameters are also only accessible inside the method that declares </a:t>
            </a:r>
            <a:r>
              <a:rPr lang="en-IN" sz="1800" dirty="0" smtClean="0">
                <a:latin typeface="Cambria" panose="02040503050406030204" pitchFamily="18" charset="0"/>
                <a:ea typeface="Cambria" panose="02040503050406030204" pitchFamily="18" charset="0"/>
              </a:rPr>
              <a:t>them.</a:t>
            </a:r>
            <a:endParaRPr lang="en-IN" sz="1800" dirty="0">
              <a:latin typeface="Cambria" panose="02040503050406030204" pitchFamily="18" charset="0"/>
              <a:ea typeface="Cambria" panose="02040503050406030204" pitchFamily="18" charset="0"/>
            </a:endParaRPr>
          </a:p>
          <a:p>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65192520"/>
      </p:ext>
    </p:extLst>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6901"/>
            <a:ext cx="10972800" cy="914400"/>
          </a:xfrm>
        </p:spPr>
        <p:txBody>
          <a:bodyPr/>
          <a:lstStyle/>
          <a:p>
            <a:r>
              <a:rPr lang="en-IN" b="1" dirty="0" smtClean="0"/>
              <a:t>Data Type</a:t>
            </a:r>
            <a:endParaRPr lang="en-IN" b="1" dirty="0"/>
          </a:p>
        </p:txBody>
      </p:sp>
      <p:sp>
        <p:nvSpPr>
          <p:cNvPr id="3" name="Content Placeholder 2"/>
          <p:cNvSpPr>
            <a:spLocks noGrp="1"/>
          </p:cNvSpPr>
          <p:nvPr>
            <p:ph idx="1"/>
          </p:nvPr>
        </p:nvSpPr>
        <p:spPr>
          <a:xfrm>
            <a:off x="609600" y="1054100"/>
            <a:ext cx="10972800" cy="5397499"/>
          </a:xfrm>
        </p:spPr>
        <p:txBody>
          <a:bodyPr>
            <a:noAutofit/>
          </a:bodyPr>
          <a:lstStyle/>
          <a:p>
            <a:r>
              <a:rPr lang="en-IN" sz="1800" dirty="0">
                <a:latin typeface="Cambria" panose="02040503050406030204" pitchFamily="18" charset="0"/>
                <a:ea typeface="Cambria" panose="02040503050406030204" pitchFamily="18" charset="0"/>
              </a:rPr>
              <a:t>A data type, in programming, is a classification that </a:t>
            </a:r>
            <a:r>
              <a:rPr lang="en-IN" sz="1800" dirty="0" smtClean="0">
                <a:latin typeface="Cambria" panose="02040503050406030204" pitchFamily="18" charset="0"/>
                <a:ea typeface="Cambria" panose="02040503050406030204" pitchFamily="18" charset="0"/>
              </a:rPr>
              <a:t>specifies, </a:t>
            </a:r>
          </a:p>
          <a:p>
            <a:pPr lvl="2"/>
            <a:r>
              <a:rPr lang="en-IN" sz="1800" dirty="0" smtClean="0">
                <a:latin typeface="Cambria" panose="02040503050406030204" pitchFamily="18" charset="0"/>
                <a:ea typeface="Cambria" panose="02040503050406030204" pitchFamily="18" charset="0"/>
              </a:rPr>
              <a:t>Which </a:t>
            </a:r>
            <a:r>
              <a:rPr lang="en-IN" sz="1800" dirty="0">
                <a:latin typeface="Cambria" panose="02040503050406030204" pitchFamily="18" charset="0"/>
                <a:ea typeface="Cambria" panose="02040503050406030204" pitchFamily="18" charset="0"/>
              </a:rPr>
              <a:t>type of value a variable has </a:t>
            </a:r>
          </a:p>
          <a:p>
            <a:pPr lvl="2"/>
            <a:r>
              <a:rPr lang="en-IN" sz="1800" dirty="0" smtClean="0">
                <a:latin typeface="Cambria" panose="02040503050406030204" pitchFamily="18" charset="0"/>
                <a:ea typeface="Cambria" panose="02040503050406030204" pitchFamily="18" charset="0"/>
              </a:rPr>
              <a:t>And what </a:t>
            </a:r>
            <a:r>
              <a:rPr lang="en-IN" sz="1800" dirty="0">
                <a:latin typeface="Cambria" panose="02040503050406030204" pitchFamily="18" charset="0"/>
                <a:ea typeface="Cambria" panose="02040503050406030204" pitchFamily="18" charset="0"/>
              </a:rPr>
              <a:t>type of mathematical, relational or logical operations can be applied to it without causing an error. </a:t>
            </a:r>
            <a:endParaRPr lang="en-IN" sz="1800" dirty="0" smtClean="0">
              <a:latin typeface="Cambria" panose="02040503050406030204" pitchFamily="18" charset="0"/>
              <a:ea typeface="Cambria" panose="02040503050406030204" pitchFamily="18" charset="0"/>
            </a:endParaRPr>
          </a:p>
          <a:p>
            <a:r>
              <a:rPr lang="en-IN" sz="1800" dirty="0" smtClean="0">
                <a:latin typeface="Cambria" panose="02040503050406030204" pitchFamily="18" charset="0"/>
                <a:ea typeface="Cambria" panose="02040503050406030204" pitchFamily="18" charset="0"/>
              </a:rPr>
              <a:t>A </a:t>
            </a:r>
            <a:r>
              <a:rPr lang="en-IN" sz="1800" dirty="0">
                <a:latin typeface="Cambria" panose="02040503050406030204" pitchFamily="18" charset="0"/>
                <a:ea typeface="Cambria" panose="02040503050406030204" pitchFamily="18" charset="0"/>
              </a:rPr>
              <a:t>string, for example, is a data type that is used to classify text and an integer is a data type used to classify whole numbers</a:t>
            </a:r>
            <a:r>
              <a:rPr lang="en-IN" sz="1800" dirty="0" smtClean="0">
                <a:latin typeface="Cambria" panose="02040503050406030204" pitchFamily="18" charset="0"/>
                <a:ea typeface="Cambria" panose="02040503050406030204" pitchFamily="18" charset="0"/>
              </a:rPr>
              <a:t>.</a:t>
            </a:r>
          </a:p>
          <a:p>
            <a:endParaRPr lang="en-IN" sz="1800" dirty="0">
              <a:latin typeface="Cambria" panose="02040503050406030204" pitchFamily="18" charset="0"/>
              <a:ea typeface="Cambria" panose="02040503050406030204" pitchFamily="18" charset="0"/>
            </a:endParaRPr>
          </a:p>
          <a:p>
            <a:endParaRPr lang="en-IN" sz="1800" dirty="0" smtClean="0">
              <a:latin typeface="Cambria" panose="02040503050406030204" pitchFamily="18" charset="0"/>
              <a:ea typeface="Cambria" panose="02040503050406030204" pitchFamily="18" charset="0"/>
            </a:endParaRPr>
          </a:p>
          <a:p>
            <a:endParaRPr lang="en-IN" sz="1800" dirty="0">
              <a:latin typeface="Cambria" panose="02040503050406030204" pitchFamily="18" charset="0"/>
              <a:ea typeface="Cambria" panose="02040503050406030204" pitchFamily="18" charset="0"/>
            </a:endParaRPr>
          </a:p>
          <a:p>
            <a:endParaRPr lang="en-IN" sz="1800" dirty="0" smtClean="0">
              <a:latin typeface="Cambria" panose="02040503050406030204" pitchFamily="18" charset="0"/>
              <a:ea typeface="Cambria" panose="02040503050406030204" pitchFamily="18" charset="0"/>
            </a:endParaRPr>
          </a:p>
          <a:p>
            <a:endParaRPr lang="en-IN" sz="1800" dirty="0" smtClean="0">
              <a:latin typeface="Cambria" panose="02040503050406030204" pitchFamily="18" charset="0"/>
              <a:ea typeface="Cambria" panose="02040503050406030204" pitchFamily="18" charset="0"/>
            </a:endParaRPr>
          </a:p>
          <a:p>
            <a:r>
              <a:rPr lang="en-IN" sz="1800" dirty="0" smtClean="0">
                <a:latin typeface="Cambria" panose="02040503050406030204" pitchFamily="18" charset="0"/>
                <a:ea typeface="Cambria" panose="02040503050406030204" pitchFamily="18" charset="0"/>
              </a:rPr>
              <a:t>The </a:t>
            </a:r>
            <a:r>
              <a:rPr lang="en-IN" sz="1800" dirty="0">
                <a:latin typeface="Cambria" panose="02040503050406030204" pitchFamily="18" charset="0"/>
                <a:ea typeface="Cambria" panose="02040503050406030204" pitchFamily="18" charset="0"/>
              </a:rPr>
              <a:t>data type defines which operations can safely be performed to create, transform and use the variable in another computation.</a:t>
            </a:r>
          </a:p>
        </p:txBody>
      </p:sp>
      <p:graphicFrame>
        <p:nvGraphicFramePr>
          <p:cNvPr id="4" name="Table 3"/>
          <p:cNvGraphicFramePr>
            <a:graphicFrameLocks noGrp="1"/>
          </p:cNvGraphicFramePr>
          <p:nvPr>
            <p:extLst>
              <p:ext uri="{D42A27DB-BD31-4B8C-83A1-F6EECF244321}">
                <p14:modId xmlns:p14="http://schemas.microsoft.com/office/powerpoint/2010/main" val="2975163569"/>
              </p:ext>
            </p:extLst>
          </p:nvPr>
        </p:nvGraphicFramePr>
        <p:xfrm>
          <a:off x="1828800" y="3367725"/>
          <a:ext cx="8534399" cy="1783080"/>
        </p:xfrm>
        <a:graphic>
          <a:graphicData uri="http://schemas.openxmlformats.org/drawingml/2006/table">
            <a:tbl>
              <a:tblPr>
                <a:tableStyleId>{C4B1156A-380E-4F78-BDF5-A606A8083BF9}</a:tableStyleId>
              </a:tblPr>
              <a:tblGrid>
                <a:gridCol w="2195172">
                  <a:extLst>
                    <a:ext uri="{9D8B030D-6E8A-4147-A177-3AD203B41FA5}">
                      <a16:colId xmlns:a16="http://schemas.microsoft.com/office/drawing/2014/main" val="224366156"/>
                    </a:ext>
                  </a:extLst>
                </a:gridCol>
                <a:gridCol w="2880494">
                  <a:extLst>
                    <a:ext uri="{9D8B030D-6E8A-4147-A177-3AD203B41FA5}">
                      <a16:colId xmlns:a16="http://schemas.microsoft.com/office/drawing/2014/main" val="534445606"/>
                    </a:ext>
                  </a:extLst>
                </a:gridCol>
                <a:gridCol w="3458733">
                  <a:extLst>
                    <a:ext uri="{9D8B030D-6E8A-4147-A177-3AD203B41FA5}">
                      <a16:colId xmlns:a16="http://schemas.microsoft.com/office/drawing/2014/main" val="658116896"/>
                    </a:ext>
                  </a:extLst>
                </a:gridCol>
              </a:tblGrid>
              <a:tr h="0">
                <a:tc>
                  <a:txBody>
                    <a:bodyPr/>
                    <a:lstStyle/>
                    <a:p>
                      <a:pPr algn="ctr" fontAlgn="t"/>
                      <a:r>
                        <a:rPr lang="en-IN" sz="1700" b="1" dirty="0">
                          <a:effectLst/>
                          <a:latin typeface="Cambria" panose="02040503050406030204" pitchFamily="18" charset="0"/>
                          <a:ea typeface="Cambria" panose="02040503050406030204" pitchFamily="18" charset="0"/>
                        </a:rPr>
                        <a:t>Data Type</a:t>
                      </a:r>
                      <a:endParaRPr lang="en-IN" sz="1700" b="1" dirty="0">
                        <a:solidFill>
                          <a:srgbClr val="6C6C6C"/>
                        </a:solidFill>
                        <a:effectLst/>
                        <a:latin typeface="Cambria" panose="02040503050406030204" pitchFamily="18" charset="0"/>
                        <a:ea typeface="Cambria" panose="02040503050406030204" pitchFamily="18" charset="0"/>
                      </a:endParaRPr>
                    </a:p>
                  </a:txBody>
                  <a:tcPr marL="19050" marR="19050" marT="19050" marB="19050"/>
                </a:tc>
                <a:tc>
                  <a:txBody>
                    <a:bodyPr/>
                    <a:lstStyle/>
                    <a:p>
                      <a:pPr algn="ctr" fontAlgn="t"/>
                      <a:r>
                        <a:rPr lang="en-IN" sz="1700" b="1" dirty="0">
                          <a:effectLst/>
                          <a:latin typeface="Cambria" panose="02040503050406030204" pitchFamily="18" charset="0"/>
                          <a:ea typeface="Cambria" panose="02040503050406030204" pitchFamily="18" charset="0"/>
                        </a:rPr>
                        <a:t>Used for</a:t>
                      </a:r>
                      <a:endParaRPr lang="en-IN" sz="1700" b="1" dirty="0">
                        <a:solidFill>
                          <a:srgbClr val="6C6C6C"/>
                        </a:solidFill>
                        <a:effectLst/>
                        <a:latin typeface="Cambria" panose="02040503050406030204" pitchFamily="18" charset="0"/>
                        <a:ea typeface="Cambria" panose="02040503050406030204" pitchFamily="18" charset="0"/>
                      </a:endParaRPr>
                    </a:p>
                  </a:txBody>
                  <a:tcPr marL="19050" marR="19050" marT="19050" marB="19050"/>
                </a:tc>
                <a:tc>
                  <a:txBody>
                    <a:bodyPr/>
                    <a:lstStyle/>
                    <a:p>
                      <a:pPr algn="ctr" fontAlgn="t"/>
                      <a:r>
                        <a:rPr lang="en-IN" sz="1700" b="1" dirty="0">
                          <a:effectLst/>
                          <a:latin typeface="Cambria" panose="02040503050406030204" pitchFamily="18" charset="0"/>
                          <a:ea typeface="Cambria" panose="02040503050406030204" pitchFamily="18" charset="0"/>
                        </a:rPr>
                        <a:t>Example</a:t>
                      </a:r>
                      <a:endParaRPr lang="en-IN" sz="1700" b="1" dirty="0">
                        <a:solidFill>
                          <a:srgbClr val="6C6C6C"/>
                        </a:solidFill>
                        <a:effectLst/>
                        <a:latin typeface="Cambria" panose="02040503050406030204" pitchFamily="18" charset="0"/>
                        <a:ea typeface="Cambria" panose="02040503050406030204" pitchFamily="18" charset="0"/>
                      </a:endParaRPr>
                    </a:p>
                  </a:txBody>
                  <a:tcPr marL="19050" marR="19050" marT="19050" marB="19050"/>
                </a:tc>
                <a:extLst>
                  <a:ext uri="{0D108BD9-81ED-4DB2-BD59-A6C34878D82A}">
                    <a16:rowId xmlns:a16="http://schemas.microsoft.com/office/drawing/2014/main" val="2628626047"/>
                  </a:ext>
                </a:extLst>
              </a:tr>
              <a:tr h="0">
                <a:tc>
                  <a:txBody>
                    <a:bodyPr/>
                    <a:lstStyle/>
                    <a:p>
                      <a:pPr fontAlgn="t"/>
                      <a:r>
                        <a:rPr lang="en-IN" sz="1700" dirty="0">
                          <a:effectLst/>
                          <a:latin typeface="Cambria" panose="02040503050406030204" pitchFamily="18" charset="0"/>
                          <a:ea typeface="Cambria" panose="02040503050406030204" pitchFamily="18" charset="0"/>
                        </a:rPr>
                        <a:t>String</a:t>
                      </a:r>
                      <a:endParaRPr lang="en-IN" sz="1700" dirty="0">
                        <a:solidFill>
                          <a:srgbClr val="6C6C6C"/>
                        </a:solidFill>
                        <a:effectLst/>
                        <a:latin typeface="Cambria" panose="02040503050406030204" pitchFamily="18" charset="0"/>
                        <a:ea typeface="Cambria" panose="02040503050406030204" pitchFamily="18" charset="0"/>
                      </a:endParaRPr>
                    </a:p>
                  </a:txBody>
                  <a:tcPr marL="19050" marR="19050" marT="19050" marB="19050"/>
                </a:tc>
                <a:tc>
                  <a:txBody>
                    <a:bodyPr/>
                    <a:lstStyle/>
                    <a:p>
                      <a:pPr fontAlgn="t"/>
                      <a:r>
                        <a:rPr lang="en-IN" sz="1700" dirty="0">
                          <a:effectLst/>
                          <a:latin typeface="Cambria" panose="02040503050406030204" pitchFamily="18" charset="0"/>
                          <a:ea typeface="Cambria" panose="02040503050406030204" pitchFamily="18" charset="0"/>
                        </a:rPr>
                        <a:t>Alphanumeric characters</a:t>
                      </a:r>
                      <a:endParaRPr lang="en-IN" sz="1700" dirty="0">
                        <a:solidFill>
                          <a:srgbClr val="6C6C6C"/>
                        </a:solidFill>
                        <a:effectLst/>
                        <a:latin typeface="Cambria" panose="02040503050406030204" pitchFamily="18" charset="0"/>
                        <a:ea typeface="Cambria" panose="02040503050406030204" pitchFamily="18" charset="0"/>
                      </a:endParaRPr>
                    </a:p>
                  </a:txBody>
                  <a:tcPr marL="19050" marR="19050" marT="19050" marB="19050"/>
                </a:tc>
                <a:tc>
                  <a:txBody>
                    <a:bodyPr/>
                    <a:lstStyle/>
                    <a:p>
                      <a:pPr fontAlgn="t"/>
                      <a:r>
                        <a:rPr lang="en-IN" sz="1700">
                          <a:effectLst/>
                          <a:latin typeface="Cambria" panose="02040503050406030204" pitchFamily="18" charset="0"/>
                          <a:ea typeface="Cambria" panose="02040503050406030204" pitchFamily="18" charset="0"/>
                        </a:rPr>
                        <a:t>hello world, Alice, Bob123</a:t>
                      </a:r>
                      <a:endParaRPr lang="en-IN" sz="1700">
                        <a:solidFill>
                          <a:srgbClr val="6C6C6C"/>
                        </a:solidFill>
                        <a:effectLst/>
                        <a:latin typeface="Cambria" panose="02040503050406030204" pitchFamily="18" charset="0"/>
                        <a:ea typeface="Cambria" panose="02040503050406030204" pitchFamily="18" charset="0"/>
                      </a:endParaRPr>
                    </a:p>
                  </a:txBody>
                  <a:tcPr marL="19050" marR="19050" marT="19050" marB="19050"/>
                </a:tc>
                <a:extLst>
                  <a:ext uri="{0D108BD9-81ED-4DB2-BD59-A6C34878D82A}">
                    <a16:rowId xmlns:a16="http://schemas.microsoft.com/office/drawing/2014/main" val="397417505"/>
                  </a:ext>
                </a:extLst>
              </a:tr>
              <a:tr h="0">
                <a:tc>
                  <a:txBody>
                    <a:bodyPr/>
                    <a:lstStyle/>
                    <a:p>
                      <a:pPr fontAlgn="t"/>
                      <a:r>
                        <a:rPr lang="en-IN" sz="1700">
                          <a:effectLst/>
                          <a:latin typeface="Cambria" panose="02040503050406030204" pitchFamily="18" charset="0"/>
                          <a:ea typeface="Cambria" panose="02040503050406030204" pitchFamily="18" charset="0"/>
                        </a:rPr>
                        <a:t>Integer</a:t>
                      </a:r>
                      <a:endParaRPr lang="en-IN" sz="1700">
                        <a:solidFill>
                          <a:srgbClr val="6C6C6C"/>
                        </a:solidFill>
                        <a:effectLst/>
                        <a:latin typeface="Cambria" panose="02040503050406030204" pitchFamily="18" charset="0"/>
                        <a:ea typeface="Cambria" panose="02040503050406030204" pitchFamily="18" charset="0"/>
                      </a:endParaRPr>
                    </a:p>
                  </a:txBody>
                  <a:tcPr marL="19050" marR="19050" marT="19050" marB="19050"/>
                </a:tc>
                <a:tc>
                  <a:txBody>
                    <a:bodyPr/>
                    <a:lstStyle/>
                    <a:p>
                      <a:pPr fontAlgn="t"/>
                      <a:r>
                        <a:rPr lang="en-IN" sz="1700" dirty="0">
                          <a:effectLst/>
                          <a:latin typeface="Cambria" panose="02040503050406030204" pitchFamily="18" charset="0"/>
                          <a:ea typeface="Cambria" panose="02040503050406030204" pitchFamily="18" charset="0"/>
                        </a:rPr>
                        <a:t>Whole numbers</a:t>
                      </a:r>
                      <a:endParaRPr lang="en-IN" sz="1700" dirty="0">
                        <a:solidFill>
                          <a:srgbClr val="6C6C6C"/>
                        </a:solidFill>
                        <a:effectLst/>
                        <a:latin typeface="Cambria" panose="02040503050406030204" pitchFamily="18" charset="0"/>
                        <a:ea typeface="Cambria" panose="02040503050406030204" pitchFamily="18" charset="0"/>
                      </a:endParaRPr>
                    </a:p>
                  </a:txBody>
                  <a:tcPr marL="19050" marR="19050" marT="19050" marB="19050"/>
                </a:tc>
                <a:tc>
                  <a:txBody>
                    <a:bodyPr/>
                    <a:lstStyle/>
                    <a:p>
                      <a:pPr fontAlgn="t"/>
                      <a:r>
                        <a:rPr lang="en-IN" sz="1700" dirty="0">
                          <a:effectLst/>
                          <a:latin typeface="Cambria" panose="02040503050406030204" pitchFamily="18" charset="0"/>
                          <a:ea typeface="Cambria" panose="02040503050406030204" pitchFamily="18" charset="0"/>
                        </a:rPr>
                        <a:t>7, 12, 999</a:t>
                      </a:r>
                      <a:endParaRPr lang="en-IN" sz="1700" dirty="0">
                        <a:solidFill>
                          <a:srgbClr val="6C6C6C"/>
                        </a:solidFill>
                        <a:effectLst/>
                        <a:latin typeface="Cambria" panose="02040503050406030204" pitchFamily="18" charset="0"/>
                        <a:ea typeface="Cambria" panose="02040503050406030204" pitchFamily="18" charset="0"/>
                      </a:endParaRPr>
                    </a:p>
                  </a:txBody>
                  <a:tcPr marL="19050" marR="19050" marT="19050" marB="19050"/>
                </a:tc>
                <a:extLst>
                  <a:ext uri="{0D108BD9-81ED-4DB2-BD59-A6C34878D82A}">
                    <a16:rowId xmlns:a16="http://schemas.microsoft.com/office/drawing/2014/main" val="777842867"/>
                  </a:ext>
                </a:extLst>
              </a:tr>
              <a:tr h="0">
                <a:tc>
                  <a:txBody>
                    <a:bodyPr/>
                    <a:lstStyle/>
                    <a:p>
                      <a:pPr fontAlgn="t"/>
                      <a:r>
                        <a:rPr lang="en-IN" sz="1700" dirty="0">
                          <a:effectLst/>
                          <a:latin typeface="Cambria" panose="02040503050406030204" pitchFamily="18" charset="0"/>
                          <a:ea typeface="Cambria" panose="02040503050406030204" pitchFamily="18" charset="0"/>
                        </a:rPr>
                        <a:t>Float (floating point)</a:t>
                      </a:r>
                      <a:endParaRPr lang="en-IN" sz="1700" dirty="0">
                        <a:solidFill>
                          <a:srgbClr val="6C6C6C"/>
                        </a:solidFill>
                        <a:effectLst/>
                        <a:latin typeface="Cambria" panose="02040503050406030204" pitchFamily="18" charset="0"/>
                        <a:ea typeface="Cambria" panose="02040503050406030204" pitchFamily="18" charset="0"/>
                      </a:endParaRPr>
                    </a:p>
                  </a:txBody>
                  <a:tcPr marL="19050" marR="19050" marT="19050" marB="19050"/>
                </a:tc>
                <a:tc>
                  <a:txBody>
                    <a:bodyPr/>
                    <a:lstStyle/>
                    <a:p>
                      <a:pPr fontAlgn="t"/>
                      <a:r>
                        <a:rPr lang="en-IN" sz="1700">
                          <a:effectLst/>
                          <a:latin typeface="Cambria" panose="02040503050406030204" pitchFamily="18" charset="0"/>
                          <a:ea typeface="Cambria" panose="02040503050406030204" pitchFamily="18" charset="0"/>
                        </a:rPr>
                        <a:t>Number with a decimal point</a:t>
                      </a:r>
                      <a:endParaRPr lang="en-IN" sz="1700">
                        <a:solidFill>
                          <a:srgbClr val="6C6C6C"/>
                        </a:solidFill>
                        <a:effectLst/>
                        <a:latin typeface="Cambria" panose="02040503050406030204" pitchFamily="18" charset="0"/>
                        <a:ea typeface="Cambria" panose="02040503050406030204" pitchFamily="18" charset="0"/>
                      </a:endParaRPr>
                    </a:p>
                  </a:txBody>
                  <a:tcPr marL="19050" marR="19050" marT="19050" marB="19050"/>
                </a:tc>
                <a:tc>
                  <a:txBody>
                    <a:bodyPr/>
                    <a:lstStyle/>
                    <a:p>
                      <a:pPr fontAlgn="t"/>
                      <a:r>
                        <a:rPr lang="en-IN" sz="1700" dirty="0">
                          <a:effectLst/>
                          <a:latin typeface="Cambria" panose="02040503050406030204" pitchFamily="18" charset="0"/>
                          <a:ea typeface="Cambria" panose="02040503050406030204" pitchFamily="18" charset="0"/>
                        </a:rPr>
                        <a:t>3.15, 9.06, 00.13</a:t>
                      </a:r>
                      <a:endParaRPr lang="en-IN" sz="1700" dirty="0">
                        <a:solidFill>
                          <a:srgbClr val="6C6C6C"/>
                        </a:solidFill>
                        <a:effectLst/>
                        <a:latin typeface="Cambria" panose="02040503050406030204" pitchFamily="18" charset="0"/>
                        <a:ea typeface="Cambria" panose="02040503050406030204" pitchFamily="18" charset="0"/>
                      </a:endParaRPr>
                    </a:p>
                  </a:txBody>
                  <a:tcPr marL="19050" marR="19050" marT="19050" marB="19050"/>
                </a:tc>
                <a:extLst>
                  <a:ext uri="{0D108BD9-81ED-4DB2-BD59-A6C34878D82A}">
                    <a16:rowId xmlns:a16="http://schemas.microsoft.com/office/drawing/2014/main" val="1947284862"/>
                  </a:ext>
                </a:extLst>
              </a:tr>
              <a:tr h="0">
                <a:tc>
                  <a:txBody>
                    <a:bodyPr/>
                    <a:lstStyle/>
                    <a:p>
                      <a:pPr fontAlgn="t"/>
                      <a:r>
                        <a:rPr lang="en-IN" sz="1700" dirty="0">
                          <a:effectLst/>
                          <a:latin typeface="Cambria" panose="02040503050406030204" pitchFamily="18" charset="0"/>
                          <a:ea typeface="Cambria" panose="02040503050406030204" pitchFamily="18" charset="0"/>
                        </a:rPr>
                        <a:t>Character</a:t>
                      </a:r>
                      <a:endParaRPr lang="en-IN" sz="1700" dirty="0">
                        <a:solidFill>
                          <a:srgbClr val="6C6C6C"/>
                        </a:solidFill>
                        <a:effectLst/>
                        <a:latin typeface="Cambria" panose="02040503050406030204" pitchFamily="18" charset="0"/>
                        <a:ea typeface="Cambria" panose="02040503050406030204" pitchFamily="18" charset="0"/>
                      </a:endParaRPr>
                    </a:p>
                  </a:txBody>
                  <a:tcPr marL="19050" marR="19050" marT="19050" marB="19050"/>
                </a:tc>
                <a:tc>
                  <a:txBody>
                    <a:bodyPr/>
                    <a:lstStyle/>
                    <a:p>
                      <a:pPr fontAlgn="t"/>
                      <a:r>
                        <a:rPr lang="en-IN" sz="1700" dirty="0">
                          <a:effectLst/>
                          <a:latin typeface="Cambria" panose="02040503050406030204" pitchFamily="18" charset="0"/>
                          <a:ea typeface="Cambria" panose="02040503050406030204" pitchFamily="18" charset="0"/>
                        </a:rPr>
                        <a:t>Encoding text numerically</a:t>
                      </a:r>
                      <a:endParaRPr lang="en-IN" sz="1700" dirty="0">
                        <a:solidFill>
                          <a:srgbClr val="6C6C6C"/>
                        </a:solidFill>
                        <a:effectLst/>
                        <a:latin typeface="Cambria" panose="02040503050406030204" pitchFamily="18" charset="0"/>
                        <a:ea typeface="Cambria" panose="02040503050406030204" pitchFamily="18" charset="0"/>
                      </a:endParaRPr>
                    </a:p>
                  </a:txBody>
                  <a:tcPr marL="19050" marR="19050" marT="19050" marB="19050"/>
                </a:tc>
                <a:tc>
                  <a:txBody>
                    <a:bodyPr/>
                    <a:lstStyle/>
                    <a:p>
                      <a:pPr fontAlgn="t"/>
                      <a:r>
                        <a:rPr lang="en-IN" sz="1700" dirty="0">
                          <a:effectLst/>
                          <a:latin typeface="Cambria" panose="02040503050406030204" pitchFamily="18" charset="0"/>
                          <a:ea typeface="Cambria" panose="02040503050406030204" pitchFamily="18" charset="0"/>
                        </a:rPr>
                        <a:t>97 (in </a:t>
                      </a:r>
                      <a:r>
                        <a:rPr lang="en-IN" sz="1700" u="sng" dirty="0">
                          <a:effectLst/>
                          <a:latin typeface="Cambria" panose="02040503050406030204" pitchFamily="18" charset="0"/>
                          <a:ea typeface="Cambria" panose="02040503050406030204" pitchFamily="18" charset="0"/>
                          <a:hlinkClick r:id="rId2"/>
                        </a:rPr>
                        <a:t>ASCII</a:t>
                      </a:r>
                      <a:r>
                        <a:rPr lang="en-IN" sz="1700" dirty="0">
                          <a:effectLst/>
                          <a:latin typeface="Cambria" panose="02040503050406030204" pitchFamily="18" charset="0"/>
                          <a:ea typeface="Cambria" panose="02040503050406030204" pitchFamily="18" charset="0"/>
                        </a:rPr>
                        <a:t>, 97 is a lower case 'a')</a:t>
                      </a:r>
                      <a:endParaRPr lang="en-IN" sz="1700" dirty="0">
                        <a:solidFill>
                          <a:srgbClr val="6C6C6C"/>
                        </a:solidFill>
                        <a:effectLst/>
                        <a:latin typeface="Cambria" panose="02040503050406030204" pitchFamily="18" charset="0"/>
                        <a:ea typeface="Cambria" panose="02040503050406030204" pitchFamily="18" charset="0"/>
                      </a:endParaRPr>
                    </a:p>
                  </a:txBody>
                  <a:tcPr marL="19050" marR="19050" marT="19050" marB="19050"/>
                </a:tc>
                <a:extLst>
                  <a:ext uri="{0D108BD9-81ED-4DB2-BD59-A6C34878D82A}">
                    <a16:rowId xmlns:a16="http://schemas.microsoft.com/office/drawing/2014/main" val="1984960793"/>
                  </a:ext>
                </a:extLst>
              </a:tr>
              <a:tr h="0">
                <a:tc>
                  <a:txBody>
                    <a:bodyPr/>
                    <a:lstStyle/>
                    <a:p>
                      <a:pPr fontAlgn="t"/>
                      <a:r>
                        <a:rPr lang="en-IN" sz="1700" dirty="0">
                          <a:effectLst/>
                          <a:latin typeface="Cambria" panose="02040503050406030204" pitchFamily="18" charset="0"/>
                          <a:ea typeface="Cambria" panose="02040503050406030204" pitchFamily="18" charset="0"/>
                        </a:rPr>
                        <a:t>Boolean</a:t>
                      </a:r>
                      <a:endParaRPr lang="en-IN" sz="1700" dirty="0">
                        <a:solidFill>
                          <a:srgbClr val="6C6C6C"/>
                        </a:solidFill>
                        <a:effectLst/>
                        <a:latin typeface="Cambria" panose="02040503050406030204" pitchFamily="18" charset="0"/>
                        <a:ea typeface="Cambria" panose="02040503050406030204" pitchFamily="18" charset="0"/>
                      </a:endParaRPr>
                    </a:p>
                  </a:txBody>
                  <a:tcPr marL="19050" marR="19050" marT="19050" marB="19050"/>
                </a:tc>
                <a:tc>
                  <a:txBody>
                    <a:bodyPr/>
                    <a:lstStyle/>
                    <a:p>
                      <a:pPr fontAlgn="t"/>
                      <a:r>
                        <a:rPr lang="en-IN" sz="1700">
                          <a:effectLst/>
                          <a:latin typeface="Cambria" panose="02040503050406030204" pitchFamily="18" charset="0"/>
                          <a:ea typeface="Cambria" panose="02040503050406030204" pitchFamily="18" charset="0"/>
                        </a:rPr>
                        <a:t>Representing logical values</a:t>
                      </a:r>
                      <a:endParaRPr lang="en-IN" sz="1700">
                        <a:solidFill>
                          <a:srgbClr val="6C6C6C"/>
                        </a:solidFill>
                        <a:effectLst/>
                        <a:latin typeface="Cambria" panose="02040503050406030204" pitchFamily="18" charset="0"/>
                        <a:ea typeface="Cambria" panose="02040503050406030204" pitchFamily="18" charset="0"/>
                      </a:endParaRPr>
                    </a:p>
                  </a:txBody>
                  <a:tcPr marL="19050" marR="19050" marT="19050" marB="19050"/>
                </a:tc>
                <a:tc>
                  <a:txBody>
                    <a:bodyPr/>
                    <a:lstStyle/>
                    <a:p>
                      <a:pPr fontAlgn="t"/>
                      <a:r>
                        <a:rPr lang="en-IN" sz="1700" dirty="0">
                          <a:effectLst/>
                          <a:latin typeface="Cambria" panose="02040503050406030204" pitchFamily="18" charset="0"/>
                          <a:ea typeface="Cambria" panose="02040503050406030204" pitchFamily="18" charset="0"/>
                        </a:rPr>
                        <a:t>TRUE, FALSE</a:t>
                      </a:r>
                      <a:endParaRPr lang="en-IN" sz="1700" dirty="0">
                        <a:solidFill>
                          <a:srgbClr val="6C6C6C"/>
                        </a:solidFill>
                        <a:effectLst/>
                        <a:latin typeface="Cambria" panose="02040503050406030204" pitchFamily="18" charset="0"/>
                        <a:ea typeface="Cambria" panose="02040503050406030204" pitchFamily="18" charset="0"/>
                      </a:endParaRPr>
                    </a:p>
                  </a:txBody>
                  <a:tcPr marL="19050" marR="19050" marT="19050" marB="19050"/>
                </a:tc>
                <a:extLst>
                  <a:ext uri="{0D108BD9-81ED-4DB2-BD59-A6C34878D82A}">
                    <a16:rowId xmlns:a16="http://schemas.microsoft.com/office/drawing/2014/main" val="1357217169"/>
                  </a:ext>
                </a:extLst>
              </a:tr>
            </a:tbl>
          </a:graphicData>
        </a:graphic>
      </p:graphicFrame>
    </p:spTree>
    <p:extLst>
      <p:ext uri="{BB962C8B-B14F-4D97-AF65-F5344CB8AC3E}">
        <p14:creationId xmlns:p14="http://schemas.microsoft.com/office/powerpoint/2010/main" val="3043465159"/>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622300"/>
            <a:ext cx="10972800" cy="914400"/>
          </a:xfrm>
        </p:spPr>
        <p:txBody>
          <a:bodyPr/>
          <a:lstStyle/>
          <a:p>
            <a:r>
              <a:rPr lang="en-IN" b="1" dirty="0" smtClean="0"/>
              <a:t>Classification of Programming Languages</a:t>
            </a:r>
            <a:endParaRPr lang="en-IN" b="1" dirty="0"/>
          </a:p>
        </p:txBody>
      </p:sp>
      <p:sp>
        <p:nvSpPr>
          <p:cNvPr id="3" name="Content Placeholder 2"/>
          <p:cNvSpPr>
            <a:spLocks noGrp="1"/>
          </p:cNvSpPr>
          <p:nvPr>
            <p:ph idx="1"/>
          </p:nvPr>
        </p:nvSpPr>
        <p:spPr>
          <a:xfrm>
            <a:off x="609600" y="1041400"/>
            <a:ext cx="11379200" cy="5384799"/>
          </a:xfrm>
        </p:spPr>
        <p:txBody>
          <a:bodyPr>
            <a:noAutofit/>
          </a:bodyPr>
          <a:lstStyle/>
          <a:p>
            <a:pPr>
              <a:spcBef>
                <a:spcPts val="600"/>
              </a:spcBef>
              <a:spcAft>
                <a:spcPts val="600"/>
              </a:spcAft>
            </a:pPr>
            <a:r>
              <a:rPr lang="en-IN" sz="1800" dirty="0">
                <a:latin typeface="Cambria" panose="02040503050406030204" pitchFamily="18" charset="0"/>
                <a:ea typeface="Cambria" panose="02040503050406030204" pitchFamily="18" charset="0"/>
              </a:rPr>
              <a:t>Different languages have different </a:t>
            </a:r>
            <a:r>
              <a:rPr lang="en-IN" sz="1800" dirty="0" smtClean="0">
                <a:latin typeface="Cambria" panose="02040503050406030204" pitchFamily="18" charset="0"/>
                <a:ea typeface="Cambria" panose="02040503050406030204" pitchFamily="18" charset="0"/>
              </a:rPr>
              <a:t>purposes. </a:t>
            </a:r>
            <a:r>
              <a:rPr lang="en-IN" sz="1800" dirty="0">
                <a:latin typeface="Cambria" panose="02040503050406030204" pitchFamily="18" charset="0"/>
                <a:ea typeface="Cambria" panose="02040503050406030204" pitchFamily="18" charset="0"/>
              </a:rPr>
              <a:t>Some types are:</a:t>
            </a:r>
          </a:p>
          <a:p>
            <a:pPr lvl="2">
              <a:spcBef>
                <a:spcPts val="600"/>
              </a:spcBef>
              <a:spcAft>
                <a:spcPts val="600"/>
              </a:spcAft>
            </a:pPr>
            <a:r>
              <a:rPr lang="en-IN" sz="1800" b="1" dirty="0">
                <a:latin typeface="Cambria" panose="02040503050406030204" pitchFamily="18" charset="0"/>
                <a:ea typeface="Cambria" panose="02040503050406030204" pitchFamily="18" charset="0"/>
              </a:rPr>
              <a:t>Machine languages</a:t>
            </a:r>
            <a:r>
              <a:rPr lang="en-IN" sz="1800" dirty="0">
                <a:latin typeface="Cambria" panose="02040503050406030204" pitchFamily="18" charset="0"/>
                <a:ea typeface="Cambria" panose="02040503050406030204" pitchFamily="18" charset="0"/>
              </a:rPr>
              <a:t>, that are interpreted directly in hardware</a:t>
            </a:r>
          </a:p>
          <a:p>
            <a:pPr lvl="2">
              <a:spcBef>
                <a:spcPts val="600"/>
              </a:spcBef>
              <a:spcAft>
                <a:spcPts val="600"/>
              </a:spcAft>
            </a:pPr>
            <a:r>
              <a:rPr lang="en-IN" sz="1800" b="1" dirty="0">
                <a:latin typeface="Cambria" panose="02040503050406030204" pitchFamily="18" charset="0"/>
                <a:ea typeface="Cambria" panose="02040503050406030204" pitchFamily="18" charset="0"/>
              </a:rPr>
              <a:t>Assembly languages</a:t>
            </a:r>
            <a:r>
              <a:rPr lang="en-IN" sz="1800" dirty="0">
                <a:latin typeface="Cambria" panose="02040503050406030204" pitchFamily="18" charset="0"/>
                <a:ea typeface="Cambria" panose="02040503050406030204" pitchFamily="18" charset="0"/>
              </a:rPr>
              <a:t>, that are thin wrappers over a corresponding machine language</a:t>
            </a:r>
          </a:p>
          <a:p>
            <a:pPr lvl="2">
              <a:spcBef>
                <a:spcPts val="600"/>
              </a:spcBef>
              <a:spcAft>
                <a:spcPts val="600"/>
              </a:spcAft>
            </a:pPr>
            <a:r>
              <a:rPr lang="en-IN" sz="1800" b="1" dirty="0">
                <a:latin typeface="Cambria" panose="02040503050406030204" pitchFamily="18" charset="0"/>
                <a:ea typeface="Cambria" panose="02040503050406030204" pitchFamily="18" charset="0"/>
              </a:rPr>
              <a:t>High-level languages</a:t>
            </a:r>
            <a:r>
              <a:rPr lang="en-IN" sz="1800" dirty="0">
                <a:latin typeface="Cambria" panose="02040503050406030204" pitchFamily="18" charset="0"/>
                <a:ea typeface="Cambria" panose="02040503050406030204" pitchFamily="18" charset="0"/>
              </a:rPr>
              <a:t>, that are anything machine-independent</a:t>
            </a:r>
          </a:p>
          <a:p>
            <a:pPr lvl="2">
              <a:spcBef>
                <a:spcPts val="600"/>
              </a:spcBef>
              <a:spcAft>
                <a:spcPts val="600"/>
              </a:spcAft>
            </a:pPr>
            <a:r>
              <a:rPr lang="en-IN" sz="1800" b="1" dirty="0">
                <a:latin typeface="Cambria" panose="02040503050406030204" pitchFamily="18" charset="0"/>
                <a:ea typeface="Cambria" panose="02040503050406030204" pitchFamily="18" charset="0"/>
              </a:rPr>
              <a:t>System languages</a:t>
            </a:r>
            <a:r>
              <a:rPr lang="en-IN" sz="1800" dirty="0">
                <a:latin typeface="Cambria" panose="02040503050406030204" pitchFamily="18" charset="0"/>
                <a:ea typeface="Cambria" panose="02040503050406030204" pitchFamily="18" charset="0"/>
              </a:rPr>
              <a:t>, that are designed for writing low-level tasks, like memory and process management</a:t>
            </a:r>
          </a:p>
          <a:p>
            <a:pPr lvl="2">
              <a:spcBef>
                <a:spcPts val="600"/>
              </a:spcBef>
              <a:spcAft>
                <a:spcPts val="600"/>
              </a:spcAft>
            </a:pPr>
            <a:r>
              <a:rPr lang="en-IN" sz="1800" b="1" dirty="0">
                <a:latin typeface="Cambria" panose="02040503050406030204" pitchFamily="18" charset="0"/>
                <a:ea typeface="Cambria" panose="02040503050406030204" pitchFamily="18" charset="0"/>
              </a:rPr>
              <a:t>Scripting languages</a:t>
            </a:r>
            <a:r>
              <a:rPr lang="en-IN" sz="1800" dirty="0">
                <a:latin typeface="Cambria" panose="02040503050406030204" pitchFamily="18" charset="0"/>
                <a:ea typeface="Cambria" panose="02040503050406030204" pitchFamily="18" charset="0"/>
              </a:rPr>
              <a:t>, that are generally extremely high-level and powerful</a:t>
            </a:r>
          </a:p>
          <a:p>
            <a:pPr lvl="2">
              <a:spcBef>
                <a:spcPts val="600"/>
              </a:spcBef>
              <a:spcAft>
                <a:spcPts val="600"/>
              </a:spcAft>
            </a:pPr>
            <a:r>
              <a:rPr lang="en-IN" sz="1800" b="1" dirty="0">
                <a:latin typeface="Cambria" panose="02040503050406030204" pitchFamily="18" charset="0"/>
                <a:ea typeface="Cambria" panose="02040503050406030204" pitchFamily="18" charset="0"/>
              </a:rPr>
              <a:t>Domain-specific languages</a:t>
            </a:r>
            <a:r>
              <a:rPr lang="en-IN" sz="1800" dirty="0">
                <a:latin typeface="Cambria" panose="02040503050406030204" pitchFamily="18" charset="0"/>
                <a:ea typeface="Cambria" panose="02040503050406030204" pitchFamily="18" charset="0"/>
              </a:rPr>
              <a:t>, that are used in highly special-purpose areas only</a:t>
            </a:r>
          </a:p>
          <a:p>
            <a:pPr lvl="2">
              <a:spcBef>
                <a:spcPts val="600"/>
              </a:spcBef>
              <a:spcAft>
                <a:spcPts val="600"/>
              </a:spcAft>
            </a:pPr>
            <a:r>
              <a:rPr lang="en-IN" sz="1800" b="1" dirty="0">
                <a:latin typeface="Cambria" panose="02040503050406030204" pitchFamily="18" charset="0"/>
                <a:ea typeface="Cambria" panose="02040503050406030204" pitchFamily="18" charset="0"/>
              </a:rPr>
              <a:t>Visual languages</a:t>
            </a:r>
            <a:r>
              <a:rPr lang="en-IN" sz="1800" dirty="0">
                <a:latin typeface="Cambria" panose="02040503050406030204" pitchFamily="18" charset="0"/>
                <a:ea typeface="Cambria" panose="02040503050406030204" pitchFamily="18" charset="0"/>
              </a:rPr>
              <a:t>, that are non-text based</a:t>
            </a:r>
          </a:p>
          <a:p>
            <a:pPr lvl="2">
              <a:spcBef>
                <a:spcPts val="600"/>
              </a:spcBef>
              <a:spcAft>
                <a:spcPts val="600"/>
              </a:spcAft>
            </a:pPr>
            <a:r>
              <a:rPr lang="en-IN" sz="1800" b="1" dirty="0">
                <a:latin typeface="Cambria" panose="02040503050406030204" pitchFamily="18" charset="0"/>
                <a:ea typeface="Cambria" panose="02040503050406030204" pitchFamily="18" charset="0"/>
              </a:rPr>
              <a:t>Esoteric languages</a:t>
            </a:r>
            <a:r>
              <a:rPr lang="en-IN" sz="1800" dirty="0">
                <a:latin typeface="Cambria" panose="02040503050406030204" pitchFamily="18" charset="0"/>
                <a:ea typeface="Cambria" panose="02040503050406030204" pitchFamily="18" charset="0"/>
              </a:rPr>
              <a:t>, that are not really intended to be used, but are very interesting, funny, or educational in some way</a:t>
            </a:r>
          </a:p>
          <a:p>
            <a:pPr>
              <a:spcBef>
                <a:spcPts val="600"/>
              </a:spcBef>
              <a:spcAft>
                <a:spcPts val="600"/>
              </a:spcAft>
            </a:pPr>
            <a:r>
              <a:rPr lang="en-IN" sz="1800" b="1" dirty="0">
                <a:latin typeface="Cambria" panose="02040503050406030204" pitchFamily="18" charset="0"/>
                <a:ea typeface="Cambria" panose="02040503050406030204" pitchFamily="18" charset="0"/>
              </a:rPr>
              <a:t>These types are not mutually exclusive</a:t>
            </a:r>
            <a:r>
              <a:rPr lang="en-IN" sz="1800" dirty="0">
                <a:latin typeface="Cambria" panose="02040503050406030204" pitchFamily="18" charset="0"/>
                <a:ea typeface="Cambria" panose="02040503050406030204" pitchFamily="18" charset="0"/>
              </a:rPr>
              <a:t>: Perl is both high-level and scripting; C is considered both high-level and system.</a:t>
            </a:r>
          </a:p>
          <a:p>
            <a:pPr>
              <a:spcBef>
                <a:spcPts val="600"/>
              </a:spcBef>
              <a:spcAft>
                <a:spcPts val="600"/>
              </a:spcAft>
            </a:pP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70868533"/>
      </p:ext>
    </p:extLst>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Strongly Typed And Weakly Typed</a:t>
            </a:r>
            <a:endParaRPr lang="en-IN" b="1" dirty="0"/>
          </a:p>
        </p:txBody>
      </p:sp>
      <p:sp>
        <p:nvSpPr>
          <p:cNvPr id="3" name="Content Placeholder 2"/>
          <p:cNvSpPr>
            <a:spLocks noGrp="1"/>
          </p:cNvSpPr>
          <p:nvPr>
            <p:ph idx="1"/>
          </p:nvPr>
        </p:nvSpPr>
        <p:spPr>
          <a:xfrm>
            <a:off x="609600" y="1308295"/>
            <a:ext cx="11277600" cy="5022167"/>
          </a:xfrm>
        </p:spPr>
        <p:txBody>
          <a:bodyPr>
            <a:normAutofit/>
          </a:bodyPr>
          <a:lstStyle/>
          <a:p>
            <a:r>
              <a:rPr lang="en-IN" b="1" dirty="0" smtClean="0"/>
              <a:t>Strongly Typed : </a:t>
            </a:r>
          </a:p>
          <a:p>
            <a:pPr lvl="3"/>
            <a:r>
              <a:rPr lang="en-IN" dirty="0"/>
              <a:t>V</a:t>
            </a:r>
            <a:r>
              <a:rPr lang="en-IN" dirty="0" smtClean="0"/>
              <a:t>ariable </a:t>
            </a:r>
            <a:r>
              <a:rPr lang="en-IN" dirty="0"/>
              <a:t>must be declared with a data type. </a:t>
            </a:r>
            <a:endParaRPr lang="en-IN" dirty="0" smtClean="0"/>
          </a:p>
          <a:p>
            <a:pPr lvl="3"/>
            <a:r>
              <a:rPr lang="en-IN" dirty="0" smtClean="0"/>
              <a:t>A </a:t>
            </a:r>
            <a:r>
              <a:rPr lang="en-IN" dirty="0"/>
              <a:t>variable cannot start off life without knowing the range of values it can hold, and once it is declared, the data type of the variable cannot change</a:t>
            </a:r>
            <a:r>
              <a:rPr lang="en-IN" dirty="0" smtClean="0"/>
              <a:t>.</a:t>
            </a:r>
          </a:p>
          <a:p>
            <a:pPr lvl="3"/>
            <a:r>
              <a:rPr lang="en-IN" dirty="0"/>
              <a:t>A</a:t>
            </a:r>
            <a:r>
              <a:rPr lang="en-IN" dirty="0" smtClean="0"/>
              <a:t> </a:t>
            </a:r>
            <a:r>
              <a:rPr lang="en-IN" dirty="0"/>
              <a:t>strongly typed language requires an explicit conversion (by using the cast operator) between related types</a:t>
            </a:r>
            <a:endParaRPr lang="en-IN" dirty="0" smtClean="0"/>
          </a:p>
          <a:p>
            <a:pPr lvl="3"/>
            <a:r>
              <a:rPr lang="en-IN" dirty="0" smtClean="0"/>
              <a:t>Java is a strongly typed programming language</a:t>
            </a:r>
            <a:endParaRPr lang="en-IN" dirty="0"/>
          </a:p>
          <a:p>
            <a:r>
              <a:rPr lang="en-IN" b="1" dirty="0" smtClean="0"/>
              <a:t>Weakly Typed :</a:t>
            </a:r>
          </a:p>
          <a:p>
            <a:pPr lvl="3"/>
            <a:r>
              <a:rPr lang="en-IN" dirty="0" smtClean="0"/>
              <a:t>Variables are not associated to specific datatype</a:t>
            </a:r>
          </a:p>
          <a:p>
            <a:pPr lvl="3"/>
            <a:r>
              <a:rPr lang="en-IN" dirty="0" smtClean="0"/>
              <a:t>Weakly </a:t>
            </a:r>
            <a:r>
              <a:rPr lang="en-IN" dirty="0"/>
              <a:t>typed languages place no restrictions on how data types can be </a:t>
            </a:r>
            <a:r>
              <a:rPr lang="en-IN" dirty="0" smtClean="0"/>
              <a:t>mixed.</a:t>
            </a:r>
          </a:p>
          <a:p>
            <a:pPr lvl="3"/>
            <a:r>
              <a:rPr lang="en-IN" dirty="0" smtClean="0"/>
              <a:t>Conversions </a:t>
            </a:r>
            <a:r>
              <a:rPr lang="en-IN" dirty="0"/>
              <a:t>between unrelated types </a:t>
            </a:r>
            <a:r>
              <a:rPr lang="en-IN" dirty="0" smtClean="0"/>
              <a:t>are implicitly allowed.</a:t>
            </a:r>
          </a:p>
          <a:p>
            <a:pPr lvl="3"/>
            <a:r>
              <a:rPr lang="en-IN" b="1" dirty="0" smtClean="0"/>
              <a:t>Example : </a:t>
            </a:r>
            <a:r>
              <a:rPr lang="en-IN" dirty="0" smtClean="0"/>
              <a:t>Perl</a:t>
            </a:r>
          </a:p>
        </p:txBody>
      </p:sp>
    </p:spTree>
    <p:extLst>
      <p:ext uri="{BB962C8B-B14F-4D97-AF65-F5344CB8AC3E}">
        <p14:creationId xmlns:p14="http://schemas.microsoft.com/office/powerpoint/2010/main" val="4119021328"/>
      </p:ext>
    </p:extLst>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 Types in Java</a:t>
            </a:r>
            <a:endParaRPr lang="en-IN" b="1" dirty="0"/>
          </a:p>
        </p:txBody>
      </p:sp>
      <p:sp>
        <p:nvSpPr>
          <p:cNvPr id="3" name="Content Placeholder 2"/>
          <p:cNvSpPr>
            <a:spLocks noGrp="1"/>
          </p:cNvSpPr>
          <p:nvPr>
            <p:ph idx="1"/>
          </p:nvPr>
        </p:nvSpPr>
        <p:spPr>
          <a:xfrm>
            <a:off x="609600" y="1308101"/>
            <a:ext cx="10972800" cy="4665664"/>
          </a:xfrm>
        </p:spPr>
        <p:txBody>
          <a:bodyPr/>
          <a:lstStyle/>
          <a:p>
            <a:pPr marL="0" indent="0">
              <a:buFont typeface="Wingdings" pitchFamily="2" charset="2"/>
              <a:buNone/>
            </a:pPr>
            <a:r>
              <a:rPr lang="en-IN" dirty="0"/>
              <a:t>Data types specify the type of the values stored in variable. Two types of data types in java are</a:t>
            </a:r>
          </a:p>
          <a:p>
            <a:pPr marL="0" indent="0">
              <a:buFont typeface="Wingdings" pitchFamily="2" charset="2"/>
              <a:buNone/>
            </a:pPr>
            <a:r>
              <a:rPr lang="en-IN" dirty="0"/>
              <a:t>1. </a:t>
            </a:r>
            <a:r>
              <a:rPr lang="en-IN" b="1" dirty="0"/>
              <a:t>Primitive data types</a:t>
            </a:r>
            <a:r>
              <a:rPr lang="en-IN" dirty="0"/>
              <a:t>: The primitive data types include Boolean, char, byte, short, </a:t>
            </a:r>
            <a:r>
              <a:rPr lang="en-IN" dirty="0" err="1"/>
              <a:t>int</a:t>
            </a:r>
            <a:r>
              <a:rPr lang="en-IN" dirty="0"/>
              <a:t>, long, float and double.</a:t>
            </a:r>
          </a:p>
          <a:p>
            <a:pPr marL="0" indent="0">
              <a:buFont typeface="Wingdings" pitchFamily="2" charset="2"/>
              <a:buNone/>
            </a:pPr>
            <a:r>
              <a:rPr lang="en-IN" dirty="0" smtClean="0"/>
              <a:t>2</a:t>
            </a:r>
            <a:r>
              <a:rPr lang="en-IN" dirty="0"/>
              <a:t>. </a:t>
            </a:r>
            <a:r>
              <a:rPr lang="en-IN" b="1" dirty="0"/>
              <a:t>Non-primitive data types</a:t>
            </a:r>
            <a:r>
              <a:rPr lang="en-IN" dirty="0"/>
              <a:t>: The non-primitive data types include Classes, Interfaces, and Arrays.</a:t>
            </a:r>
          </a:p>
          <a:p>
            <a:endParaRPr lang="en-IN" dirty="0"/>
          </a:p>
        </p:txBody>
      </p:sp>
    </p:spTree>
    <p:extLst>
      <p:ext uri="{BB962C8B-B14F-4D97-AF65-F5344CB8AC3E}">
        <p14:creationId xmlns:p14="http://schemas.microsoft.com/office/powerpoint/2010/main" val="537533862"/>
      </p:ext>
    </p:extLst>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7578" y="762000"/>
            <a:ext cx="9669322" cy="5576448"/>
          </a:xfrm>
        </p:spPr>
      </p:pic>
    </p:spTree>
    <p:extLst>
      <p:ext uri="{BB962C8B-B14F-4D97-AF65-F5344CB8AC3E}">
        <p14:creationId xmlns:p14="http://schemas.microsoft.com/office/powerpoint/2010/main" val="86327930"/>
      </p:ext>
    </p:extLst>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Java - Data Types and their Range</a:t>
            </a:r>
            <a:endParaRPr lang="en-IN" b="1" dirty="0"/>
          </a:p>
        </p:txBody>
      </p:sp>
      <p:graphicFrame>
        <p:nvGraphicFramePr>
          <p:cNvPr id="5" name="Table 4"/>
          <p:cNvGraphicFramePr>
            <a:graphicFrameLocks noGrp="1"/>
          </p:cNvGraphicFramePr>
          <p:nvPr>
            <p:extLst>
              <p:ext uri="{D42A27DB-BD31-4B8C-83A1-F6EECF244321}">
                <p14:modId xmlns:p14="http://schemas.microsoft.com/office/powerpoint/2010/main" val="1246723311"/>
              </p:ext>
            </p:extLst>
          </p:nvPr>
        </p:nvGraphicFramePr>
        <p:xfrm>
          <a:off x="1344265" y="1425476"/>
          <a:ext cx="8699501" cy="4495280"/>
        </p:xfrm>
        <a:graphic>
          <a:graphicData uri="http://schemas.openxmlformats.org/drawingml/2006/table">
            <a:tbl>
              <a:tblPr/>
              <a:tblGrid>
                <a:gridCol w="1651001">
                  <a:extLst>
                    <a:ext uri="{9D8B030D-6E8A-4147-A177-3AD203B41FA5}">
                      <a16:colId xmlns:a16="http://schemas.microsoft.com/office/drawing/2014/main" val="20000"/>
                    </a:ext>
                  </a:extLst>
                </a:gridCol>
                <a:gridCol w="2095500">
                  <a:extLst>
                    <a:ext uri="{9D8B030D-6E8A-4147-A177-3AD203B41FA5}">
                      <a16:colId xmlns:a16="http://schemas.microsoft.com/office/drawing/2014/main" val="20001"/>
                    </a:ext>
                  </a:extLst>
                </a:gridCol>
                <a:gridCol w="1879600">
                  <a:extLst>
                    <a:ext uri="{9D8B030D-6E8A-4147-A177-3AD203B41FA5}">
                      <a16:colId xmlns:a16="http://schemas.microsoft.com/office/drawing/2014/main" val="20002"/>
                    </a:ext>
                  </a:extLst>
                </a:gridCol>
                <a:gridCol w="3073400">
                  <a:extLst>
                    <a:ext uri="{9D8B030D-6E8A-4147-A177-3AD203B41FA5}">
                      <a16:colId xmlns:a16="http://schemas.microsoft.com/office/drawing/2014/main" val="1298299510"/>
                    </a:ext>
                  </a:extLst>
                </a:gridCol>
              </a:tblGrid>
              <a:tr h="541753">
                <a:tc>
                  <a:txBody>
                    <a:bodyPr/>
                    <a:lstStyle/>
                    <a:p>
                      <a:pPr algn="ctr" fontAlgn="t"/>
                      <a:r>
                        <a:rPr lang="en-US" sz="2500" b="1" dirty="0">
                          <a:solidFill>
                            <a:srgbClr val="000000"/>
                          </a:solidFill>
                          <a:latin typeface="Times New Roman" pitchFamily="18" charset="0"/>
                          <a:cs typeface="Times New Roman" pitchFamily="18" charset="0"/>
                        </a:rPr>
                        <a:t>Data Type</a:t>
                      </a:r>
                      <a:endParaRPr lang="en-US" sz="2500" dirty="0">
                        <a:solidFill>
                          <a:srgbClr val="000000"/>
                        </a:solidFill>
                        <a:latin typeface="Times New Roman" pitchFamily="18" charset="0"/>
                        <a:cs typeface="Times New Roman" pitchFamily="18" charset="0"/>
                      </a:endParaRPr>
                    </a:p>
                  </a:txBody>
                  <a:tcPr marL="84180" marR="84180" marT="84180" marB="84180">
                    <a:lnL w="9525" cap="flat" cmpd="sng" algn="ctr">
                      <a:solidFill>
                        <a:srgbClr val="50AD0C"/>
                      </a:solidFill>
                      <a:prstDash val="solid"/>
                      <a:round/>
                      <a:headEnd type="none" w="med" len="med"/>
                      <a:tailEnd type="none" w="med" len="med"/>
                    </a:lnL>
                    <a:lnR w="9525" cap="flat" cmpd="sng" algn="ctr">
                      <a:solidFill>
                        <a:srgbClr val="50AD0C"/>
                      </a:solidFill>
                      <a:prstDash val="solid"/>
                      <a:round/>
                      <a:headEnd type="none" w="med" len="med"/>
                      <a:tailEnd type="none" w="med" len="med"/>
                    </a:lnR>
                    <a:lnT w="9525" cap="flat" cmpd="sng" algn="ctr">
                      <a:solidFill>
                        <a:srgbClr val="50AD0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2500" b="1" dirty="0">
                          <a:solidFill>
                            <a:srgbClr val="000000"/>
                          </a:solidFill>
                          <a:latin typeface="Times New Roman" pitchFamily="18" charset="0"/>
                          <a:cs typeface="Times New Roman" pitchFamily="18" charset="0"/>
                        </a:rPr>
                        <a:t>Default Value</a:t>
                      </a:r>
                      <a:endParaRPr lang="en-US" sz="2500" dirty="0">
                        <a:solidFill>
                          <a:srgbClr val="000000"/>
                        </a:solidFill>
                        <a:latin typeface="Times New Roman" pitchFamily="18" charset="0"/>
                        <a:cs typeface="Times New Roman" pitchFamily="18" charset="0"/>
                      </a:endParaRPr>
                    </a:p>
                  </a:txBody>
                  <a:tcPr marL="84180" marR="84180" marT="84180" marB="84180">
                    <a:lnL w="9525" cap="flat" cmpd="sng" algn="ctr">
                      <a:solidFill>
                        <a:srgbClr val="50AD0C"/>
                      </a:solidFill>
                      <a:prstDash val="solid"/>
                      <a:round/>
                      <a:headEnd type="none" w="med" len="med"/>
                      <a:tailEnd type="none" w="med" len="med"/>
                    </a:lnL>
                    <a:lnR w="9525" cap="flat" cmpd="sng" algn="ctr">
                      <a:solidFill>
                        <a:srgbClr val="50AD0C"/>
                      </a:solidFill>
                      <a:prstDash val="solid"/>
                      <a:round/>
                      <a:headEnd type="none" w="med" len="med"/>
                      <a:tailEnd type="none" w="med" len="med"/>
                    </a:lnR>
                    <a:lnT w="9525" cap="flat" cmpd="sng" algn="ctr">
                      <a:solidFill>
                        <a:srgbClr val="50AD0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2500" b="1" dirty="0">
                          <a:solidFill>
                            <a:srgbClr val="000000"/>
                          </a:solidFill>
                          <a:latin typeface="Times New Roman" pitchFamily="18" charset="0"/>
                          <a:cs typeface="Times New Roman" pitchFamily="18" charset="0"/>
                        </a:rPr>
                        <a:t>Default size</a:t>
                      </a:r>
                      <a:endParaRPr lang="en-US" sz="2500" dirty="0">
                        <a:solidFill>
                          <a:srgbClr val="000000"/>
                        </a:solidFill>
                        <a:latin typeface="Times New Roman" pitchFamily="18" charset="0"/>
                        <a:cs typeface="Times New Roman" pitchFamily="18" charset="0"/>
                      </a:endParaRPr>
                    </a:p>
                  </a:txBody>
                  <a:tcPr marL="84180" marR="84180" marT="84180" marB="84180">
                    <a:lnL w="9525" cap="flat" cmpd="sng" algn="ctr">
                      <a:solidFill>
                        <a:srgbClr val="50AD0C"/>
                      </a:solidFill>
                      <a:prstDash val="solid"/>
                      <a:round/>
                      <a:headEnd type="none" w="med" len="med"/>
                      <a:tailEnd type="none" w="med" len="med"/>
                    </a:lnL>
                    <a:lnR w="9525" cap="flat" cmpd="sng" algn="ctr">
                      <a:solidFill>
                        <a:srgbClr val="50AD0C"/>
                      </a:solidFill>
                      <a:prstDash val="solid"/>
                      <a:round/>
                      <a:headEnd type="none" w="med" len="med"/>
                      <a:tailEnd type="none" w="med" len="med"/>
                    </a:lnR>
                    <a:lnT w="9525" cap="flat" cmpd="sng" algn="ctr">
                      <a:solidFill>
                        <a:srgbClr val="50AD0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2500" b="1" dirty="0" smtClean="0">
                          <a:solidFill>
                            <a:srgbClr val="000000"/>
                          </a:solidFill>
                          <a:latin typeface="Times New Roman" pitchFamily="18" charset="0"/>
                          <a:cs typeface="Times New Roman" pitchFamily="18" charset="0"/>
                        </a:rPr>
                        <a:t>Range</a:t>
                      </a:r>
                      <a:endParaRPr lang="en-US" sz="2500" b="1" dirty="0">
                        <a:solidFill>
                          <a:srgbClr val="000000"/>
                        </a:solidFill>
                        <a:latin typeface="Times New Roman" pitchFamily="18" charset="0"/>
                        <a:cs typeface="Times New Roman" pitchFamily="18" charset="0"/>
                      </a:endParaRPr>
                    </a:p>
                  </a:txBody>
                  <a:tcPr marL="84180" marR="84180" marT="84180" marB="84180">
                    <a:lnL w="9525" cap="flat" cmpd="sng" algn="ctr">
                      <a:solidFill>
                        <a:srgbClr val="50AD0C"/>
                      </a:solidFill>
                      <a:prstDash val="solid"/>
                      <a:round/>
                      <a:headEnd type="none" w="med" len="med"/>
                      <a:tailEnd type="none" w="med" len="med"/>
                    </a:lnL>
                    <a:lnR w="9525" cap="flat" cmpd="sng" algn="ctr">
                      <a:solidFill>
                        <a:srgbClr val="50AD0C"/>
                      </a:solidFill>
                      <a:prstDash val="solid"/>
                      <a:round/>
                      <a:headEnd type="none" w="med" len="med"/>
                      <a:tailEnd type="none" w="med" len="med"/>
                    </a:lnR>
                    <a:lnT w="9525" cap="flat" cmpd="sng" algn="ctr">
                      <a:solidFill>
                        <a:srgbClr val="50AD0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59669">
                <a:tc>
                  <a:txBody>
                    <a:bodyPr/>
                    <a:lstStyle/>
                    <a:p>
                      <a:pPr algn="ctr" fontAlgn="t"/>
                      <a:r>
                        <a:rPr lang="en-US" sz="2500" dirty="0" err="1">
                          <a:solidFill>
                            <a:srgbClr val="000000"/>
                          </a:solidFill>
                          <a:latin typeface="Times New Roman" pitchFamily="18" charset="0"/>
                          <a:cs typeface="Times New Roman" pitchFamily="18" charset="0"/>
                        </a:rPr>
                        <a:t>boolean</a:t>
                      </a:r>
                      <a:endParaRPr lang="en-US" sz="2500" dirty="0">
                        <a:solidFill>
                          <a:srgbClr val="000000"/>
                        </a:solidFill>
                        <a:latin typeface="Times New Roman" pitchFamily="18" charset="0"/>
                        <a:cs typeface="Times New Roman" pitchFamily="18" charset="0"/>
                      </a:endParaRP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2500" dirty="0">
                          <a:solidFill>
                            <a:srgbClr val="000000"/>
                          </a:solidFill>
                          <a:latin typeface="Times New Roman" pitchFamily="18" charset="0"/>
                          <a:cs typeface="Times New Roman" pitchFamily="18" charset="0"/>
                        </a:rPr>
                        <a:t>false</a:t>
                      </a: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2500">
                          <a:solidFill>
                            <a:srgbClr val="000000"/>
                          </a:solidFill>
                          <a:latin typeface="Times New Roman" pitchFamily="18" charset="0"/>
                          <a:cs typeface="Times New Roman" pitchFamily="18" charset="0"/>
                        </a:rPr>
                        <a:t>1 bit</a:t>
                      </a: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2500" dirty="0" smtClean="0">
                          <a:solidFill>
                            <a:srgbClr val="000000"/>
                          </a:solidFill>
                          <a:latin typeface="Times New Roman" pitchFamily="18" charset="0"/>
                          <a:cs typeface="Times New Roman" pitchFamily="18" charset="0"/>
                        </a:rPr>
                        <a:t>true</a:t>
                      </a:r>
                      <a:r>
                        <a:rPr lang="en-US" sz="2500" baseline="0" dirty="0" smtClean="0">
                          <a:solidFill>
                            <a:srgbClr val="000000"/>
                          </a:solidFill>
                          <a:latin typeface="Times New Roman" pitchFamily="18" charset="0"/>
                          <a:cs typeface="Times New Roman" pitchFamily="18" charset="0"/>
                        </a:rPr>
                        <a:t> or false</a:t>
                      </a:r>
                      <a:endParaRPr lang="en-US" sz="2500" dirty="0">
                        <a:solidFill>
                          <a:srgbClr val="000000"/>
                        </a:solidFill>
                        <a:latin typeface="Times New Roman" pitchFamily="18" charset="0"/>
                        <a:cs typeface="Times New Roman" pitchFamily="18" charset="0"/>
                      </a:endParaRP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59669">
                <a:tc>
                  <a:txBody>
                    <a:bodyPr/>
                    <a:lstStyle/>
                    <a:p>
                      <a:pPr algn="ctr" fontAlgn="t"/>
                      <a:r>
                        <a:rPr lang="en-US" sz="2500">
                          <a:solidFill>
                            <a:srgbClr val="000000"/>
                          </a:solidFill>
                          <a:latin typeface="Times New Roman" pitchFamily="18" charset="0"/>
                          <a:cs typeface="Times New Roman" pitchFamily="18" charset="0"/>
                        </a:rPr>
                        <a:t>char</a:t>
                      </a: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2500" dirty="0">
                          <a:solidFill>
                            <a:srgbClr val="000000"/>
                          </a:solidFill>
                          <a:latin typeface="Times New Roman" pitchFamily="18" charset="0"/>
                          <a:cs typeface="Times New Roman" pitchFamily="18" charset="0"/>
                        </a:rPr>
                        <a:t>'\u0000'</a:t>
                      </a: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2500" dirty="0">
                          <a:solidFill>
                            <a:srgbClr val="000000"/>
                          </a:solidFill>
                          <a:latin typeface="Times New Roman" pitchFamily="18" charset="0"/>
                          <a:cs typeface="Times New Roman" pitchFamily="18" charset="0"/>
                        </a:rPr>
                        <a:t>2 byte</a:t>
                      </a: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2500" dirty="0" smtClean="0">
                          <a:solidFill>
                            <a:srgbClr val="000000"/>
                          </a:solidFill>
                          <a:latin typeface="Times New Roman" pitchFamily="18" charset="0"/>
                          <a:cs typeface="Times New Roman" pitchFamily="18" charset="0"/>
                        </a:rPr>
                        <a:t>0 to 65535</a:t>
                      </a:r>
                      <a:endParaRPr lang="en-US" sz="2500" dirty="0">
                        <a:solidFill>
                          <a:srgbClr val="000000"/>
                        </a:solidFill>
                        <a:latin typeface="Times New Roman" pitchFamily="18" charset="0"/>
                        <a:cs typeface="Times New Roman" pitchFamily="18" charset="0"/>
                      </a:endParaRP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59669">
                <a:tc>
                  <a:txBody>
                    <a:bodyPr/>
                    <a:lstStyle/>
                    <a:p>
                      <a:pPr algn="ctr" fontAlgn="t"/>
                      <a:r>
                        <a:rPr lang="en-US" sz="2500" dirty="0">
                          <a:solidFill>
                            <a:srgbClr val="000000"/>
                          </a:solidFill>
                          <a:latin typeface="Times New Roman" pitchFamily="18" charset="0"/>
                          <a:cs typeface="Times New Roman" pitchFamily="18" charset="0"/>
                        </a:rPr>
                        <a:t>byte</a:t>
                      </a: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2500" dirty="0">
                          <a:solidFill>
                            <a:srgbClr val="000000"/>
                          </a:solidFill>
                          <a:latin typeface="Times New Roman" pitchFamily="18" charset="0"/>
                          <a:cs typeface="Times New Roman" pitchFamily="18" charset="0"/>
                        </a:rPr>
                        <a:t>0</a:t>
                      </a: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2500" dirty="0">
                          <a:solidFill>
                            <a:srgbClr val="000000"/>
                          </a:solidFill>
                          <a:latin typeface="Times New Roman" pitchFamily="18" charset="0"/>
                          <a:cs typeface="Times New Roman" pitchFamily="18" charset="0"/>
                        </a:rPr>
                        <a:t>1 byte</a:t>
                      </a: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2500" dirty="0" smtClean="0">
                          <a:solidFill>
                            <a:srgbClr val="000000"/>
                          </a:solidFill>
                          <a:latin typeface="Times New Roman" pitchFamily="18" charset="0"/>
                          <a:cs typeface="Times New Roman" pitchFamily="18" charset="0"/>
                        </a:rPr>
                        <a:t>-128 to 127</a:t>
                      </a:r>
                      <a:endParaRPr lang="en-US" sz="2500" dirty="0">
                        <a:solidFill>
                          <a:srgbClr val="000000"/>
                        </a:solidFill>
                        <a:latin typeface="Times New Roman" pitchFamily="18" charset="0"/>
                        <a:cs typeface="Times New Roman" pitchFamily="18" charset="0"/>
                      </a:endParaRP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82296">
                <a:tc>
                  <a:txBody>
                    <a:bodyPr/>
                    <a:lstStyle/>
                    <a:p>
                      <a:pPr algn="ctr" fontAlgn="t"/>
                      <a:r>
                        <a:rPr lang="en-US" sz="2500">
                          <a:solidFill>
                            <a:srgbClr val="000000"/>
                          </a:solidFill>
                          <a:latin typeface="Times New Roman" pitchFamily="18" charset="0"/>
                          <a:cs typeface="Times New Roman" pitchFamily="18" charset="0"/>
                        </a:rPr>
                        <a:t>short</a:t>
                      </a: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2500" dirty="0">
                          <a:solidFill>
                            <a:srgbClr val="000000"/>
                          </a:solidFill>
                          <a:latin typeface="Times New Roman" pitchFamily="18" charset="0"/>
                          <a:cs typeface="Times New Roman" pitchFamily="18" charset="0"/>
                        </a:rPr>
                        <a:t>0</a:t>
                      </a: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2500" dirty="0">
                          <a:solidFill>
                            <a:srgbClr val="000000"/>
                          </a:solidFill>
                          <a:latin typeface="Times New Roman" pitchFamily="18" charset="0"/>
                          <a:cs typeface="Times New Roman" pitchFamily="18" charset="0"/>
                        </a:rPr>
                        <a:t>2 byte</a:t>
                      </a: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2500" dirty="0" smtClean="0">
                          <a:solidFill>
                            <a:srgbClr val="000000"/>
                          </a:solidFill>
                          <a:latin typeface="Times New Roman" pitchFamily="18" charset="0"/>
                          <a:cs typeface="Times New Roman" pitchFamily="18" charset="0"/>
                        </a:rPr>
                        <a:t>-32,768 to 32,767</a:t>
                      </a:r>
                      <a:endParaRPr lang="en-US" sz="2500" dirty="0">
                        <a:solidFill>
                          <a:srgbClr val="000000"/>
                        </a:solidFill>
                        <a:latin typeface="Times New Roman" pitchFamily="18" charset="0"/>
                        <a:cs typeface="Times New Roman" pitchFamily="18" charset="0"/>
                      </a:endParaRP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484356">
                <a:tc>
                  <a:txBody>
                    <a:bodyPr/>
                    <a:lstStyle/>
                    <a:p>
                      <a:pPr algn="ctr" fontAlgn="t"/>
                      <a:r>
                        <a:rPr lang="en-US" sz="2500">
                          <a:solidFill>
                            <a:srgbClr val="000000"/>
                          </a:solidFill>
                          <a:latin typeface="Times New Roman" pitchFamily="18" charset="0"/>
                          <a:cs typeface="Times New Roman" pitchFamily="18" charset="0"/>
                        </a:rPr>
                        <a:t>int</a:t>
                      </a: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2500" dirty="0">
                          <a:solidFill>
                            <a:srgbClr val="000000"/>
                          </a:solidFill>
                          <a:latin typeface="Times New Roman" pitchFamily="18" charset="0"/>
                          <a:cs typeface="Times New Roman" pitchFamily="18" charset="0"/>
                        </a:rPr>
                        <a:t>0</a:t>
                      </a: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2500" dirty="0">
                          <a:solidFill>
                            <a:srgbClr val="000000"/>
                          </a:solidFill>
                          <a:latin typeface="Times New Roman" pitchFamily="18" charset="0"/>
                          <a:cs typeface="Times New Roman" pitchFamily="18" charset="0"/>
                        </a:rPr>
                        <a:t>4 byte</a:t>
                      </a: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2500" dirty="0" smtClean="0">
                          <a:solidFill>
                            <a:srgbClr val="000000"/>
                          </a:solidFill>
                          <a:latin typeface="Times New Roman" pitchFamily="18" charset="0"/>
                          <a:cs typeface="Times New Roman" pitchFamily="18" charset="0"/>
                        </a:rPr>
                        <a:t>-</a:t>
                      </a:r>
                      <a:r>
                        <a:rPr lang="en-US" sz="2500" baseline="0" dirty="0" smtClean="0">
                          <a:solidFill>
                            <a:srgbClr val="000000"/>
                          </a:solidFill>
                          <a:latin typeface="Times New Roman" pitchFamily="18" charset="0"/>
                          <a:cs typeface="Times New Roman" pitchFamily="18" charset="0"/>
                        </a:rPr>
                        <a:t>2</a:t>
                      </a:r>
                      <a:r>
                        <a:rPr lang="en-US" sz="2500" baseline="30000" dirty="0" smtClean="0">
                          <a:solidFill>
                            <a:srgbClr val="000000"/>
                          </a:solidFill>
                          <a:latin typeface="Times New Roman" pitchFamily="18" charset="0"/>
                          <a:cs typeface="Times New Roman" pitchFamily="18" charset="0"/>
                        </a:rPr>
                        <a:t>31</a:t>
                      </a:r>
                      <a:r>
                        <a:rPr lang="en-US" sz="2500" baseline="0" dirty="0" smtClean="0">
                          <a:solidFill>
                            <a:srgbClr val="000000"/>
                          </a:solidFill>
                          <a:latin typeface="Times New Roman" pitchFamily="18" charset="0"/>
                          <a:cs typeface="Times New Roman" pitchFamily="18" charset="0"/>
                        </a:rPr>
                        <a:t> to 2</a:t>
                      </a:r>
                      <a:r>
                        <a:rPr lang="en-US" sz="2500" baseline="30000" dirty="0" smtClean="0">
                          <a:solidFill>
                            <a:srgbClr val="000000"/>
                          </a:solidFill>
                          <a:latin typeface="Times New Roman" pitchFamily="18" charset="0"/>
                          <a:cs typeface="Times New Roman" pitchFamily="18" charset="0"/>
                        </a:rPr>
                        <a:t>31</a:t>
                      </a:r>
                      <a:r>
                        <a:rPr lang="en-US" sz="2500" baseline="0" dirty="0" smtClean="0">
                          <a:solidFill>
                            <a:srgbClr val="000000"/>
                          </a:solidFill>
                          <a:latin typeface="Times New Roman" pitchFamily="18" charset="0"/>
                          <a:cs typeface="Times New Roman" pitchFamily="18" charset="0"/>
                        </a:rPr>
                        <a:t>-1 </a:t>
                      </a:r>
                      <a:r>
                        <a:rPr lang="en-US" sz="2500" baseline="30000" dirty="0" smtClean="0">
                          <a:solidFill>
                            <a:srgbClr val="000000"/>
                          </a:solidFill>
                          <a:latin typeface="Times New Roman" pitchFamily="18" charset="0"/>
                          <a:cs typeface="Times New Roman" pitchFamily="18" charset="0"/>
                        </a:rPr>
                        <a:t> </a:t>
                      </a: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59669">
                <a:tc>
                  <a:txBody>
                    <a:bodyPr/>
                    <a:lstStyle/>
                    <a:p>
                      <a:pPr algn="ctr" fontAlgn="t"/>
                      <a:r>
                        <a:rPr lang="en-US" sz="2500" dirty="0">
                          <a:solidFill>
                            <a:srgbClr val="000000"/>
                          </a:solidFill>
                          <a:latin typeface="Times New Roman" pitchFamily="18" charset="0"/>
                          <a:cs typeface="Times New Roman" pitchFamily="18" charset="0"/>
                        </a:rPr>
                        <a:t>long</a:t>
                      </a: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2500" dirty="0">
                          <a:solidFill>
                            <a:srgbClr val="000000"/>
                          </a:solidFill>
                          <a:latin typeface="Times New Roman" pitchFamily="18" charset="0"/>
                          <a:cs typeface="Times New Roman" pitchFamily="18" charset="0"/>
                        </a:rPr>
                        <a:t>0L</a:t>
                      </a: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2500" dirty="0">
                          <a:solidFill>
                            <a:srgbClr val="000000"/>
                          </a:solidFill>
                          <a:latin typeface="Times New Roman" pitchFamily="18" charset="0"/>
                          <a:cs typeface="Times New Roman" pitchFamily="18" charset="0"/>
                        </a:rPr>
                        <a:t>8 byte</a:t>
                      </a: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2500" dirty="0" smtClean="0">
                          <a:solidFill>
                            <a:srgbClr val="000000"/>
                          </a:solidFill>
                          <a:latin typeface="Times New Roman" pitchFamily="18" charset="0"/>
                          <a:cs typeface="Times New Roman" pitchFamily="18" charset="0"/>
                        </a:rPr>
                        <a:t>-</a:t>
                      </a:r>
                      <a:r>
                        <a:rPr lang="en-US" sz="2500" baseline="0" dirty="0" smtClean="0">
                          <a:solidFill>
                            <a:srgbClr val="000000"/>
                          </a:solidFill>
                          <a:latin typeface="Times New Roman" pitchFamily="18" charset="0"/>
                          <a:cs typeface="Times New Roman" pitchFamily="18" charset="0"/>
                        </a:rPr>
                        <a:t>2</a:t>
                      </a:r>
                      <a:r>
                        <a:rPr lang="en-US" sz="2500" baseline="30000" dirty="0" smtClean="0">
                          <a:solidFill>
                            <a:srgbClr val="000000"/>
                          </a:solidFill>
                          <a:latin typeface="Times New Roman" pitchFamily="18" charset="0"/>
                          <a:cs typeface="Times New Roman" pitchFamily="18" charset="0"/>
                        </a:rPr>
                        <a:t>63</a:t>
                      </a:r>
                      <a:r>
                        <a:rPr lang="en-US" sz="2500" baseline="0" dirty="0" smtClean="0">
                          <a:solidFill>
                            <a:srgbClr val="000000"/>
                          </a:solidFill>
                          <a:latin typeface="Times New Roman" pitchFamily="18" charset="0"/>
                          <a:cs typeface="Times New Roman" pitchFamily="18" charset="0"/>
                        </a:rPr>
                        <a:t> to 2</a:t>
                      </a:r>
                      <a:r>
                        <a:rPr lang="en-US" sz="2500" baseline="30000" dirty="0" smtClean="0">
                          <a:solidFill>
                            <a:srgbClr val="000000"/>
                          </a:solidFill>
                          <a:latin typeface="Times New Roman" pitchFamily="18" charset="0"/>
                          <a:cs typeface="Times New Roman" pitchFamily="18" charset="0"/>
                        </a:rPr>
                        <a:t>63</a:t>
                      </a:r>
                      <a:r>
                        <a:rPr lang="en-US" sz="2500" baseline="0" dirty="0" smtClean="0">
                          <a:solidFill>
                            <a:srgbClr val="000000"/>
                          </a:solidFill>
                          <a:latin typeface="Times New Roman" pitchFamily="18" charset="0"/>
                          <a:cs typeface="Times New Roman" pitchFamily="18" charset="0"/>
                        </a:rPr>
                        <a:t>-1 </a:t>
                      </a:r>
                      <a:endParaRPr lang="en-US" sz="2500" baseline="30000" dirty="0" smtClean="0">
                        <a:solidFill>
                          <a:srgbClr val="000000"/>
                        </a:solidFill>
                        <a:latin typeface="Times New Roman" pitchFamily="18" charset="0"/>
                        <a:cs typeface="Times New Roman" pitchFamily="18" charset="0"/>
                      </a:endParaRP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459669">
                <a:tc>
                  <a:txBody>
                    <a:bodyPr/>
                    <a:lstStyle/>
                    <a:p>
                      <a:pPr algn="ctr" fontAlgn="t"/>
                      <a:r>
                        <a:rPr lang="en-US" sz="2500" dirty="0">
                          <a:solidFill>
                            <a:srgbClr val="000000"/>
                          </a:solidFill>
                          <a:latin typeface="Times New Roman" pitchFamily="18" charset="0"/>
                          <a:cs typeface="Times New Roman" pitchFamily="18" charset="0"/>
                        </a:rPr>
                        <a:t>float</a:t>
                      </a: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2500">
                          <a:solidFill>
                            <a:srgbClr val="000000"/>
                          </a:solidFill>
                          <a:latin typeface="Times New Roman" pitchFamily="18" charset="0"/>
                          <a:cs typeface="Times New Roman" pitchFamily="18" charset="0"/>
                        </a:rPr>
                        <a:t>0.0f</a:t>
                      </a: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2500" dirty="0">
                          <a:solidFill>
                            <a:srgbClr val="000000"/>
                          </a:solidFill>
                          <a:latin typeface="Times New Roman" pitchFamily="18" charset="0"/>
                          <a:cs typeface="Times New Roman" pitchFamily="18" charset="0"/>
                        </a:rPr>
                        <a:t>4 byte</a:t>
                      </a: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2500" dirty="0" smtClean="0">
                          <a:solidFill>
                            <a:srgbClr val="000000"/>
                          </a:solidFill>
                          <a:latin typeface="Times New Roman" pitchFamily="18" charset="0"/>
                          <a:cs typeface="Times New Roman" pitchFamily="18" charset="0"/>
                        </a:rPr>
                        <a:t>1.4e-324 to 3.4e+038</a:t>
                      </a:r>
                      <a:endParaRPr lang="en-US" sz="2500" dirty="0">
                        <a:solidFill>
                          <a:srgbClr val="000000"/>
                        </a:solidFill>
                        <a:latin typeface="Times New Roman" pitchFamily="18" charset="0"/>
                        <a:cs typeface="Times New Roman" pitchFamily="18" charset="0"/>
                      </a:endParaRP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59669">
                <a:tc>
                  <a:txBody>
                    <a:bodyPr/>
                    <a:lstStyle/>
                    <a:p>
                      <a:pPr algn="ctr" fontAlgn="t"/>
                      <a:r>
                        <a:rPr lang="en-US" sz="2500">
                          <a:solidFill>
                            <a:srgbClr val="000000"/>
                          </a:solidFill>
                          <a:latin typeface="Times New Roman" pitchFamily="18" charset="0"/>
                          <a:cs typeface="Times New Roman" pitchFamily="18" charset="0"/>
                        </a:rPr>
                        <a:t>double</a:t>
                      </a: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2500">
                          <a:solidFill>
                            <a:srgbClr val="000000"/>
                          </a:solidFill>
                          <a:latin typeface="Times New Roman" pitchFamily="18" charset="0"/>
                          <a:cs typeface="Times New Roman" pitchFamily="18" charset="0"/>
                        </a:rPr>
                        <a:t>0.0d</a:t>
                      </a: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2500" dirty="0">
                          <a:solidFill>
                            <a:srgbClr val="000000"/>
                          </a:solidFill>
                          <a:latin typeface="Times New Roman" pitchFamily="18" charset="0"/>
                          <a:cs typeface="Times New Roman" pitchFamily="18" charset="0"/>
                        </a:rPr>
                        <a:t>8 byte</a:t>
                      </a: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2500" dirty="0" smtClean="0">
                          <a:solidFill>
                            <a:srgbClr val="000000"/>
                          </a:solidFill>
                          <a:latin typeface="Times New Roman" pitchFamily="18" charset="0"/>
                          <a:cs typeface="Times New Roman" pitchFamily="18" charset="0"/>
                        </a:rPr>
                        <a:t>4.9e-324 to 1.8e+308</a:t>
                      </a:r>
                      <a:endParaRPr lang="en-US" sz="2500" dirty="0">
                        <a:solidFill>
                          <a:srgbClr val="000000"/>
                        </a:solidFill>
                        <a:latin typeface="Times New Roman" pitchFamily="18" charset="0"/>
                        <a:cs typeface="Times New Roman" pitchFamily="18" charset="0"/>
                      </a:endParaRPr>
                    </a:p>
                  </a:txBody>
                  <a:tcPr marL="56120" marR="56120" marT="56120" marB="561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26892469"/>
      </p:ext>
    </p:extLst>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sz="quarter" idx="1"/>
          </p:nvPr>
        </p:nvSpPr>
        <p:spPr>
          <a:xfrm>
            <a:off x="635000" y="620689"/>
            <a:ext cx="10756900" cy="6092825"/>
          </a:xfrm>
        </p:spPr>
        <p:txBody>
          <a:bodyPr/>
          <a:lstStyle/>
          <a:p>
            <a:pPr marL="0" indent="0">
              <a:buNone/>
            </a:pPr>
            <a:r>
              <a:rPr lang="en-IN" sz="1800" b="1" dirty="0"/>
              <a:t>Points to Remember:</a:t>
            </a:r>
          </a:p>
          <a:p>
            <a:r>
              <a:rPr lang="en-IN" sz="1800" dirty="0"/>
              <a:t>All numeric data types are signed (+/-).</a:t>
            </a:r>
          </a:p>
          <a:p>
            <a:r>
              <a:rPr lang="en-IN" sz="1800" dirty="0"/>
              <a:t>The size of data types remain the same on all platforms (standardized)</a:t>
            </a:r>
          </a:p>
          <a:p>
            <a:r>
              <a:rPr lang="en-IN" sz="1800" dirty="0"/>
              <a:t>Char data type in Java is 2 bytes because it uses UNICODE character set. By virtue of it, Java supports internationalization. </a:t>
            </a:r>
            <a:endParaRPr lang="en-IN" sz="1800" dirty="0" smtClean="0"/>
          </a:p>
          <a:p>
            <a:r>
              <a:rPr lang="en-IN" sz="1800" dirty="0" smtClean="0"/>
              <a:t>UNICODE </a:t>
            </a:r>
            <a:r>
              <a:rPr lang="en-IN" sz="1800" dirty="0"/>
              <a:t>is a character set which covers all known scripts and language in the </a:t>
            </a:r>
            <a:r>
              <a:rPr lang="en-IN" sz="1800" dirty="0" smtClean="0"/>
              <a:t>world</a:t>
            </a:r>
          </a:p>
          <a:p>
            <a:pPr marL="0" indent="0">
              <a:buNone/>
            </a:pPr>
            <a:endParaRPr lang="en-IN" sz="1800" dirty="0" smtClean="0"/>
          </a:p>
          <a:p>
            <a:pPr marL="0" indent="0">
              <a:buNone/>
            </a:pPr>
            <a:r>
              <a:rPr lang="en-IN" sz="1800" b="1" dirty="0" smtClean="0"/>
              <a:t>Literals</a:t>
            </a:r>
            <a:endParaRPr lang="en-IN" sz="1800" dirty="0" smtClean="0"/>
          </a:p>
          <a:p>
            <a:r>
              <a:rPr lang="en-IN" sz="1800" dirty="0" smtClean="0"/>
              <a:t>Literals are used to indicate simple values in your Java programs</a:t>
            </a:r>
          </a:p>
          <a:p>
            <a:r>
              <a:rPr lang="en-IN" sz="1800" dirty="0" smtClean="0"/>
              <a:t>Different kinds of Literals in java are, </a:t>
            </a:r>
          </a:p>
          <a:p>
            <a:pPr lvl="2"/>
            <a:r>
              <a:rPr lang="en-IN" sz="1800" dirty="0" smtClean="0"/>
              <a:t>numbers </a:t>
            </a:r>
          </a:p>
          <a:p>
            <a:pPr lvl="2"/>
            <a:r>
              <a:rPr lang="en-IN" sz="1800" dirty="0" smtClean="0"/>
              <a:t>characters </a:t>
            </a:r>
          </a:p>
          <a:p>
            <a:pPr lvl="2"/>
            <a:r>
              <a:rPr lang="en-IN" sz="1800" dirty="0" smtClean="0"/>
              <a:t>strings</a:t>
            </a:r>
          </a:p>
          <a:p>
            <a:pPr lvl="2"/>
            <a:r>
              <a:rPr lang="en-IN" sz="1800" dirty="0" err="1" smtClean="0"/>
              <a:t>boolean</a:t>
            </a:r>
            <a:r>
              <a:rPr lang="en-IN" sz="1800" dirty="0" smtClean="0"/>
              <a:t> values</a:t>
            </a:r>
            <a:endParaRPr lang="en-IN" sz="1800" dirty="0"/>
          </a:p>
        </p:txBody>
      </p:sp>
    </p:spTree>
    <p:extLst>
      <p:ext uri="{BB962C8B-B14F-4D97-AF65-F5344CB8AC3E}">
        <p14:creationId xmlns:p14="http://schemas.microsoft.com/office/powerpoint/2010/main" val="2453346912"/>
      </p:ext>
    </p:extLst>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73100" y="836713"/>
            <a:ext cx="10845800" cy="4992587"/>
          </a:xfrm>
        </p:spPr>
        <p:txBody>
          <a:bodyPr/>
          <a:lstStyle/>
          <a:p>
            <a:pPr marL="0" indent="0">
              <a:buNone/>
              <a:defRPr/>
            </a:pPr>
            <a:r>
              <a:rPr lang="en-IN" sz="1800" b="1" dirty="0"/>
              <a:t>1. Numbers</a:t>
            </a:r>
            <a:endParaRPr lang="en-IN" sz="1800" dirty="0"/>
          </a:p>
          <a:p>
            <a:pPr marL="0" indent="0">
              <a:buNone/>
              <a:defRPr/>
            </a:pPr>
            <a:r>
              <a:rPr lang="en-IN" sz="1800" dirty="0"/>
              <a:t>	Byte, </a:t>
            </a:r>
            <a:r>
              <a:rPr lang="en-IN" sz="1800" dirty="0" err="1"/>
              <a:t>int</a:t>
            </a:r>
            <a:r>
              <a:rPr lang="en-IN" sz="1800" dirty="0"/>
              <a:t>, long, and short can be expressed in decimal(base 10), hexadecimal(base 16) or octal(base 8) number systems as well.</a:t>
            </a:r>
          </a:p>
          <a:p>
            <a:pPr lvl="2">
              <a:defRPr/>
            </a:pPr>
            <a:r>
              <a:rPr lang="en-IN" sz="1800" dirty="0"/>
              <a:t>byte a = 68;</a:t>
            </a:r>
          </a:p>
          <a:p>
            <a:pPr lvl="2">
              <a:defRPr/>
            </a:pPr>
            <a:r>
              <a:rPr lang="en-IN" sz="1800" dirty="0"/>
              <a:t>char a = 'A'</a:t>
            </a:r>
          </a:p>
          <a:p>
            <a:pPr lvl="2">
              <a:defRPr/>
            </a:pPr>
            <a:r>
              <a:rPr lang="en-IN" sz="1800" dirty="0" err="1"/>
              <a:t>int</a:t>
            </a:r>
            <a:r>
              <a:rPr lang="en-IN" sz="1800" dirty="0"/>
              <a:t> decimal = 100;</a:t>
            </a:r>
          </a:p>
          <a:p>
            <a:pPr lvl="2">
              <a:defRPr/>
            </a:pPr>
            <a:r>
              <a:rPr lang="en-IN" sz="1800" dirty="0" err="1"/>
              <a:t>int</a:t>
            </a:r>
            <a:r>
              <a:rPr lang="en-IN" sz="1800" dirty="0"/>
              <a:t> octal = 0144;</a:t>
            </a:r>
          </a:p>
          <a:p>
            <a:pPr lvl="2">
              <a:defRPr/>
            </a:pPr>
            <a:r>
              <a:rPr lang="en-IN" sz="1800" dirty="0" err="1"/>
              <a:t>int</a:t>
            </a:r>
            <a:r>
              <a:rPr lang="en-IN" sz="1800" dirty="0"/>
              <a:t> </a:t>
            </a:r>
            <a:r>
              <a:rPr lang="en-IN" sz="1800" dirty="0" err="1"/>
              <a:t>hexa</a:t>
            </a:r>
            <a:r>
              <a:rPr lang="en-IN" sz="1800" dirty="0"/>
              <a:t> =  0x64;</a:t>
            </a:r>
          </a:p>
          <a:p>
            <a:pPr lvl="2">
              <a:defRPr/>
            </a:pPr>
            <a:r>
              <a:rPr lang="en-IN" sz="1800" dirty="0" err="1" smtClean="0"/>
              <a:t>int</a:t>
            </a:r>
            <a:r>
              <a:rPr lang="en-IN" sz="1800" dirty="0" smtClean="0"/>
              <a:t>  </a:t>
            </a:r>
            <a:r>
              <a:rPr lang="en-IN" sz="1800" dirty="0"/>
              <a:t>binary = 0b1111;</a:t>
            </a:r>
          </a:p>
          <a:p>
            <a:pPr marL="0" indent="0">
              <a:buNone/>
              <a:defRPr/>
            </a:pPr>
            <a:endParaRPr lang="en-IN" sz="1800" dirty="0"/>
          </a:p>
          <a:p>
            <a:pPr marL="0" indent="0">
              <a:buNone/>
              <a:defRPr/>
            </a:pPr>
            <a:r>
              <a:rPr lang="en-IN" sz="1800" dirty="0"/>
              <a:t> </a:t>
            </a:r>
          </a:p>
          <a:p>
            <a:pPr>
              <a:defRPr/>
            </a:pPr>
            <a:endParaRPr lang="en-IN" sz="1800" dirty="0"/>
          </a:p>
          <a:p>
            <a:pPr>
              <a:defRPr/>
            </a:pPr>
            <a:endParaRPr lang="en-IN" sz="1800" dirty="0"/>
          </a:p>
        </p:txBody>
      </p:sp>
    </p:spTree>
    <p:extLst>
      <p:ext uri="{BB962C8B-B14F-4D97-AF65-F5344CB8AC3E}">
        <p14:creationId xmlns:p14="http://schemas.microsoft.com/office/powerpoint/2010/main" val="1816174276"/>
      </p:ext>
    </p:extLst>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35000" y="476673"/>
            <a:ext cx="10896600" cy="5997153"/>
          </a:xfrm>
        </p:spPr>
        <p:txBody>
          <a:bodyPr>
            <a:normAutofit/>
          </a:bodyPr>
          <a:lstStyle/>
          <a:p>
            <a:pPr marL="0" indent="0">
              <a:buNone/>
              <a:defRPr/>
            </a:pPr>
            <a:r>
              <a:rPr lang="en-IN" b="1" dirty="0"/>
              <a:t>2. Characters and String</a:t>
            </a:r>
            <a:endParaRPr lang="en-IN" dirty="0"/>
          </a:p>
          <a:p>
            <a:pPr>
              <a:defRPr/>
            </a:pPr>
            <a:r>
              <a:rPr lang="en-IN" b="1" dirty="0" smtClean="0"/>
              <a:t>String </a:t>
            </a:r>
            <a:r>
              <a:rPr lang="en-IN" b="1" dirty="0"/>
              <a:t>literals </a:t>
            </a:r>
            <a:r>
              <a:rPr lang="en-IN" dirty="0"/>
              <a:t>in Java are specified like they are in most other languages by enclosing a sequence of characters between a pair of double quotes. </a:t>
            </a:r>
            <a:endParaRPr lang="en-IN" dirty="0" smtClean="0"/>
          </a:p>
          <a:p>
            <a:pPr>
              <a:defRPr/>
            </a:pPr>
            <a:r>
              <a:rPr lang="en-IN" b="1" dirty="0" smtClean="0"/>
              <a:t>Examples </a:t>
            </a:r>
            <a:r>
              <a:rPr lang="en-IN" b="1" dirty="0"/>
              <a:t>of string literals are −</a:t>
            </a:r>
          </a:p>
          <a:p>
            <a:pPr marL="1714500" lvl="4" indent="0">
              <a:buNone/>
              <a:defRPr/>
            </a:pPr>
            <a:r>
              <a:rPr lang="en-IN" dirty="0"/>
              <a:t>"Hello World"</a:t>
            </a:r>
          </a:p>
          <a:p>
            <a:pPr marL="1714500" lvl="4" indent="0">
              <a:buNone/>
              <a:defRPr/>
            </a:pPr>
            <a:r>
              <a:rPr lang="en-IN" dirty="0"/>
              <a:t>"two\</a:t>
            </a:r>
            <a:r>
              <a:rPr lang="en-IN" dirty="0" err="1"/>
              <a:t>nlines</a:t>
            </a:r>
            <a:r>
              <a:rPr lang="en-IN" dirty="0"/>
              <a:t>"</a:t>
            </a:r>
          </a:p>
          <a:p>
            <a:pPr marL="1714500" lvl="4" indent="0">
              <a:buNone/>
              <a:defRPr/>
            </a:pPr>
            <a:r>
              <a:rPr lang="en-IN" dirty="0"/>
              <a:t>"\"This is in quotes\""</a:t>
            </a:r>
          </a:p>
          <a:p>
            <a:pPr>
              <a:defRPr/>
            </a:pPr>
            <a:r>
              <a:rPr lang="en-IN" b="1" dirty="0"/>
              <a:t>Character literals </a:t>
            </a:r>
            <a:r>
              <a:rPr lang="en-IN" dirty="0"/>
              <a:t>are expressed by a single character surrounded by single quotes: ’a’, ’#’, ’3’, and so on. Characters are stored as 16-bit Unicode characters</a:t>
            </a:r>
          </a:p>
          <a:p>
            <a:pPr>
              <a:defRPr/>
            </a:pPr>
            <a:r>
              <a:rPr lang="en-IN" dirty="0"/>
              <a:t>String and char types of literals can contain any Unicode characters. </a:t>
            </a:r>
            <a:endParaRPr lang="en-IN" dirty="0" smtClean="0"/>
          </a:p>
          <a:p>
            <a:pPr>
              <a:defRPr/>
            </a:pPr>
            <a:r>
              <a:rPr lang="en-IN" b="1" dirty="0" smtClean="0"/>
              <a:t>For </a:t>
            </a:r>
            <a:r>
              <a:rPr lang="en-IN" b="1" dirty="0"/>
              <a:t>example −</a:t>
            </a:r>
          </a:p>
          <a:p>
            <a:pPr marL="1714500" lvl="4" indent="0">
              <a:buNone/>
              <a:defRPr/>
            </a:pPr>
            <a:r>
              <a:rPr lang="en-IN" dirty="0"/>
              <a:t>char a = '\u0001';</a:t>
            </a:r>
          </a:p>
          <a:p>
            <a:pPr marL="1714500" lvl="4" indent="0">
              <a:buNone/>
              <a:defRPr/>
            </a:pPr>
            <a:r>
              <a:rPr lang="en-IN" dirty="0"/>
              <a:t>String a = "\u0001";</a:t>
            </a:r>
          </a:p>
          <a:p>
            <a:pPr>
              <a:defRPr/>
            </a:pPr>
            <a:endParaRPr lang="en-IN" dirty="0"/>
          </a:p>
        </p:txBody>
      </p:sp>
    </p:spTree>
    <p:extLst>
      <p:ext uri="{BB962C8B-B14F-4D97-AF65-F5344CB8AC3E}">
        <p14:creationId xmlns:p14="http://schemas.microsoft.com/office/powerpoint/2010/main" val="2141054705"/>
      </p:ext>
    </p:extLst>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p:cNvSpPr>
          <p:nvPr>
            <p:ph sz="quarter" idx="1"/>
          </p:nvPr>
        </p:nvSpPr>
        <p:spPr>
          <a:xfrm>
            <a:off x="558800" y="836713"/>
            <a:ext cx="10998200" cy="5711825"/>
          </a:xfrm>
        </p:spPr>
        <p:txBody>
          <a:bodyPr/>
          <a:lstStyle/>
          <a:p>
            <a:pPr marL="0" indent="0">
              <a:buNone/>
            </a:pPr>
            <a:r>
              <a:rPr lang="en-IN" b="1" dirty="0" smtClean="0"/>
              <a:t>3. Boolean literals</a:t>
            </a:r>
            <a:endParaRPr lang="en-IN" dirty="0" smtClean="0"/>
          </a:p>
          <a:p>
            <a:pPr marL="0" indent="0">
              <a:buNone/>
            </a:pPr>
            <a:r>
              <a:rPr lang="en-IN" dirty="0" smtClean="0"/>
              <a:t>Boolean literals consist of the keywords </a:t>
            </a:r>
            <a:r>
              <a:rPr lang="en-IN" b="1" dirty="0" smtClean="0"/>
              <a:t>true </a:t>
            </a:r>
            <a:r>
              <a:rPr lang="en-IN" dirty="0" smtClean="0"/>
              <a:t>and</a:t>
            </a:r>
            <a:r>
              <a:rPr lang="en-IN" b="1" dirty="0" smtClean="0"/>
              <a:t> false</a:t>
            </a:r>
            <a:r>
              <a:rPr lang="en-IN" dirty="0" smtClean="0"/>
              <a:t>. These keywords can be used anywhere you need a test or as the only possible values for Boolean variables.</a:t>
            </a:r>
          </a:p>
        </p:txBody>
      </p:sp>
    </p:spTree>
    <p:extLst>
      <p:ext uri="{BB962C8B-B14F-4D97-AF65-F5344CB8AC3E}">
        <p14:creationId xmlns:p14="http://schemas.microsoft.com/office/powerpoint/2010/main" val="4126834758"/>
      </p:ext>
    </p:extLst>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MCQ Based on Data </a:t>
            </a:r>
            <a:r>
              <a:rPr lang="en-IN" b="1" dirty="0"/>
              <a:t>T</a:t>
            </a:r>
            <a:r>
              <a:rPr lang="en-IN" b="1" dirty="0" smtClean="0"/>
              <a:t>ypes</a:t>
            </a:r>
            <a:endParaRPr lang="en-IN" b="1"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938693752"/>
      </p:ext>
    </p:extLst>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ChangeArrowheads="1"/>
          </p:cNvSpPr>
          <p:nvPr/>
        </p:nvSpPr>
        <p:spPr bwMode="auto">
          <a:xfrm>
            <a:off x="901700" y="836712"/>
            <a:ext cx="10464800" cy="5438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5000"/>
              </a:lnSpc>
            </a:pPr>
            <a:r>
              <a:rPr lang="en-US" sz="2000" b="1" dirty="0">
                <a:latin typeface="Century Schoolbook" pitchFamily="18" charset="0"/>
              </a:rPr>
              <a:t>Java Variable Example: </a:t>
            </a:r>
          </a:p>
          <a:p>
            <a:pPr>
              <a:lnSpc>
                <a:spcPct val="125000"/>
              </a:lnSpc>
            </a:pPr>
            <a:r>
              <a:rPr lang="en-US" sz="2000" b="1" dirty="0">
                <a:latin typeface="Century Schoolbook" pitchFamily="18" charset="0"/>
              </a:rPr>
              <a:t>Add Two Numbers</a:t>
            </a:r>
          </a:p>
          <a:p>
            <a:pPr>
              <a:lnSpc>
                <a:spcPct val="125000"/>
              </a:lnSpc>
            </a:pPr>
            <a:endParaRPr lang="en-US" sz="2000" b="1" dirty="0">
              <a:latin typeface="Century Schoolbook" pitchFamily="18" charset="0"/>
            </a:endParaRPr>
          </a:p>
          <a:p>
            <a:pPr>
              <a:lnSpc>
                <a:spcPct val="125000"/>
              </a:lnSpc>
            </a:pPr>
            <a:r>
              <a:rPr lang="en-US" sz="2000" b="1" dirty="0">
                <a:latin typeface="Century Schoolbook" pitchFamily="18" charset="0"/>
              </a:rPr>
              <a:t>class</a:t>
            </a:r>
            <a:r>
              <a:rPr lang="en-US" sz="2000" dirty="0">
                <a:latin typeface="Century Schoolbook" pitchFamily="18" charset="0"/>
              </a:rPr>
              <a:t> Simple{  </a:t>
            </a:r>
          </a:p>
          <a:p>
            <a:pPr>
              <a:lnSpc>
                <a:spcPct val="125000"/>
              </a:lnSpc>
            </a:pPr>
            <a:r>
              <a:rPr lang="en-US" sz="2000" b="1" dirty="0">
                <a:latin typeface="Century Schoolbook" pitchFamily="18" charset="0"/>
              </a:rPr>
              <a:t>public</a:t>
            </a:r>
            <a:r>
              <a:rPr lang="en-US" sz="2000" dirty="0">
                <a:latin typeface="Century Schoolbook" pitchFamily="18" charset="0"/>
              </a:rPr>
              <a:t> </a:t>
            </a:r>
            <a:r>
              <a:rPr lang="en-US" sz="2000" b="1" dirty="0">
                <a:latin typeface="Century Schoolbook" pitchFamily="18" charset="0"/>
              </a:rPr>
              <a:t>static</a:t>
            </a:r>
            <a:r>
              <a:rPr lang="en-US" sz="2000" dirty="0">
                <a:latin typeface="Century Schoolbook" pitchFamily="18" charset="0"/>
              </a:rPr>
              <a:t> </a:t>
            </a:r>
            <a:r>
              <a:rPr lang="en-US" sz="2000" b="1" dirty="0">
                <a:latin typeface="Century Schoolbook" pitchFamily="18" charset="0"/>
              </a:rPr>
              <a:t>void</a:t>
            </a:r>
            <a:r>
              <a:rPr lang="en-US" sz="2000" dirty="0">
                <a:latin typeface="Century Schoolbook" pitchFamily="18" charset="0"/>
              </a:rPr>
              <a:t> main(String[] </a:t>
            </a:r>
            <a:r>
              <a:rPr lang="en-US" sz="2000" dirty="0" err="1">
                <a:latin typeface="Century Schoolbook" pitchFamily="18" charset="0"/>
              </a:rPr>
              <a:t>args</a:t>
            </a:r>
            <a:r>
              <a:rPr lang="en-US" sz="2000" dirty="0">
                <a:latin typeface="Century Schoolbook" pitchFamily="18" charset="0"/>
              </a:rPr>
              <a:t>){  </a:t>
            </a:r>
          </a:p>
          <a:p>
            <a:pPr>
              <a:lnSpc>
                <a:spcPct val="125000"/>
              </a:lnSpc>
            </a:pPr>
            <a:r>
              <a:rPr lang="en-US" sz="2000" b="1" dirty="0" err="1">
                <a:latin typeface="Century Schoolbook" pitchFamily="18" charset="0"/>
              </a:rPr>
              <a:t>int</a:t>
            </a:r>
            <a:r>
              <a:rPr lang="en-US" sz="2000" dirty="0">
                <a:latin typeface="Century Schoolbook" pitchFamily="18" charset="0"/>
              </a:rPr>
              <a:t> a=10;  </a:t>
            </a:r>
          </a:p>
          <a:p>
            <a:pPr>
              <a:lnSpc>
                <a:spcPct val="125000"/>
              </a:lnSpc>
            </a:pPr>
            <a:r>
              <a:rPr lang="en-US" sz="2000" b="1" dirty="0" err="1">
                <a:latin typeface="Century Schoolbook" pitchFamily="18" charset="0"/>
              </a:rPr>
              <a:t>int</a:t>
            </a:r>
            <a:r>
              <a:rPr lang="en-US" sz="2000" dirty="0">
                <a:latin typeface="Century Schoolbook" pitchFamily="18" charset="0"/>
              </a:rPr>
              <a:t> b=10;  </a:t>
            </a:r>
          </a:p>
          <a:p>
            <a:pPr>
              <a:lnSpc>
                <a:spcPct val="125000"/>
              </a:lnSpc>
            </a:pPr>
            <a:r>
              <a:rPr lang="en-US" sz="2000" b="1" dirty="0" err="1">
                <a:latin typeface="Century Schoolbook" pitchFamily="18" charset="0"/>
              </a:rPr>
              <a:t>int</a:t>
            </a:r>
            <a:r>
              <a:rPr lang="en-US" sz="2000" dirty="0">
                <a:latin typeface="Century Schoolbook" pitchFamily="18" charset="0"/>
              </a:rPr>
              <a:t> c=</a:t>
            </a:r>
            <a:r>
              <a:rPr lang="en-US" sz="2000" dirty="0" err="1">
                <a:latin typeface="Century Schoolbook" pitchFamily="18" charset="0"/>
              </a:rPr>
              <a:t>a+b</a:t>
            </a:r>
            <a:r>
              <a:rPr lang="en-US" sz="2000" dirty="0">
                <a:latin typeface="Century Schoolbook" pitchFamily="18" charset="0"/>
              </a:rPr>
              <a:t>;  </a:t>
            </a:r>
          </a:p>
          <a:p>
            <a:pPr>
              <a:lnSpc>
                <a:spcPct val="125000"/>
              </a:lnSpc>
            </a:pPr>
            <a:r>
              <a:rPr lang="en-US" sz="2000" dirty="0" err="1">
                <a:latin typeface="Century Schoolbook" pitchFamily="18" charset="0"/>
              </a:rPr>
              <a:t>System.out.println</a:t>
            </a:r>
            <a:r>
              <a:rPr lang="en-US" sz="2000" dirty="0">
                <a:latin typeface="Century Schoolbook" pitchFamily="18" charset="0"/>
              </a:rPr>
              <a:t>(c);  </a:t>
            </a:r>
          </a:p>
          <a:p>
            <a:pPr>
              <a:lnSpc>
                <a:spcPct val="125000"/>
              </a:lnSpc>
            </a:pPr>
            <a:r>
              <a:rPr lang="en-US" sz="2000" dirty="0">
                <a:latin typeface="Century Schoolbook" pitchFamily="18" charset="0"/>
              </a:rPr>
              <a:t>}</a:t>
            </a:r>
          </a:p>
          <a:p>
            <a:pPr>
              <a:lnSpc>
                <a:spcPct val="125000"/>
              </a:lnSpc>
            </a:pPr>
            <a:r>
              <a:rPr lang="en-US" sz="2000" dirty="0">
                <a:latin typeface="Century Schoolbook" pitchFamily="18" charset="0"/>
              </a:rPr>
              <a:t>}  </a:t>
            </a:r>
          </a:p>
          <a:p>
            <a:pPr>
              <a:lnSpc>
                <a:spcPct val="125000"/>
              </a:lnSpc>
            </a:pPr>
            <a:endParaRPr lang="en-US" sz="2000" dirty="0">
              <a:latin typeface="Century Schoolbook" pitchFamily="18" charset="0"/>
            </a:endParaRPr>
          </a:p>
          <a:p>
            <a:pPr>
              <a:lnSpc>
                <a:spcPct val="125000"/>
              </a:lnSpc>
            </a:pPr>
            <a:r>
              <a:rPr lang="en-US" sz="2000" dirty="0">
                <a:latin typeface="Century Schoolbook" pitchFamily="18" charset="0"/>
              </a:rPr>
              <a:t>Output:</a:t>
            </a:r>
          </a:p>
          <a:p>
            <a:pPr>
              <a:lnSpc>
                <a:spcPct val="125000"/>
              </a:lnSpc>
            </a:pPr>
            <a:r>
              <a:rPr lang="en-US" sz="2000" b="1" dirty="0">
                <a:latin typeface="Century Schoolbook" pitchFamily="18" charset="0"/>
              </a:rPr>
              <a:t>20</a:t>
            </a:r>
          </a:p>
        </p:txBody>
      </p:sp>
    </p:spTree>
    <p:extLst>
      <p:ext uri="{BB962C8B-B14F-4D97-AF65-F5344CB8AC3E}">
        <p14:creationId xmlns:p14="http://schemas.microsoft.com/office/powerpoint/2010/main" val="333598538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130">
                                            <p:txEl>
                                              <p:pRg st="13" end="13"/>
                                            </p:txEl>
                                          </p:spTgt>
                                        </p:tgtEl>
                                        <p:attrNameLst>
                                          <p:attrName>style.visibility</p:attrName>
                                        </p:attrNameLst>
                                      </p:cBhvr>
                                      <p:to>
                                        <p:strVal val="visible"/>
                                      </p:to>
                                    </p:set>
                                    <p:anim calcmode="lin" valueType="num">
                                      <p:cBhvr additive="base">
                                        <p:cTn id="7" dur="500" fill="hold"/>
                                        <p:tgtEl>
                                          <p:spTgt spid="48130">
                                            <p:txEl>
                                              <p:pRg st="13"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0">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Assembler Vs Compiler Vs Interpreter</a:t>
            </a:r>
            <a:endParaRPr lang="en-IN" b="1" dirty="0"/>
          </a:p>
        </p:txBody>
      </p:sp>
      <p:sp>
        <p:nvSpPr>
          <p:cNvPr id="3" name="Content Placeholder 2"/>
          <p:cNvSpPr>
            <a:spLocks noGrp="1"/>
          </p:cNvSpPr>
          <p:nvPr>
            <p:ph idx="1"/>
          </p:nvPr>
        </p:nvSpPr>
        <p:spPr>
          <a:xfrm>
            <a:off x="609600" y="1358901"/>
            <a:ext cx="10972800" cy="4614864"/>
          </a:xfrm>
        </p:spPr>
        <p:txBody>
          <a:bodyPr>
            <a:normAutofit/>
          </a:bodyPr>
          <a:lstStyle/>
          <a:p>
            <a:r>
              <a:rPr lang="en-IN" b="1" dirty="0"/>
              <a:t>Compiler : </a:t>
            </a:r>
            <a:endParaRPr lang="en-IN" b="1" dirty="0" smtClean="0"/>
          </a:p>
          <a:p>
            <a:pPr marL="0" indent="0">
              <a:buNone/>
            </a:pPr>
            <a:r>
              <a:rPr lang="en-IN" b="1" dirty="0"/>
              <a:t>	</a:t>
            </a:r>
            <a:r>
              <a:rPr lang="en-IN" dirty="0" smtClean="0"/>
              <a:t>Compilers </a:t>
            </a:r>
            <a:r>
              <a:rPr lang="en-IN" dirty="0"/>
              <a:t>are used to convert high level languages (like C, C++ ) into machine code .</a:t>
            </a:r>
          </a:p>
          <a:p>
            <a:pPr lvl="3"/>
            <a:r>
              <a:rPr lang="en-IN" dirty="0"/>
              <a:t>Example : </a:t>
            </a:r>
            <a:r>
              <a:rPr lang="en-IN" dirty="0" err="1"/>
              <a:t>gcc</a:t>
            </a:r>
            <a:r>
              <a:rPr lang="en-IN" dirty="0"/>
              <a:t> , Microsoft Visual Studio</a:t>
            </a:r>
          </a:p>
          <a:p>
            <a:r>
              <a:rPr lang="en-IN" b="1" dirty="0" err="1"/>
              <a:t>Assembers</a:t>
            </a:r>
            <a:r>
              <a:rPr lang="en-IN" b="1" dirty="0"/>
              <a:t> : </a:t>
            </a:r>
            <a:endParaRPr lang="en-IN" b="1" dirty="0" smtClean="0"/>
          </a:p>
          <a:p>
            <a:pPr marL="0" indent="0">
              <a:buNone/>
            </a:pPr>
            <a:r>
              <a:rPr lang="en-IN" b="1" dirty="0"/>
              <a:t>	</a:t>
            </a:r>
            <a:r>
              <a:rPr lang="en-IN" dirty="0" smtClean="0"/>
              <a:t>Assembler </a:t>
            </a:r>
            <a:r>
              <a:rPr lang="en-IN" dirty="0"/>
              <a:t>are used to convert assembly language code into machine code.</a:t>
            </a:r>
          </a:p>
          <a:p>
            <a:pPr lvl="3"/>
            <a:r>
              <a:rPr lang="en-IN" dirty="0"/>
              <a:t>Examples : List of assembler</a:t>
            </a:r>
          </a:p>
          <a:p>
            <a:r>
              <a:rPr lang="en-IN" b="1" dirty="0"/>
              <a:t>Interpreter :</a:t>
            </a:r>
            <a:r>
              <a:rPr lang="en-IN" dirty="0"/>
              <a:t> </a:t>
            </a:r>
          </a:p>
          <a:p>
            <a:pPr marL="0" indent="0">
              <a:buNone/>
            </a:pPr>
            <a:r>
              <a:rPr lang="en-IN" dirty="0" smtClean="0"/>
              <a:t>	An </a:t>
            </a:r>
            <a:r>
              <a:rPr lang="en-IN" dirty="0"/>
              <a:t>interpreter is a computer program which executes  a statement directly (at runtime).</a:t>
            </a:r>
          </a:p>
          <a:p>
            <a:pPr lvl="3"/>
            <a:r>
              <a:rPr lang="en-IN" dirty="0"/>
              <a:t>Examples: python , </a:t>
            </a:r>
            <a:r>
              <a:rPr lang="en-IN" dirty="0" smtClean="0"/>
              <a:t>LISP</a:t>
            </a:r>
            <a:endParaRPr lang="en-IN" dirty="0"/>
          </a:p>
        </p:txBody>
      </p:sp>
    </p:spTree>
    <p:extLst>
      <p:ext uri="{BB962C8B-B14F-4D97-AF65-F5344CB8AC3E}">
        <p14:creationId xmlns:p14="http://schemas.microsoft.com/office/powerpoint/2010/main" val="2159066868"/>
      </p:ext>
    </p:extLst>
  </p:cSld>
  <p:clrMapOvr>
    <a:masterClrMapping/>
  </p:clrMapOvr>
  <p:transition spd="slow">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ChangeArrowheads="1"/>
          </p:cNvSpPr>
          <p:nvPr/>
        </p:nvSpPr>
        <p:spPr bwMode="auto">
          <a:xfrm>
            <a:off x="647700" y="692696"/>
            <a:ext cx="9791700" cy="5438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5000"/>
              </a:lnSpc>
            </a:pPr>
            <a:r>
              <a:rPr lang="en-US" sz="2000" b="1" dirty="0">
                <a:latin typeface="Century Schoolbook" pitchFamily="18" charset="0"/>
              </a:rPr>
              <a:t>Java Variable Example: </a:t>
            </a:r>
          </a:p>
          <a:p>
            <a:pPr>
              <a:lnSpc>
                <a:spcPct val="125000"/>
              </a:lnSpc>
            </a:pPr>
            <a:r>
              <a:rPr lang="en-US" sz="2000" b="1" dirty="0">
                <a:latin typeface="Century Schoolbook" pitchFamily="18" charset="0"/>
              </a:rPr>
              <a:t>Widening</a:t>
            </a:r>
          </a:p>
          <a:p>
            <a:pPr>
              <a:lnSpc>
                <a:spcPct val="125000"/>
              </a:lnSpc>
            </a:pPr>
            <a:endParaRPr lang="en-US" sz="2000" b="1" dirty="0">
              <a:latin typeface="Century Schoolbook" pitchFamily="18" charset="0"/>
            </a:endParaRPr>
          </a:p>
          <a:p>
            <a:pPr>
              <a:lnSpc>
                <a:spcPct val="125000"/>
              </a:lnSpc>
            </a:pPr>
            <a:r>
              <a:rPr lang="en-US" sz="2000" b="1" dirty="0">
                <a:latin typeface="Century Schoolbook" pitchFamily="18" charset="0"/>
              </a:rPr>
              <a:t>class</a:t>
            </a:r>
            <a:r>
              <a:rPr lang="en-US" sz="2000" dirty="0">
                <a:latin typeface="Century Schoolbook" pitchFamily="18" charset="0"/>
              </a:rPr>
              <a:t> Simple{  </a:t>
            </a:r>
          </a:p>
          <a:p>
            <a:pPr>
              <a:lnSpc>
                <a:spcPct val="125000"/>
              </a:lnSpc>
            </a:pPr>
            <a:r>
              <a:rPr lang="en-US" sz="2000" b="1" dirty="0">
                <a:latin typeface="Century Schoolbook" pitchFamily="18" charset="0"/>
              </a:rPr>
              <a:t>public</a:t>
            </a:r>
            <a:r>
              <a:rPr lang="en-US" sz="2000" dirty="0">
                <a:latin typeface="Century Schoolbook" pitchFamily="18" charset="0"/>
              </a:rPr>
              <a:t> </a:t>
            </a:r>
            <a:r>
              <a:rPr lang="en-US" sz="2000" b="1" dirty="0">
                <a:latin typeface="Century Schoolbook" pitchFamily="18" charset="0"/>
              </a:rPr>
              <a:t>static</a:t>
            </a:r>
            <a:r>
              <a:rPr lang="en-US" sz="2000" dirty="0">
                <a:latin typeface="Century Schoolbook" pitchFamily="18" charset="0"/>
              </a:rPr>
              <a:t> </a:t>
            </a:r>
            <a:r>
              <a:rPr lang="en-US" sz="2000" b="1" dirty="0">
                <a:latin typeface="Century Schoolbook" pitchFamily="18" charset="0"/>
              </a:rPr>
              <a:t>void</a:t>
            </a:r>
            <a:r>
              <a:rPr lang="en-US" sz="2000" dirty="0">
                <a:latin typeface="Century Schoolbook" pitchFamily="18" charset="0"/>
              </a:rPr>
              <a:t> main(String[] </a:t>
            </a:r>
            <a:r>
              <a:rPr lang="en-US" sz="2000" dirty="0" err="1">
                <a:latin typeface="Century Schoolbook" pitchFamily="18" charset="0"/>
              </a:rPr>
              <a:t>args</a:t>
            </a:r>
            <a:r>
              <a:rPr lang="en-US" sz="2000" dirty="0">
                <a:latin typeface="Century Schoolbook" pitchFamily="18" charset="0"/>
              </a:rPr>
              <a:t>){  </a:t>
            </a:r>
          </a:p>
          <a:p>
            <a:pPr>
              <a:lnSpc>
                <a:spcPct val="125000"/>
              </a:lnSpc>
            </a:pPr>
            <a:r>
              <a:rPr lang="en-US" sz="2000" b="1" dirty="0" err="1">
                <a:latin typeface="Century Schoolbook" pitchFamily="18" charset="0"/>
              </a:rPr>
              <a:t>int</a:t>
            </a:r>
            <a:r>
              <a:rPr lang="en-US" sz="2000" dirty="0">
                <a:latin typeface="Century Schoolbook" pitchFamily="18" charset="0"/>
              </a:rPr>
              <a:t> a=10;  </a:t>
            </a:r>
          </a:p>
          <a:p>
            <a:pPr>
              <a:lnSpc>
                <a:spcPct val="125000"/>
              </a:lnSpc>
            </a:pPr>
            <a:r>
              <a:rPr lang="en-US" sz="2000" b="1" dirty="0">
                <a:latin typeface="Century Schoolbook" pitchFamily="18" charset="0"/>
              </a:rPr>
              <a:t>float</a:t>
            </a:r>
            <a:r>
              <a:rPr lang="en-US" sz="2000" dirty="0">
                <a:latin typeface="Century Schoolbook" pitchFamily="18" charset="0"/>
              </a:rPr>
              <a:t> f=a;  </a:t>
            </a:r>
          </a:p>
          <a:p>
            <a:pPr>
              <a:lnSpc>
                <a:spcPct val="125000"/>
              </a:lnSpc>
            </a:pPr>
            <a:r>
              <a:rPr lang="en-US" sz="2000" dirty="0" err="1">
                <a:latin typeface="Century Schoolbook" pitchFamily="18" charset="0"/>
              </a:rPr>
              <a:t>System.out.println</a:t>
            </a:r>
            <a:r>
              <a:rPr lang="en-US" sz="2000" dirty="0">
                <a:latin typeface="Century Schoolbook" pitchFamily="18" charset="0"/>
              </a:rPr>
              <a:t>(a);  </a:t>
            </a:r>
          </a:p>
          <a:p>
            <a:pPr>
              <a:lnSpc>
                <a:spcPct val="125000"/>
              </a:lnSpc>
            </a:pPr>
            <a:r>
              <a:rPr lang="en-US" sz="2000" dirty="0" err="1">
                <a:latin typeface="Century Schoolbook" pitchFamily="18" charset="0"/>
              </a:rPr>
              <a:t>System.out.println</a:t>
            </a:r>
            <a:r>
              <a:rPr lang="en-US" sz="2000" dirty="0">
                <a:latin typeface="Century Schoolbook" pitchFamily="18" charset="0"/>
              </a:rPr>
              <a:t>(f);  </a:t>
            </a:r>
          </a:p>
          <a:p>
            <a:pPr>
              <a:lnSpc>
                <a:spcPct val="125000"/>
              </a:lnSpc>
            </a:pPr>
            <a:r>
              <a:rPr lang="en-US" sz="2000" dirty="0">
                <a:latin typeface="Century Schoolbook" pitchFamily="18" charset="0"/>
              </a:rPr>
              <a:t>}</a:t>
            </a:r>
          </a:p>
          <a:p>
            <a:pPr>
              <a:lnSpc>
                <a:spcPct val="125000"/>
              </a:lnSpc>
            </a:pPr>
            <a:r>
              <a:rPr lang="en-US" sz="2000" dirty="0">
                <a:latin typeface="Century Schoolbook" pitchFamily="18" charset="0"/>
              </a:rPr>
              <a:t>}  </a:t>
            </a:r>
          </a:p>
          <a:p>
            <a:pPr>
              <a:lnSpc>
                <a:spcPct val="125000"/>
              </a:lnSpc>
            </a:pPr>
            <a:r>
              <a:rPr lang="en-US" sz="2000" dirty="0">
                <a:latin typeface="Century Schoolbook" pitchFamily="18" charset="0"/>
              </a:rPr>
              <a:t>Output:</a:t>
            </a:r>
          </a:p>
          <a:p>
            <a:pPr>
              <a:lnSpc>
                <a:spcPct val="125000"/>
              </a:lnSpc>
            </a:pPr>
            <a:r>
              <a:rPr lang="en-US" sz="2000" b="1" dirty="0">
                <a:latin typeface="Century Schoolbook" pitchFamily="18" charset="0"/>
              </a:rPr>
              <a:t>10 </a:t>
            </a:r>
          </a:p>
          <a:p>
            <a:pPr>
              <a:lnSpc>
                <a:spcPct val="125000"/>
              </a:lnSpc>
            </a:pPr>
            <a:r>
              <a:rPr lang="en-US" sz="2000" b="1" dirty="0">
                <a:latin typeface="Century Schoolbook" pitchFamily="18" charset="0"/>
              </a:rPr>
              <a:t>10.0</a:t>
            </a:r>
          </a:p>
        </p:txBody>
      </p:sp>
    </p:spTree>
    <p:extLst>
      <p:ext uri="{BB962C8B-B14F-4D97-AF65-F5344CB8AC3E}">
        <p14:creationId xmlns:p14="http://schemas.microsoft.com/office/powerpoint/2010/main" val="39441135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9154">
                                            <p:txEl>
                                              <p:pRg st="12" end="12"/>
                                            </p:txEl>
                                          </p:spTgt>
                                        </p:tgtEl>
                                        <p:attrNameLst>
                                          <p:attrName>style.visibility</p:attrName>
                                        </p:attrNameLst>
                                      </p:cBhvr>
                                      <p:to>
                                        <p:strVal val="visible"/>
                                      </p:to>
                                    </p:set>
                                    <p:anim calcmode="lin" valueType="num">
                                      <p:cBhvr additive="base">
                                        <p:cTn id="7" dur="500" fill="hold"/>
                                        <p:tgtEl>
                                          <p:spTgt spid="49154">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4">
                                            <p:txEl>
                                              <p:pRg st="12" end="1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154">
                                            <p:txEl>
                                              <p:pRg st="13" end="13"/>
                                            </p:txEl>
                                          </p:spTgt>
                                        </p:tgtEl>
                                        <p:attrNameLst>
                                          <p:attrName>style.visibility</p:attrName>
                                        </p:attrNameLst>
                                      </p:cBhvr>
                                      <p:to>
                                        <p:strVal val="visible"/>
                                      </p:to>
                                    </p:set>
                                    <p:anim calcmode="lin" valueType="num">
                                      <p:cBhvr additive="base">
                                        <p:cTn id="11" dur="500" fill="hold"/>
                                        <p:tgtEl>
                                          <p:spTgt spid="49154">
                                            <p:txEl>
                                              <p:pRg st="13" end="1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154">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ChangeArrowheads="1"/>
          </p:cNvSpPr>
          <p:nvPr/>
        </p:nvSpPr>
        <p:spPr bwMode="auto">
          <a:xfrm>
            <a:off x="1054100" y="609601"/>
            <a:ext cx="10693400" cy="5823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5000"/>
              </a:lnSpc>
            </a:pPr>
            <a:r>
              <a:rPr lang="en-US" sz="2000" b="1" dirty="0">
                <a:latin typeface="Century Schoolbook" pitchFamily="18" charset="0"/>
              </a:rPr>
              <a:t>Java Variable Example: </a:t>
            </a:r>
          </a:p>
          <a:p>
            <a:pPr>
              <a:lnSpc>
                <a:spcPct val="125000"/>
              </a:lnSpc>
            </a:pPr>
            <a:r>
              <a:rPr lang="en-US" sz="2000" b="1" dirty="0">
                <a:latin typeface="Century Schoolbook" pitchFamily="18" charset="0"/>
              </a:rPr>
              <a:t>Overflow</a:t>
            </a:r>
          </a:p>
          <a:p>
            <a:pPr>
              <a:lnSpc>
                <a:spcPct val="125000"/>
              </a:lnSpc>
            </a:pPr>
            <a:endParaRPr lang="en-US" sz="2000" b="1" dirty="0">
              <a:latin typeface="Century Schoolbook" pitchFamily="18" charset="0"/>
            </a:endParaRPr>
          </a:p>
          <a:p>
            <a:pPr>
              <a:lnSpc>
                <a:spcPct val="125000"/>
              </a:lnSpc>
            </a:pPr>
            <a:r>
              <a:rPr lang="en-US" sz="2000" b="1" dirty="0">
                <a:latin typeface="Century Schoolbook" pitchFamily="18" charset="0"/>
              </a:rPr>
              <a:t>class</a:t>
            </a:r>
            <a:r>
              <a:rPr lang="en-US" sz="2000" dirty="0">
                <a:latin typeface="Century Schoolbook" pitchFamily="18" charset="0"/>
              </a:rPr>
              <a:t> Simple{  </a:t>
            </a:r>
          </a:p>
          <a:p>
            <a:pPr>
              <a:lnSpc>
                <a:spcPct val="125000"/>
              </a:lnSpc>
            </a:pPr>
            <a:r>
              <a:rPr lang="en-US" sz="2000" b="1" dirty="0">
                <a:latin typeface="Century Schoolbook" pitchFamily="18" charset="0"/>
              </a:rPr>
              <a:t>public</a:t>
            </a:r>
            <a:r>
              <a:rPr lang="en-US" sz="2000" dirty="0">
                <a:latin typeface="Century Schoolbook" pitchFamily="18" charset="0"/>
              </a:rPr>
              <a:t> </a:t>
            </a:r>
            <a:r>
              <a:rPr lang="en-US" sz="2000" b="1" dirty="0">
                <a:latin typeface="Century Schoolbook" pitchFamily="18" charset="0"/>
              </a:rPr>
              <a:t>static</a:t>
            </a:r>
            <a:r>
              <a:rPr lang="en-US" sz="2000" dirty="0">
                <a:latin typeface="Century Schoolbook" pitchFamily="18" charset="0"/>
              </a:rPr>
              <a:t> </a:t>
            </a:r>
            <a:r>
              <a:rPr lang="en-US" sz="2000" b="1" dirty="0">
                <a:latin typeface="Century Schoolbook" pitchFamily="18" charset="0"/>
              </a:rPr>
              <a:t>void</a:t>
            </a:r>
            <a:r>
              <a:rPr lang="en-US" sz="2000" dirty="0">
                <a:latin typeface="Century Schoolbook" pitchFamily="18" charset="0"/>
              </a:rPr>
              <a:t> main(String[] </a:t>
            </a:r>
            <a:r>
              <a:rPr lang="en-US" sz="2000" dirty="0" err="1">
                <a:latin typeface="Century Schoolbook" pitchFamily="18" charset="0"/>
              </a:rPr>
              <a:t>args</a:t>
            </a:r>
            <a:r>
              <a:rPr lang="en-US" sz="2000" dirty="0">
                <a:latin typeface="Century Schoolbook" pitchFamily="18" charset="0"/>
              </a:rPr>
              <a:t>){  </a:t>
            </a:r>
          </a:p>
          <a:p>
            <a:pPr>
              <a:lnSpc>
                <a:spcPct val="125000"/>
              </a:lnSpc>
            </a:pPr>
            <a:r>
              <a:rPr lang="en-US" sz="2000" dirty="0">
                <a:latin typeface="Century Schoolbook" pitchFamily="18" charset="0"/>
              </a:rPr>
              <a:t>//Overflow  </a:t>
            </a:r>
          </a:p>
          <a:p>
            <a:pPr>
              <a:lnSpc>
                <a:spcPct val="125000"/>
              </a:lnSpc>
            </a:pPr>
            <a:r>
              <a:rPr lang="en-US" sz="2000" b="1" dirty="0" err="1">
                <a:latin typeface="Century Schoolbook" pitchFamily="18" charset="0"/>
              </a:rPr>
              <a:t>int</a:t>
            </a:r>
            <a:r>
              <a:rPr lang="en-US" sz="2000" dirty="0">
                <a:latin typeface="Century Schoolbook" pitchFamily="18" charset="0"/>
              </a:rPr>
              <a:t> a=130;  </a:t>
            </a:r>
          </a:p>
          <a:p>
            <a:pPr>
              <a:lnSpc>
                <a:spcPct val="125000"/>
              </a:lnSpc>
            </a:pPr>
            <a:r>
              <a:rPr lang="en-US" sz="2000" b="1" dirty="0">
                <a:latin typeface="Century Schoolbook" pitchFamily="18" charset="0"/>
              </a:rPr>
              <a:t>byte</a:t>
            </a:r>
            <a:r>
              <a:rPr lang="en-US" sz="2000" dirty="0">
                <a:latin typeface="Century Schoolbook" pitchFamily="18" charset="0"/>
              </a:rPr>
              <a:t> b=(</a:t>
            </a:r>
            <a:r>
              <a:rPr lang="en-US" sz="2000" b="1" dirty="0">
                <a:latin typeface="Century Schoolbook" pitchFamily="18" charset="0"/>
              </a:rPr>
              <a:t>byte</a:t>
            </a:r>
            <a:r>
              <a:rPr lang="en-US" sz="2000" dirty="0">
                <a:latin typeface="Century Schoolbook" pitchFamily="18" charset="0"/>
              </a:rPr>
              <a:t>)a;  </a:t>
            </a:r>
          </a:p>
          <a:p>
            <a:pPr>
              <a:lnSpc>
                <a:spcPct val="125000"/>
              </a:lnSpc>
            </a:pPr>
            <a:r>
              <a:rPr lang="en-US" sz="2000" dirty="0" err="1">
                <a:latin typeface="Century Schoolbook" pitchFamily="18" charset="0"/>
              </a:rPr>
              <a:t>System.out.println</a:t>
            </a:r>
            <a:r>
              <a:rPr lang="en-US" sz="2000" dirty="0">
                <a:latin typeface="Century Schoolbook" pitchFamily="18" charset="0"/>
              </a:rPr>
              <a:t>(a);  </a:t>
            </a:r>
          </a:p>
          <a:p>
            <a:pPr>
              <a:lnSpc>
                <a:spcPct val="125000"/>
              </a:lnSpc>
            </a:pPr>
            <a:r>
              <a:rPr lang="en-US" sz="2000" dirty="0" err="1">
                <a:latin typeface="Century Schoolbook" pitchFamily="18" charset="0"/>
              </a:rPr>
              <a:t>System.out.println</a:t>
            </a:r>
            <a:r>
              <a:rPr lang="en-US" sz="2000" dirty="0">
                <a:latin typeface="Century Schoolbook" pitchFamily="18" charset="0"/>
              </a:rPr>
              <a:t>(b);  </a:t>
            </a:r>
          </a:p>
          <a:p>
            <a:pPr>
              <a:lnSpc>
                <a:spcPct val="125000"/>
              </a:lnSpc>
            </a:pPr>
            <a:r>
              <a:rPr lang="en-US" sz="2000" dirty="0">
                <a:latin typeface="Century Schoolbook" pitchFamily="18" charset="0"/>
              </a:rPr>
              <a:t>}</a:t>
            </a:r>
          </a:p>
          <a:p>
            <a:pPr>
              <a:lnSpc>
                <a:spcPct val="125000"/>
              </a:lnSpc>
            </a:pPr>
            <a:r>
              <a:rPr lang="en-US" sz="2000" dirty="0">
                <a:latin typeface="Century Schoolbook" pitchFamily="18" charset="0"/>
              </a:rPr>
              <a:t>}  </a:t>
            </a:r>
          </a:p>
          <a:p>
            <a:pPr>
              <a:lnSpc>
                <a:spcPct val="125000"/>
              </a:lnSpc>
            </a:pPr>
            <a:r>
              <a:rPr lang="en-US" sz="2000" dirty="0">
                <a:latin typeface="Century Schoolbook" pitchFamily="18" charset="0"/>
              </a:rPr>
              <a:t>Output:</a:t>
            </a:r>
          </a:p>
          <a:p>
            <a:pPr>
              <a:lnSpc>
                <a:spcPct val="125000"/>
              </a:lnSpc>
            </a:pPr>
            <a:r>
              <a:rPr lang="en-US" sz="2000" b="1" dirty="0">
                <a:latin typeface="Century Schoolbook" pitchFamily="18" charset="0"/>
              </a:rPr>
              <a:t>130 </a:t>
            </a:r>
          </a:p>
          <a:p>
            <a:pPr>
              <a:lnSpc>
                <a:spcPct val="125000"/>
              </a:lnSpc>
            </a:pPr>
            <a:r>
              <a:rPr lang="en-US" sz="2000" b="1" dirty="0">
                <a:latin typeface="Century Schoolbook" pitchFamily="18" charset="0"/>
              </a:rPr>
              <a:t>-126</a:t>
            </a:r>
          </a:p>
        </p:txBody>
      </p:sp>
    </p:spTree>
    <p:extLst>
      <p:ext uri="{BB962C8B-B14F-4D97-AF65-F5344CB8AC3E}">
        <p14:creationId xmlns:p14="http://schemas.microsoft.com/office/powerpoint/2010/main" val="63811898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02">
                                            <p:txEl>
                                              <p:pRg st="13" end="13"/>
                                            </p:txEl>
                                          </p:spTgt>
                                        </p:tgtEl>
                                        <p:attrNameLst>
                                          <p:attrName>style.visibility</p:attrName>
                                        </p:attrNameLst>
                                      </p:cBhvr>
                                      <p:to>
                                        <p:strVal val="visible"/>
                                      </p:to>
                                    </p:set>
                                    <p:anim calcmode="lin" valueType="num">
                                      <p:cBhvr additive="base">
                                        <p:cTn id="7" dur="500" fill="hold"/>
                                        <p:tgtEl>
                                          <p:spTgt spid="51202">
                                            <p:txEl>
                                              <p:pRg st="13"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2">
                                            <p:txEl>
                                              <p:pRg st="13" end="1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02">
                                            <p:txEl>
                                              <p:pRg st="14" end="14"/>
                                            </p:txEl>
                                          </p:spTgt>
                                        </p:tgtEl>
                                        <p:attrNameLst>
                                          <p:attrName>style.visibility</p:attrName>
                                        </p:attrNameLst>
                                      </p:cBhvr>
                                      <p:to>
                                        <p:strVal val="visible"/>
                                      </p:to>
                                    </p:set>
                                    <p:anim calcmode="lin" valueType="num">
                                      <p:cBhvr additive="base">
                                        <p:cTn id="11" dur="500" fill="hold"/>
                                        <p:tgtEl>
                                          <p:spTgt spid="51202">
                                            <p:txEl>
                                              <p:pRg st="14" end="1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0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ChangeArrowheads="1"/>
          </p:cNvSpPr>
          <p:nvPr/>
        </p:nvSpPr>
        <p:spPr bwMode="auto">
          <a:xfrm>
            <a:off x="1066800" y="626854"/>
            <a:ext cx="10109200" cy="5823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5000"/>
              </a:lnSpc>
            </a:pPr>
            <a:r>
              <a:rPr lang="en-US" sz="2000" b="1" dirty="0">
                <a:latin typeface="Century Schoolbook" pitchFamily="18" charset="0"/>
              </a:rPr>
              <a:t>Java Variable Example: </a:t>
            </a:r>
          </a:p>
          <a:p>
            <a:pPr>
              <a:lnSpc>
                <a:spcPct val="125000"/>
              </a:lnSpc>
            </a:pPr>
            <a:r>
              <a:rPr lang="en-US" sz="2000" b="1" dirty="0">
                <a:latin typeface="Century Schoolbook" pitchFamily="18" charset="0"/>
              </a:rPr>
              <a:t>Narrowing (Typecasting)</a:t>
            </a:r>
          </a:p>
          <a:p>
            <a:pPr>
              <a:lnSpc>
                <a:spcPct val="125000"/>
              </a:lnSpc>
            </a:pPr>
            <a:endParaRPr lang="en-US" sz="2000" b="1" dirty="0">
              <a:latin typeface="Century Schoolbook" pitchFamily="18" charset="0"/>
            </a:endParaRPr>
          </a:p>
          <a:p>
            <a:pPr>
              <a:lnSpc>
                <a:spcPct val="125000"/>
              </a:lnSpc>
            </a:pPr>
            <a:r>
              <a:rPr lang="en-US" sz="2000" b="1" dirty="0">
                <a:latin typeface="Century Schoolbook" pitchFamily="18" charset="0"/>
              </a:rPr>
              <a:t>class</a:t>
            </a:r>
            <a:r>
              <a:rPr lang="en-US" sz="2000" dirty="0">
                <a:latin typeface="Century Schoolbook" pitchFamily="18" charset="0"/>
              </a:rPr>
              <a:t> Simple{  </a:t>
            </a:r>
          </a:p>
          <a:p>
            <a:pPr>
              <a:lnSpc>
                <a:spcPct val="125000"/>
              </a:lnSpc>
            </a:pPr>
            <a:r>
              <a:rPr lang="en-US" sz="2000" b="1" dirty="0">
                <a:latin typeface="Century Schoolbook" pitchFamily="18" charset="0"/>
              </a:rPr>
              <a:t>public</a:t>
            </a:r>
            <a:r>
              <a:rPr lang="en-US" sz="2000" dirty="0">
                <a:latin typeface="Century Schoolbook" pitchFamily="18" charset="0"/>
              </a:rPr>
              <a:t> </a:t>
            </a:r>
            <a:r>
              <a:rPr lang="en-US" sz="2000" b="1" dirty="0">
                <a:latin typeface="Century Schoolbook" pitchFamily="18" charset="0"/>
              </a:rPr>
              <a:t>static</a:t>
            </a:r>
            <a:r>
              <a:rPr lang="en-US" sz="2000" dirty="0">
                <a:latin typeface="Century Schoolbook" pitchFamily="18" charset="0"/>
              </a:rPr>
              <a:t> </a:t>
            </a:r>
            <a:r>
              <a:rPr lang="en-US" sz="2000" b="1" dirty="0">
                <a:latin typeface="Century Schoolbook" pitchFamily="18" charset="0"/>
              </a:rPr>
              <a:t>void</a:t>
            </a:r>
            <a:r>
              <a:rPr lang="en-US" sz="2000" dirty="0">
                <a:latin typeface="Century Schoolbook" pitchFamily="18" charset="0"/>
              </a:rPr>
              <a:t> main(String[] </a:t>
            </a:r>
            <a:r>
              <a:rPr lang="en-US" sz="2000" dirty="0" err="1">
                <a:latin typeface="Century Schoolbook" pitchFamily="18" charset="0"/>
              </a:rPr>
              <a:t>args</a:t>
            </a:r>
            <a:r>
              <a:rPr lang="en-US" sz="2000" dirty="0">
                <a:latin typeface="Century Schoolbook" pitchFamily="18" charset="0"/>
              </a:rPr>
              <a:t>){  </a:t>
            </a:r>
          </a:p>
          <a:p>
            <a:pPr>
              <a:lnSpc>
                <a:spcPct val="125000"/>
              </a:lnSpc>
            </a:pPr>
            <a:r>
              <a:rPr lang="en-US" sz="2000" b="1" dirty="0">
                <a:latin typeface="Century Schoolbook" pitchFamily="18" charset="0"/>
              </a:rPr>
              <a:t>float</a:t>
            </a:r>
            <a:r>
              <a:rPr lang="en-US" sz="2000" dirty="0">
                <a:latin typeface="Century Schoolbook" pitchFamily="18" charset="0"/>
              </a:rPr>
              <a:t> f=10.5f;  </a:t>
            </a:r>
          </a:p>
          <a:p>
            <a:pPr>
              <a:lnSpc>
                <a:spcPct val="125000"/>
              </a:lnSpc>
            </a:pPr>
            <a:r>
              <a:rPr lang="en-US" sz="2000" dirty="0">
                <a:latin typeface="Century Schoolbook" pitchFamily="18" charset="0"/>
              </a:rPr>
              <a:t>//</a:t>
            </a:r>
            <a:r>
              <a:rPr lang="en-US" sz="2000" dirty="0" err="1">
                <a:latin typeface="Century Schoolbook" pitchFamily="18" charset="0"/>
              </a:rPr>
              <a:t>int</a:t>
            </a:r>
            <a:r>
              <a:rPr lang="en-US" sz="2000" dirty="0">
                <a:latin typeface="Century Schoolbook" pitchFamily="18" charset="0"/>
              </a:rPr>
              <a:t> a=f;//Compile time error  </a:t>
            </a:r>
          </a:p>
          <a:p>
            <a:pPr>
              <a:lnSpc>
                <a:spcPct val="125000"/>
              </a:lnSpc>
            </a:pPr>
            <a:r>
              <a:rPr lang="en-US" sz="2000" b="1" dirty="0" err="1">
                <a:latin typeface="Century Schoolbook" pitchFamily="18" charset="0"/>
              </a:rPr>
              <a:t>int</a:t>
            </a:r>
            <a:r>
              <a:rPr lang="en-US" sz="2000" dirty="0">
                <a:latin typeface="Century Schoolbook" pitchFamily="18" charset="0"/>
              </a:rPr>
              <a:t> a=(</a:t>
            </a:r>
            <a:r>
              <a:rPr lang="en-US" sz="2000" b="1" dirty="0" err="1">
                <a:latin typeface="Century Schoolbook" pitchFamily="18" charset="0"/>
              </a:rPr>
              <a:t>int</a:t>
            </a:r>
            <a:r>
              <a:rPr lang="en-US" sz="2000" dirty="0">
                <a:latin typeface="Century Schoolbook" pitchFamily="18" charset="0"/>
              </a:rPr>
              <a:t>)f;  </a:t>
            </a:r>
          </a:p>
          <a:p>
            <a:pPr>
              <a:lnSpc>
                <a:spcPct val="125000"/>
              </a:lnSpc>
            </a:pPr>
            <a:r>
              <a:rPr lang="en-US" sz="2000" dirty="0" err="1">
                <a:latin typeface="Century Schoolbook" pitchFamily="18" charset="0"/>
              </a:rPr>
              <a:t>System.out.println</a:t>
            </a:r>
            <a:r>
              <a:rPr lang="en-US" sz="2000" dirty="0">
                <a:latin typeface="Century Schoolbook" pitchFamily="18" charset="0"/>
              </a:rPr>
              <a:t>(f);  </a:t>
            </a:r>
          </a:p>
          <a:p>
            <a:pPr>
              <a:lnSpc>
                <a:spcPct val="125000"/>
              </a:lnSpc>
            </a:pPr>
            <a:r>
              <a:rPr lang="en-US" sz="2000" dirty="0" err="1">
                <a:latin typeface="Century Schoolbook" pitchFamily="18" charset="0"/>
              </a:rPr>
              <a:t>System.out.println</a:t>
            </a:r>
            <a:r>
              <a:rPr lang="en-US" sz="2000" dirty="0">
                <a:latin typeface="Century Schoolbook" pitchFamily="18" charset="0"/>
              </a:rPr>
              <a:t>(a);  </a:t>
            </a:r>
          </a:p>
          <a:p>
            <a:pPr>
              <a:lnSpc>
                <a:spcPct val="125000"/>
              </a:lnSpc>
            </a:pPr>
            <a:r>
              <a:rPr lang="en-US" sz="2000" dirty="0">
                <a:latin typeface="Century Schoolbook" pitchFamily="18" charset="0"/>
              </a:rPr>
              <a:t>}</a:t>
            </a:r>
          </a:p>
          <a:p>
            <a:pPr>
              <a:lnSpc>
                <a:spcPct val="125000"/>
              </a:lnSpc>
            </a:pPr>
            <a:r>
              <a:rPr lang="en-US" sz="2000" dirty="0">
                <a:latin typeface="Century Schoolbook" pitchFamily="18" charset="0"/>
              </a:rPr>
              <a:t>}  </a:t>
            </a:r>
          </a:p>
          <a:p>
            <a:pPr>
              <a:lnSpc>
                <a:spcPct val="125000"/>
              </a:lnSpc>
            </a:pPr>
            <a:r>
              <a:rPr lang="en-US" sz="2000" dirty="0">
                <a:latin typeface="Century Schoolbook" pitchFamily="18" charset="0"/>
              </a:rPr>
              <a:t>Output:</a:t>
            </a:r>
          </a:p>
          <a:p>
            <a:pPr>
              <a:lnSpc>
                <a:spcPct val="125000"/>
              </a:lnSpc>
            </a:pPr>
            <a:r>
              <a:rPr lang="en-US" sz="2000" b="1" dirty="0">
                <a:latin typeface="Century Schoolbook" pitchFamily="18" charset="0"/>
              </a:rPr>
              <a:t>10.5 </a:t>
            </a:r>
          </a:p>
          <a:p>
            <a:pPr>
              <a:lnSpc>
                <a:spcPct val="125000"/>
              </a:lnSpc>
            </a:pPr>
            <a:r>
              <a:rPr lang="en-US" sz="2000" b="1" dirty="0">
                <a:latin typeface="Century Schoolbook" pitchFamily="18" charset="0"/>
              </a:rPr>
              <a:t>10</a:t>
            </a:r>
          </a:p>
        </p:txBody>
      </p:sp>
    </p:spTree>
    <p:extLst>
      <p:ext uri="{BB962C8B-B14F-4D97-AF65-F5344CB8AC3E}">
        <p14:creationId xmlns:p14="http://schemas.microsoft.com/office/powerpoint/2010/main" val="1974566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0178">
                                            <p:txEl>
                                              <p:pRg st="13" end="13"/>
                                            </p:txEl>
                                          </p:spTgt>
                                        </p:tgtEl>
                                        <p:attrNameLst>
                                          <p:attrName>style.visibility</p:attrName>
                                        </p:attrNameLst>
                                      </p:cBhvr>
                                      <p:to>
                                        <p:strVal val="visible"/>
                                      </p:to>
                                    </p:set>
                                    <p:anim calcmode="lin" valueType="num">
                                      <p:cBhvr additive="base">
                                        <p:cTn id="7" dur="500" fill="hold"/>
                                        <p:tgtEl>
                                          <p:spTgt spid="50178">
                                            <p:txEl>
                                              <p:pRg st="13"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8">
                                            <p:txEl>
                                              <p:pRg st="13" end="1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0178">
                                            <p:txEl>
                                              <p:pRg st="14" end="14"/>
                                            </p:txEl>
                                          </p:spTgt>
                                        </p:tgtEl>
                                        <p:attrNameLst>
                                          <p:attrName>style.visibility</p:attrName>
                                        </p:attrNameLst>
                                      </p:cBhvr>
                                      <p:to>
                                        <p:strVal val="visible"/>
                                      </p:to>
                                    </p:set>
                                    <p:anim calcmode="lin" valueType="num">
                                      <p:cBhvr additive="base">
                                        <p:cTn id="11" dur="500" fill="hold"/>
                                        <p:tgtEl>
                                          <p:spTgt spid="50178">
                                            <p:txEl>
                                              <p:pRg st="14" end="1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017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ChangeArrowheads="1"/>
          </p:cNvSpPr>
          <p:nvPr/>
        </p:nvSpPr>
        <p:spPr bwMode="auto">
          <a:xfrm>
            <a:off x="709831" y="662891"/>
            <a:ext cx="10952285" cy="5438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5000"/>
              </a:lnSpc>
            </a:pPr>
            <a:r>
              <a:rPr lang="en-US" sz="2000" b="1" dirty="0">
                <a:latin typeface="Century Schoolbook" pitchFamily="18" charset="0"/>
              </a:rPr>
              <a:t>Java Variable Example: </a:t>
            </a:r>
          </a:p>
          <a:p>
            <a:pPr>
              <a:lnSpc>
                <a:spcPct val="125000"/>
              </a:lnSpc>
            </a:pPr>
            <a:r>
              <a:rPr lang="en-US" sz="2000" b="1" dirty="0">
                <a:latin typeface="Century Schoolbook" pitchFamily="18" charset="0"/>
              </a:rPr>
              <a:t>Adding Lower Type</a:t>
            </a:r>
          </a:p>
          <a:p>
            <a:pPr>
              <a:lnSpc>
                <a:spcPct val="125000"/>
              </a:lnSpc>
            </a:pPr>
            <a:endParaRPr lang="en-US" sz="2000" b="1" dirty="0">
              <a:latin typeface="Century Schoolbook" pitchFamily="18" charset="0"/>
            </a:endParaRPr>
          </a:p>
          <a:p>
            <a:pPr algn="just">
              <a:lnSpc>
                <a:spcPct val="125000"/>
              </a:lnSpc>
            </a:pPr>
            <a:r>
              <a:rPr lang="en-US" sz="2000" b="1" dirty="0">
                <a:latin typeface="Century Schoolbook" pitchFamily="18" charset="0"/>
              </a:rPr>
              <a:t>class</a:t>
            </a:r>
            <a:r>
              <a:rPr lang="en-US" sz="2000" dirty="0">
                <a:latin typeface="Century Schoolbook" pitchFamily="18" charset="0"/>
              </a:rPr>
              <a:t> Simple{  </a:t>
            </a:r>
          </a:p>
          <a:p>
            <a:pPr algn="just">
              <a:lnSpc>
                <a:spcPct val="125000"/>
              </a:lnSpc>
            </a:pPr>
            <a:r>
              <a:rPr lang="en-US" sz="2000" b="1" dirty="0">
                <a:latin typeface="Century Schoolbook" pitchFamily="18" charset="0"/>
              </a:rPr>
              <a:t>public</a:t>
            </a:r>
            <a:r>
              <a:rPr lang="en-US" sz="2000" dirty="0">
                <a:latin typeface="Century Schoolbook" pitchFamily="18" charset="0"/>
              </a:rPr>
              <a:t> </a:t>
            </a:r>
            <a:r>
              <a:rPr lang="en-US" sz="2000" b="1" dirty="0">
                <a:latin typeface="Century Schoolbook" pitchFamily="18" charset="0"/>
              </a:rPr>
              <a:t>static</a:t>
            </a:r>
            <a:r>
              <a:rPr lang="en-US" sz="2000" dirty="0">
                <a:latin typeface="Century Schoolbook" pitchFamily="18" charset="0"/>
              </a:rPr>
              <a:t> </a:t>
            </a:r>
            <a:r>
              <a:rPr lang="en-US" sz="2000" b="1" dirty="0">
                <a:latin typeface="Century Schoolbook" pitchFamily="18" charset="0"/>
              </a:rPr>
              <a:t>void</a:t>
            </a:r>
            <a:r>
              <a:rPr lang="en-US" sz="2000" dirty="0">
                <a:latin typeface="Century Schoolbook" pitchFamily="18" charset="0"/>
              </a:rPr>
              <a:t> main(String[] </a:t>
            </a:r>
            <a:r>
              <a:rPr lang="en-US" sz="2000" dirty="0" err="1">
                <a:latin typeface="Century Schoolbook" pitchFamily="18" charset="0"/>
              </a:rPr>
              <a:t>args</a:t>
            </a:r>
            <a:r>
              <a:rPr lang="en-US" sz="2000" dirty="0">
                <a:latin typeface="Century Schoolbook" pitchFamily="18" charset="0"/>
              </a:rPr>
              <a:t>){  </a:t>
            </a:r>
          </a:p>
          <a:p>
            <a:pPr algn="just">
              <a:lnSpc>
                <a:spcPct val="125000"/>
              </a:lnSpc>
            </a:pPr>
            <a:r>
              <a:rPr lang="en-US" sz="2000" b="1" dirty="0">
                <a:latin typeface="Century Schoolbook" pitchFamily="18" charset="0"/>
              </a:rPr>
              <a:t>byte</a:t>
            </a:r>
            <a:r>
              <a:rPr lang="en-US" sz="2000" dirty="0">
                <a:latin typeface="Century Schoolbook" pitchFamily="18" charset="0"/>
              </a:rPr>
              <a:t> a=10;  </a:t>
            </a:r>
          </a:p>
          <a:p>
            <a:pPr algn="just">
              <a:lnSpc>
                <a:spcPct val="125000"/>
              </a:lnSpc>
            </a:pPr>
            <a:r>
              <a:rPr lang="en-US" sz="2000" b="1" dirty="0">
                <a:latin typeface="Century Schoolbook" pitchFamily="18" charset="0"/>
              </a:rPr>
              <a:t>byte</a:t>
            </a:r>
            <a:r>
              <a:rPr lang="en-US" sz="2000" dirty="0">
                <a:latin typeface="Century Schoolbook" pitchFamily="18" charset="0"/>
              </a:rPr>
              <a:t> b=10;  </a:t>
            </a:r>
          </a:p>
          <a:p>
            <a:pPr algn="just">
              <a:lnSpc>
                <a:spcPct val="125000"/>
              </a:lnSpc>
            </a:pPr>
            <a:r>
              <a:rPr lang="en-US" sz="2000" dirty="0">
                <a:latin typeface="Century Schoolbook" pitchFamily="18" charset="0"/>
              </a:rPr>
              <a:t>//byte c=</a:t>
            </a:r>
            <a:r>
              <a:rPr lang="en-US" sz="2000" dirty="0" err="1">
                <a:latin typeface="Century Schoolbook" pitchFamily="18" charset="0"/>
              </a:rPr>
              <a:t>a+b</a:t>
            </a:r>
            <a:r>
              <a:rPr lang="en-US" sz="2000" dirty="0">
                <a:latin typeface="Century Schoolbook" pitchFamily="18" charset="0"/>
              </a:rPr>
              <a:t>;//Compile Time Error: because </a:t>
            </a:r>
            <a:r>
              <a:rPr lang="en-US" sz="2000" dirty="0" err="1">
                <a:latin typeface="Century Schoolbook" pitchFamily="18" charset="0"/>
              </a:rPr>
              <a:t>a+b</a:t>
            </a:r>
            <a:r>
              <a:rPr lang="en-US" sz="2000" dirty="0">
                <a:latin typeface="Century Schoolbook" pitchFamily="18" charset="0"/>
              </a:rPr>
              <a:t>=20 will be </a:t>
            </a:r>
            <a:r>
              <a:rPr lang="en-US" sz="2000" dirty="0" err="1">
                <a:latin typeface="Century Schoolbook" pitchFamily="18" charset="0"/>
              </a:rPr>
              <a:t>int</a:t>
            </a:r>
            <a:r>
              <a:rPr lang="en-US" sz="2000" dirty="0">
                <a:latin typeface="Century Schoolbook" pitchFamily="18" charset="0"/>
              </a:rPr>
              <a:t>  </a:t>
            </a:r>
          </a:p>
          <a:p>
            <a:pPr algn="just">
              <a:lnSpc>
                <a:spcPct val="125000"/>
              </a:lnSpc>
            </a:pPr>
            <a:r>
              <a:rPr lang="en-US" sz="2000" b="1" dirty="0">
                <a:latin typeface="Century Schoolbook" pitchFamily="18" charset="0"/>
              </a:rPr>
              <a:t>byte</a:t>
            </a:r>
            <a:r>
              <a:rPr lang="en-US" sz="2000" dirty="0">
                <a:latin typeface="Century Schoolbook" pitchFamily="18" charset="0"/>
              </a:rPr>
              <a:t> c=(</a:t>
            </a:r>
            <a:r>
              <a:rPr lang="en-US" sz="2000" b="1" dirty="0">
                <a:latin typeface="Century Schoolbook" pitchFamily="18" charset="0"/>
              </a:rPr>
              <a:t>byte</a:t>
            </a:r>
            <a:r>
              <a:rPr lang="en-US" sz="2000" dirty="0">
                <a:latin typeface="Century Schoolbook" pitchFamily="18" charset="0"/>
              </a:rPr>
              <a:t>)(</a:t>
            </a:r>
            <a:r>
              <a:rPr lang="en-US" sz="2000" dirty="0" err="1">
                <a:latin typeface="Century Schoolbook" pitchFamily="18" charset="0"/>
              </a:rPr>
              <a:t>a+b</a:t>
            </a:r>
            <a:r>
              <a:rPr lang="en-US" sz="2000" dirty="0">
                <a:latin typeface="Century Schoolbook" pitchFamily="18" charset="0"/>
              </a:rPr>
              <a:t>);  </a:t>
            </a:r>
          </a:p>
          <a:p>
            <a:pPr algn="just">
              <a:lnSpc>
                <a:spcPct val="125000"/>
              </a:lnSpc>
            </a:pPr>
            <a:r>
              <a:rPr lang="en-US" sz="2000" dirty="0" err="1">
                <a:latin typeface="Century Schoolbook" pitchFamily="18" charset="0"/>
              </a:rPr>
              <a:t>System.out.println</a:t>
            </a:r>
            <a:r>
              <a:rPr lang="en-US" sz="2000" dirty="0">
                <a:latin typeface="Century Schoolbook" pitchFamily="18" charset="0"/>
              </a:rPr>
              <a:t>(c);  </a:t>
            </a:r>
          </a:p>
          <a:p>
            <a:pPr algn="just">
              <a:lnSpc>
                <a:spcPct val="125000"/>
              </a:lnSpc>
            </a:pPr>
            <a:r>
              <a:rPr lang="en-US" sz="2000" dirty="0">
                <a:latin typeface="Century Schoolbook" pitchFamily="18" charset="0"/>
              </a:rPr>
              <a:t>}</a:t>
            </a:r>
          </a:p>
          <a:p>
            <a:pPr algn="just">
              <a:lnSpc>
                <a:spcPct val="125000"/>
              </a:lnSpc>
            </a:pPr>
            <a:r>
              <a:rPr lang="en-US" sz="2000" dirty="0">
                <a:latin typeface="Century Schoolbook" pitchFamily="18" charset="0"/>
              </a:rPr>
              <a:t>}  </a:t>
            </a:r>
          </a:p>
          <a:p>
            <a:pPr algn="just">
              <a:lnSpc>
                <a:spcPct val="125000"/>
              </a:lnSpc>
            </a:pPr>
            <a:r>
              <a:rPr lang="en-US" sz="2000" b="1" dirty="0">
                <a:latin typeface="Century Schoolbook" pitchFamily="18" charset="0"/>
              </a:rPr>
              <a:t>Output:</a:t>
            </a:r>
          </a:p>
          <a:p>
            <a:pPr algn="just">
              <a:lnSpc>
                <a:spcPct val="125000"/>
              </a:lnSpc>
            </a:pPr>
            <a:r>
              <a:rPr lang="en-US" sz="2000" b="1" dirty="0">
                <a:latin typeface="Century Schoolbook" pitchFamily="18" charset="0"/>
              </a:rPr>
              <a:t>20</a:t>
            </a:r>
          </a:p>
        </p:txBody>
      </p:sp>
    </p:spTree>
    <p:extLst>
      <p:ext uri="{BB962C8B-B14F-4D97-AF65-F5344CB8AC3E}">
        <p14:creationId xmlns:p14="http://schemas.microsoft.com/office/powerpoint/2010/main" val="121796681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2226">
                                            <p:txEl>
                                              <p:pRg st="13" end="13"/>
                                            </p:txEl>
                                          </p:spTgt>
                                        </p:tgtEl>
                                        <p:attrNameLst>
                                          <p:attrName>style.visibility</p:attrName>
                                        </p:attrNameLst>
                                      </p:cBhvr>
                                      <p:to>
                                        <p:strVal val="visible"/>
                                      </p:to>
                                    </p:set>
                                    <p:anim calcmode="lin" valueType="num">
                                      <p:cBhvr additive="base">
                                        <p:cTn id="7" dur="500" fill="hold"/>
                                        <p:tgtEl>
                                          <p:spTgt spid="52226">
                                            <p:txEl>
                                              <p:pRg st="13"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6">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ChangeArrowheads="1"/>
          </p:cNvSpPr>
          <p:nvPr/>
        </p:nvSpPr>
        <p:spPr bwMode="auto">
          <a:xfrm>
            <a:off x="711200" y="849909"/>
            <a:ext cx="108204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sz="2200" dirty="0">
                <a:latin typeface="Century Schoolbook" pitchFamily="18" charset="0"/>
              </a:rPr>
              <a:t>Q) Why char uses 2 byte in java and what is \u0000 ?</a:t>
            </a:r>
          </a:p>
          <a:p>
            <a:pPr algn="just"/>
            <a:endParaRPr lang="en-US" sz="2200" dirty="0">
              <a:latin typeface="Century Schoolbook" pitchFamily="18" charset="0"/>
            </a:endParaRPr>
          </a:p>
          <a:p>
            <a:pPr algn="just"/>
            <a:endParaRPr lang="en-US" sz="2200" dirty="0">
              <a:latin typeface="Century Schoolbook" pitchFamily="18" charset="0"/>
            </a:endParaRPr>
          </a:p>
          <a:p>
            <a:pPr algn="just"/>
            <a:r>
              <a:rPr lang="en-US" sz="2200" dirty="0">
                <a:latin typeface="Century Schoolbook" pitchFamily="18" charset="0"/>
              </a:rPr>
              <a:t>It is because </a:t>
            </a:r>
            <a:r>
              <a:rPr lang="en-US" sz="2200" b="1" dirty="0">
                <a:latin typeface="Century Schoolbook" pitchFamily="18" charset="0"/>
              </a:rPr>
              <a:t>java uses Unicode system </a:t>
            </a:r>
            <a:r>
              <a:rPr lang="en-US" sz="2200" dirty="0">
                <a:latin typeface="Century Schoolbook" pitchFamily="18" charset="0"/>
              </a:rPr>
              <a:t>not </a:t>
            </a:r>
            <a:r>
              <a:rPr lang="en-US" sz="2200" b="1" dirty="0">
                <a:solidFill>
                  <a:srgbClr val="FF0000"/>
                </a:solidFill>
                <a:latin typeface="Century Schoolbook" pitchFamily="18" charset="0"/>
              </a:rPr>
              <a:t>ASCII code system. </a:t>
            </a:r>
          </a:p>
          <a:p>
            <a:pPr algn="just"/>
            <a:endParaRPr lang="en-US" sz="2200" b="1" dirty="0">
              <a:solidFill>
                <a:srgbClr val="FF0000"/>
              </a:solidFill>
              <a:latin typeface="Century Schoolbook" pitchFamily="18" charset="0"/>
            </a:endParaRPr>
          </a:p>
          <a:p>
            <a:pPr algn="just"/>
            <a:r>
              <a:rPr lang="en-US" sz="2200" dirty="0">
                <a:latin typeface="Century Schoolbook" pitchFamily="18" charset="0"/>
              </a:rPr>
              <a:t>The \u0000 is the </a:t>
            </a:r>
            <a:r>
              <a:rPr lang="en-US" sz="2200" b="1" dirty="0">
                <a:latin typeface="Century Schoolbook" pitchFamily="18" charset="0"/>
              </a:rPr>
              <a:t>lowest range of Unicode system. </a:t>
            </a:r>
            <a:endParaRPr lang="en-US" sz="2200" dirty="0">
              <a:latin typeface="Century Schoolbook" pitchFamily="18" charset="0"/>
            </a:endParaRPr>
          </a:p>
        </p:txBody>
      </p:sp>
    </p:spTree>
    <p:extLst>
      <p:ext uri="{BB962C8B-B14F-4D97-AF65-F5344CB8AC3E}">
        <p14:creationId xmlns:p14="http://schemas.microsoft.com/office/powerpoint/2010/main" val="383796853"/>
      </p:ext>
    </p:extLst>
  </p:cSld>
  <p:clrMapOvr>
    <a:masterClrMapping/>
  </p:clrMapOvr>
  <p:transition spd="slow">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ChangeArrowheads="1"/>
          </p:cNvSpPr>
          <p:nvPr/>
        </p:nvSpPr>
        <p:spPr bwMode="auto">
          <a:xfrm>
            <a:off x="558800" y="620688"/>
            <a:ext cx="1093470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25000"/>
              </a:lnSpc>
            </a:pPr>
            <a:r>
              <a:rPr lang="en-US" sz="2400" b="1" dirty="0">
                <a:latin typeface="Century Schoolbook" pitchFamily="18" charset="0"/>
              </a:rPr>
              <a:t>Unicode System</a:t>
            </a:r>
          </a:p>
          <a:p>
            <a:pPr marL="342900" indent="-342900" algn="just">
              <a:lnSpc>
                <a:spcPct val="125000"/>
              </a:lnSpc>
              <a:buFont typeface="Arial" panose="020B0604020202020204" pitchFamily="34" charset="0"/>
              <a:buChar char="•"/>
            </a:pPr>
            <a:r>
              <a:rPr lang="en-US" sz="2000" dirty="0" smtClean="0">
                <a:latin typeface="Century Schoolbook" pitchFamily="18" charset="0"/>
              </a:rPr>
              <a:t>Unicode </a:t>
            </a:r>
            <a:r>
              <a:rPr lang="en-US" sz="2000" dirty="0">
                <a:latin typeface="Century Schoolbook" pitchFamily="18" charset="0"/>
              </a:rPr>
              <a:t>is a universal </a:t>
            </a:r>
            <a:r>
              <a:rPr lang="en-US" sz="2000" b="1" dirty="0">
                <a:solidFill>
                  <a:srgbClr val="FF0000"/>
                </a:solidFill>
                <a:latin typeface="Century Schoolbook" pitchFamily="18" charset="0"/>
              </a:rPr>
              <a:t>international standard character encoding that is capable of representing most of the world's written languages.</a:t>
            </a:r>
          </a:p>
          <a:p>
            <a:pPr algn="just">
              <a:lnSpc>
                <a:spcPct val="125000"/>
              </a:lnSpc>
            </a:pPr>
            <a:endParaRPr lang="en-US" sz="2000" b="1" dirty="0" smtClean="0">
              <a:latin typeface="Century Schoolbook" pitchFamily="18" charset="0"/>
            </a:endParaRPr>
          </a:p>
          <a:p>
            <a:pPr marL="342900" indent="-342900" algn="just">
              <a:lnSpc>
                <a:spcPct val="125000"/>
              </a:lnSpc>
              <a:buFont typeface="Arial" panose="020B0604020202020204" pitchFamily="34" charset="0"/>
              <a:buChar char="•"/>
            </a:pPr>
            <a:r>
              <a:rPr lang="en-US" sz="2000" b="1" dirty="0" smtClean="0">
                <a:latin typeface="Century Schoolbook" pitchFamily="18" charset="0"/>
              </a:rPr>
              <a:t>Why </a:t>
            </a:r>
            <a:r>
              <a:rPr lang="en-US" sz="2000" b="1" dirty="0">
                <a:latin typeface="Century Schoolbook" pitchFamily="18" charset="0"/>
              </a:rPr>
              <a:t>java uses Unicode System?</a:t>
            </a:r>
          </a:p>
          <a:p>
            <a:pPr algn="just">
              <a:lnSpc>
                <a:spcPct val="125000"/>
              </a:lnSpc>
            </a:pPr>
            <a:r>
              <a:rPr lang="en-US" sz="2000" dirty="0" smtClean="0">
                <a:latin typeface="Century Schoolbook" pitchFamily="18" charset="0"/>
              </a:rPr>
              <a:t>	Before </a:t>
            </a:r>
            <a:r>
              <a:rPr lang="en-US" sz="2000" dirty="0">
                <a:latin typeface="Century Schoolbook" pitchFamily="18" charset="0"/>
              </a:rPr>
              <a:t>Unicode, there were many language standards: </a:t>
            </a:r>
            <a:r>
              <a:rPr lang="en-US" sz="2000" b="1" dirty="0">
                <a:latin typeface="Century Schoolbook" pitchFamily="18" charset="0"/>
              </a:rPr>
              <a:t>ASCII</a:t>
            </a:r>
            <a:r>
              <a:rPr lang="en-US" sz="2000" dirty="0">
                <a:latin typeface="Century Schoolbook" pitchFamily="18" charset="0"/>
              </a:rPr>
              <a:t> (American Standard Code for Information Interchange) for the United States.</a:t>
            </a:r>
          </a:p>
          <a:p>
            <a:pPr algn="just">
              <a:lnSpc>
                <a:spcPct val="125000"/>
              </a:lnSpc>
            </a:pPr>
            <a:r>
              <a:rPr lang="en-US" sz="2000" b="1" dirty="0">
                <a:latin typeface="Century Schoolbook" pitchFamily="18" charset="0"/>
              </a:rPr>
              <a:t>ISO 8859-1</a:t>
            </a:r>
            <a:r>
              <a:rPr lang="en-US" sz="2000" dirty="0">
                <a:latin typeface="Century Schoolbook" pitchFamily="18" charset="0"/>
              </a:rPr>
              <a:t> for Western European Language.</a:t>
            </a:r>
          </a:p>
          <a:p>
            <a:pPr algn="just">
              <a:lnSpc>
                <a:spcPct val="125000"/>
              </a:lnSpc>
            </a:pPr>
            <a:r>
              <a:rPr lang="en-US" sz="2000" b="1" dirty="0">
                <a:latin typeface="Century Schoolbook" pitchFamily="18" charset="0"/>
              </a:rPr>
              <a:t>KOI-8</a:t>
            </a:r>
            <a:r>
              <a:rPr lang="en-US" sz="2000" dirty="0">
                <a:latin typeface="Century Schoolbook" pitchFamily="18" charset="0"/>
              </a:rPr>
              <a:t> for Russian.</a:t>
            </a:r>
          </a:p>
          <a:p>
            <a:pPr algn="just">
              <a:lnSpc>
                <a:spcPct val="125000"/>
              </a:lnSpc>
            </a:pPr>
            <a:r>
              <a:rPr lang="en-US" sz="2000" b="1" dirty="0">
                <a:latin typeface="Century Schoolbook" pitchFamily="18" charset="0"/>
              </a:rPr>
              <a:t>GB18030 and BIG-5</a:t>
            </a:r>
            <a:r>
              <a:rPr lang="en-US" sz="2000" dirty="0">
                <a:latin typeface="Century Schoolbook" pitchFamily="18" charset="0"/>
              </a:rPr>
              <a:t> for </a:t>
            </a:r>
            <a:r>
              <a:rPr lang="en-US" sz="2000" dirty="0" err="1">
                <a:latin typeface="Century Schoolbook" pitchFamily="18" charset="0"/>
              </a:rPr>
              <a:t>chinese</a:t>
            </a:r>
            <a:r>
              <a:rPr lang="en-US" sz="2000" dirty="0">
                <a:latin typeface="Century Schoolbook" pitchFamily="18" charset="0"/>
              </a:rPr>
              <a:t>, and so on.</a:t>
            </a:r>
          </a:p>
          <a:p>
            <a:pPr algn="just">
              <a:lnSpc>
                <a:spcPct val="125000"/>
              </a:lnSpc>
            </a:pPr>
            <a:endParaRPr lang="en-US" sz="2800" b="1" dirty="0" smtClean="0">
              <a:latin typeface="Century Schoolbook" pitchFamily="18" charset="0"/>
            </a:endParaRPr>
          </a:p>
          <a:p>
            <a:pPr algn="just">
              <a:lnSpc>
                <a:spcPct val="125000"/>
              </a:lnSpc>
            </a:pPr>
            <a:r>
              <a:rPr lang="en-US" sz="2000" b="1" dirty="0" smtClean="0">
                <a:latin typeface="Century Schoolbook" pitchFamily="18" charset="0"/>
              </a:rPr>
              <a:t>lowest </a:t>
            </a:r>
            <a:r>
              <a:rPr lang="en-US" sz="2000" b="1" dirty="0">
                <a:latin typeface="Century Schoolbook" pitchFamily="18" charset="0"/>
              </a:rPr>
              <a:t>value:</a:t>
            </a:r>
            <a:r>
              <a:rPr lang="en-US" sz="2000" dirty="0">
                <a:latin typeface="Century Schoolbook" pitchFamily="18" charset="0"/>
              </a:rPr>
              <a:t>\u0000</a:t>
            </a:r>
          </a:p>
          <a:p>
            <a:pPr algn="just">
              <a:lnSpc>
                <a:spcPct val="125000"/>
              </a:lnSpc>
            </a:pPr>
            <a:r>
              <a:rPr lang="en-US" sz="2000" b="1" dirty="0">
                <a:latin typeface="Century Schoolbook" pitchFamily="18" charset="0"/>
              </a:rPr>
              <a:t>highest value:</a:t>
            </a:r>
            <a:r>
              <a:rPr lang="en-US" sz="2000" dirty="0">
                <a:latin typeface="Century Schoolbook" pitchFamily="18" charset="0"/>
              </a:rPr>
              <a:t>\</a:t>
            </a:r>
            <a:r>
              <a:rPr lang="en-US" sz="2000" dirty="0" err="1">
                <a:latin typeface="Century Schoolbook" pitchFamily="18" charset="0"/>
              </a:rPr>
              <a:t>uFFFF</a:t>
            </a:r>
            <a:endParaRPr lang="en-US" sz="2000" dirty="0">
              <a:latin typeface="Century Schoolbook" pitchFamily="18" charset="0"/>
            </a:endParaRPr>
          </a:p>
        </p:txBody>
      </p:sp>
    </p:spTree>
    <p:extLst>
      <p:ext uri="{BB962C8B-B14F-4D97-AF65-F5344CB8AC3E}">
        <p14:creationId xmlns:p14="http://schemas.microsoft.com/office/powerpoint/2010/main" val="3450156229"/>
      </p:ext>
    </p:extLst>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a:t>MCQ</a:t>
            </a:r>
            <a:r>
              <a:rPr lang="en-US" dirty="0" smtClean="0"/>
              <a:t>s</a:t>
            </a:r>
            <a:endParaRPr lang="en-IN" dirty="0"/>
          </a:p>
        </p:txBody>
      </p:sp>
      <p:sp>
        <p:nvSpPr>
          <p:cNvPr id="51203" name="Content Placeholder 2"/>
          <p:cNvSpPr>
            <a:spLocks noGrp="1"/>
          </p:cNvSpPr>
          <p:nvPr>
            <p:ph sz="quarter" idx="1"/>
          </p:nvPr>
        </p:nvSpPr>
        <p:spPr>
          <a:xfrm>
            <a:off x="996950" y="1219200"/>
            <a:ext cx="10198100" cy="4873625"/>
          </a:xfrm>
        </p:spPr>
        <p:txBody>
          <a:bodyPr/>
          <a:lstStyle/>
          <a:p>
            <a:pPr marL="0" indent="0">
              <a:buNone/>
            </a:pPr>
            <a:r>
              <a:rPr lang="en-IN" dirty="0" smtClean="0"/>
              <a:t>1. Which code fragment correctly assign a numeric literal?</a:t>
            </a:r>
          </a:p>
          <a:p>
            <a:pPr marL="0" indent="0">
              <a:buNone/>
            </a:pPr>
            <a:r>
              <a:rPr lang="en-IN" dirty="0" smtClean="0"/>
              <a:t>A) byte b1 = b1011;</a:t>
            </a:r>
          </a:p>
          <a:p>
            <a:pPr marL="0" indent="0">
              <a:buNone/>
            </a:pPr>
            <a:r>
              <a:rPr lang="en-IN" dirty="0" smtClean="0"/>
              <a:t>B) byte b2 = 1011b;</a:t>
            </a:r>
          </a:p>
          <a:p>
            <a:pPr marL="0" indent="0">
              <a:buNone/>
            </a:pPr>
            <a:r>
              <a:rPr lang="en-IN" dirty="0" smtClean="0"/>
              <a:t>C) byte b3 = 0b1001;</a:t>
            </a:r>
          </a:p>
          <a:p>
            <a:pPr marL="0" indent="0">
              <a:buNone/>
            </a:pPr>
            <a:r>
              <a:rPr lang="en-IN" dirty="0" smtClean="0"/>
              <a:t>D) byte b4 = 0xb001;</a:t>
            </a:r>
          </a:p>
        </p:txBody>
      </p:sp>
    </p:spTree>
    <p:extLst>
      <p:ext uri="{BB962C8B-B14F-4D97-AF65-F5344CB8AC3E}">
        <p14:creationId xmlns:p14="http://schemas.microsoft.com/office/powerpoint/2010/main" val="2116771479"/>
      </p:ext>
    </p:extLst>
  </p:cSld>
  <p:clrMapOvr>
    <a:masterClrMapping/>
  </p:clrMapOvr>
  <p:transition spd="slow">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88937" y="960895"/>
            <a:ext cx="5842860" cy="4742481"/>
          </a:xfrm>
          <a:solidFill>
            <a:schemeClr val="bg1">
              <a:lumMod val="85000"/>
            </a:schemeClr>
          </a:solidFill>
        </p:spPr>
        <p:txBody>
          <a:bodyPr>
            <a:normAutofit/>
          </a:bodyPr>
          <a:lstStyle/>
          <a:p>
            <a:pPr marL="0" indent="0">
              <a:buNone/>
              <a:defRPr/>
            </a:pPr>
            <a:r>
              <a:rPr lang="en-IN" b="1" dirty="0"/>
              <a:t>2. Given the fragment:</a:t>
            </a:r>
          </a:p>
          <a:p>
            <a:pPr marL="0" indent="0">
              <a:buNone/>
              <a:defRPr/>
            </a:pPr>
            <a:r>
              <a:rPr lang="en-IN" dirty="0"/>
              <a:t>public class </a:t>
            </a:r>
            <a:r>
              <a:rPr lang="en-IN" dirty="0" err="1"/>
              <a:t>MathFun</a:t>
            </a:r>
            <a:r>
              <a:rPr lang="en-IN" dirty="0"/>
              <a:t> {</a:t>
            </a:r>
          </a:p>
          <a:p>
            <a:pPr marL="0" indent="0">
              <a:buNone/>
              <a:defRPr/>
            </a:pPr>
            <a:r>
              <a:rPr lang="en-IN" dirty="0"/>
              <a:t> public static void main(String[] </a:t>
            </a:r>
            <a:r>
              <a:rPr lang="en-IN" dirty="0" err="1"/>
              <a:t>args</a:t>
            </a:r>
            <a:r>
              <a:rPr lang="en-IN" dirty="0"/>
              <a:t>) {</a:t>
            </a:r>
          </a:p>
          <a:p>
            <a:pPr marL="0" indent="0">
              <a:buNone/>
              <a:defRPr/>
            </a:pPr>
            <a:r>
              <a:rPr lang="en-IN" dirty="0"/>
              <a:t> </a:t>
            </a:r>
            <a:r>
              <a:rPr lang="en-IN" dirty="0" err="1"/>
              <a:t>int</a:t>
            </a:r>
            <a:r>
              <a:rPr lang="en-IN" dirty="0"/>
              <a:t> number1 = 0b0111;</a:t>
            </a:r>
          </a:p>
          <a:p>
            <a:pPr marL="0" indent="0">
              <a:buNone/>
              <a:defRPr/>
            </a:pPr>
            <a:r>
              <a:rPr lang="en-IN" dirty="0"/>
              <a:t> </a:t>
            </a:r>
            <a:r>
              <a:rPr lang="en-IN" dirty="0" err="1"/>
              <a:t>int</a:t>
            </a:r>
            <a:r>
              <a:rPr lang="en-IN" dirty="0"/>
              <a:t> number2 = 0111_000;</a:t>
            </a:r>
          </a:p>
          <a:p>
            <a:pPr marL="0" indent="0">
              <a:buNone/>
              <a:defRPr/>
            </a:pPr>
            <a:r>
              <a:rPr lang="en-IN" dirty="0"/>
              <a:t> </a:t>
            </a:r>
            <a:r>
              <a:rPr lang="en-IN" dirty="0" err="1"/>
              <a:t>System.out.println</a:t>
            </a:r>
            <a:r>
              <a:rPr lang="en-IN" dirty="0"/>
              <a:t>("Number1: " + number1);</a:t>
            </a:r>
          </a:p>
          <a:p>
            <a:pPr marL="0" indent="0">
              <a:buNone/>
              <a:defRPr/>
            </a:pPr>
            <a:r>
              <a:rPr lang="en-IN" dirty="0"/>
              <a:t> </a:t>
            </a:r>
            <a:r>
              <a:rPr lang="en-IN" dirty="0" err="1"/>
              <a:t>System.out.println</a:t>
            </a:r>
            <a:r>
              <a:rPr lang="en-IN" dirty="0"/>
              <a:t>("Number2: " + number1);</a:t>
            </a:r>
          </a:p>
          <a:p>
            <a:pPr marL="0" indent="0">
              <a:buNone/>
              <a:defRPr/>
            </a:pPr>
            <a:r>
              <a:rPr lang="en-IN" dirty="0"/>
              <a:t> }</a:t>
            </a:r>
          </a:p>
          <a:p>
            <a:pPr marL="0" indent="0">
              <a:buNone/>
              <a:defRPr/>
            </a:pPr>
            <a:r>
              <a:rPr lang="en-IN" dirty="0"/>
              <a:t>}</a:t>
            </a:r>
          </a:p>
          <a:p>
            <a:pPr marL="0" indent="0">
              <a:buNone/>
              <a:defRPr/>
            </a:pPr>
            <a:r>
              <a:rPr lang="en-IN" dirty="0"/>
              <a:t>What is the </a:t>
            </a:r>
            <a:r>
              <a:rPr lang="en-IN" dirty="0" smtClean="0"/>
              <a:t>result?</a:t>
            </a:r>
          </a:p>
          <a:p>
            <a:pPr marL="0" indent="0">
              <a:buNone/>
              <a:defRPr/>
            </a:pPr>
            <a:endParaRPr lang="en-IN" dirty="0" smtClean="0"/>
          </a:p>
          <a:p>
            <a:pPr>
              <a:defRPr/>
            </a:pPr>
            <a:endParaRPr lang="en-IN" dirty="0"/>
          </a:p>
        </p:txBody>
      </p:sp>
      <p:sp>
        <p:nvSpPr>
          <p:cNvPr id="2" name="Rectangle 1"/>
          <p:cNvSpPr/>
          <p:nvPr/>
        </p:nvSpPr>
        <p:spPr>
          <a:xfrm>
            <a:off x="6829586" y="3389731"/>
            <a:ext cx="3848746" cy="2308324"/>
          </a:xfrm>
          <a:prstGeom prst="rect">
            <a:avLst/>
          </a:prstGeom>
          <a:solidFill>
            <a:srgbClr val="FFFF00"/>
          </a:solidFill>
        </p:spPr>
        <p:txBody>
          <a:bodyPr wrap="square">
            <a:spAutoFit/>
          </a:bodyPr>
          <a:lstStyle/>
          <a:p>
            <a:pPr>
              <a:defRPr/>
            </a:pPr>
            <a:r>
              <a:rPr lang="en-IN" b="1" dirty="0" smtClean="0"/>
              <a:t>OPTIONS :</a:t>
            </a:r>
          </a:p>
          <a:p>
            <a:pPr>
              <a:defRPr/>
            </a:pPr>
            <a:r>
              <a:rPr lang="en-IN" dirty="0" smtClean="0"/>
              <a:t>A</a:t>
            </a:r>
            <a:r>
              <a:rPr lang="en-IN" dirty="0"/>
              <a:t>) Number1: 7</a:t>
            </a:r>
          </a:p>
          <a:p>
            <a:pPr>
              <a:defRPr/>
            </a:pPr>
            <a:r>
              <a:rPr lang="en-IN" dirty="0"/>
              <a:t> Number2: 7</a:t>
            </a:r>
          </a:p>
          <a:p>
            <a:pPr>
              <a:defRPr/>
            </a:pPr>
            <a:r>
              <a:rPr lang="en-IN" dirty="0"/>
              <a:t>B) Number1: 7</a:t>
            </a:r>
          </a:p>
          <a:p>
            <a:pPr>
              <a:defRPr/>
            </a:pPr>
            <a:r>
              <a:rPr lang="en-IN" dirty="0"/>
              <a:t> Number2: 111_000</a:t>
            </a:r>
          </a:p>
          <a:p>
            <a:pPr>
              <a:defRPr/>
            </a:pPr>
            <a:r>
              <a:rPr lang="en-IN" dirty="0"/>
              <a:t>C) Number1: 0b0111</a:t>
            </a:r>
          </a:p>
          <a:p>
            <a:pPr>
              <a:defRPr/>
            </a:pPr>
            <a:r>
              <a:rPr lang="en-IN" dirty="0"/>
              <a:t> Number2: 0111000</a:t>
            </a:r>
          </a:p>
          <a:p>
            <a:pPr>
              <a:defRPr/>
            </a:pPr>
            <a:r>
              <a:rPr lang="en-IN" dirty="0"/>
              <a:t>D) Compilation fails.</a:t>
            </a:r>
          </a:p>
        </p:txBody>
      </p:sp>
    </p:spTree>
    <p:extLst>
      <p:ext uri="{BB962C8B-B14F-4D97-AF65-F5344CB8AC3E}">
        <p14:creationId xmlns:p14="http://schemas.microsoft.com/office/powerpoint/2010/main" val="3690392721"/>
      </p:ext>
    </p:extLst>
  </p:cSld>
  <p:clrMapOvr>
    <a:masterClrMapping/>
  </p:clrMapOvr>
  <p:transition spd="slow">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p:cNvSpPr>
            <a:spLocks noGrp="1"/>
          </p:cNvSpPr>
          <p:nvPr>
            <p:ph sz="quarter" idx="1"/>
          </p:nvPr>
        </p:nvSpPr>
        <p:spPr>
          <a:xfrm>
            <a:off x="712923" y="533402"/>
            <a:ext cx="5796365" cy="4674030"/>
          </a:xfrm>
          <a:solidFill>
            <a:schemeClr val="bg1">
              <a:lumMod val="85000"/>
            </a:schemeClr>
          </a:solidFill>
        </p:spPr>
        <p:txBody>
          <a:bodyPr>
            <a:normAutofit/>
          </a:bodyPr>
          <a:lstStyle/>
          <a:p>
            <a:pPr marL="0" indent="0">
              <a:buNone/>
            </a:pPr>
            <a:r>
              <a:rPr lang="en-IN" sz="1800" b="1" dirty="0"/>
              <a:t>3</a:t>
            </a:r>
            <a:r>
              <a:rPr lang="en-IN" sz="1800" dirty="0"/>
              <a:t>. class Main {    </a:t>
            </a:r>
          </a:p>
          <a:p>
            <a:pPr marL="0" indent="0">
              <a:buNone/>
            </a:pPr>
            <a:r>
              <a:rPr lang="en-IN" sz="1800" dirty="0"/>
              <a:t>   public static void main(String </a:t>
            </a:r>
            <a:r>
              <a:rPr lang="en-IN" sz="1800" dirty="0" err="1"/>
              <a:t>args</a:t>
            </a:r>
            <a:r>
              <a:rPr lang="en-IN" sz="1800" dirty="0"/>
              <a:t>[]) {       </a:t>
            </a:r>
          </a:p>
          <a:p>
            <a:pPr marL="0" indent="0">
              <a:buNone/>
            </a:pPr>
            <a:r>
              <a:rPr lang="en-IN" sz="1800" dirty="0"/>
              <a:t>         </a:t>
            </a:r>
            <a:r>
              <a:rPr lang="en-IN" sz="1800" dirty="0" err="1"/>
              <a:t>int</a:t>
            </a:r>
            <a:r>
              <a:rPr lang="en-IN" sz="1800" dirty="0"/>
              <a:t> t;       </a:t>
            </a:r>
          </a:p>
          <a:p>
            <a:pPr marL="0" indent="0">
              <a:buNone/>
            </a:pPr>
            <a:r>
              <a:rPr lang="en-IN" sz="1800" dirty="0"/>
              <a:t>         </a:t>
            </a:r>
            <a:r>
              <a:rPr lang="en-IN" sz="1800" dirty="0" err="1"/>
              <a:t>System.out.println</a:t>
            </a:r>
            <a:r>
              <a:rPr lang="en-IN" sz="1800" dirty="0"/>
              <a:t>(t);  </a:t>
            </a:r>
          </a:p>
          <a:p>
            <a:pPr marL="0" indent="0">
              <a:buNone/>
            </a:pPr>
            <a:r>
              <a:rPr lang="en-IN" sz="1800" dirty="0"/>
              <a:t>    }    </a:t>
            </a:r>
          </a:p>
          <a:p>
            <a:pPr marL="0" indent="0">
              <a:buNone/>
            </a:pPr>
            <a:r>
              <a:rPr lang="en-IN" sz="1800" dirty="0"/>
              <a:t>} </a:t>
            </a:r>
          </a:p>
          <a:p>
            <a:pPr marL="0" indent="0">
              <a:buNone/>
            </a:pPr>
            <a:endParaRPr lang="en-IN" sz="1800" dirty="0" smtClean="0"/>
          </a:p>
          <a:p>
            <a:pPr marL="0" indent="0">
              <a:buNone/>
            </a:pPr>
            <a:endParaRPr lang="en-IN" sz="1800" dirty="0" smtClean="0"/>
          </a:p>
          <a:p>
            <a:pPr marL="0" indent="0">
              <a:buNone/>
            </a:pPr>
            <a:endParaRPr lang="en-IN" sz="1800" dirty="0"/>
          </a:p>
          <a:p>
            <a:pPr marL="0" indent="0">
              <a:buNone/>
            </a:pPr>
            <a:r>
              <a:rPr lang="en-US" sz="1800" b="1" dirty="0" smtClean="0"/>
              <a:t>4</a:t>
            </a:r>
            <a:r>
              <a:rPr lang="en-US" sz="1800" dirty="0"/>
              <a:t>.</a:t>
            </a:r>
            <a:r>
              <a:rPr lang="en-IN" sz="1800" dirty="0"/>
              <a:t> Automatic type conversion in Java takes place </a:t>
            </a:r>
            <a:r>
              <a:rPr lang="en-IN" sz="1800" dirty="0" smtClean="0"/>
              <a:t>when</a:t>
            </a:r>
            <a:endParaRPr lang="en-IN" sz="1800" dirty="0"/>
          </a:p>
        </p:txBody>
      </p:sp>
      <p:sp>
        <p:nvSpPr>
          <p:cNvPr id="2" name="Rectangle 1"/>
          <p:cNvSpPr/>
          <p:nvPr/>
        </p:nvSpPr>
        <p:spPr>
          <a:xfrm>
            <a:off x="3611105" y="2738679"/>
            <a:ext cx="2531390" cy="1477328"/>
          </a:xfrm>
          <a:prstGeom prst="rect">
            <a:avLst/>
          </a:prstGeom>
          <a:solidFill>
            <a:srgbClr val="FFFF00"/>
          </a:solidFill>
        </p:spPr>
        <p:txBody>
          <a:bodyPr wrap="square">
            <a:spAutoFit/>
          </a:bodyPr>
          <a:lstStyle/>
          <a:p>
            <a:r>
              <a:rPr lang="en-IN" b="1" dirty="0" smtClean="0"/>
              <a:t>OPTIONS</a:t>
            </a:r>
          </a:p>
          <a:p>
            <a:r>
              <a:rPr lang="en-IN" dirty="0" smtClean="0"/>
              <a:t>(</a:t>
            </a:r>
            <a:r>
              <a:rPr lang="en-IN" dirty="0"/>
              <a:t>A) 0</a:t>
            </a:r>
          </a:p>
          <a:p>
            <a:r>
              <a:rPr lang="en-IN" dirty="0"/>
              <a:t>(B) garbage value</a:t>
            </a:r>
          </a:p>
          <a:p>
            <a:r>
              <a:rPr lang="en-IN" dirty="0"/>
              <a:t>(C) compiler error</a:t>
            </a:r>
          </a:p>
          <a:p>
            <a:r>
              <a:rPr lang="en-IN" dirty="0"/>
              <a:t>(D) runtime error</a:t>
            </a:r>
          </a:p>
        </p:txBody>
      </p:sp>
      <p:sp>
        <p:nvSpPr>
          <p:cNvPr id="3" name="Rectangle 2"/>
          <p:cNvSpPr/>
          <p:nvPr/>
        </p:nvSpPr>
        <p:spPr>
          <a:xfrm>
            <a:off x="2138766" y="4937522"/>
            <a:ext cx="8772041" cy="1477328"/>
          </a:xfrm>
          <a:prstGeom prst="rect">
            <a:avLst/>
          </a:prstGeom>
          <a:solidFill>
            <a:srgbClr val="FFFF00"/>
          </a:solidFill>
        </p:spPr>
        <p:txBody>
          <a:bodyPr wrap="square">
            <a:spAutoFit/>
          </a:bodyPr>
          <a:lstStyle/>
          <a:p>
            <a:r>
              <a:rPr lang="en-IN" b="1" dirty="0" smtClean="0"/>
              <a:t>OPTIONS : </a:t>
            </a:r>
          </a:p>
          <a:p>
            <a:r>
              <a:rPr lang="en-IN" dirty="0" smtClean="0"/>
              <a:t>A</a:t>
            </a:r>
            <a:r>
              <a:rPr lang="en-IN" dirty="0"/>
              <a:t>. Two type are compatible and size of destination type is shorter than source type.</a:t>
            </a:r>
          </a:p>
          <a:p>
            <a:r>
              <a:rPr lang="en-IN" dirty="0"/>
              <a:t>B. Two type are compatible and size of destination type is equal of source type.</a:t>
            </a:r>
          </a:p>
          <a:p>
            <a:r>
              <a:rPr lang="en-IN" dirty="0"/>
              <a:t>C. Two type are compatible and size of destination type is larger than source type.</a:t>
            </a:r>
          </a:p>
          <a:p>
            <a:r>
              <a:rPr lang="en-IN" dirty="0"/>
              <a:t>D. All of the above</a:t>
            </a:r>
          </a:p>
        </p:txBody>
      </p:sp>
    </p:spTree>
    <p:extLst>
      <p:ext uri="{BB962C8B-B14F-4D97-AF65-F5344CB8AC3E}">
        <p14:creationId xmlns:p14="http://schemas.microsoft.com/office/powerpoint/2010/main" val="434313164"/>
      </p:ext>
    </p:extLst>
  </p:cSld>
  <p:clrMapOvr>
    <a:masterClrMapping/>
  </p:clrMapOvr>
  <p:transition spd="slow">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p:cNvSpPr>
            <a:spLocks noGrp="1"/>
          </p:cNvSpPr>
          <p:nvPr>
            <p:ph sz="quarter" idx="1"/>
          </p:nvPr>
        </p:nvSpPr>
        <p:spPr>
          <a:xfrm>
            <a:off x="743919" y="867905"/>
            <a:ext cx="5780867" cy="5548393"/>
          </a:xfrm>
          <a:solidFill>
            <a:schemeClr val="bg1">
              <a:lumMod val="85000"/>
            </a:schemeClr>
          </a:solidFill>
        </p:spPr>
        <p:txBody>
          <a:bodyPr>
            <a:normAutofit lnSpcReduction="10000"/>
          </a:bodyPr>
          <a:lstStyle/>
          <a:p>
            <a:pPr marL="0" indent="0">
              <a:buNone/>
            </a:pPr>
            <a:r>
              <a:rPr lang="en-US" sz="1800" dirty="0"/>
              <a:t>5. What is the output of the following program?</a:t>
            </a:r>
          </a:p>
          <a:p>
            <a:pPr marL="0" indent="0">
              <a:buNone/>
            </a:pPr>
            <a:r>
              <a:rPr lang="en-US" sz="1800" dirty="0"/>
              <a:t>class A{</a:t>
            </a:r>
          </a:p>
          <a:p>
            <a:pPr marL="0" indent="0">
              <a:buNone/>
            </a:pPr>
            <a:r>
              <a:rPr lang="en-US" sz="1800" dirty="0"/>
              <a:t>        public static void main(String </a:t>
            </a:r>
            <a:r>
              <a:rPr lang="en-US" sz="1800" dirty="0" err="1"/>
              <a:t>args</a:t>
            </a:r>
            <a:r>
              <a:rPr lang="en-US" sz="1800" dirty="0"/>
              <a:t>[]){</a:t>
            </a:r>
          </a:p>
          <a:p>
            <a:pPr marL="0" indent="0">
              <a:buNone/>
            </a:pPr>
            <a:r>
              <a:rPr lang="en-US" sz="1800" dirty="0"/>
              <a:t>	        byte b;</a:t>
            </a:r>
          </a:p>
          <a:p>
            <a:pPr marL="0" indent="0">
              <a:buNone/>
            </a:pPr>
            <a:r>
              <a:rPr lang="en-US" sz="1800" dirty="0"/>
              <a:t>   	        </a:t>
            </a:r>
            <a:r>
              <a:rPr lang="en-US" sz="1800" dirty="0" err="1"/>
              <a:t>int</a:t>
            </a:r>
            <a:r>
              <a:rPr lang="en-US" sz="1800" dirty="0"/>
              <a:t> </a:t>
            </a:r>
            <a:r>
              <a:rPr lang="en-US" sz="1800" dirty="0" err="1"/>
              <a:t>i</a:t>
            </a:r>
            <a:r>
              <a:rPr lang="en-US" sz="1800" dirty="0"/>
              <a:t> = 258;</a:t>
            </a:r>
          </a:p>
          <a:p>
            <a:pPr marL="0" indent="0">
              <a:buNone/>
            </a:pPr>
            <a:r>
              <a:rPr lang="en-US" sz="1800" dirty="0"/>
              <a:t>	        double d = 325.59;</a:t>
            </a:r>
          </a:p>
          <a:p>
            <a:pPr marL="0" indent="0">
              <a:buNone/>
            </a:pPr>
            <a:r>
              <a:rPr lang="en-US" sz="1800" dirty="0"/>
              <a:t>	        b = (byte) </a:t>
            </a:r>
            <a:r>
              <a:rPr lang="en-US" sz="1800" dirty="0" err="1"/>
              <a:t>i</a:t>
            </a:r>
            <a:r>
              <a:rPr lang="en-US" sz="1800" dirty="0"/>
              <a:t>;</a:t>
            </a:r>
          </a:p>
          <a:p>
            <a:pPr marL="0" indent="0">
              <a:buNone/>
            </a:pPr>
            <a:r>
              <a:rPr lang="en-US" sz="1800" dirty="0"/>
              <a:t>	        </a:t>
            </a:r>
            <a:r>
              <a:rPr lang="en-US" sz="1800" dirty="0" err="1"/>
              <a:t>System.out.print</a:t>
            </a:r>
            <a:r>
              <a:rPr lang="en-US" sz="1800" dirty="0"/>
              <a:t>(b);</a:t>
            </a:r>
          </a:p>
          <a:p>
            <a:pPr marL="0" indent="0">
              <a:buNone/>
            </a:pPr>
            <a:r>
              <a:rPr lang="en-US" sz="1800" dirty="0"/>
              <a:t>	        </a:t>
            </a:r>
            <a:r>
              <a:rPr lang="en-US" sz="1800" dirty="0" err="1"/>
              <a:t>i</a:t>
            </a:r>
            <a:r>
              <a:rPr lang="en-US" sz="1800" dirty="0"/>
              <a:t> = (</a:t>
            </a:r>
            <a:r>
              <a:rPr lang="en-US" sz="1800" dirty="0" err="1"/>
              <a:t>int</a:t>
            </a:r>
            <a:r>
              <a:rPr lang="en-US" sz="1800" dirty="0"/>
              <a:t>) d;</a:t>
            </a:r>
          </a:p>
          <a:p>
            <a:pPr marL="0" indent="0">
              <a:buNone/>
            </a:pPr>
            <a:r>
              <a:rPr lang="en-US" sz="1800" dirty="0"/>
              <a:t>	        </a:t>
            </a:r>
            <a:r>
              <a:rPr lang="en-US" sz="1800" dirty="0" err="1"/>
              <a:t>System.out.print</a:t>
            </a:r>
            <a:r>
              <a:rPr lang="en-US" sz="1800" dirty="0"/>
              <a:t>(</a:t>
            </a:r>
            <a:r>
              <a:rPr lang="en-US" sz="1800" dirty="0" err="1"/>
              <a:t>i</a:t>
            </a:r>
            <a:r>
              <a:rPr lang="en-US" sz="1800" dirty="0"/>
              <a:t>);</a:t>
            </a:r>
          </a:p>
          <a:p>
            <a:pPr marL="0" indent="0">
              <a:buNone/>
            </a:pPr>
            <a:r>
              <a:rPr lang="en-US" sz="1800" dirty="0"/>
              <a:t>                b = (byte) d;</a:t>
            </a:r>
          </a:p>
          <a:p>
            <a:pPr marL="0" indent="0">
              <a:buNone/>
            </a:pPr>
            <a:r>
              <a:rPr lang="en-US" sz="1800" dirty="0"/>
              <a:t>                </a:t>
            </a:r>
            <a:r>
              <a:rPr lang="en-US" sz="1800" dirty="0" err="1"/>
              <a:t>System.out.print</a:t>
            </a:r>
            <a:r>
              <a:rPr lang="en-US" sz="1800" dirty="0"/>
              <a:t>(b);</a:t>
            </a:r>
          </a:p>
          <a:p>
            <a:pPr marL="0" indent="0">
              <a:buNone/>
            </a:pPr>
            <a:r>
              <a:rPr lang="en-US" sz="1800" dirty="0"/>
              <a:t>        }</a:t>
            </a:r>
          </a:p>
          <a:p>
            <a:pPr marL="0" indent="0">
              <a:buNone/>
            </a:pPr>
            <a:r>
              <a:rPr lang="en-US" sz="1800" dirty="0" smtClean="0"/>
              <a:t>}</a:t>
            </a:r>
            <a:endParaRPr lang="en-US" sz="1800" dirty="0"/>
          </a:p>
        </p:txBody>
      </p:sp>
      <p:sp>
        <p:nvSpPr>
          <p:cNvPr id="4" name="Rectangle 3"/>
          <p:cNvSpPr/>
          <p:nvPr/>
        </p:nvSpPr>
        <p:spPr>
          <a:xfrm>
            <a:off x="6214820" y="4520983"/>
            <a:ext cx="2681207" cy="1846659"/>
          </a:xfrm>
          <a:prstGeom prst="rect">
            <a:avLst/>
          </a:prstGeom>
          <a:solidFill>
            <a:srgbClr val="FFFF00"/>
          </a:solidFill>
        </p:spPr>
        <p:txBody>
          <a:bodyPr wrap="square">
            <a:spAutoFit/>
          </a:bodyPr>
          <a:lstStyle/>
          <a:p>
            <a:r>
              <a:rPr lang="en-IN" b="1" dirty="0" smtClean="0"/>
              <a:t>OPTIONS</a:t>
            </a:r>
          </a:p>
          <a:p>
            <a:r>
              <a:rPr lang="en-US" sz="2400" dirty="0"/>
              <a:t>A. 258 325 325</a:t>
            </a:r>
          </a:p>
          <a:p>
            <a:r>
              <a:rPr lang="en-US" sz="2400" dirty="0"/>
              <a:t>B. 258 326 326</a:t>
            </a:r>
          </a:p>
          <a:p>
            <a:r>
              <a:rPr lang="en-US" sz="2400" dirty="0"/>
              <a:t>C. 2 325 69</a:t>
            </a:r>
          </a:p>
          <a:p>
            <a:r>
              <a:rPr lang="en-US" sz="2400" dirty="0"/>
              <a:t>D. Error</a:t>
            </a:r>
            <a:endParaRPr lang="en-IN" sz="2400" dirty="0"/>
          </a:p>
        </p:txBody>
      </p:sp>
    </p:spTree>
    <p:extLst>
      <p:ext uri="{BB962C8B-B14F-4D97-AF65-F5344CB8AC3E}">
        <p14:creationId xmlns:p14="http://schemas.microsoft.com/office/powerpoint/2010/main" val="1563139677"/>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4842"/>
            <a:ext cx="10972800" cy="914400"/>
          </a:xfrm>
        </p:spPr>
        <p:txBody>
          <a:bodyPr/>
          <a:lstStyle/>
          <a:p>
            <a:r>
              <a:rPr lang="en-IN" b="1" dirty="0" smtClean="0"/>
              <a:t>Programming paradigms </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1173" y="1893105"/>
            <a:ext cx="6342527" cy="4406900"/>
          </a:xfrm>
          <a:prstGeom prst="rect">
            <a:avLst/>
          </a:prstGeom>
        </p:spPr>
      </p:pic>
      <p:sp>
        <p:nvSpPr>
          <p:cNvPr id="5" name="Rectangle 4"/>
          <p:cNvSpPr/>
          <p:nvPr/>
        </p:nvSpPr>
        <p:spPr>
          <a:xfrm>
            <a:off x="609600" y="800107"/>
            <a:ext cx="11214100" cy="923330"/>
          </a:xfrm>
          <a:prstGeom prst="rect">
            <a:avLst/>
          </a:prstGeom>
        </p:spPr>
        <p:txBody>
          <a:bodyPr wrap="square">
            <a:spAutoFit/>
          </a:bodyPr>
          <a:lstStyle/>
          <a:p>
            <a:pPr marL="342900" indent="-342900" fontAlgn="base">
              <a:lnSpc>
                <a:spcPct val="150000"/>
              </a:lnSpc>
              <a:spcAft>
                <a:spcPct val="0"/>
              </a:spcAft>
              <a:buSzPct val="130000"/>
              <a:buFont typeface="Arial" pitchFamily="34" charset="0"/>
              <a:buChar char="•"/>
            </a:pPr>
            <a:r>
              <a:rPr lang="en-IN" dirty="0">
                <a:latin typeface="Cambria" panose="02040503050406030204" pitchFamily="18" charset="0"/>
                <a:ea typeface="Cambria" panose="02040503050406030204" pitchFamily="18" charset="0"/>
                <a:cs typeface="Times New Roman" panose="02020603050405020304" pitchFamily="18" charset="0"/>
              </a:rPr>
              <a:t>There are many different approaches to computer programming. These are called </a:t>
            </a:r>
            <a:r>
              <a:rPr lang="en-IN" b="1" dirty="0">
                <a:latin typeface="Cambria" panose="02040503050406030204" pitchFamily="18" charset="0"/>
                <a:ea typeface="Cambria" panose="02040503050406030204" pitchFamily="18" charset="0"/>
                <a:cs typeface="Times New Roman" panose="02020603050405020304" pitchFamily="18" charset="0"/>
              </a:rPr>
              <a:t>programming paradigms.</a:t>
            </a:r>
          </a:p>
          <a:p>
            <a:pPr marL="342900" indent="-342900" fontAlgn="base">
              <a:lnSpc>
                <a:spcPct val="150000"/>
              </a:lnSpc>
              <a:spcAft>
                <a:spcPct val="0"/>
              </a:spcAft>
              <a:buSzPct val="130000"/>
              <a:buFont typeface="Arial" pitchFamily="34" charset="0"/>
              <a:buChar char="•"/>
            </a:pPr>
            <a:r>
              <a:rPr lang="en-IN" dirty="0">
                <a:latin typeface="Cambria" panose="02040503050406030204" pitchFamily="18" charset="0"/>
                <a:ea typeface="Cambria" panose="02040503050406030204" pitchFamily="18" charset="0"/>
                <a:cs typeface="Times New Roman" panose="02020603050405020304" pitchFamily="18" charset="0"/>
              </a:rPr>
              <a:t>Different approaches develop solutions to problems using programs using different paradigms.</a:t>
            </a:r>
          </a:p>
        </p:txBody>
      </p:sp>
      <p:sp>
        <p:nvSpPr>
          <p:cNvPr id="3" name="Content Placeholder 2"/>
          <p:cNvSpPr>
            <a:spLocks noGrp="1"/>
          </p:cNvSpPr>
          <p:nvPr>
            <p:ph idx="1"/>
          </p:nvPr>
        </p:nvSpPr>
        <p:spPr>
          <a:xfrm>
            <a:off x="609600" y="1740705"/>
            <a:ext cx="6665912" cy="2933700"/>
          </a:xfrm>
        </p:spPr>
        <p:txBody>
          <a:bodyPr>
            <a:noAutofit/>
          </a:bodyPr>
          <a:lstStyle/>
          <a:p>
            <a:r>
              <a:rPr lang="en-IN" sz="1800" dirty="0" smtClean="0">
                <a:latin typeface="Cambria" panose="02040503050406030204" pitchFamily="18" charset="0"/>
                <a:ea typeface="Cambria" panose="02040503050406030204" pitchFamily="18" charset="0"/>
                <a:cs typeface="Times New Roman" panose="02020603050405020304" pitchFamily="18" charset="0"/>
              </a:rPr>
              <a:t>Even </a:t>
            </a:r>
            <a:r>
              <a:rPr lang="en-IN" sz="1800" dirty="0">
                <a:latin typeface="Cambria" panose="02040503050406030204" pitchFamily="18" charset="0"/>
                <a:ea typeface="Cambria" panose="02040503050406030204" pitchFamily="18" charset="0"/>
                <a:cs typeface="Times New Roman" panose="02020603050405020304" pitchFamily="18" charset="0"/>
              </a:rPr>
              <a:t>though most of the programming languages come under one paradigm type, certain languages show elements related to different paradigms</a:t>
            </a:r>
            <a:r>
              <a:rPr lang="en-IN" sz="1800" dirty="0" smtClean="0">
                <a:latin typeface="Cambria" panose="02040503050406030204" pitchFamily="18" charset="0"/>
                <a:ea typeface="Cambria" panose="02040503050406030204" pitchFamily="18" charset="0"/>
                <a:cs typeface="Times New Roman" panose="02020603050405020304" pitchFamily="18" charset="0"/>
              </a:rPr>
              <a:t>.</a:t>
            </a:r>
          </a:p>
          <a:p>
            <a:r>
              <a:rPr lang="en-IN" sz="1800" dirty="0">
                <a:latin typeface="Cambria" panose="02040503050406030204" pitchFamily="18" charset="0"/>
                <a:ea typeface="Cambria" panose="02040503050406030204" pitchFamily="18" charset="0"/>
                <a:cs typeface="Times New Roman" panose="02020603050405020304" pitchFamily="18" charset="0"/>
              </a:rPr>
              <a:t>T</a:t>
            </a:r>
            <a:r>
              <a:rPr lang="en-IN" sz="1800" dirty="0" smtClean="0">
                <a:latin typeface="Cambria" panose="02040503050406030204" pitchFamily="18" charset="0"/>
                <a:ea typeface="Cambria" panose="02040503050406030204" pitchFamily="18" charset="0"/>
                <a:cs typeface="Times New Roman" panose="02020603050405020304" pitchFamily="18" charset="0"/>
              </a:rPr>
              <a:t>here </a:t>
            </a:r>
            <a:r>
              <a:rPr lang="en-IN" sz="1800" dirty="0">
                <a:latin typeface="Cambria" panose="02040503050406030204" pitchFamily="18" charset="0"/>
                <a:ea typeface="Cambria" panose="02040503050406030204" pitchFamily="18" charset="0"/>
                <a:cs typeface="Times New Roman" panose="02020603050405020304" pitchFamily="18" charset="0"/>
              </a:rPr>
              <a:t>are a number of programming languages. There are differences among different programming language types.</a:t>
            </a:r>
          </a:p>
          <a:p>
            <a:endParaRPr lang="en-IN" sz="1800"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432171746"/>
      </p:ext>
    </p:extLst>
  </p:cSld>
  <p:clrMapOvr>
    <a:masterClrMapping/>
  </p:clrMapOvr>
  <p:transition spd="slow">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98902" y="782665"/>
            <a:ext cx="5594887" cy="4207789"/>
          </a:xfrm>
          <a:solidFill>
            <a:schemeClr val="bg1">
              <a:lumMod val="85000"/>
            </a:schemeClr>
          </a:solidFill>
        </p:spPr>
        <p:txBody>
          <a:bodyPr>
            <a:normAutofit/>
          </a:bodyPr>
          <a:lstStyle/>
          <a:p>
            <a:pPr marL="0" indent="0">
              <a:buNone/>
              <a:defRPr/>
            </a:pPr>
            <a:r>
              <a:rPr lang="en-IN" dirty="0"/>
              <a:t>6. What is the output of the following program?</a:t>
            </a:r>
          </a:p>
          <a:p>
            <a:pPr marL="0" indent="0">
              <a:buNone/>
              <a:defRPr/>
            </a:pPr>
            <a:r>
              <a:rPr lang="en-IN" dirty="0"/>
              <a:t>public class Test{</a:t>
            </a:r>
          </a:p>
          <a:p>
            <a:pPr marL="0" indent="0">
              <a:buNone/>
              <a:defRPr/>
            </a:pPr>
            <a:r>
              <a:rPr lang="en-IN" dirty="0"/>
              <a:t>public static void main(String [] a){</a:t>
            </a:r>
          </a:p>
          <a:p>
            <a:pPr marL="0" indent="0">
              <a:buNone/>
              <a:defRPr/>
            </a:pPr>
            <a:r>
              <a:rPr lang="en-IN" dirty="0"/>
              <a:t>Scanner s= new Scanner(System.in);</a:t>
            </a:r>
          </a:p>
          <a:p>
            <a:pPr marL="0" indent="0">
              <a:buNone/>
              <a:defRPr/>
            </a:pPr>
            <a:r>
              <a:rPr lang="en-IN" dirty="0" err="1"/>
              <a:t>int</a:t>
            </a:r>
            <a:r>
              <a:rPr lang="en-IN" dirty="0"/>
              <a:t> a=</a:t>
            </a:r>
            <a:r>
              <a:rPr lang="en-IN" dirty="0" err="1"/>
              <a:t>s.nextInt</a:t>
            </a:r>
            <a:r>
              <a:rPr lang="en-IN" dirty="0"/>
              <a:t>();</a:t>
            </a:r>
          </a:p>
          <a:p>
            <a:pPr marL="0" indent="0">
              <a:buNone/>
              <a:defRPr/>
            </a:pPr>
            <a:r>
              <a:rPr lang="en-IN" dirty="0"/>
              <a:t>String </a:t>
            </a:r>
            <a:r>
              <a:rPr lang="en-IN" dirty="0" err="1"/>
              <a:t>str</a:t>
            </a:r>
            <a:r>
              <a:rPr lang="en-IN" dirty="0"/>
              <a:t>=</a:t>
            </a:r>
            <a:r>
              <a:rPr lang="en-IN" dirty="0" err="1"/>
              <a:t>s.nextLine</a:t>
            </a:r>
            <a:r>
              <a:rPr lang="en-IN" dirty="0"/>
              <a:t>();</a:t>
            </a:r>
          </a:p>
          <a:p>
            <a:pPr marL="0" indent="0">
              <a:buNone/>
              <a:defRPr/>
            </a:pPr>
            <a:r>
              <a:rPr lang="en-IN" dirty="0" err="1"/>
              <a:t>System.out.println</a:t>
            </a:r>
            <a:r>
              <a:rPr lang="en-IN" dirty="0"/>
              <a:t>(a+” “+</a:t>
            </a:r>
            <a:r>
              <a:rPr lang="en-IN" dirty="0" err="1"/>
              <a:t>str</a:t>
            </a:r>
            <a:r>
              <a:rPr lang="en-IN" dirty="0"/>
              <a:t>);</a:t>
            </a:r>
          </a:p>
          <a:p>
            <a:pPr marL="0" indent="0">
              <a:buNone/>
              <a:defRPr/>
            </a:pPr>
            <a:r>
              <a:rPr lang="en-IN" dirty="0"/>
              <a:t>}</a:t>
            </a:r>
          </a:p>
          <a:p>
            <a:pPr marL="0" indent="0">
              <a:buNone/>
              <a:defRPr/>
            </a:pPr>
            <a:r>
              <a:rPr lang="en-IN" dirty="0" smtClean="0"/>
              <a:t>}</a:t>
            </a:r>
            <a:endParaRPr lang="en-IN" dirty="0"/>
          </a:p>
        </p:txBody>
      </p:sp>
      <p:sp>
        <p:nvSpPr>
          <p:cNvPr id="2" name="Rectangle 1"/>
          <p:cNvSpPr/>
          <p:nvPr/>
        </p:nvSpPr>
        <p:spPr>
          <a:xfrm>
            <a:off x="5651715" y="3248537"/>
            <a:ext cx="1942454" cy="2585323"/>
          </a:xfrm>
          <a:prstGeom prst="rect">
            <a:avLst/>
          </a:prstGeom>
          <a:solidFill>
            <a:srgbClr val="FFFF00"/>
          </a:solidFill>
        </p:spPr>
        <p:txBody>
          <a:bodyPr wrap="square">
            <a:spAutoFit/>
          </a:bodyPr>
          <a:lstStyle/>
          <a:p>
            <a:pPr>
              <a:defRPr/>
            </a:pPr>
            <a:r>
              <a:rPr lang="en-IN" b="1" dirty="0" smtClean="0"/>
              <a:t>INPUT :</a:t>
            </a:r>
            <a:endParaRPr lang="en-IN" b="1" dirty="0"/>
          </a:p>
          <a:p>
            <a:pPr>
              <a:defRPr/>
            </a:pPr>
            <a:r>
              <a:rPr lang="en-IN" dirty="0"/>
              <a:t>5</a:t>
            </a:r>
          </a:p>
          <a:p>
            <a:pPr>
              <a:defRPr/>
            </a:pPr>
            <a:r>
              <a:rPr lang="en-IN" dirty="0" smtClean="0"/>
              <a:t>Hello</a:t>
            </a:r>
          </a:p>
          <a:p>
            <a:pPr>
              <a:defRPr/>
            </a:pPr>
            <a:endParaRPr lang="en-IN" dirty="0"/>
          </a:p>
          <a:p>
            <a:pPr>
              <a:defRPr/>
            </a:pPr>
            <a:r>
              <a:rPr lang="en-IN" b="1" dirty="0" smtClean="0"/>
              <a:t>OPTIONS :</a:t>
            </a:r>
            <a:endParaRPr lang="en-IN" b="1" dirty="0"/>
          </a:p>
          <a:p>
            <a:pPr>
              <a:defRPr/>
            </a:pPr>
            <a:r>
              <a:rPr lang="en-IN" dirty="0"/>
              <a:t>a) Hello</a:t>
            </a:r>
          </a:p>
          <a:p>
            <a:pPr>
              <a:defRPr/>
            </a:pPr>
            <a:r>
              <a:rPr lang="en-IN" dirty="0"/>
              <a:t>b) 5 Hello</a:t>
            </a:r>
          </a:p>
          <a:p>
            <a:pPr>
              <a:defRPr/>
            </a:pPr>
            <a:r>
              <a:rPr lang="en-IN" dirty="0"/>
              <a:t>c) 5</a:t>
            </a:r>
          </a:p>
          <a:p>
            <a:pPr>
              <a:defRPr/>
            </a:pPr>
            <a:r>
              <a:rPr lang="en-IN" dirty="0"/>
              <a:t>d) 5Hello</a:t>
            </a:r>
          </a:p>
        </p:txBody>
      </p:sp>
    </p:spTree>
    <p:extLst>
      <p:ext uri="{BB962C8B-B14F-4D97-AF65-F5344CB8AC3E}">
        <p14:creationId xmlns:p14="http://schemas.microsoft.com/office/powerpoint/2010/main" val="3585239473"/>
      </p:ext>
    </p:extLst>
  </p:cSld>
  <p:clrMapOvr>
    <a:masterClrMapping/>
  </p:clrMapOvr>
  <p:transition spd="slow">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30702" y="870131"/>
            <a:ext cx="6487550" cy="3886199"/>
          </a:xfrm>
          <a:solidFill>
            <a:schemeClr val="bg1">
              <a:lumMod val="85000"/>
            </a:schemeClr>
          </a:solidFill>
        </p:spPr>
        <p:txBody>
          <a:bodyPr>
            <a:normAutofit/>
          </a:bodyPr>
          <a:lstStyle/>
          <a:p>
            <a:pPr marL="0" indent="0">
              <a:buNone/>
              <a:defRPr/>
            </a:pPr>
            <a:r>
              <a:rPr lang="en-IN" dirty="0" smtClean="0"/>
              <a:t>7. What will be output of the following program code?</a:t>
            </a:r>
          </a:p>
          <a:p>
            <a:pPr marL="0" indent="0">
              <a:buNone/>
              <a:defRPr/>
            </a:pPr>
            <a:r>
              <a:rPr lang="en-IN" dirty="0" smtClean="0"/>
              <a:t>public class Test{</a:t>
            </a:r>
          </a:p>
          <a:p>
            <a:pPr marL="0" indent="0">
              <a:buNone/>
              <a:defRPr/>
            </a:pPr>
            <a:r>
              <a:rPr lang="en-IN" dirty="0" smtClean="0"/>
              <a:t>	public static void main(String[] a){</a:t>
            </a:r>
          </a:p>
          <a:p>
            <a:pPr marL="0" indent="0">
              <a:buNone/>
              <a:defRPr/>
            </a:pPr>
            <a:r>
              <a:rPr lang="en-IN" dirty="0" smtClean="0"/>
              <a:t>		short x = 10;</a:t>
            </a:r>
          </a:p>
          <a:p>
            <a:pPr marL="0" indent="0">
              <a:buNone/>
              <a:defRPr/>
            </a:pPr>
            <a:r>
              <a:rPr lang="en-IN" dirty="0" smtClean="0"/>
              <a:t>		x = x*5;</a:t>
            </a:r>
          </a:p>
          <a:p>
            <a:pPr marL="0" indent="0">
              <a:buNone/>
              <a:defRPr/>
            </a:pPr>
            <a:r>
              <a:rPr lang="en-IN" dirty="0" smtClean="0"/>
              <a:t>		</a:t>
            </a:r>
            <a:r>
              <a:rPr lang="en-IN" dirty="0" err="1" smtClean="0"/>
              <a:t>System.out.print</a:t>
            </a:r>
            <a:r>
              <a:rPr lang="en-IN" dirty="0" smtClean="0"/>
              <a:t>(x);</a:t>
            </a:r>
          </a:p>
          <a:p>
            <a:pPr marL="0" indent="0">
              <a:buNone/>
              <a:defRPr/>
            </a:pPr>
            <a:r>
              <a:rPr lang="en-IN" dirty="0" smtClean="0"/>
              <a:t>	}  </a:t>
            </a:r>
          </a:p>
          <a:p>
            <a:pPr marL="0" indent="0">
              <a:buNone/>
              <a:defRPr/>
            </a:pPr>
            <a:r>
              <a:rPr lang="en-IN" dirty="0" smtClean="0"/>
              <a:t>}</a:t>
            </a:r>
          </a:p>
          <a:p>
            <a:pPr>
              <a:defRPr/>
            </a:pPr>
            <a:endParaRPr lang="en-IN" dirty="0"/>
          </a:p>
        </p:txBody>
      </p:sp>
      <p:sp>
        <p:nvSpPr>
          <p:cNvPr id="2" name="Rectangle 1"/>
          <p:cNvSpPr/>
          <p:nvPr/>
        </p:nvSpPr>
        <p:spPr>
          <a:xfrm>
            <a:off x="7226105" y="3279002"/>
            <a:ext cx="2607212" cy="1477328"/>
          </a:xfrm>
          <a:prstGeom prst="rect">
            <a:avLst/>
          </a:prstGeom>
          <a:solidFill>
            <a:srgbClr val="FFFF00"/>
          </a:solidFill>
        </p:spPr>
        <p:txBody>
          <a:bodyPr wrap="square">
            <a:spAutoFit/>
          </a:bodyPr>
          <a:lstStyle/>
          <a:p>
            <a:pPr>
              <a:defRPr/>
            </a:pPr>
            <a:r>
              <a:rPr lang="en-IN" b="1" dirty="0" smtClean="0"/>
              <a:t>OPTIONS :</a:t>
            </a:r>
          </a:p>
          <a:p>
            <a:pPr>
              <a:defRPr/>
            </a:pPr>
            <a:r>
              <a:rPr lang="en-IN" dirty="0" smtClean="0"/>
              <a:t>A</a:t>
            </a:r>
            <a:r>
              <a:rPr lang="en-IN" dirty="0"/>
              <a:t>. 50</a:t>
            </a:r>
          </a:p>
          <a:p>
            <a:pPr>
              <a:defRPr/>
            </a:pPr>
            <a:r>
              <a:rPr lang="en-IN" dirty="0"/>
              <a:t>B. 10</a:t>
            </a:r>
          </a:p>
          <a:p>
            <a:pPr>
              <a:defRPr/>
            </a:pPr>
            <a:r>
              <a:rPr lang="en-IN" dirty="0"/>
              <a:t>C. Compilation Error</a:t>
            </a:r>
          </a:p>
          <a:p>
            <a:pPr>
              <a:defRPr/>
            </a:pPr>
            <a:r>
              <a:rPr lang="en-IN" dirty="0"/>
              <a:t>D. None of these</a:t>
            </a:r>
          </a:p>
        </p:txBody>
      </p:sp>
    </p:spTree>
    <p:extLst>
      <p:ext uri="{BB962C8B-B14F-4D97-AF65-F5344CB8AC3E}">
        <p14:creationId xmlns:p14="http://schemas.microsoft.com/office/powerpoint/2010/main" val="3435175120"/>
      </p:ext>
    </p:extLst>
  </p:cSld>
  <p:clrMapOvr>
    <a:masterClrMapping/>
  </p:clrMapOvr>
  <p:transition spd="slow">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2"/>
          <p:cNvSpPr>
            <a:spLocks noGrp="1"/>
          </p:cNvSpPr>
          <p:nvPr>
            <p:ph sz="quarter" idx="1"/>
          </p:nvPr>
        </p:nvSpPr>
        <p:spPr>
          <a:xfrm>
            <a:off x="785446" y="772552"/>
            <a:ext cx="5235526" cy="3110131"/>
          </a:xfrm>
          <a:solidFill>
            <a:schemeClr val="bg1">
              <a:lumMod val="85000"/>
            </a:schemeClr>
          </a:solidFill>
        </p:spPr>
        <p:txBody>
          <a:bodyPr/>
          <a:lstStyle/>
          <a:p>
            <a:pPr marL="0" indent="0">
              <a:buNone/>
            </a:pPr>
            <a:r>
              <a:rPr lang="en-IN" sz="1800" dirty="0"/>
              <a:t>8. The following program:</a:t>
            </a:r>
          </a:p>
          <a:p>
            <a:pPr marL="0" indent="0">
              <a:buNone/>
            </a:pPr>
            <a:r>
              <a:rPr lang="en-IN" sz="1800" dirty="0"/>
              <a:t>public class Test{ </a:t>
            </a:r>
          </a:p>
          <a:p>
            <a:pPr marL="0" indent="0">
              <a:buNone/>
            </a:pPr>
            <a:r>
              <a:rPr lang="en-IN" sz="1800" dirty="0"/>
              <a:t>        static </a:t>
            </a:r>
            <a:r>
              <a:rPr lang="en-IN" sz="1800" dirty="0" err="1"/>
              <a:t>boolean</a:t>
            </a:r>
            <a:r>
              <a:rPr lang="en-IN" sz="1800" dirty="0"/>
              <a:t> </a:t>
            </a:r>
            <a:r>
              <a:rPr lang="en-IN" sz="1800" dirty="0" err="1"/>
              <a:t>isOK</a:t>
            </a:r>
            <a:r>
              <a:rPr lang="en-IN" sz="1800" dirty="0"/>
              <a:t>;</a:t>
            </a:r>
          </a:p>
          <a:p>
            <a:pPr marL="0" indent="0">
              <a:buNone/>
            </a:pPr>
            <a:r>
              <a:rPr lang="en-IN" sz="1800" dirty="0"/>
              <a:t>        public static void main(String </a:t>
            </a:r>
            <a:r>
              <a:rPr lang="en-IN" sz="1800" dirty="0" err="1"/>
              <a:t>args</a:t>
            </a:r>
            <a:r>
              <a:rPr lang="en-IN" sz="1800" dirty="0"/>
              <a:t>[]){</a:t>
            </a:r>
          </a:p>
          <a:p>
            <a:pPr marL="0" indent="0">
              <a:buNone/>
            </a:pPr>
            <a:r>
              <a:rPr lang="en-IN" sz="1800" dirty="0"/>
              <a:t>                </a:t>
            </a:r>
            <a:r>
              <a:rPr lang="en-IN" sz="1800" dirty="0" err="1"/>
              <a:t>System.out.print</a:t>
            </a:r>
            <a:r>
              <a:rPr lang="en-IN" sz="1800" dirty="0"/>
              <a:t>(</a:t>
            </a:r>
            <a:r>
              <a:rPr lang="en-IN" sz="1800" dirty="0" err="1"/>
              <a:t>isOK</a:t>
            </a:r>
            <a:r>
              <a:rPr lang="en-IN" sz="1800" dirty="0"/>
              <a:t>);</a:t>
            </a:r>
          </a:p>
          <a:p>
            <a:pPr marL="0" indent="0">
              <a:buNone/>
            </a:pPr>
            <a:r>
              <a:rPr lang="en-IN" sz="1800" dirty="0"/>
              <a:t>        } </a:t>
            </a:r>
          </a:p>
          <a:p>
            <a:pPr marL="0" indent="0">
              <a:buNone/>
            </a:pPr>
            <a:r>
              <a:rPr lang="en-IN" sz="1800" dirty="0"/>
              <a:t>}</a:t>
            </a:r>
          </a:p>
          <a:p>
            <a:pPr marL="0" indent="0">
              <a:buNone/>
            </a:pPr>
            <a:endParaRPr lang="en-IN" dirty="0" smtClean="0"/>
          </a:p>
        </p:txBody>
      </p:sp>
      <p:sp>
        <p:nvSpPr>
          <p:cNvPr id="3" name="Rectangle 2"/>
          <p:cNvSpPr/>
          <p:nvPr/>
        </p:nvSpPr>
        <p:spPr>
          <a:xfrm>
            <a:off x="5725551" y="3335273"/>
            <a:ext cx="5509845" cy="1477328"/>
          </a:xfrm>
          <a:prstGeom prst="rect">
            <a:avLst/>
          </a:prstGeom>
          <a:solidFill>
            <a:srgbClr val="FFFF00"/>
          </a:solidFill>
        </p:spPr>
        <p:txBody>
          <a:bodyPr wrap="square">
            <a:spAutoFit/>
          </a:bodyPr>
          <a:lstStyle/>
          <a:p>
            <a:pPr>
              <a:defRPr/>
            </a:pPr>
            <a:r>
              <a:rPr lang="en-IN" b="1" dirty="0" smtClean="0"/>
              <a:t>OPTIONS :</a:t>
            </a:r>
          </a:p>
          <a:p>
            <a:r>
              <a:rPr lang="en-IN" dirty="0"/>
              <a:t>A. Prints true</a:t>
            </a:r>
          </a:p>
          <a:p>
            <a:r>
              <a:rPr lang="en-IN" dirty="0"/>
              <a:t>B. Prints false</a:t>
            </a:r>
          </a:p>
          <a:p>
            <a:r>
              <a:rPr lang="en-IN" dirty="0"/>
              <a:t>C. Will not compile as </a:t>
            </a:r>
            <a:r>
              <a:rPr lang="en-IN" dirty="0" err="1"/>
              <a:t>boolean</a:t>
            </a:r>
            <a:r>
              <a:rPr lang="en-IN" dirty="0"/>
              <a:t> is not initialized</a:t>
            </a:r>
          </a:p>
          <a:p>
            <a:r>
              <a:rPr lang="en-IN" dirty="0"/>
              <a:t>D. Will not compile as </a:t>
            </a:r>
            <a:r>
              <a:rPr lang="en-IN" dirty="0" err="1"/>
              <a:t>boolean</a:t>
            </a:r>
            <a:r>
              <a:rPr lang="en-IN" dirty="0"/>
              <a:t> can never be static</a:t>
            </a:r>
            <a:endParaRPr lang="en-IN" dirty="0"/>
          </a:p>
        </p:txBody>
      </p:sp>
    </p:spTree>
    <p:extLst>
      <p:ext uri="{BB962C8B-B14F-4D97-AF65-F5344CB8AC3E}">
        <p14:creationId xmlns:p14="http://schemas.microsoft.com/office/powerpoint/2010/main" val="1624021327"/>
      </p:ext>
    </p:extLst>
  </p:cSld>
  <p:clrMapOvr>
    <a:masterClrMapping/>
  </p:clrMapOvr>
  <p:transition spd="slow">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58836" y="696352"/>
            <a:ext cx="5348068" cy="4635303"/>
          </a:xfrm>
          <a:solidFill>
            <a:schemeClr val="bg1">
              <a:lumMod val="85000"/>
            </a:schemeClr>
          </a:solidFill>
        </p:spPr>
        <p:txBody>
          <a:bodyPr>
            <a:normAutofit/>
          </a:bodyPr>
          <a:lstStyle/>
          <a:p>
            <a:pPr marL="0" indent="0">
              <a:buNone/>
              <a:defRPr/>
            </a:pPr>
            <a:r>
              <a:rPr lang="en-IN" sz="1800" dirty="0"/>
              <a:t>9. What will be the output of the program?</a:t>
            </a:r>
          </a:p>
          <a:p>
            <a:pPr marL="0" indent="0">
              <a:buNone/>
              <a:defRPr/>
            </a:pPr>
            <a:r>
              <a:rPr lang="en-IN" sz="1800" dirty="0"/>
              <a:t>class Equals </a:t>
            </a:r>
          </a:p>
          <a:p>
            <a:pPr marL="0" indent="0">
              <a:buNone/>
              <a:defRPr/>
            </a:pPr>
            <a:r>
              <a:rPr lang="en-IN" sz="1800" dirty="0"/>
              <a:t>{</a:t>
            </a:r>
          </a:p>
          <a:p>
            <a:pPr marL="0" indent="0">
              <a:buNone/>
              <a:defRPr/>
            </a:pPr>
            <a:r>
              <a:rPr lang="en-IN" sz="1800" dirty="0"/>
              <a:t>    public static void main(String [] </a:t>
            </a:r>
            <a:r>
              <a:rPr lang="en-IN" sz="1800" dirty="0" err="1"/>
              <a:t>args</a:t>
            </a:r>
            <a:r>
              <a:rPr lang="en-IN" sz="1800" dirty="0"/>
              <a:t>) </a:t>
            </a:r>
          </a:p>
          <a:p>
            <a:pPr marL="0" indent="0">
              <a:buNone/>
              <a:defRPr/>
            </a:pPr>
            <a:r>
              <a:rPr lang="en-IN" sz="1800" dirty="0"/>
              <a:t>    {</a:t>
            </a:r>
          </a:p>
          <a:p>
            <a:pPr marL="0" indent="0">
              <a:buNone/>
              <a:defRPr/>
            </a:pPr>
            <a:r>
              <a:rPr lang="en-IN" sz="1800" dirty="0"/>
              <a:t>        </a:t>
            </a:r>
            <a:r>
              <a:rPr lang="en-IN" sz="1800" dirty="0" err="1"/>
              <a:t>int</a:t>
            </a:r>
            <a:r>
              <a:rPr lang="en-IN" sz="1800" dirty="0"/>
              <a:t> x = 100;</a:t>
            </a:r>
          </a:p>
          <a:p>
            <a:pPr marL="0" indent="0">
              <a:buNone/>
              <a:defRPr/>
            </a:pPr>
            <a:r>
              <a:rPr lang="en-IN" sz="1800" dirty="0"/>
              <a:t>        double y = 100.1;</a:t>
            </a:r>
          </a:p>
          <a:p>
            <a:pPr marL="0" indent="0">
              <a:buNone/>
              <a:defRPr/>
            </a:pPr>
            <a:r>
              <a:rPr lang="en-IN" sz="1800" dirty="0"/>
              <a:t>        </a:t>
            </a:r>
            <a:r>
              <a:rPr lang="en-IN" sz="1800" dirty="0" err="1"/>
              <a:t>boolean</a:t>
            </a:r>
            <a:r>
              <a:rPr lang="en-IN" sz="1800" dirty="0"/>
              <a:t> b = (x = y); /* Line 7 */</a:t>
            </a:r>
          </a:p>
          <a:p>
            <a:pPr marL="0" indent="0">
              <a:buNone/>
              <a:defRPr/>
            </a:pPr>
            <a:r>
              <a:rPr lang="en-IN" sz="1800" dirty="0"/>
              <a:t>        </a:t>
            </a:r>
            <a:r>
              <a:rPr lang="en-IN" sz="1800" dirty="0" err="1"/>
              <a:t>System.out.println</a:t>
            </a:r>
            <a:r>
              <a:rPr lang="en-IN" sz="1800" dirty="0"/>
              <a:t>(b);</a:t>
            </a:r>
          </a:p>
          <a:p>
            <a:pPr marL="0" indent="0">
              <a:buNone/>
              <a:defRPr/>
            </a:pPr>
            <a:r>
              <a:rPr lang="en-IN" sz="1800" dirty="0"/>
              <a:t>    }</a:t>
            </a:r>
          </a:p>
          <a:p>
            <a:pPr marL="0" indent="0">
              <a:buNone/>
              <a:defRPr/>
            </a:pPr>
            <a:r>
              <a:rPr lang="en-IN" sz="1800" dirty="0"/>
              <a:t>}</a:t>
            </a:r>
          </a:p>
          <a:p>
            <a:pPr>
              <a:defRPr/>
            </a:pPr>
            <a:endParaRPr lang="en-IN" dirty="0"/>
          </a:p>
        </p:txBody>
      </p:sp>
      <p:sp>
        <p:nvSpPr>
          <p:cNvPr id="4" name="Rectangle 3"/>
          <p:cNvSpPr/>
          <p:nvPr/>
        </p:nvSpPr>
        <p:spPr>
          <a:xfrm>
            <a:off x="6367974" y="3872132"/>
            <a:ext cx="4182795" cy="1477328"/>
          </a:xfrm>
          <a:prstGeom prst="rect">
            <a:avLst/>
          </a:prstGeom>
          <a:solidFill>
            <a:srgbClr val="FFFF00"/>
          </a:solidFill>
        </p:spPr>
        <p:txBody>
          <a:bodyPr wrap="square">
            <a:spAutoFit/>
          </a:bodyPr>
          <a:lstStyle/>
          <a:p>
            <a:pPr>
              <a:defRPr/>
            </a:pPr>
            <a:r>
              <a:rPr lang="en-IN" b="1" dirty="0" smtClean="0"/>
              <a:t>OPTIONS :</a:t>
            </a:r>
          </a:p>
          <a:p>
            <a:pPr>
              <a:defRPr/>
            </a:pPr>
            <a:r>
              <a:rPr lang="en-IN" dirty="0" smtClean="0"/>
              <a:t>A</a:t>
            </a:r>
            <a:r>
              <a:rPr lang="en-IN" dirty="0"/>
              <a:t>. true</a:t>
            </a:r>
          </a:p>
          <a:p>
            <a:pPr>
              <a:defRPr/>
            </a:pPr>
            <a:r>
              <a:rPr lang="en-IN" dirty="0"/>
              <a:t>B. false</a:t>
            </a:r>
          </a:p>
          <a:p>
            <a:pPr>
              <a:defRPr/>
            </a:pPr>
            <a:r>
              <a:rPr lang="en-IN" dirty="0"/>
              <a:t>C. Compilation fails</a:t>
            </a:r>
          </a:p>
          <a:p>
            <a:pPr>
              <a:defRPr/>
            </a:pPr>
            <a:r>
              <a:rPr lang="en-IN" dirty="0"/>
              <a:t>D. An exception is thrown at runtime</a:t>
            </a:r>
            <a:endParaRPr lang="en-IN" dirty="0"/>
          </a:p>
        </p:txBody>
      </p:sp>
    </p:spTree>
    <p:extLst>
      <p:ext uri="{BB962C8B-B14F-4D97-AF65-F5344CB8AC3E}">
        <p14:creationId xmlns:p14="http://schemas.microsoft.com/office/powerpoint/2010/main" val="2448925656"/>
      </p:ext>
    </p:extLst>
  </p:cSld>
  <p:clrMapOvr>
    <a:masterClrMapping/>
  </p:clrMapOvr>
  <p:transition spd="slow">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55785" y="738555"/>
            <a:ext cx="4686886" cy="3861581"/>
          </a:xfrm>
          <a:solidFill>
            <a:schemeClr val="bg1">
              <a:lumMod val="85000"/>
            </a:schemeClr>
          </a:solidFill>
        </p:spPr>
        <p:txBody>
          <a:bodyPr/>
          <a:lstStyle/>
          <a:p>
            <a:pPr marL="0" indent="0">
              <a:buNone/>
              <a:defRPr/>
            </a:pPr>
            <a:r>
              <a:rPr lang="en-IN" sz="1800" dirty="0"/>
              <a:t>10. What is the output for the below code ?</a:t>
            </a:r>
          </a:p>
          <a:p>
            <a:pPr marL="0" indent="0">
              <a:buNone/>
              <a:defRPr/>
            </a:pPr>
            <a:r>
              <a:rPr lang="en-IN" sz="1800" dirty="0"/>
              <a:t>1. public class Test{</a:t>
            </a:r>
          </a:p>
          <a:p>
            <a:pPr marL="0" indent="0">
              <a:buNone/>
              <a:defRPr/>
            </a:pPr>
            <a:r>
              <a:rPr lang="en-IN" sz="1800" dirty="0"/>
              <a:t>2.       public static void main(String[] </a:t>
            </a:r>
            <a:r>
              <a:rPr lang="en-IN" sz="1800" dirty="0" err="1"/>
              <a:t>args</a:t>
            </a:r>
            <a:r>
              <a:rPr lang="en-IN" sz="1800" dirty="0"/>
              <a:t>){</a:t>
            </a:r>
          </a:p>
          <a:p>
            <a:pPr marL="0" indent="0">
              <a:buNone/>
              <a:defRPr/>
            </a:pPr>
            <a:r>
              <a:rPr lang="en-IN" sz="1800" dirty="0"/>
              <a:t>3.             </a:t>
            </a:r>
            <a:r>
              <a:rPr lang="en-IN" sz="1800" dirty="0" err="1"/>
              <a:t>int</a:t>
            </a:r>
            <a:r>
              <a:rPr lang="en-IN" sz="1800" dirty="0"/>
              <a:t> i = 010;</a:t>
            </a:r>
          </a:p>
          <a:p>
            <a:pPr marL="0" indent="0">
              <a:buNone/>
              <a:defRPr/>
            </a:pPr>
            <a:r>
              <a:rPr lang="en-IN" sz="1800" dirty="0"/>
              <a:t>4.             </a:t>
            </a:r>
            <a:r>
              <a:rPr lang="en-IN" sz="1800" dirty="0" err="1"/>
              <a:t>int</a:t>
            </a:r>
            <a:r>
              <a:rPr lang="en-IN" sz="1800" dirty="0"/>
              <a:t> j = 07;</a:t>
            </a:r>
          </a:p>
          <a:p>
            <a:pPr marL="0" indent="0">
              <a:buNone/>
              <a:defRPr/>
            </a:pPr>
            <a:r>
              <a:rPr lang="en-IN" sz="1800" dirty="0"/>
              <a:t>5.             </a:t>
            </a:r>
            <a:r>
              <a:rPr lang="en-IN" sz="1800" dirty="0" err="1"/>
              <a:t>System.out.println</a:t>
            </a:r>
            <a:r>
              <a:rPr lang="en-IN" sz="1800" dirty="0"/>
              <a:t>(i);</a:t>
            </a:r>
          </a:p>
          <a:p>
            <a:pPr marL="0" indent="0">
              <a:buNone/>
              <a:defRPr/>
            </a:pPr>
            <a:r>
              <a:rPr lang="en-IN" sz="1800" dirty="0"/>
              <a:t>6.             </a:t>
            </a:r>
            <a:r>
              <a:rPr lang="en-IN" sz="1800" dirty="0" err="1"/>
              <a:t>System.out.println</a:t>
            </a:r>
            <a:r>
              <a:rPr lang="en-IN" sz="1800" dirty="0"/>
              <a:t>(j);</a:t>
            </a:r>
          </a:p>
          <a:p>
            <a:pPr marL="0" indent="0">
              <a:buNone/>
              <a:defRPr/>
            </a:pPr>
            <a:r>
              <a:rPr lang="en-IN" sz="1800" dirty="0"/>
              <a:t>7.       }</a:t>
            </a:r>
          </a:p>
          <a:p>
            <a:pPr marL="0" indent="0">
              <a:buNone/>
              <a:defRPr/>
            </a:pPr>
            <a:r>
              <a:rPr lang="en-IN" sz="1800" dirty="0"/>
              <a:t>8. }</a:t>
            </a:r>
          </a:p>
          <a:p>
            <a:pPr>
              <a:defRPr/>
            </a:pPr>
            <a:endParaRPr lang="en-IN" dirty="0"/>
          </a:p>
        </p:txBody>
      </p:sp>
      <p:sp>
        <p:nvSpPr>
          <p:cNvPr id="2" name="Rectangle 1"/>
          <p:cNvSpPr/>
          <p:nvPr/>
        </p:nvSpPr>
        <p:spPr>
          <a:xfrm>
            <a:off x="6072554" y="2845810"/>
            <a:ext cx="4675163" cy="1754326"/>
          </a:xfrm>
          <a:prstGeom prst="rect">
            <a:avLst/>
          </a:prstGeom>
          <a:solidFill>
            <a:srgbClr val="FFFF00"/>
          </a:solidFill>
        </p:spPr>
        <p:txBody>
          <a:bodyPr wrap="square">
            <a:spAutoFit/>
          </a:bodyPr>
          <a:lstStyle/>
          <a:p>
            <a:pPr>
              <a:defRPr/>
            </a:pPr>
            <a:r>
              <a:rPr lang="en-IN" b="1" dirty="0" smtClean="0"/>
              <a:t>OPTIONS :</a:t>
            </a:r>
          </a:p>
          <a:p>
            <a:pPr>
              <a:defRPr/>
            </a:pPr>
            <a:r>
              <a:rPr lang="en-IN" dirty="0" smtClean="0"/>
              <a:t>A</a:t>
            </a:r>
            <a:r>
              <a:rPr lang="en-IN" dirty="0"/>
              <a:t>. 8 7</a:t>
            </a:r>
          </a:p>
          <a:p>
            <a:pPr>
              <a:defRPr/>
            </a:pPr>
            <a:r>
              <a:rPr lang="en-IN" dirty="0"/>
              <a:t>B. 10 7</a:t>
            </a:r>
          </a:p>
          <a:p>
            <a:pPr>
              <a:defRPr/>
            </a:pPr>
            <a:r>
              <a:rPr lang="en-IN" dirty="0"/>
              <a:t>C. Compilation fails with an error at line 3</a:t>
            </a:r>
          </a:p>
          <a:p>
            <a:pPr>
              <a:defRPr/>
            </a:pPr>
            <a:r>
              <a:rPr lang="en-IN" dirty="0"/>
              <a:t>D. Compilation fails with an error at line 5</a:t>
            </a:r>
          </a:p>
          <a:p>
            <a:pPr>
              <a:defRPr/>
            </a:pPr>
            <a:r>
              <a:rPr lang="en-IN" dirty="0"/>
              <a:t>E. None of these</a:t>
            </a:r>
            <a:endParaRPr lang="en-IN" dirty="0"/>
          </a:p>
        </p:txBody>
      </p:sp>
    </p:spTree>
    <p:extLst>
      <p:ext uri="{BB962C8B-B14F-4D97-AF65-F5344CB8AC3E}">
        <p14:creationId xmlns:p14="http://schemas.microsoft.com/office/powerpoint/2010/main" val="3132241144"/>
      </p:ext>
    </p:extLst>
  </p:cSld>
  <p:clrMapOvr>
    <a:masterClrMapping/>
  </p:clrMapOvr>
  <p:transition spd="slow">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58129" y="2479541"/>
            <a:ext cx="6096000" cy="2585323"/>
          </a:xfrm>
          <a:prstGeom prst="rect">
            <a:avLst/>
          </a:prstGeom>
          <a:solidFill>
            <a:schemeClr val="bg1">
              <a:lumMod val="85000"/>
            </a:schemeClr>
          </a:solidFill>
        </p:spPr>
        <p:txBody>
          <a:bodyPr>
            <a:spAutoFit/>
          </a:bodyPr>
          <a:lstStyle/>
          <a:p>
            <a:pPr>
              <a:defRPr/>
            </a:pPr>
            <a:r>
              <a:rPr lang="en-US" b="1" dirty="0"/>
              <a:t>12</a:t>
            </a:r>
            <a:r>
              <a:rPr lang="en-US" dirty="0"/>
              <a:t>. .Determine output:</a:t>
            </a:r>
          </a:p>
          <a:p>
            <a:pPr>
              <a:defRPr/>
            </a:pPr>
            <a:r>
              <a:rPr lang="en-US" dirty="0"/>
              <a:t>public class Test{</a:t>
            </a:r>
          </a:p>
          <a:p>
            <a:pPr>
              <a:defRPr/>
            </a:pPr>
            <a:r>
              <a:rPr lang="en-US" dirty="0"/>
              <a:t>      public static void main(String... </a:t>
            </a:r>
            <a:r>
              <a:rPr lang="en-US" dirty="0" err="1"/>
              <a:t>args</a:t>
            </a:r>
            <a:r>
              <a:rPr lang="en-US" dirty="0"/>
              <a:t>){</a:t>
            </a:r>
          </a:p>
          <a:p>
            <a:pPr>
              <a:defRPr/>
            </a:pPr>
            <a:r>
              <a:rPr lang="en-US" dirty="0"/>
              <a:t>            </a:t>
            </a:r>
            <a:r>
              <a:rPr lang="en-US" dirty="0" err="1"/>
              <a:t>int</a:t>
            </a:r>
            <a:r>
              <a:rPr lang="en-US" dirty="0"/>
              <a:t> a=5 , b=6, c=7;</a:t>
            </a:r>
          </a:p>
          <a:p>
            <a:pPr>
              <a:defRPr/>
            </a:pPr>
            <a:r>
              <a:rPr lang="en-US" dirty="0"/>
              <a:t>            </a:t>
            </a:r>
            <a:r>
              <a:rPr lang="en-US" dirty="0" err="1"/>
              <a:t>System.out.println</a:t>
            </a:r>
            <a:r>
              <a:rPr lang="en-US" dirty="0"/>
              <a:t>("Value is "+ b + c);</a:t>
            </a:r>
          </a:p>
          <a:p>
            <a:pPr>
              <a:defRPr/>
            </a:pPr>
            <a:r>
              <a:rPr lang="en-US" dirty="0"/>
              <a:t>            </a:t>
            </a:r>
            <a:r>
              <a:rPr lang="en-US" dirty="0" err="1"/>
              <a:t>System.out.println</a:t>
            </a:r>
            <a:r>
              <a:rPr lang="en-US" dirty="0"/>
              <a:t>(a + b + c);</a:t>
            </a:r>
          </a:p>
          <a:p>
            <a:pPr>
              <a:defRPr/>
            </a:pPr>
            <a:r>
              <a:rPr lang="en-US" dirty="0"/>
              <a:t>            </a:t>
            </a:r>
            <a:r>
              <a:rPr lang="en-US" dirty="0" err="1"/>
              <a:t>System.out.println</a:t>
            </a:r>
            <a:r>
              <a:rPr lang="en-US" dirty="0"/>
              <a:t>("String " + (</a:t>
            </a:r>
            <a:r>
              <a:rPr lang="en-US" dirty="0" err="1"/>
              <a:t>b+c</a:t>
            </a:r>
            <a:r>
              <a:rPr lang="en-US" dirty="0"/>
              <a:t>));</a:t>
            </a:r>
          </a:p>
          <a:p>
            <a:pPr>
              <a:defRPr/>
            </a:pPr>
            <a:r>
              <a:rPr lang="en-US" dirty="0"/>
              <a:t>      }</a:t>
            </a:r>
          </a:p>
          <a:p>
            <a:pPr>
              <a:defRPr/>
            </a:pPr>
            <a:r>
              <a:rPr lang="en-US" dirty="0"/>
              <a:t>}</a:t>
            </a:r>
            <a:endParaRPr lang="en-US" dirty="0"/>
          </a:p>
        </p:txBody>
      </p:sp>
      <p:sp>
        <p:nvSpPr>
          <p:cNvPr id="3" name="Content Placeholder 2"/>
          <p:cNvSpPr>
            <a:spLocks noGrp="1"/>
          </p:cNvSpPr>
          <p:nvPr>
            <p:ph sz="quarter" idx="1"/>
          </p:nvPr>
        </p:nvSpPr>
        <p:spPr>
          <a:xfrm>
            <a:off x="858129" y="932965"/>
            <a:ext cx="7751299" cy="981689"/>
          </a:xfrm>
          <a:solidFill>
            <a:schemeClr val="bg1">
              <a:lumMod val="85000"/>
            </a:schemeClr>
          </a:solidFill>
        </p:spPr>
        <p:txBody>
          <a:bodyPr>
            <a:normAutofit/>
          </a:bodyPr>
          <a:lstStyle/>
          <a:p>
            <a:pPr marL="0" indent="0">
              <a:buNone/>
              <a:defRPr/>
            </a:pPr>
            <a:r>
              <a:rPr lang="en-IN" sz="1800" b="1" dirty="0"/>
              <a:t>11</a:t>
            </a:r>
            <a:r>
              <a:rPr lang="en-IN" sz="1800" dirty="0"/>
              <a:t>. Select from among the following character escape code which is not available in Java.</a:t>
            </a:r>
          </a:p>
          <a:p>
            <a:pPr marL="0" indent="0">
              <a:buNone/>
              <a:defRPr/>
            </a:pPr>
            <a:endParaRPr lang="en-US" sz="1600" b="1" dirty="0" smtClean="0"/>
          </a:p>
          <a:p>
            <a:pPr marL="0" indent="0">
              <a:buNone/>
              <a:defRPr/>
            </a:pPr>
            <a:endParaRPr lang="en-US" sz="1600" b="1" dirty="0"/>
          </a:p>
          <a:p>
            <a:pPr marL="0" indent="0">
              <a:buNone/>
              <a:defRPr/>
            </a:pPr>
            <a:endParaRPr lang="en-IN" dirty="0" smtClean="0"/>
          </a:p>
          <a:p>
            <a:pPr>
              <a:defRPr/>
            </a:pPr>
            <a:endParaRPr lang="en-IN" dirty="0"/>
          </a:p>
        </p:txBody>
      </p:sp>
      <p:sp>
        <p:nvSpPr>
          <p:cNvPr id="2" name="Rectangle 1"/>
          <p:cNvSpPr/>
          <p:nvPr/>
        </p:nvSpPr>
        <p:spPr>
          <a:xfrm>
            <a:off x="8039687" y="1423809"/>
            <a:ext cx="1477107" cy="1754326"/>
          </a:xfrm>
          <a:prstGeom prst="rect">
            <a:avLst/>
          </a:prstGeom>
          <a:solidFill>
            <a:srgbClr val="FFFF00"/>
          </a:solidFill>
        </p:spPr>
        <p:txBody>
          <a:bodyPr wrap="square">
            <a:spAutoFit/>
          </a:bodyPr>
          <a:lstStyle/>
          <a:p>
            <a:pPr>
              <a:defRPr/>
            </a:pPr>
            <a:r>
              <a:rPr lang="en-US" b="1" dirty="0"/>
              <a:t>OPTIONS :</a:t>
            </a:r>
          </a:p>
          <a:p>
            <a:pPr>
              <a:defRPr/>
            </a:pPr>
            <a:r>
              <a:rPr lang="en-IN" dirty="0" smtClean="0"/>
              <a:t>A</a:t>
            </a:r>
            <a:r>
              <a:rPr lang="en-IN" dirty="0"/>
              <a:t>. t</a:t>
            </a:r>
          </a:p>
          <a:p>
            <a:pPr>
              <a:defRPr/>
            </a:pPr>
            <a:r>
              <a:rPr lang="en-IN" dirty="0"/>
              <a:t>B. r</a:t>
            </a:r>
          </a:p>
          <a:p>
            <a:pPr>
              <a:defRPr/>
            </a:pPr>
            <a:r>
              <a:rPr lang="en-IN" dirty="0"/>
              <a:t>C. a</a:t>
            </a:r>
          </a:p>
          <a:p>
            <a:pPr>
              <a:defRPr/>
            </a:pPr>
            <a:r>
              <a:rPr lang="en-IN" dirty="0"/>
              <a:t>D. \</a:t>
            </a:r>
          </a:p>
          <a:p>
            <a:pPr>
              <a:defRPr/>
            </a:pPr>
            <a:r>
              <a:rPr lang="en-IN" dirty="0"/>
              <a:t>E. “</a:t>
            </a:r>
            <a:endParaRPr lang="en-IN" dirty="0"/>
          </a:p>
        </p:txBody>
      </p:sp>
      <p:sp>
        <p:nvSpPr>
          <p:cNvPr id="4" name="Rectangle 3"/>
          <p:cNvSpPr/>
          <p:nvPr/>
        </p:nvSpPr>
        <p:spPr>
          <a:xfrm>
            <a:off x="5948288" y="4464699"/>
            <a:ext cx="3399693" cy="1477328"/>
          </a:xfrm>
          <a:prstGeom prst="rect">
            <a:avLst/>
          </a:prstGeom>
          <a:solidFill>
            <a:srgbClr val="FFFF00"/>
          </a:solidFill>
        </p:spPr>
        <p:txBody>
          <a:bodyPr wrap="square">
            <a:spAutoFit/>
          </a:bodyPr>
          <a:lstStyle/>
          <a:p>
            <a:pPr>
              <a:defRPr/>
            </a:pPr>
            <a:r>
              <a:rPr lang="en-US" b="1" dirty="0" smtClean="0"/>
              <a:t>OPTIONS :</a:t>
            </a:r>
          </a:p>
          <a:p>
            <a:pPr>
              <a:defRPr/>
            </a:pPr>
            <a:r>
              <a:rPr lang="en-US" dirty="0" smtClean="0"/>
              <a:t>A</a:t>
            </a:r>
            <a:r>
              <a:rPr lang="en-US" dirty="0"/>
              <a:t>. Value is 67 18 String 13</a:t>
            </a:r>
          </a:p>
          <a:p>
            <a:pPr>
              <a:defRPr/>
            </a:pPr>
            <a:r>
              <a:rPr lang="en-US" dirty="0"/>
              <a:t>B. Value is 13 18 String 13</a:t>
            </a:r>
          </a:p>
          <a:p>
            <a:pPr>
              <a:defRPr/>
            </a:pPr>
            <a:r>
              <a:rPr lang="en-US" dirty="0"/>
              <a:t>C. Value is 13 18 String</a:t>
            </a:r>
          </a:p>
          <a:p>
            <a:pPr>
              <a:defRPr/>
            </a:pPr>
            <a:r>
              <a:rPr lang="en-US" dirty="0"/>
              <a:t>D. Compilation fails</a:t>
            </a:r>
            <a:endParaRPr lang="en-US" dirty="0"/>
          </a:p>
        </p:txBody>
      </p:sp>
    </p:spTree>
    <p:extLst>
      <p:ext uri="{BB962C8B-B14F-4D97-AF65-F5344CB8AC3E}">
        <p14:creationId xmlns:p14="http://schemas.microsoft.com/office/powerpoint/2010/main" val="2484174402"/>
      </p:ext>
    </p:extLst>
  </p:cSld>
  <p:clrMapOvr>
    <a:masterClrMapping/>
  </p:clrMapOvr>
  <p:transition spd="slow">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6714" y="2847479"/>
            <a:ext cx="4822228" cy="3139321"/>
          </a:xfrm>
          <a:prstGeom prst="rect">
            <a:avLst/>
          </a:prstGeom>
          <a:solidFill>
            <a:schemeClr val="bg1">
              <a:lumMod val="85000"/>
            </a:schemeClr>
          </a:solidFill>
        </p:spPr>
        <p:txBody>
          <a:bodyPr wrap="square">
            <a:spAutoFit/>
          </a:bodyPr>
          <a:lstStyle/>
          <a:p>
            <a:r>
              <a:rPr lang="en-US" b="1" dirty="0"/>
              <a:t>14.</a:t>
            </a:r>
            <a:r>
              <a:rPr lang="en-IN" b="1" dirty="0"/>
              <a:t> </a:t>
            </a:r>
            <a:r>
              <a:rPr lang="en-IN" dirty="0"/>
              <a:t>What will be the output of the program?</a:t>
            </a:r>
          </a:p>
          <a:p>
            <a:r>
              <a:rPr lang="en-IN" dirty="0"/>
              <a:t>class Equals </a:t>
            </a:r>
          </a:p>
          <a:p>
            <a:r>
              <a:rPr lang="en-IN" dirty="0"/>
              <a:t>{</a:t>
            </a:r>
          </a:p>
          <a:p>
            <a:r>
              <a:rPr lang="en-IN" dirty="0"/>
              <a:t>    public static void main(String [] </a:t>
            </a:r>
            <a:r>
              <a:rPr lang="en-IN" dirty="0" err="1"/>
              <a:t>args</a:t>
            </a:r>
            <a:r>
              <a:rPr lang="en-IN" dirty="0"/>
              <a:t>) </a:t>
            </a:r>
          </a:p>
          <a:p>
            <a:r>
              <a:rPr lang="en-IN" dirty="0"/>
              <a:t>    {</a:t>
            </a:r>
          </a:p>
          <a:p>
            <a:r>
              <a:rPr lang="en-IN" dirty="0"/>
              <a:t>        </a:t>
            </a:r>
            <a:r>
              <a:rPr lang="en-IN" dirty="0" err="1"/>
              <a:t>int</a:t>
            </a:r>
            <a:r>
              <a:rPr lang="en-IN" dirty="0"/>
              <a:t> x = 100;</a:t>
            </a:r>
          </a:p>
          <a:p>
            <a:r>
              <a:rPr lang="en-IN" dirty="0"/>
              <a:t>        double y = 100.1;</a:t>
            </a:r>
          </a:p>
          <a:p>
            <a:r>
              <a:rPr lang="en-IN" dirty="0"/>
              <a:t>        </a:t>
            </a:r>
            <a:r>
              <a:rPr lang="en-IN" dirty="0" err="1"/>
              <a:t>boolean</a:t>
            </a:r>
            <a:r>
              <a:rPr lang="en-IN" dirty="0"/>
              <a:t> b = (x = y); /* Line 7 */</a:t>
            </a:r>
          </a:p>
          <a:p>
            <a:r>
              <a:rPr lang="en-IN" dirty="0"/>
              <a:t>        </a:t>
            </a:r>
            <a:r>
              <a:rPr lang="en-IN" dirty="0" err="1"/>
              <a:t>System.out.println</a:t>
            </a:r>
            <a:r>
              <a:rPr lang="en-IN" dirty="0"/>
              <a:t>(b);</a:t>
            </a:r>
          </a:p>
          <a:p>
            <a:r>
              <a:rPr lang="en-IN" dirty="0"/>
              <a:t>    }</a:t>
            </a:r>
          </a:p>
          <a:p>
            <a:r>
              <a:rPr lang="en-IN" dirty="0"/>
              <a:t>}</a:t>
            </a:r>
            <a:endParaRPr lang="en-IN" dirty="0"/>
          </a:p>
        </p:txBody>
      </p:sp>
      <p:sp>
        <p:nvSpPr>
          <p:cNvPr id="61442" name="Content Placeholder 2"/>
          <p:cNvSpPr>
            <a:spLocks noGrp="1"/>
          </p:cNvSpPr>
          <p:nvPr>
            <p:ph sz="quarter" idx="1"/>
          </p:nvPr>
        </p:nvSpPr>
        <p:spPr>
          <a:xfrm>
            <a:off x="776714" y="787831"/>
            <a:ext cx="4329858" cy="576735"/>
          </a:xfrm>
          <a:solidFill>
            <a:schemeClr val="bg1">
              <a:lumMod val="85000"/>
            </a:schemeClr>
          </a:solidFill>
        </p:spPr>
        <p:txBody>
          <a:bodyPr>
            <a:noAutofit/>
          </a:bodyPr>
          <a:lstStyle/>
          <a:p>
            <a:pPr marL="0" indent="0">
              <a:buNone/>
            </a:pPr>
            <a:r>
              <a:rPr lang="en-US" sz="1800" b="1" dirty="0"/>
              <a:t>13</a:t>
            </a:r>
            <a:r>
              <a:rPr lang="en-US" sz="1800" dirty="0"/>
              <a:t>. </a:t>
            </a:r>
            <a:r>
              <a:rPr lang="en-IN" sz="1800" dirty="0"/>
              <a:t>In Java, the word true is</a:t>
            </a:r>
            <a:r>
              <a:rPr lang="en-IN" sz="1800" dirty="0" smtClean="0"/>
              <a:t>................</a:t>
            </a:r>
            <a:endParaRPr lang="en-IN" sz="1800" dirty="0"/>
          </a:p>
        </p:txBody>
      </p:sp>
      <p:sp>
        <p:nvSpPr>
          <p:cNvPr id="2" name="Rectangle 1"/>
          <p:cNvSpPr/>
          <p:nvPr/>
        </p:nvSpPr>
        <p:spPr>
          <a:xfrm>
            <a:off x="4780671" y="4791214"/>
            <a:ext cx="4060874" cy="1477328"/>
          </a:xfrm>
          <a:prstGeom prst="rect">
            <a:avLst/>
          </a:prstGeom>
          <a:solidFill>
            <a:srgbClr val="FFFF00"/>
          </a:solidFill>
        </p:spPr>
        <p:txBody>
          <a:bodyPr wrap="square">
            <a:spAutoFit/>
          </a:bodyPr>
          <a:lstStyle/>
          <a:p>
            <a:r>
              <a:rPr lang="en-IN" b="1" dirty="0" smtClean="0"/>
              <a:t>OPTIONS :</a:t>
            </a:r>
          </a:p>
          <a:p>
            <a:r>
              <a:rPr lang="en-IN" dirty="0" smtClean="0"/>
              <a:t>A</a:t>
            </a:r>
            <a:r>
              <a:rPr lang="en-IN" dirty="0"/>
              <a:t>. true</a:t>
            </a:r>
          </a:p>
          <a:p>
            <a:r>
              <a:rPr lang="en-IN" dirty="0"/>
              <a:t>B. false</a:t>
            </a:r>
          </a:p>
          <a:p>
            <a:r>
              <a:rPr lang="en-IN" b="1" dirty="0"/>
              <a:t>C</a:t>
            </a:r>
            <a:r>
              <a:rPr lang="en-IN" dirty="0"/>
              <a:t>. Compilation fails</a:t>
            </a:r>
          </a:p>
          <a:p>
            <a:r>
              <a:rPr lang="en-IN" dirty="0"/>
              <a:t>D. An exception is thrown at runtime</a:t>
            </a:r>
            <a:endParaRPr lang="en-IN" dirty="0"/>
          </a:p>
        </p:txBody>
      </p:sp>
      <p:sp>
        <p:nvSpPr>
          <p:cNvPr id="3" name="Rectangle 2"/>
          <p:cNvSpPr/>
          <p:nvPr/>
        </p:nvSpPr>
        <p:spPr>
          <a:xfrm>
            <a:off x="4977618" y="1076198"/>
            <a:ext cx="2424332" cy="1477328"/>
          </a:xfrm>
          <a:prstGeom prst="rect">
            <a:avLst/>
          </a:prstGeom>
          <a:solidFill>
            <a:srgbClr val="FFFF00"/>
          </a:solidFill>
        </p:spPr>
        <p:txBody>
          <a:bodyPr wrap="square">
            <a:spAutoFit/>
          </a:bodyPr>
          <a:lstStyle/>
          <a:p>
            <a:r>
              <a:rPr lang="en-IN" b="1" dirty="0"/>
              <a:t>OPTIONS :</a:t>
            </a:r>
            <a:endParaRPr lang="en-IN" dirty="0" smtClean="0"/>
          </a:p>
          <a:p>
            <a:r>
              <a:rPr lang="en-IN" dirty="0" smtClean="0"/>
              <a:t>A</a:t>
            </a:r>
            <a:r>
              <a:rPr lang="en-IN" dirty="0"/>
              <a:t>. A Java keyword</a:t>
            </a:r>
          </a:p>
          <a:p>
            <a:r>
              <a:rPr lang="en-IN" b="1" dirty="0"/>
              <a:t>B. </a:t>
            </a:r>
            <a:r>
              <a:rPr lang="en-IN" dirty="0"/>
              <a:t>A Boolean literal</a:t>
            </a:r>
          </a:p>
          <a:p>
            <a:r>
              <a:rPr lang="en-IN" dirty="0"/>
              <a:t>C. Same as value 1</a:t>
            </a:r>
          </a:p>
          <a:p>
            <a:r>
              <a:rPr lang="en-IN" dirty="0"/>
              <a:t>D. Same as value 0</a:t>
            </a:r>
            <a:endParaRPr lang="en-IN" dirty="0"/>
          </a:p>
        </p:txBody>
      </p:sp>
    </p:spTree>
    <p:extLst>
      <p:ext uri="{BB962C8B-B14F-4D97-AF65-F5344CB8AC3E}">
        <p14:creationId xmlns:p14="http://schemas.microsoft.com/office/powerpoint/2010/main" val="35162544"/>
      </p:ext>
    </p:extLst>
  </p:cSld>
  <p:clrMapOvr>
    <a:masterClrMapping/>
  </p:clrMapOvr>
  <p:transition spd="slow">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3248" y="811070"/>
            <a:ext cx="5689416" cy="3873471"/>
          </a:xfrm>
          <a:solidFill>
            <a:schemeClr val="bg1">
              <a:lumMod val="85000"/>
            </a:schemeClr>
          </a:solidFill>
        </p:spPr>
        <p:txBody>
          <a:bodyPr/>
          <a:lstStyle/>
          <a:p>
            <a:pPr marL="0" indent="0">
              <a:buNone/>
              <a:defRPr/>
            </a:pPr>
            <a:r>
              <a:rPr lang="en-IN" sz="1800" dirty="0"/>
              <a:t>15. Find the error:</a:t>
            </a:r>
          </a:p>
          <a:p>
            <a:pPr marL="0" indent="0">
              <a:buNone/>
              <a:defRPr/>
            </a:pPr>
            <a:r>
              <a:rPr lang="en-IN" sz="1800" dirty="0"/>
              <a:t>public class Test{</a:t>
            </a:r>
          </a:p>
          <a:p>
            <a:pPr marL="0" indent="0">
              <a:buNone/>
              <a:defRPr/>
            </a:pPr>
            <a:r>
              <a:rPr lang="en-IN" sz="1800" dirty="0"/>
              <a:t>public static void main(String [] </a:t>
            </a:r>
            <a:r>
              <a:rPr lang="en-IN" sz="1800" dirty="0" err="1"/>
              <a:t>args</a:t>
            </a:r>
            <a:r>
              <a:rPr lang="en-IN" sz="1800" dirty="0"/>
              <a:t>){</a:t>
            </a:r>
          </a:p>
          <a:p>
            <a:pPr marL="0" indent="0">
              <a:buNone/>
              <a:defRPr/>
            </a:pPr>
            <a:r>
              <a:rPr lang="en-IN" sz="1800" dirty="0" err="1"/>
              <a:t>int</a:t>
            </a:r>
            <a:r>
              <a:rPr lang="en-IN" sz="1800" dirty="0"/>
              <a:t> a=55;		\\line1</a:t>
            </a:r>
          </a:p>
          <a:p>
            <a:pPr marL="0" indent="0">
              <a:buNone/>
              <a:defRPr/>
            </a:pPr>
            <a:r>
              <a:rPr lang="en-IN" sz="1800" dirty="0"/>
              <a:t>float b=45.59;		\\line2</a:t>
            </a:r>
          </a:p>
          <a:p>
            <a:pPr marL="0" indent="0">
              <a:buNone/>
              <a:defRPr/>
            </a:pPr>
            <a:r>
              <a:rPr lang="en-IN" sz="1800" dirty="0"/>
              <a:t>double c=67.4567;	\\line3</a:t>
            </a:r>
          </a:p>
          <a:p>
            <a:pPr marL="0" indent="0">
              <a:buNone/>
              <a:defRPr/>
            </a:pPr>
            <a:r>
              <a:rPr lang="en-IN" sz="1800" dirty="0" err="1"/>
              <a:t>System.out.println</a:t>
            </a:r>
            <a:r>
              <a:rPr lang="en-IN" sz="1800" dirty="0"/>
              <a:t>(a+“ ”+b+” “+c);		\\line4</a:t>
            </a:r>
          </a:p>
          <a:p>
            <a:pPr marL="0" indent="0">
              <a:buNone/>
              <a:defRPr/>
            </a:pPr>
            <a:r>
              <a:rPr lang="en-IN" sz="1800" dirty="0"/>
              <a:t>}</a:t>
            </a:r>
          </a:p>
          <a:p>
            <a:pPr marL="0" indent="0">
              <a:buNone/>
              <a:defRPr/>
            </a:pPr>
            <a:r>
              <a:rPr lang="en-IN" sz="1800" dirty="0"/>
              <a:t>}</a:t>
            </a:r>
          </a:p>
          <a:p>
            <a:pPr>
              <a:defRPr/>
            </a:pPr>
            <a:endParaRPr lang="en-IN" dirty="0"/>
          </a:p>
        </p:txBody>
      </p:sp>
      <p:sp>
        <p:nvSpPr>
          <p:cNvPr id="2" name="Rectangle 1"/>
          <p:cNvSpPr/>
          <p:nvPr/>
        </p:nvSpPr>
        <p:spPr>
          <a:xfrm>
            <a:off x="6790006" y="4097105"/>
            <a:ext cx="1720948" cy="1477328"/>
          </a:xfrm>
          <a:prstGeom prst="rect">
            <a:avLst/>
          </a:prstGeom>
          <a:solidFill>
            <a:srgbClr val="FFFF00"/>
          </a:solidFill>
        </p:spPr>
        <p:txBody>
          <a:bodyPr wrap="square">
            <a:spAutoFit/>
          </a:bodyPr>
          <a:lstStyle/>
          <a:p>
            <a:pPr>
              <a:defRPr/>
            </a:pPr>
            <a:r>
              <a:rPr lang="en-IN" b="1" dirty="0"/>
              <a:t>OPTIONS :</a:t>
            </a:r>
            <a:endParaRPr lang="en-IN" dirty="0"/>
          </a:p>
          <a:p>
            <a:pPr>
              <a:defRPr/>
            </a:pPr>
            <a:r>
              <a:rPr lang="en-IN" dirty="0"/>
              <a:t>a) line1</a:t>
            </a:r>
          </a:p>
          <a:p>
            <a:pPr>
              <a:defRPr/>
            </a:pPr>
            <a:r>
              <a:rPr lang="en-IN" dirty="0"/>
              <a:t>b) line2</a:t>
            </a:r>
          </a:p>
          <a:p>
            <a:pPr>
              <a:defRPr/>
            </a:pPr>
            <a:r>
              <a:rPr lang="en-IN" dirty="0"/>
              <a:t>c) line3</a:t>
            </a:r>
          </a:p>
          <a:p>
            <a:pPr>
              <a:defRPr/>
            </a:pPr>
            <a:r>
              <a:rPr lang="en-IN" dirty="0"/>
              <a:t>d) line 4</a:t>
            </a:r>
            <a:endParaRPr lang="en-IN" dirty="0"/>
          </a:p>
        </p:txBody>
      </p:sp>
    </p:spTree>
    <p:extLst>
      <p:ext uri="{BB962C8B-B14F-4D97-AF65-F5344CB8AC3E}">
        <p14:creationId xmlns:p14="http://schemas.microsoft.com/office/powerpoint/2010/main" val="3504778732"/>
      </p:ext>
    </p:extLst>
  </p:cSld>
  <p:clrMapOvr>
    <a:masterClrMapping/>
  </p:clrMapOvr>
  <p:transition spd="slow">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2"/>
          <p:cNvSpPr>
            <a:spLocks noGrp="1"/>
          </p:cNvSpPr>
          <p:nvPr>
            <p:ph sz="quarter" idx="1"/>
          </p:nvPr>
        </p:nvSpPr>
        <p:spPr>
          <a:xfrm>
            <a:off x="794120" y="687646"/>
            <a:ext cx="7467600" cy="2252501"/>
          </a:xfrm>
          <a:solidFill>
            <a:schemeClr val="bg1">
              <a:lumMod val="85000"/>
            </a:schemeClr>
          </a:solidFill>
        </p:spPr>
        <p:txBody>
          <a:bodyPr>
            <a:normAutofit/>
          </a:bodyPr>
          <a:lstStyle/>
          <a:p>
            <a:pPr marL="0" indent="0">
              <a:buNone/>
            </a:pPr>
            <a:r>
              <a:rPr lang="en-IN" sz="1800" dirty="0">
                <a:latin typeface="Cambria" panose="02040503050406030204" pitchFamily="18" charset="0"/>
                <a:ea typeface="Cambria" panose="02040503050406030204" pitchFamily="18" charset="0"/>
              </a:rPr>
              <a:t>16. What is the valid data type for variable “a” to print “Hello World”?</a:t>
            </a:r>
          </a:p>
          <a:p>
            <a:pPr marL="0" indent="0">
              <a:buNone/>
            </a:pPr>
            <a:r>
              <a:rPr lang="en-IN" sz="1800" dirty="0">
                <a:latin typeface="Cambria" panose="02040503050406030204" pitchFamily="18" charset="0"/>
                <a:ea typeface="Cambria" panose="02040503050406030204" pitchFamily="18" charset="0"/>
              </a:rPr>
              <a:t>switch(a)</a:t>
            </a:r>
          </a:p>
          <a:p>
            <a:pPr marL="0" indent="0">
              <a:buNone/>
            </a:pP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System.out.println</a:t>
            </a:r>
            <a:r>
              <a:rPr lang="en-IN" sz="1800" dirty="0">
                <a:latin typeface="Cambria" panose="02040503050406030204" pitchFamily="18" charset="0"/>
                <a:ea typeface="Cambria" panose="02040503050406030204" pitchFamily="18" charset="0"/>
              </a:rPr>
              <a:t>("Hello World");</a:t>
            </a:r>
          </a:p>
          <a:p>
            <a:pPr marL="0" indent="0">
              <a:buNone/>
            </a:pPr>
            <a:r>
              <a:rPr lang="en-IN" sz="1800" dirty="0" smtClean="0">
                <a:latin typeface="Cambria" panose="02040503050406030204" pitchFamily="18" charset="0"/>
                <a:ea typeface="Cambria" panose="02040503050406030204" pitchFamily="18" charset="0"/>
              </a:rPr>
              <a:t>}</a:t>
            </a:r>
            <a:endParaRPr lang="en-IN" sz="1800" dirty="0">
              <a:latin typeface="Cambria" panose="02040503050406030204" pitchFamily="18" charset="0"/>
              <a:ea typeface="Cambria" panose="02040503050406030204" pitchFamily="18" charset="0"/>
            </a:endParaRPr>
          </a:p>
        </p:txBody>
      </p:sp>
      <p:sp>
        <p:nvSpPr>
          <p:cNvPr id="2" name="Rectangle 1"/>
          <p:cNvSpPr/>
          <p:nvPr/>
        </p:nvSpPr>
        <p:spPr>
          <a:xfrm>
            <a:off x="7310511" y="1696640"/>
            <a:ext cx="2550941" cy="1477328"/>
          </a:xfrm>
          <a:prstGeom prst="rect">
            <a:avLst/>
          </a:prstGeom>
          <a:solidFill>
            <a:srgbClr val="FFFF00"/>
          </a:solidFill>
        </p:spPr>
        <p:txBody>
          <a:bodyPr wrap="square">
            <a:spAutoFit/>
          </a:bodyPr>
          <a:lstStyle/>
          <a:p>
            <a:r>
              <a:rPr lang="en-IN" b="1" dirty="0">
                <a:latin typeface="Cambria" panose="02040503050406030204" pitchFamily="18" charset="0"/>
                <a:ea typeface="Cambria" panose="02040503050406030204" pitchFamily="18" charset="0"/>
              </a:rPr>
              <a:t>OPTIONS:</a:t>
            </a:r>
            <a:endParaRPr lang="en-IN" dirty="0" smtClean="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rPr>
              <a:t>a</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int</a:t>
            </a:r>
            <a:r>
              <a:rPr lang="en-IN" dirty="0">
                <a:latin typeface="Cambria" panose="02040503050406030204" pitchFamily="18" charset="0"/>
                <a:ea typeface="Cambria" panose="02040503050406030204" pitchFamily="18" charset="0"/>
              </a:rPr>
              <a:t> and float</a:t>
            </a:r>
          </a:p>
          <a:p>
            <a:r>
              <a:rPr lang="en-IN" dirty="0">
                <a:latin typeface="Cambria" panose="02040503050406030204" pitchFamily="18" charset="0"/>
                <a:ea typeface="Cambria" panose="02040503050406030204" pitchFamily="18" charset="0"/>
              </a:rPr>
              <a:t>b) byte and short</a:t>
            </a:r>
          </a:p>
          <a:p>
            <a:r>
              <a:rPr lang="en-IN" dirty="0">
                <a:latin typeface="Cambria" panose="02040503050406030204" pitchFamily="18" charset="0"/>
                <a:ea typeface="Cambria" panose="02040503050406030204" pitchFamily="18" charset="0"/>
              </a:rPr>
              <a:t>c) char and long</a:t>
            </a:r>
          </a:p>
          <a:p>
            <a:r>
              <a:rPr lang="en-IN" dirty="0">
                <a:latin typeface="Cambria" panose="02040503050406030204" pitchFamily="18" charset="0"/>
                <a:ea typeface="Cambria" panose="02040503050406030204" pitchFamily="18" charset="0"/>
              </a:rPr>
              <a:t>d) byte and </a:t>
            </a:r>
            <a:r>
              <a:rPr lang="en-IN" dirty="0" smtClean="0">
                <a:latin typeface="Cambria" panose="02040503050406030204" pitchFamily="18" charset="0"/>
                <a:ea typeface="Cambria" panose="02040503050406030204" pitchFamily="18" charset="0"/>
              </a:rPr>
              <a:t>char</a:t>
            </a:r>
            <a:endParaRPr lang="en-IN" dirty="0">
              <a:latin typeface="Cambria" panose="02040503050406030204" pitchFamily="18" charset="0"/>
              <a:ea typeface="Cambria" panose="02040503050406030204" pitchFamily="18" charset="0"/>
            </a:endParaRPr>
          </a:p>
        </p:txBody>
      </p:sp>
      <p:sp>
        <p:nvSpPr>
          <p:cNvPr id="3" name="Rectangle 2"/>
          <p:cNvSpPr/>
          <p:nvPr/>
        </p:nvSpPr>
        <p:spPr>
          <a:xfrm>
            <a:off x="794120" y="3807653"/>
            <a:ext cx="6096000" cy="369332"/>
          </a:xfrm>
          <a:prstGeom prst="rect">
            <a:avLst/>
          </a:prstGeom>
          <a:solidFill>
            <a:schemeClr val="bg1">
              <a:lumMod val="85000"/>
            </a:schemeClr>
          </a:solidFill>
        </p:spPr>
        <p:txBody>
          <a:bodyPr>
            <a:spAutoFit/>
          </a:bodyPr>
          <a:lstStyle/>
          <a:p>
            <a:r>
              <a:rPr lang="en-US" dirty="0">
                <a:latin typeface="Cambria" panose="02040503050406030204" pitchFamily="18" charset="0"/>
                <a:ea typeface="Cambria" panose="02040503050406030204" pitchFamily="18" charset="0"/>
              </a:rPr>
              <a:t>17. </a:t>
            </a:r>
            <a:r>
              <a:rPr lang="en-IN" dirty="0">
                <a:latin typeface="Cambria" panose="02040503050406030204" pitchFamily="18" charset="0"/>
                <a:ea typeface="Cambria" panose="02040503050406030204" pitchFamily="18" charset="0"/>
              </a:rPr>
              <a:t>How many primitive data types are there in Java</a:t>
            </a:r>
            <a:r>
              <a:rPr lang="en-IN" dirty="0" smtClean="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
        <p:nvSpPr>
          <p:cNvPr id="4" name="Rectangle 3"/>
          <p:cNvSpPr/>
          <p:nvPr/>
        </p:nvSpPr>
        <p:spPr>
          <a:xfrm>
            <a:off x="7310511" y="3992319"/>
            <a:ext cx="1676400" cy="1477328"/>
          </a:xfrm>
          <a:prstGeom prst="rect">
            <a:avLst/>
          </a:prstGeom>
          <a:solidFill>
            <a:srgbClr val="FFFF00"/>
          </a:solidFill>
        </p:spPr>
        <p:txBody>
          <a:bodyPr wrap="square">
            <a:spAutoFit/>
          </a:bodyPr>
          <a:lstStyle/>
          <a:p>
            <a:r>
              <a:rPr lang="en-IN" b="1" dirty="0" smtClean="0">
                <a:latin typeface="Cambria" panose="02040503050406030204" pitchFamily="18" charset="0"/>
                <a:ea typeface="Cambria" panose="02040503050406030204" pitchFamily="18" charset="0"/>
              </a:rPr>
              <a:t>OPTIONS:</a:t>
            </a:r>
          </a:p>
          <a:p>
            <a:r>
              <a:rPr lang="en-IN" dirty="0" smtClean="0">
                <a:latin typeface="Cambria" panose="02040503050406030204" pitchFamily="18" charset="0"/>
                <a:ea typeface="Cambria" panose="02040503050406030204" pitchFamily="18" charset="0"/>
              </a:rPr>
              <a:t>A</a:t>
            </a:r>
            <a:r>
              <a:rPr lang="en-IN" dirty="0">
                <a:latin typeface="Cambria" panose="02040503050406030204" pitchFamily="18" charset="0"/>
                <a:ea typeface="Cambria" panose="02040503050406030204" pitchFamily="18" charset="0"/>
              </a:rPr>
              <a:t>. 6</a:t>
            </a:r>
          </a:p>
          <a:p>
            <a:r>
              <a:rPr lang="en-IN" dirty="0">
                <a:latin typeface="Cambria" panose="02040503050406030204" pitchFamily="18" charset="0"/>
                <a:ea typeface="Cambria" panose="02040503050406030204" pitchFamily="18" charset="0"/>
              </a:rPr>
              <a:t>B. 7</a:t>
            </a:r>
          </a:p>
          <a:p>
            <a:r>
              <a:rPr lang="en-IN" dirty="0">
                <a:latin typeface="Cambria" panose="02040503050406030204" pitchFamily="18" charset="0"/>
                <a:ea typeface="Cambria" panose="02040503050406030204" pitchFamily="18" charset="0"/>
              </a:rPr>
              <a:t>C. 8</a:t>
            </a:r>
          </a:p>
          <a:p>
            <a:r>
              <a:rPr lang="en-IN" dirty="0">
                <a:latin typeface="Cambria" panose="02040503050406030204" pitchFamily="18" charset="0"/>
                <a:ea typeface="Cambria" panose="02040503050406030204" pitchFamily="18" charset="0"/>
              </a:rPr>
              <a:t>D. 9</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1620263"/>
      </p:ext>
    </p:extLst>
  </p:cSld>
  <p:clrMapOvr>
    <a:masterClrMapping/>
  </p:clrMapOvr>
  <p:transition spd="slow">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p:cNvSpPr>
            <a:spLocks noGrp="1"/>
          </p:cNvSpPr>
          <p:nvPr>
            <p:ph sz="quarter" idx="1"/>
          </p:nvPr>
        </p:nvSpPr>
        <p:spPr>
          <a:xfrm>
            <a:off x="779488" y="719527"/>
            <a:ext cx="5516381" cy="629587"/>
          </a:xfrm>
          <a:solidFill>
            <a:schemeClr val="bg1">
              <a:lumMod val="85000"/>
            </a:schemeClr>
          </a:solidFill>
        </p:spPr>
        <p:txBody>
          <a:bodyPr>
            <a:normAutofit/>
          </a:bodyPr>
          <a:lstStyle/>
          <a:p>
            <a:pPr marL="0" indent="0">
              <a:buNone/>
            </a:pPr>
            <a:r>
              <a:rPr lang="en-IN" sz="1800" b="1" dirty="0"/>
              <a:t>18.</a:t>
            </a:r>
            <a:r>
              <a:rPr lang="en-IN" sz="1800" dirty="0"/>
              <a:t> In Java byte, short, </a:t>
            </a:r>
            <a:r>
              <a:rPr lang="en-IN" sz="1800" dirty="0" err="1"/>
              <a:t>int</a:t>
            </a:r>
            <a:r>
              <a:rPr lang="en-IN" sz="1800" dirty="0"/>
              <a:t> and long all of these </a:t>
            </a:r>
            <a:r>
              <a:rPr lang="en-IN" sz="1800" dirty="0" smtClean="0"/>
              <a:t>are</a:t>
            </a:r>
            <a:endParaRPr lang="en-IN" sz="1800" dirty="0"/>
          </a:p>
        </p:txBody>
      </p:sp>
      <p:sp>
        <p:nvSpPr>
          <p:cNvPr id="2" name="Rectangle 1"/>
          <p:cNvSpPr/>
          <p:nvPr/>
        </p:nvSpPr>
        <p:spPr>
          <a:xfrm>
            <a:off x="5329002" y="1188448"/>
            <a:ext cx="2303489" cy="1477328"/>
          </a:xfrm>
          <a:prstGeom prst="rect">
            <a:avLst/>
          </a:prstGeom>
          <a:solidFill>
            <a:srgbClr val="FFFF00"/>
          </a:solidFill>
        </p:spPr>
        <p:txBody>
          <a:bodyPr wrap="square">
            <a:spAutoFit/>
          </a:bodyPr>
          <a:lstStyle/>
          <a:p>
            <a:r>
              <a:rPr lang="en-IN" b="1" dirty="0" smtClean="0"/>
              <a:t>OPTIONS :</a:t>
            </a:r>
          </a:p>
          <a:p>
            <a:r>
              <a:rPr lang="en-IN" dirty="0" smtClean="0"/>
              <a:t>A</a:t>
            </a:r>
            <a:r>
              <a:rPr lang="en-IN" dirty="0"/>
              <a:t>. signed</a:t>
            </a:r>
          </a:p>
          <a:p>
            <a:r>
              <a:rPr lang="en-IN" dirty="0"/>
              <a:t>B. unsigned</a:t>
            </a:r>
          </a:p>
          <a:p>
            <a:r>
              <a:rPr lang="en-IN" dirty="0"/>
              <a:t>C. Both of the above</a:t>
            </a:r>
          </a:p>
          <a:p>
            <a:r>
              <a:rPr lang="en-IN" dirty="0"/>
              <a:t>D. None of </a:t>
            </a:r>
            <a:r>
              <a:rPr lang="en-IN" dirty="0" smtClean="0"/>
              <a:t>these</a:t>
            </a:r>
            <a:endParaRPr lang="en-IN" dirty="0"/>
          </a:p>
        </p:txBody>
      </p:sp>
      <p:sp>
        <p:nvSpPr>
          <p:cNvPr id="3" name="Rectangle 2"/>
          <p:cNvSpPr/>
          <p:nvPr/>
        </p:nvSpPr>
        <p:spPr>
          <a:xfrm>
            <a:off x="779488" y="2842309"/>
            <a:ext cx="6096000" cy="584775"/>
          </a:xfrm>
          <a:prstGeom prst="rect">
            <a:avLst/>
          </a:prstGeom>
          <a:solidFill>
            <a:schemeClr val="bg1">
              <a:lumMod val="85000"/>
            </a:schemeClr>
          </a:solidFill>
        </p:spPr>
        <p:txBody>
          <a:bodyPr>
            <a:spAutoFit/>
          </a:bodyPr>
          <a:lstStyle/>
          <a:p>
            <a:endParaRPr lang="en-US" sz="600" b="1" dirty="0" smtClean="0"/>
          </a:p>
          <a:p>
            <a:r>
              <a:rPr lang="en-US" b="1" dirty="0" smtClean="0"/>
              <a:t>19</a:t>
            </a:r>
            <a:r>
              <a:rPr lang="en-US" b="1" dirty="0"/>
              <a:t>.</a:t>
            </a:r>
            <a:r>
              <a:rPr lang="en-IN" b="1" dirty="0"/>
              <a:t> </a:t>
            </a:r>
            <a:r>
              <a:rPr lang="en-IN" dirty="0"/>
              <a:t>What is the range of data type byte in Java</a:t>
            </a:r>
            <a:r>
              <a:rPr lang="en-IN" dirty="0" smtClean="0"/>
              <a:t>?</a:t>
            </a:r>
          </a:p>
          <a:p>
            <a:endParaRPr lang="en-IN" sz="800" dirty="0"/>
          </a:p>
        </p:txBody>
      </p:sp>
      <p:sp>
        <p:nvSpPr>
          <p:cNvPr id="4" name="Rectangle 3"/>
          <p:cNvSpPr/>
          <p:nvPr/>
        </p:nvSpPr>
        <p:spPr>
          <a:xfrm>
            <a:off x="779488" y="4563778"/>
            <a:ext cx="7929797" cy="553998"/>
          </a:xfrm>
          <a:prstGeom prst="rect">
            <a:avLst/>
          </a:prstGeom>
          <a:solidFill>
            <a:schemeClr val="bg1">
              <a:lumMod val="85000"/>
            </a:schemeClr>
          </a:solidFill>
        </p:spPr>
        <p:txBody>
          <a:bodyPr wrap="square">
            <a:spAutoFit/>
          </a:bodyPr>
          <a:lstStyle/>
          <a:p>
            <a:endParaRPr lang="en-US" sz="600" b="1" dirty="0" smtClean="0"/>
          </a:p>
          <a:p>
            <a:r>
              <a:rPr lang="en-US" b="1" dirty="0" smtClean="0"/>
              <a:t>20</a:t>
            </a:r>
            <a:r>
              <a:rPr lang="en-US" dirty="0"/>
              <a:t>.</a:t>
            </a:r>
            <a:r>
              <a:rPr lang="en-IN" dirty="0"/>
              <a:t> Which of these literals can be contained in a data type float variable</a:t>
            </a:r>
            <a:r>
              <a:rPr lang="en-IN" dirty="0" smtClean="0"/>
              <a:t>?</a:t>
            </a:r>
          </a:p>
          <a:p>
            <a:endParaRPr lang="en-IN" sz="600" dirty="0"/>
          </a:p>
        </p:txBody>
      </p:sp>
      <p:sp>
        <p:nvSpPr>
          <p:cNvPr id="5" name="Rectangle 4"/>
          <p:cNvSpPr/>
          <p:nvPr/>
        </p:nvSpPr>
        <p:spPr>
          <a:xfrm>
            <a:off x="6295869" y="2958163"/>
            <a:ext cx="3827488" cy="1477328"/>
          </a:xfrm>
          <a:prstGeom prst="rect">
            <a:avLst/>
          </a:prstGeom>
          <a:solidFill>
            <a:srgbClr val="FFFF00"/>
          </a:solidFill>
        </p:spPr>
        <p:txBody>
          <a:bodyPr wrap="square">
            <a:spAutoFit/>
          </a:bodyPr>
          <a:lstStyle/>
          <a:p>
            <a:r>
              <a:rPr lang="en-IN" b="1" dirty="0" smtClean="0"/>
              <a:t>OPTIONS :</a:t>
            </a:r>
          </a:p>
          <a:p>
            <a:r>
              <a:rPr lang="en-IN" dirty="0" smtClean="0"/>
              <a:t>A</a:t>
            </a:r>
            <a:r>
              <a:rPr lang="en-IN" dirty="0"/>
              <a:t>. -128 to 127</a:t>
            </a:r>
          </a:p>
          <a:p>
            <a:r>
              <a:rPr lang="en-IN" dirty="0"/>
              <a:t>B. -32768 to 32767 </a:t>
            </a:r>
          </a:p>
          <a:p>
            <a:r>
              <a:rPr lang="en-IN" dirty="0"/>
              <a:t>C. -2147483648 to 2147483647 </a:t>
            </a:r>
          </a:p>
          <a:p>
            <a:r>
              <a:rPr lang="en-IN" dirty="0"/>
              <a:t>D. None of the mentioned</a:t>
            </a:r>
            <a:endParaRPr lang="en-US" dirty="0"/>
          </a:p>
        </p:txBody>
      </p:sp>
      <p:sp>
        <p:nvSpPr>
          <p:cNvPr id="6" name="Rectangle 5"/>
          <p:cNvSpPr/>
          <p:nvPr/>
        </p:nvSpPr>
        <p:spPr>
          <a:xfrm>
            <a:off x="8252084" y="4921858"/>
            <a:ext cx="1871273" cy="1477328"/>
          </a:xfrm>
          <a:prstGeom prst="rect">
            <a:avLst/>
          </a:prstGeom>
          <a:solidFill>
            <a:srgbClr val="FFFF00"/>
          </a:solidFill>
        </p:spPr>
        <p:txBody>
          <a:bodyPr wrap="square">
            <a:spAutoFit/>
          </a:bodyPr>
          <a:lstStyle/>
          <a:p>
            <a:r>
              <a:rPr lang="en-IN" b="1" dirty="0"/>
              <a:t>OPTIONS :</a:t>
            </a:r>
            <a:endParaRPr lang="en-IN" dirty="0" smtClean="0"/>
          </a:p>
          <a:p>
            <a:r>
              <a:rPr lang="en-IN" dirty="0" smtClean="0"/>
              <a:t>A.1.7e-308 </a:t>
            </a:r>
            <a:endParaRPr lang="en-IN" dirty="0"/>
          </a:p>
          <a:p>
            <a:r>
              <a:rPr lang="en-IN" dirty="0"/>
              <a:t>B. 3.4e-038</a:t>
            </a:r>
          </a:p>
          <a:p>
            <a:r>
              <a:rPr lang="en-IN" dirty="0"/>
              <a:t>C. 1.7e+308 </a:t>
            </a:r>
          </a:p>
          <a:p>
            <a:r>
              <a:rPr lang="en-IN" dirty="0"/>
              <a:t>D. 3.4e-050</a:t>
            </a:r>
            <a:endParaRPr lang="en-IN" dirty="0"/>
          </a:p>
        </p:txBody>
      </p:sp>
    </p:spTree>
    <p:extLst>
      <p:ext uri="{BB962C8B-B14F-4D97-AF65-F5344CB8AC3E}">
        <p14:creationId xmlns:p14="http://schemas.microsoft.com/office/powerpoint/2010/main" val="1500573530"/>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4200"/>
            <a:ext cx="10972800" cy="914400"/>
          </a:xfrm>
        </p:spPr>
        <p:txBody>
          <a:bodyPr>
            <a:normAutofit/>
          </a:bodyPr>
          <a:lstStyle/>
          <a:p>
            <a:r>
              <a:rPr lang="en-IN" b="1" dirty="0" smtClean="0">
                <a:latin typeface="Cambria" panose="02040503050406030204" pitchFamily="18" charset="0"/>
                <a:ea typeface="Cambria" panose="02040503050406030204" pitchFamily="18" charset="0"/>
              </a:rPr>
              <a:t>Imperative Programming</a:t>
            </a:r>
            <a:endParaRPr lang="en-IN"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09600" y="956994"/>
            <a:ext cx="10972800" cy="4297363"/>
          </a:xfrm>
        </p:spPr>
        <p:txBody>
          <a:bodyPr/>
          <a:lstStyle/>
          <a:p>
            <a:r>
              <a:rPr lang="en-IN" sz="1800" dirty="0">
                <a:latin typeface="Cambria" panose="02040503050406030204" pitchFamily="18" charset="0"/>
                <a:ea typeface="Cambria" panose="02040503050406030204" pitchFamily="18" charset="0"/>
              </a:rPr>
              <a:t>Imperative programming is the style of programming in which there is a sequence of statements that change the state of the </a:t>
            </a:r>
            <a:r>
              <a:rPr lang="en-IN" sz="1800" dirty="0" smtClean="0">
                <a:latin typeface="Cambria" panose="02040503050406030204" pitchFamily="18" charset="0"/>
                <a:ea typeface="Cambria" panose="02040503050406030204" pitchFamily="18" charset="0"/>
              </a:rPr>
              <a:t>program.</a:t>
            </a:r>
            <a:endParaRPr lang="en-IN" sz="1800" dirty="0">
              <a:latin typeface="Cambria" panose="02040503050406030204" pitchFamily="18" charset="0"/>
              <a:ea typeface="Cambria" panose="02040503050406030204" pitchFamily="18" charset="0"/>
            </a:endParaRPr>
          </a:p>
        </p:txBody>
      </p:sp>
      <p:sp>
        <p:nvSpPr>
          <p:cNvPr id="5" name="Rectangle 4"/>
          <p:cNvSpPr/>
          <p:nvPr/>
        </p:nvSpPr>
        <p:spPr>
          <a:xfrm>
            <a:off x="1244600" y="2068036"/>
            <a:ext cx="2019300" cy="1754326"/>
          </a:xfrm>
          <a:prstGeom prst="rect">
            <a:avLst/>
          </a:prstGeom>
          <a:solidFill>
            <a:schemeClr val="bg1">
              <a:lumMod val="85000"/>
            </a:schemeClr>
          </a:solidFill>
        </p:spPr>
        <p:txBody>
          <a:bodyPr wrap="square">
            <a:spAutoFit/>
          </a:bodyPr>
          <a:lstStyle/>
          <a:p>
            <a:r>
              <a:rPr lang="en-IN" b="1" dirty="0" smtClean="0">
                <a:latin typeface="Cambria" panose="02040503050406030204" pitchFamily="18" charset="0"/>
                <a:ea typeface="Cambria" panose="02040503050406030204" pitchFamily="18" charset="0"/>
              </a:rPr>
              <a:t>Example :</a:t>
            </a:r>
          </a:p>
          <a:p>
            <a:r>
              <a:rPr lang="en-IN" dirty="0" err="1" smtClean="0">
                <a:latin typeface="Cambria" panose="02040503050406030204" pitchFamily="18" charset="0"/>
                <a:ea typeface="Cambria" panose="02040503050406030204" pitchFamily="18" charset="0"/>
              </a:rPr>
              <a:t>var</a:t>
            </a:r>
            <a:r>
              <a:rPr lang="en-IN" dirty="0" smtClean="0">
                <a:latin typeface="Cambria" panose="02040503050406030204" pitchFamily="18" charset="0"/>
                <a:ea typeface="Cambria" panose="02040503050406030204" pitchFamily="18" charset="0"/>
              </a:rPr>
              <a:t> </a:t>
            </a:r>
            <a:r>
              <a:rPr lang="en-IN" dirty="0">
                <a:latin typeface="Cambria" panose="02040503050406030204" pitchFamily="18" charset="0"/>
                <a:ea typeface="Cambria" panose="02040503050406030204" pitchFamily="18" charset="0"/>
              </a:rPr>
              <a:t>total = 0;</a:t>
            </a:r>
          </a:p>
          <a:p>
            <a:r>
              <a:rPr lang="en-IN" dirty="0" err="1">
                <a:latin typeface="Cambria" panose="02040503050406030204" pitchFamily="18" charset="0"/>
                <a:ea typeface="Cambria" panose="02040503050406030204" pitchFamily="18" charset="0"/>
              </a:rPr>
              <a:t>var</a:t>
            </a:r>
            <a:r>
              <a:rPr lang="en-IN" dirty="0">
                <a:latin typeface="Cambria" panose="02040503050406030204" pitchFamily="18" charset="0"/>
                <a:ea typeface="Cambria" panose="02040503050406030204" pitchFamily="18" charset="0"/>
              </a:rPr>
              <a:t> a = 1;</a:t>
            </a:r>
          </a:p>
          <a:p>
            <a:r>
              <a:rPr lang="en-IN" dirty="0" err="1">
                <a:latin typeface="Cambria" panose="02040503050406030204" pitchFamily="18" charset="0"/>
                <a:ea typeface="Cambria" panose="02040503050406030204" pitchFamily="18" charset="0"/>
              </a:rPr>
              <a:t>var</a:t>
            </a:r>
            <a:r>
              <a:rPr lang="en-IN" dirty="0">
                <a:latin typeface="Cambria" panose="02040503050406030204" pitchFamily="18" charset="0"/>
                <a:ea typeface="Cambria" panose="02040503050406030204" pitchFamily="18" charset="0"/>
              </a:rPr>
              <a:t> b = 5;</a:t>
            </a:r>
          </a:p>
          <a:p>
            <a:r>
              <a:rPr lang="en-IN" dirty="0">
                <a:latin typeface="Cambria" panose="02040503050406030204" pitchFamily="18" charset="0"/>
                <a:ea typeface="Cambria" panose="02040503050406030204" pitchFamily="18" charset="0"/>
              </a:rPr>
              <a:t>total = a + b</a:t>
            </a:r>
          </a:p>
          <a:p>
            <a:r>
              <a:rPr lang="en-IN" dirty="0">
                <a:latin typeface="Cambria" panose="02040503050406030204" pitchFamily="18" charset="0"/>
                <a:ea typeface="Cambria" panose="02040503050406030204" pitchFamily="18" charset="0"/>
              </a:rPr>
              <a:t>print total;</a:t>
            </a:r>
          </a:p>
        </p:txBody>
      </p:sp>
      <p:sp>
        <p:nvSpPr>
          <p:cNvPr id="6" name="Rectangle 5"/>
          <p:cNvSpPr/>
          <p:nvPr/>
        </p:nvSpPr>
        <p:spPr>
          <a:xfrm>
            <a:off x="3389630" y="1871394"/>
            <a:ext cx="8234680"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latin typeface="Cambria" panose="02040503050406030204" pitchFamily="18" charset="0"/>
                <a:ea typeface="Cambria" panose="02040503050406030204" pitchFamily="18" charset="0"/>
              </a:rPr>
              <a:t>The state of the total variable changed from 0 in the beginning of the program, to 6 before the print function.</a:t>
            </a:r>
          </a:p>
          <a:p>
            <a:pPr marL="285750" indent="-285750">
              <a:lnSpc>
                <a:spcPct val="150000"/>
              </a:lnSpc>
              <a:buFont typeface="Arial" panose="020B0604020202020204" pitchFamily="34" charset="0"/>
              <a:buChar char="•"/>
            </a:pPr>
            <a:r>
              <a:rPr lang="en-IN" dirty="0">
                <a:latin typeface="Cambria" panose="02040503050406030204" pitchFamily="18" charset="0"/>
                <a:ea typeface="Cambria" panose="02040503050406030204" pitchFamily="18" charset="0"/>
              </a:rPr>
              <a:t>Imperative programming says how to do something. An example </a:t>
            </a:r>
            <a:r>
              <a:rPr lang="en-IN" dirty="0" smtClean="0">
                <a:latin typeface="Cambria" panose="02040503050406030204" pitchFamily="18" charset="0"/>
                <a:ea typeface="Cambria" panose="02040503050406030204" pitchFamily="18" charset="0"/>
              </a:rPr>
              <a:t> - the </a:t>
            </a:r>
            <a:r>
              <a:rPr lang="en-IN" dirty="0">
                <a:latin typeface="Cambria" panose="02040503050406030204" pitchFamily="18" charset="0"/>
                <a:ea typeface="Cambria" panose="02040503050406030204" pitchFamily="18" charset="0"/>
              </a:rPr>
              <a:t>process of baking a cake. </a:t>
            </a:r>
            <a:endParaRPr lang="en-IN" dirty="0" smtClean="0">
              <a:latin typeface="Cambria" panose="02040503050406030204" pitchFamily="18" charset="0"/>
              <a:ea typeface="Cambria" panose="02040503050406030204" pitchFamily="18" charset="0"/>
            </a:endParaRPr>
          </a:p>
          <a:p>
            <a:pPr marL="285750" indent="-285750">
              <a:lnSpc>
                <a:spcPct val="150000"/>
              </a:lnSpc>
              <a:buFont typeface="Arial" panose="020B0604020202020204" pitchFamily="34" charset="0"/>
              <a:buChar char="•"/>
            </a:pPr>
            <a:r>
              <a:rPr lang="en-IN" dirty="0" smtClean="0">
                <a:latin typeface="Cambria" panose="02040503050406030204" pitchFamily="18" charset="0"/>
                <a:ea typeface="Cambria" panose="02040503050406030204" pitchFamily="18" charset="0"/>
              </a:rPr>
              <a:t>The </a:t>
            </a:r>
            <a:r>
              <a:rPr lang="en-IN" dirty="0">
                <a:latin typeface="Cambria" panose="02040503050406030204" pitchFamily="18" charset="0"/>
                <a:ea typeface="Cambria" panose="02040503050406030204" pitchFamily="18" charset="0"/>
              </a:rPr>
              <a:t>program says how to do something in the correct sequence it should be done, therefore order of execution (the order in which each statement is executed) is important</a:t>
            </a:r>
            <a:endParaRPr lang="en-IN" b="0"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09239795"/>
      </p:ext>
    </p:extLst>
  </p:cSld>
  <p:clrMapOvr>
    <a:masterClrMapping/>
  </p:clrMapOvr>
  <p:transition spd="slow">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Mcqs</a:t>
            </a:r>
            <a:r>
              <a:rPr lang="en-US" dirty="0" smtClean="0"/>
              <a:t>-Answers</a:t>
            </a:r>
            <a:endParaRPr lang="en-IN" dirty="0"/>
          </a:p>
        </p:txBody>
      </p:sp>
      <p:sp>
        <p:nvSpPr>
          <p:cNvPr id="65539" name="Content Placeholder 2"/>
          <p:cNvSpPr>
            <a:spLocks noGrp="1"/>
          </p:cNvSpPr>
          <p:nvPr>
            <p:ph sz="quarter" idx="1"/>
          </p:nvPr>
        </p:nvSpPr>
        <p:spPr>
          <a:xfrm>
            <a:off x="1981200" y="1600201"/>
            <a:ext cx="2286000" cy="4873625"/>
          </a:xfrm>
        </p:spPr>
        <p:txBody>
          <a:bodyPr/>
          <a:lstStyle/>
          <a:p>
            <a:pPr marL="0" indent="0">
              <a:buNone/>
            </a:pPr>
            <a:r>
              <a:rPr lang="en-US" smtClean="0"/>
              <a:t>1.C</a:t>
            </a:r>
          </a:p>
          <a:p>
            <a:pPr marL="0" indent="0">
              <a:buNone/>
            </a:pPr>
            <a:r>
              <a:rPr lang="en-US" smtClean="0"/>
              <a:t>2.A</a:t>
            </a:r>
          </a:p>
          <a:p>
            <a:pPr marL="0" indent="0">
              <a:buNone/>
            </a:pPr>
            <a:r>
              <a:rPr lang="en-US" smtClean="0"/>
              <a:t>3.C</a:t>
            </a:r>
          </a:p>
          <a:p>
            <a:pPr marL="0" indent="0">
              <a:buNone/>
            </a:pPr>
            <a:r>
              <a:rPr lang="en-US" smtClean="0"/>
              <a:t>4.C</a:t>
            </a:r>
          </a:p>
          <a:p>
            <a:pPr marL="0" indent="0">
              <a:buNone/>
            </a:pPr>
            <a:r>
              <a:rPr lang="en-US" smtClean="0"/>
              <a:t>5.C</a:t>
            </a:r>
          </a:p>
          <a:p>
            <a:pPr marL="0" indent="0">
              <a:buNone/>
            </a:pPr>
            <a:r>
              <a:rPr lang="en-US" smtClean="0"/>
              <a:t>6.C</a:t>
            </a:r>
          </a:p>
          <a:p>
            <a:pPr marL="0" indent="0">
              <a:buNone/>
            </a:pPr>
            <a:r>
              <a:rPr lang="en-US" smtClean="0"/>
              <a:t>7.C</a:t>
            </a:r>
          </a:p>
          <a:p>
            <a:pPr marL="0" indent="0">
              <a:buNone/>
            </a:pPr>
            <a:r>
              <a:rPr lang="en-US" smtClean="0"/>
              <a:t>8.B</a:t>
            </a:r>
          </a:p>
          <a:p>
            <a:pPr marL="0" indent="0">
              <a:buNone/>
            </a:pPr>
            <a:r>
              <a:rPr lang="en-US" smtClean="0"/>
              <a:t>9.C</a:t>
            </a:r>
          </a:p>
          <a:p>
            <a:pPr marL="0" indent="0">
              <a:buNone/>
            </a:pPr>
            <a:r>
              <a:rPr lang="en-US" smtClean="0"/>
              <a:t>10.A</a:t>
            </a:r>
          </a:p>
          <a:p>
            <a:pPr marL="0" indent="0">
              <a:buNone/>
            </a:pPr>
            <a:endParaRPr lang="en-US" smtClean="0"/>
          </a:p>
        </p:txBody>
      </p:sp>
      <p:sp>
        <p:nvSpPr>
          <p:cNvPr id="65540" name="Content Placeholder 2"/>
          <p:cNvSpPr txBox="1">
            <a:spLocks/>
          </p:cNvSpPr>
          <p:nvPr/>
        </p:nvSpPr>
        <p:spPr bwMode="auto">
          <a:xfrm>
            <a:off x="5486400" y="1752601"/>
            <a:ext cx="22860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ts val="600"/>
              </a:spcBef>
              <a:buClr>
                <a:schemeClr val="accent1"/>
              </a:buClr>
              <a:buSzPct val="70000"/>
            </a:pPr>
            <a:r>
              <a:rPr lang="en-US" sz="2400">
                <a:latin typeface="Century Schoolbook" pitchFamily="18" charset="0"/>
              </a:rPr>
              <a:t>11.C</a:t>
            </a:r>
          </a:p>
          <a:p>
            <a:pPr>
              <a:spcBef>
                <a:spcPts val="600"/>
              </a:spcBef>
              <a:buClr>
                <a:schemeClr val="accent1"/>
              </a:buClr>
              <a:buSzPct val="70000"/>
            </a:pPr>
            <a:r>
              <a:rPr lang="en-US" sz="2400">
                <a:latin typeface="Century Schoolbook" pitchFamily="18" charset="0"/>
              </a:rPr>
              <a:t>12.A</a:t>
            </a:r>
          </a:p>
          <a:p>
            <a:pPr>
              <a:spcBef>
                <a:spcPts val="600"/>
              </a:spcBef>
              <a:buClr>
                <a:schemeClr val="accent1"/>
              </a:buClr>
              <a:buSzPct val="70000"/>
            </a:pPr>
            <a:r>
              <a:rPr lang="en-US" sz="2400">
                <a:latin typeface="Century Schoolbook" pitchFamily="18" charset="0"/>
              </a:rPr>
              <a:t>13.B</a:t>
            </a:r>
          </a:p>
          <a:p>
            <a:pPr>
              <a:spcBef>
                <a:spcPts val="600"/>
              </a:spcBef>
              <a:buClr>
                <a:schemeClr val="accent1"/>
              </a:buClr>
              <a:buSzPct val="70000"/>
            </a:pPr>
            <a:r>
              <a:rPr lang="en-US" sz="2400">
                <a:latin typeface="Century Schoolbook" pitchFamily="18" charset="0"/>
              </a:rPr>
              <a:t>14.C</a:t>
            </a:r>
          </a:p>
          <a:p>
            <a:pPr>
              <a:spcBef>
                <a:spcPts val="600"/>
              </a:spcBef>
              <a:buClr>
                <a:schemeClr val="accent1"/>
              </a:buClr>
              <a:buSzPct val="70000"/>
            </a:pPr>
            <a:r>
              <a:rPr lang="en-US" sz="2400">
                <a:latin typeface="Century Schoolbook" pitchFamily="18" charset="0"/>
              </a:rPr>
              <a:t>15.B</a:t>
            </a:r>
          </a:p>
          <a:p>
            <a:pPr>
              <a:spcBef>
                <a:spcPts val="600"/>
              </a:spcBef>
              <a:buClr>
                <a:schemeClr val="accent1"/>
              </a:buClr>
              <a:buSzPct val="70000"/>
            </a:pPr>
            <a:r>
              <a:rPr lang="en-US" sz="2400">
                <a:latin typeface="Century Schoolbook" pitchFamily="18" charset="0"/>
              </a:rPr>
              <a:t>16.D</a:t>
            </a:r>
          </a:p>
          <a:p>
            <a:pPr>
              <a:spcBef>
                <a:spcPts val="600"/>
              </a:spcBef>
              <a:buClr>
                <a:schemeClr val="accent1"/>
              </a:buClr>
              <a:buSzPct val="70000"/>
            </a:pPr>
            <a:r>
              <a:rPr lang="en-US" sz="2400">
                <a:latin typeface="Century Schoolbook" pitchFamily="18" charset="0"/>
              </a:rPr>
              <a:t>17.C</a:t>
            </a:r>
          </a:p>
          <a:p>
            <a:pPr>
              <a:spcBef>
                <a:spcPts val="600"/>
              </a:spcBef>
              <a:buClr>
                <a:schemeClr val="accent1"/>
              </a:buClr>
              <a:buSzPct val="70000"/>
            </a:pPr>
            <a:r>
              <a:rPr lang="en-US" sz="2400">
                <a:latin typeface="Century Schoolbook" pitchFamily="18" charset="0"/>
              </a:rPr>
              <a:t>18.A</a:t>
            </a:r>
          </a:p>
          <a:p>
            <a:pPr>
              <a:spcBef>
                <a:spcPts val="600"/>
              </a:spcBef>
              <a:buClr>
                <a:schemeClr val="accent1"/>
              </a:buClr>
              <a:buSzPct val="70000"/>
            </a:pPr>
            <a:r>
              <a:rPr lang="en-US" sz="2400">
                <a:latin typeface="Century Schoolbook" pitchFamily="18" charset="0"/>
              </a:rPr>
              <a:t>19.A</a:t>
            </a:r>
          </a:p>
          <a:p>
            <a:pPr>
              <a:spcBef>
                <a:spcPts val="600"/>
              </a:spcBef>
              <a:buClr>
                <a:schemeClr val="accent1"/>
              </a:buClr>
              <a:buSzPct val="70000"/>
            </a:pPr>
            <a:r>
              <a:rPr lang="en-US" sz="2400">
                <a:latin typeface="Century Schoolbook" pitchFamily="18" charset="0"/>
              </a:rPr>
              <a:t>20.B</a:t>
            </a:r>
          </a:p>
          <a:p>
            <a:pPr>
              <a:spcBef>
                <a:spcPts val="600"/>
              </a:spcBef>
              <a:buClr>
                <a:schemeClr val="accent1"/>
              </a:buClr>
              <a:buSzPct val="70000"/>
            </a:pPr>
            <a:endParaRPr lang="en-US" sz="2400">
              <a:latin typeface="Century Schoolbook" pitchFamily="18" charset="0"/>
            </a:endParaRPr>
          </a:p>
        </p:txBody>
      </p:sp>
    </p:spTree>
    <p:extLst>
      <p:ext uri="{BB962C8B-B14F-4D97-AF65-F5344CB8AC3E}">
        <p14:creationId xmlns:p14="http://schemas.microsoft.com/office/powerpoint/2010/main" val="1936576692"/>
      </p:ext>
    </p:extLst>
  </p:cSld>
  <p:clrMapOvr>
    <a:masterClrMapping/>
  </p:clrMapOvr>
  <p:transition spd="slow">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639763"/>
            <a:ext cx="7467600" cy="655638"/>
          </a:xfrm>
        </p:spPr>
        <p:txBody>
          <a:bodyPr/>
          <a:lstStyle/>
          <a:p>
            <a:pPr>
              <a:defRPr/>
            </a:pPr>
            <a:r>
              <a:rPr lang="en-IN" b="1" dirty="0" smtClean="0"/>
              <a:t>Command line arguments</a:t>
            </a:r>
            <a:endParaRPr lang="en-IN" b="1" dirty="0"/>
          </a:p>
        </p:txBody>
      </p:sp>
      <p:sp>
        <p:nvSpPr>
          <p:cNvPr id="3" name="Content Placeholder 2"/>
          <p:cNvSpPr>
            <a:spLocks noGrp="1"/>
          </p:cNvSpPr>
          <p:nvPr>
            <p:ph sz="quarter" idx="1"/>
          </p:nvPr>
        </p:nvSpPr>
        <p:spPr>
          <a:xfrm>
            <a:off x="604434" y="1295401"/>
            <a:ext cx="11174278" cy="5178425"/>
          </a:xfrm>
        </p:spPr>
        <p:txBody>
          <a:bodyPr>
            <a:normAutofit/>
          </a:bodyPr>
          <a:lstStyle/>
          <a:p>
            <a:pPr>
              <a:defRPr/>
            </a:pPr>
            <a:r>
              <a:rPr lang="en-IN" dirty="0"/>
              <a:t>The command line argument is the argument passed to a program at the time when you run it.</a:t>
            </a:r>
          </a:p>
          <a:p>
            <a:pPr>
              <a:defRPr/>
            </a:pPr>
            <a:r>
              <a:rPr lang="en-IN" dirty="0"/>
              <a:t>To access the command-line argument inside a java program is quite easy, they are stored as string in String array passed to the </a:t>
            </a:r>
            <a:r>
              <a:rPr lang="en-IN" dirty="0" err="1"/>
              <a:t>args</a:t>
            </a:r>
            <a:r>
              <a:rPr lang="en-IN" dirty="0"/>
              <a:t> parameter of main() method.</a:t>
            </a:r>
          </a:p>
          <a:p>
            <a:pPr marL="0" indent="0">
              <a:buNone/>
              <a:defRPr/>
            </a:pPr>
            <a:endParaRPr lang="en-IN" sz="1050" b="1" dirty="0" smtClean="0"/>
          </a:p>
          <a:p>
            <a:pPr marL="0" indent="0">
              <a:buNone/>
              <a:defRPr/>
            </a:pPr>
            <a:r>
              <a:rPr lang="en-IN" b="1" dirty="0" smtClean="0"/>
              <a:t>Points to Remember :</a:t>
            </a:r>
            <a:endParaRPr lang="en-IN" b="1" dirty="0"/>
          </a:p>
          <a:p>
            <a:r>
              <a:rPr lang="en-IN" dirty="0"/>
              <a:t>Command Line Arguments can be used to specify configuration information while launching your application.</a:t>
            </a:r>
          </a:p>
          <a:p>
            <a:r>
              <a:rPr lang="en-IN" dirty="0"/>
              <a:t>There is no restriction on the number of java command line arguments</a:t>
            </a:r>
            <a:r>
              <a:rPr lang="en-IN" dirty="0" smtClean="0"/>
              <a:t>. You </a:t>
            </a:r>
            <a:r>
              <a:rPr lang="en-IN" dirty="0"/>
              <a:t>can specify any number of arguments</a:t>
            </a:r>
          </a:p>
          <a:p>
            <a:r>
              <a:rPr lang="en-IN" dirty="0"/>
              <a:t>Information is passed as Strings.</a:t>
            </a:r>
          </a:p>
          <a:p>
            <a:r>
              <a:rPr lang="en-IN" dirty="0"/>
              <a:t>They are captured into the String </a:t>
            </a:r>
            <a:r>
              <a:rPr lang="en-IN" dirty="0" err="1"/>
              <a:t>args</a:t>
            </a:r>
            <a:r>
              <a:rPr lang="en-IN" dirty="0"/>
              <a:t> of your main method</a:t>
            </a:r>
          </a:p>
        </p:txBody>
      </p:sp>
    </p:spTree>
    <p:extLst>
      <p:ext uri="{BB962C8B-B14F-4D97-AF65-F5344CB8AC3E}">
        <p14:creationId xmlns:p14="http://schemas.microsoft.com/office/powerpoint/2010/main" val="1169779204"/>
      </p:ext>
    </p:extLst>
  </p:cSld>
  <p:clrMapOvr>
    <a:masterClrMapping/>
  </p:clrMapOvr>
  <p:transition spd="slow">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Content Placeholder 2"/>
          <p:cNvSpPr>
            <a:spLocks noGrp="1"/>
          </p:cNvSpPr>
          <p:nvPr>
            <p:ph sz="quarter" idx="1"/>
          </p:nvPr>
        </p:nvSpPr>
        <p:spPr>
          <a:xfrm>
            <a:off x="927316" y="781155"/>
            <a:ext cx="5148020" cy="5046208"/>
          </a:xfrm>
          <a:solidFill>
            <a:schemeClr val="bg1">
              <a:lumMod val="95000"/>
            </a:schemeClr>
          </a:solidFill>
        </p:spPr>
        <p:txBody>
          <a:bodyPr>
            <a:noAutofit/>
          </a:bodyPr>
          <a:lstStyle/>
          <a:p>
            <a:pPr marL="0" indent="0">
              <a:buNone/>
            </a:pPr>
            <a:r>
              <a:rPr lang="en-IN" b="1" dirty="0" smtClean="0">
                <a:latin typeface="Cambria" panose="02040503050406030204" pitchFamily="18" charset="0"/>
                <a:ea typeface="Cambria" panose="02040503050406030204" pitchFamily="18" charset="0"/>
              </a:rPr>
              <a:t>EXAMPLE - CLA</a:t>
            </a:r>
          </a:p>
          <a:p>
            <a:pPr marL="0" indent="0">
              <a:buNone/>
            </a:pPr>
            <a:r>
              <a:rPr lang="en-IN" dirty="0" smtClean="0">
                <a:latin typeface="Cambria" panose="02040503050406030204" pitchFamily="18" charset="0"/>
                <a:ea typeface="Cambria" panose="02040503050406030204" pitchFamily="18" charset="0"/>
              </a:rPr>
              <a:t>class </a:t>
            </a:r>
            <a:r>
              <a:rPr lang="en-IN" dirty="0" err="1">
                <a:latin typeface="Cambria" panose="02040503050406030204" pitchFamily="18" charset="0"/>
                <a:ea typeface="Cambria" panose="02040503050406030204" pitchFamily="18" charset="0"/>
              </a:rPr>
              <a:t>cmd</a:t>
            </a:r>
            <a:endParaRPr lang="en-IN" dirty="0">
              <a:latin typeface="Cambria" panose="02040503050406030204" pitchFamily="18" charset="0"/>
              <a:ea typeface="Cambria" panose="02040503050406030204" pitchFamily="18" charset="0"/>
            </a:endParaRPr>
          </a:p>
          <a:p>
            <a:pPr marL="0" indent="0">
              <a:buNone/>
            </a:pPr>
            <a:r>
              <a:rPr lang="en-IN" dirty="0">
                <a:latin typeface="Cambria" panose="02040503050406030204" pitchFamily="18" charset="0"/>
                <a:ea typeface="Cambria" panose="02040503050406030204" pitchFamily="18" charset="0"/>
              </a:rPr>
              <a:t>{</a:t>
            </a:r>
          </a:p>
          <a:p>
            <a:pPr marL="0" indent="0">
              <a:buNone/>
            </a:pPr>
            <a:r>
              <a:rPr lang="en-IN" dirty="0">
                <a:latin typeface="Cambria" panose="02040503050406030204" pitchFamily="18" charset="0"/>
                <a:ea typeface="Cambria" panose="02040503050406030204" pitchFamily="18" charset="0"/>
              </a:rPr>
              <a:t>  public static void main(String[] </a:t>
            </a:r>
            <a:r>
              <a:rPr lang="en-IN" dirty="0" err="1">
                <a:latin typeface="Cambria" panose="02040503050406030204" pitchFamily="18" charset="0"/>
                <a:ea typeface="Cambria" panose="02040503050406030204" pitchFamily="18" charset="0"/>
              </a:rPr>
              <a:t>args</a:t>
            </a:r>
            <a:r>
              <a:rPr lang="en-IN" dirty="0">
                <a:latin typeface="Cambria" panose="02040503050406030204" pitchFamily="18" charset="0"/>
                <a:ea typeface="Cambria" panose="02040503050406030204" pitchFamily="18" charset="0"/>
              </a:rPr>
              <a:t>)</a:t>
            </a:r>
          </a:p>
          <a:p>
            <a:pPr marL="0" indent="0">
              <a:buNone/>
            </a:pPr>
            <a:r>
              <a:rPr lang="en-IN" dirty="0">
                <a:latin typeface="Cambria" panose="02040503050406030204" pitchFamily="18" charset="0"/>
                <a:ea typeface="Cambria" panose="02040503050406030204" pitchFamily="18" charset="0"/>
              </a:rPr>
              <a:t>  {</a:t>
            </a:r>
          </a:p>
          <a:p>
            <a:pPr marL="0" indent="0">
              <a:buNone/>
            </a:pPr>
            <a:r>
              <a:rPr lang="en-IN" dirty="0">
                <a:latin typeface="Cambria" panose="02040503050406030204" pitchFamily="18" charset="0"/>
                <a:ea typeface="Cambria" panose="02040503050406030204" pitchFamily="18" charset="0"/>
              </a:rPr>
              <a:t>    for(</a:t>
            </a:r>
            <a:r>
              <a:rPr lang="en-IN" dirty="0" err="1">
                <a:latin typeface="Cambria" panose="02040503050406030204" pitchFamily="18" charset="0"/>
                <a:ea typeface="Cambria" panose="02040503050406030204" pitchFamily="18" charset="0"/>
              </a:rPr>
              <a:t>int</a:t>
            </a:r>
            <a:r>
              <a:rPr lang="en-IN" dirty="0">
                <a:latin typeface="Cambria" panose="02040503050406030204" pitchFamily="18" charset="0"/>
                <a:ea typeface="Cambria" panose="02040503050406030204" pitchFamily="18" charset="0"/>
              </a:rPr>
              <a:t> i=0;i&lt; </a:t>
            </a:r>
            <a:r>
              <a:rPr lang="en-IN" dirty="0" err="1">
                <a:latin typeface="Cambria" panose="02040503050406030204" pitchFamily="18" charset="0"/>
                <a:ea typeface="Cambria" panose="02040503050406030204" pitchFamily="18" charset="0"/>
              </a:rPr>
              <a:t>args.length;i</a:t>
            </a:r>
            <a:r>
              <a:rPr lang="en-IN" dirty="0">
                <a:latin typeface="Cambria" panose="02040503050406030204" pitchFamily="18" charset="0"/>
                <a:ea typeface="Cambria" panose="02040503050406030204" pitchFamily="18" charset="0"/>
              </a:rPr>
              <a:t>++)</a:t>
            </a:r>
          </a:p>
          <a:p>
            <a:pPr marL="0" indent="0">
              <a:buNone/>
            </a:pPr>
            <a:r>
              <a:rPr lang="en-IN" dirty="0">
                <a:latin typeface="Cambria" panose="02040503050406030204" pitchFamily="18" charset="0"/>
                <a:ea typeface="Cambria" panose="02040503050406030204" pitchFamily="18" charset="0"/>
              </a:rPr>
              <a:t>    {</a:t>
            </a:r>
          </a:p>
          <a:p>
            <a:pPr marL="0" indent="0">
              <a:buNone/>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System.out.println</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args</a:t>
            </a:r>
            <a:r>
              <a:rPr lang="en-IN" dirty="0">
                <a:latin typeface="Cambria" panose="02040503050406030204" pitchFamily="18" charset="0"/>
                <a:ea typeface="Cambria" panose="02040503050406030204" pitchFamily="18" charset="0"/>
              </a:rPr>
              <a:t>[i]);</a:t>
            </a:r>
          </a:p>
          <a:p>
            <a:pPr marL="0" indent="0">
              <a:buNone/>
            </a:pPr>
            <a:r>
              <a:rPr lang="en-IN" dirty="0">
                <a:latin typeface="Cambria" panose="02040503050406030204" pitchFamily="18" charset="0"/>
                <a:ea typeface="Cambria" panose="02040503050406030204" pitchFamily="18" charset="0"/>
              </a:rPr>
              <a:t>    }</a:t>
            </a:r>
          </a:p>
          <a:p>
            <a:pPr marL="0" indent="0">
              <a:buNone/>
            </a:pPr>
            <a:r>
              <a:rPr lang="en-IN" dirty="0">
                <a:latin typeface="Cambria" panose="02040503050406030204" pitchFamily="18" charset="0"/>
                <a:ea typeface="Cambria" panose="02040503050406030204" pitchFamily="18" charset="0"/>
              </a:rPr>
              <a:t>  }</a:t>
            </a:r>
          </a:p>
          <a:p>
            <a:pPr marL="0" indent="0">
              <a:buNone/>
            </a:pPr>
            <a:r>
              <a:rPr lang="en-IN" dirty="0" smtClean="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
        <p:nvSpPr>
          <p:cNvPr id="2" name="Rectangle 1"/>
          <p:cNvSpPr/>
          <p:nvPr/>
        </p:nvSpPr>
        <p:spPr>
          <a:xfrm>
            <a:off x="6767593" y="2242856"/>
            <a:ext cx="3120325" cy="2031325"/>
          </a:xfrm>
          <a:prstGeom prst="rect">
            <a:avLst/>
          </a:prstGeom>
          <a:solidFill>
            <a:srgbClr val="FFFF00"/>
          </a:solidFill>
        </p:spPr>
        <p:txBody>
          <a:bodyPr wrap="square">
            <a:spAutoFit/>
          </a:bodyPr>
          <a:lstStyle/>
          <a:p>
            <a:r>
              <a:rPr lang="en-US" b="1" dirty="0"/>
              <a:t>Output:</a:t>
            </a:r>
          </a:p>
          <a:p>
            <a:r>
              <a:rPr lang="en-US" dirty="0"/>
              <a:t>F:\&gt;javac cmd.java</a:t>
            </a:r>
          </a:p>
          <a:p>
            <a:r>
              <a:rPr lang="en-US" dirty="0"/>
              <a:t>F:\&gt;java </a:t>
            </a:r>
            <a:r>
              <a:rPr lang="en-US" dirty="0" err="1"/>
              <a:t>cmd</a:t>
            </a:r>
            <a:r>
              <a:rPr lang="en-US" dirty="0"/>
              <a:t> 10 20 30</a:t>
            </a:r>
          </a:p>
          <a:p>
            <a:r>
              <a:rPr lang="en-US" dirty="0"/>
              <a:t>10</a:t>
            </a:r>
          </a:p>
          <a:p>
            <a:r>
              <a:rPr lang="en-US" dirty="0"/>
              <a:t>20</a:t>
            </a:r>
          </a:p>
          <a:p>
            <a:r>
              <a:rPr lang="en-US" dirty="0"/>
              <a:t>30</a:t>
            </a:r>
          </a:p>
          <a:p>
            <a:r>
              <a:rPr lang="en-US" dirty="0"/>
              <a:t>F:\&gt;</a:t>
            </a:r>
            <a:endParaRPr lang="en-IN" dirty="0"/>
          </a:p>
        </p:txBody>
      </p:sp>
    </p:spTree>
    <p:extLst>
      <p:ext uri="{BB962C8B-B14F-4D97-AF65-F5344CB8AC3E}">
        <p14:creationId xmlns:p14="http://schemas.microsoft.com/office/powerpoint/2010/main" val="3484284058"/>
      </p:ext>
    </p:extLst>
  </p:cSld>
  <p:clrMapOvr>
    <a:masterClrMapping/>
  </p:clrMapOvr>
  <p:transition spd="slow">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Content Placeholder 2"/>
          <p:cNvSpPr>
            <a:spLocks noGrp="1"/>
          </p:cNvSpPr>
          <p:nvPr>
            <p:ph sz="quarter" idx="1"/>
          </p:nvPr>
        </p:nvSpPr>
        <p:spPr>
          <a:xfrm>
            <a:off x="633176" y="674767"/>
            <a:ext cx="5240681" cy="3664757"/>
          </a:xfrm>
          <a:solidFill>
            <a:schemeClr val="bg1">
              <a:lumMod val="85000"/>
            </a:schemeClr>
          </a:solidFill>
        </p:spPr>
        <p:txBody>
          <a:bodyPr>
            <a:normAutofit/>
          </a:bodyPr>
          <a:lstStyle/>
          <a:p>
            <a:pPr marL="0" indent="0">
              <a:buNone/>
            </a:pPr>
            <a:r>
              <a:rPr lang="en-IN" sz="1600" b="1" dirty="0"/>
              <a:t>Example Code : 1 </a:t>
            </a:r>
            <a:endParaRPr lang="en-IN" sz="1600" b="1" dirty="0" smtClean="0"/>
          </a:p>
          <a:p>
            <a:pPr marL="0" indent="0">
              <a:buNone/>
            </a:pPr>
            <a:r>
              <a:rPr lang="en-IN" sz="1600" b="1" dirty="0" smtClean="0"/>
              <a:t> </a:t>
            </a:r>
            <a:r>
              <a:rPr lang="en-IN" sz="1600" b="1" dirty="0"/>
              <a:t># Without command line </a:t>
            </a:r>
            <a:r>
              <a:rPr lang="en-IN" sz="1600" b="1" dirty="0" smtClean="0"/>
              <a:t>arguments</a:t>
            </a:r>
            <a:endParaRPr lang="en-IN" sz="1600" b="1" dirty="0"/>
          </a:p>
          <a:p>
            <a:pPr marL="0" indent="0">
              <a:buNone/>
            </a:pPr>
            <a:r>
              <a:rPr lang="en-IN" sz="1600" dirty="0"/>
              <a:t>class A</a:t>
            </a:r>
          </a:p>
          <a:p>
            <a:pPr marL="0" indent="0">
              <a:buNone/>
            </a:pPr>
            <a:r>
              <a:rPr lang="en-IN" sz="1600" dirty="0"/>
              <a:t>    {</a:t>
            </a:r>
          </a:p>
          <a:p>
            <a:pPr marL="0" indent="0">
              <a:buNone/>
            </a:pPr>
            <a:r>
              <a:rPr lang="en-IN" sz="1600" dirty="0"/>
              <a:t>    public static void main(String </a:t>
            </a:r>
            <a:r>
              <a:rPr lang="en-IN" sz="1600" dirty="0" err="1"/>
              <a:t>args</a:t>
            </a:r>
            <a:r>
              <a:rPr lang="en-IN" sz="1600" dirty="0"/>
              <a:t>[])</a:t>
            </a:r>
          </a:p>
          <a:p>
            <a:pPr marL="0" indent="0">
              <a:buNone/>
            </a:pPr>
            <a:r>
              <a:rPr lang="en-IN" sz="1600" dirty="0"/>
              <a:t>  	{</a:t>
            </a:r>
          </a:p>
          <a:p>
            <a:pPr marL="0" indent="0">
              <a:buNone/>
            </a:pPr>
            <a:r>
              <a:rPr lang="en-IN" sz="1600" dirty="0"/>
              <a:t>          </a:t>
            </a:r>
            <a:r>
              <a:rPr lang="en-IN" sz="1600" dirty="0" err="1"/>
              <a:t>System.out.println</a:t>
            </a:r>
            <a:r>
              <a:rPr lang="en-IN" sz="1600" dirty="0"/>
              <a:t>("hello world");</a:t>
            </a:r>
          </a:p>
          <a:p>
            <a:pPr marL="0" indent="0">
              <a:buNone/>
            </a:pPr>
            <a:r>
              <a:rPr lang="en-IN" sz="1600" dirty="0"/>
              <a:t>  	}</a:t>
            </a:r>
          </a:p>
          <a:p>
            <a:pPr marL="0" indent="0">
              <a:buNone/>
            </a:pPr>
            <a:r>
              <a:rPr lang="en-IN" sz="1600" dirty="0" smtClean="0"/>
              <a:t>     }</a:t>
            </a:r>
            <a:endParaRPr lang="en-IN" sz="1600" dirty="0"/>
          </a:p>
        </p:txBody>
      </p:sp>
      <p:sp>
        <p:nvSpPr>
          <p:cNvPr id="129027" name="Content Placeholder 2"/>
          <p:cNvSpPr txBox="1">
            <a:spLocks/>
          </p:cNvSpPr>
          <p:nvPr/>
        </p:nvSpPr>
        <p:spPr bwMode="auto">
          <a:xfrm>
            <a:off x="6251574" y="709143"/>
            <a:ext cx="4845212" cy="3986839"/>
          </a:xfrm>
          <a:prstGeom prst="rect">
            <a:avLst/>
          </a:prstGeom>
          <a:solidFill>
            <a:schemeClr val="bg1">
              <a:lumMod val="85000"/>
            </a:schemeClr>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ts val="600"/>
              </a:spcBef>
              <a:buClr>
                <a:schemeClr val="accent1"/>
              </a:buClr>
              <a:buSzPct val="70000"/>
            </a:pPr>
            <a:r>
              <a:rPr lang="en-IN" b="1" dirty="0">
                <a:latin typeface="Century Schoolbook" pitchFamily="18" charset="0"/>
              </a:rPr>
              <a:t>Example code # 2 :</a:t>
            </a:r>
            <a:r>
              <a:rPr lang="en-IN" dirty="0">
                <a:latin typeface="Century Schoolbook" pitchFamily="18" charset="0"/>
              </a:rPr>
              <a:t> </a:t>
            </a:r>
            <a:endParaRPr lang="en-IN" dirty="0" smtClean="0">
              <a:latin typeface="Century Schoolbook" pitchFamily="18" charset="0"/>
            </a:endParaRPr>
          </a:p>
          <a:p>
            <a:pPr>
              <a:spcBef>
                <a:spcPts val="600"/>
              </a:spcBef>
              <a:buClr>
                <a:schemeClr val="accent1"/>
              </a:buClr>
              <a:buSzPct val="70000"/>
            </a:pPr>
            <a:r>
              <a:rPr lang="en-IN" b="1" dirty="0" smtClean="0">
                <a:latin typeface="Century Schoolbook" pitchFamily="18" charset="0"/>
              </a:rPr>
              <a:t>#With </a:t>
            </a:r>
            <a:r>
              <a:rPr lang="en-IN" b="1" dirty="0">
                <a:latin typeface="Century Schoolbook" pitchFamily="18" charset="0"/>
              </a:rPr>
              <a:t>command line arguments </a:t>
            </a:r>
            <a:r>
              <a:rPr lang="en-IN" b="1" dirty="0" smtClean="0">
                <a:latin typeface="Century Schoolbook" pitchFamily="18" charset="0"/>
              </a:rPr>
              <a:t>:</a:t>
            </a:r>
            <a:endParaRPr lang="en-IN" b="1" dirty="0">
              <a:latin typeface="Century Schoolbook" pitchFamily="18" charset="0"/>
            </a:endParaRPr>
          </a:p>
          <a:p>
            <a:pPr>
              <a:spcBef>
                <a:spcPts val="600"/>
              </a:spcBef>
              <a:buClr>
                <a:schemeClr val="accent1"/>
              </a:buClr>
              <a:buSzPct val="70000"/>
            </a:pPr>
            <a:endParaRPr lang="en-IN" b="1" dirty="0" smtClean="0">
              <a:latin typeface="Century Schoolbook" pitchFamily="18" charset="0"/>
            </a:endParaRPr>
          </a:p>
          <a:p>
            <a:pPr>
              <a:spcBef>
                <a:spcPts val="600"/>
              </a:spcBef>
              <a:buClr>
                <a:schemeClr val="accent1"/>
              </a:buClr>
              <a:buSzPct val="70000"/>
            </a:pPr>
            <a:r>
              <a:rPr lang="en-IN" dirty="0" smtClean="0">
                <a:latin typeface="Century Schoolbook" pitchFamily="18" charset="0"/>
              </a:rPr>
              <a:t>class </a:t>
            </a:r>
            <a:r>
              <a:rPr lang="en-IN" dirty="0">
                <a:latin typeface="Century Schoolbook" pitchFamily="18" charset="0"/>
              </a:rPr>
              <a:t>A</a:t>
            </a:r>
          </a:p>
          <a:p>
            <a:pPr>
              <a:spcBef>
                <a:spcPts val="600"/>
              </a:spcBef>
              <a:buClr>
                <a:schemeClr val="accent1"/>
              </a:buClr>
              <a:buSzPct val="70000"/>
            </a:pPr>
            <a:r>
              <a:rPr lang="en-IN" dirty="0">
                <a:latin typeface="Century Schoolbook" pitchFamily="18" charset="0"/>
              </a:rPr>
              <a:t>{</a:t>
            </a:r>
          </a:p>
          <a:p>
            <a:pPr>
              <a:spcBef>
                <a:spcPts val="600"/>
              </a:spcBef>
              <a:buClr>
                <a:schemeClr val="accent1"/>
              </a:buClr>
              <a:buSzPct val="70000"/>
            </a:pPr>
            <a:r>
              <a:rPr lang="en-IN" dirty="0">
                <a:latin typeface="Century Schoolbook" pitchFamily="18" charset="0"/>
              </a:rPr>
              <a:t>  public static void main(String </a:t>
            </a:r>
            <a:r>
              <a:rPr lang="en-IN" dirty="0" err="1">
                <a:latin typeface="Century Schoolbook" pitchFamily="18" charset="0"/>
              </a:rPr>
              <a:t>args</a:t>
            </a:r>
            <a:r>
              <a:rPr lang="en-IN" dirty="0">
                <a:latin typeface="Century Schoolbook" pitchFamily="18" charset="0"/>
              </a:rPr>
              <a:t>[])</a:t>
            </a:r>
          </a:p>
          <a:p>
            <a:pPr>
              <a:spcBef>
                <a:spcPts val="600"/>
              </a:spcBef>
              <a:buClr>
                <a:schemeClr val="accent1"/>
              </a:buClr>
              <a:buSzPct val="70000"/>
            </a:pPr>
            <a:r>
              <a:rPr lang="en-IN" dirty="0">
                <a:latin typeface="Century Schoolbook" pitchFamily="18" charset="0"/>
              </a:rPr>
              <a:t>  {</a:t>
            </a:r>
          </a:p>
          <a:p>
            <a:pPr>
              <a:spcBef>
                <a:spcPts val="600"/>
              </a:spcBef>
              <a:buClr>
                <a:schemeClr val="accent1"/>
              </a:buClr>
              <a:buSzPct val="70000"/>
            </a:pPr>
            <a:r>
              <a:rPr lang="en-IN" dirty="0">
                <a:latin typeface="Century Schoolbook" pitchFamily="18" charset="0"/>
              </a:rPr>
              <a:t>   </a:t>
            </a:r>
            <a:r>
              <a:rPr lang="en-IN" dirty="0" err="1">
                <a:latin typeface="Century Schoolbook" pitchFamily="18" charset="0"/>
              </a:rPr>
              <a:t>System.out.println</a:t>
            </a:r>
            <a:r>
              <a:rPr lang="en-IN" dirty="0">
                <a:latin typeface="Century Schoolbook" pitchFamily="18" charset="0"/>
              </a:rPr>
              <a:t>(</a:t>
            </a:r>
            <a:r>
              <a:rPr lang="en-IN" dirty="0" err="1">
                <a:latin typeface="Century Schoolbook" pitchFamily="18" charset="0"/>
              </a:rPr>
              <a:t>args</a:t>
            </a:r>
            <a:r>
              <a:rPr lang="en-IN" dirty="0">
                <a:latin typeface="Century Schoolbook" pitchFamily="18" charset="0"/>
              </a:rPr>
              <a:t>[0]);</a:t>
            </a:r>
          </a:p>
          <a:p>
            <a:pPr>
              <a:spcBef>
                <a:spcPts val="600"/>
              </a:spcBef>
              <a:buClr>
                <a:schemeClr val="accent1"/>
              </a:buClr>
              <a:buSzPct val="70000"/>
            </a:pPr>
            <a:r>
              <a:rPr lang="en-IN" dirty="0">
                <a:latin typeface="Century Schoolbook" pitchFamily="18" charset="0"/>
              </a:rPr>
              <a:t>   </a:t>
            </a:r>
            <a:r>
              <a:rPr lang="en-IN" dirty="0" err="1">
                <a:latin typeface="Century Schoolbook" pitchFamily="18" charset="0"/>
              </a:rPr>
              <a:t>System.out.println</a:t>
            </a:r>
            <a:r>
              <a:rPr lang="en-IN" dirty="0">
                <a:latin typeface="Century Schoolbook" pitchFamily="18" charset="0"/>
              </a:rPr>
              <a:t>(</a:t>
            </a:r>
            <a:r>
              <a:rPr lang="en-IN" dirty="0" err="1">
                <a:latin typeface="Century Schoolbook" pitchFamily="18" charset="0"/>
              </a:rPr>
              <a:t>args</a:t>
            </a:r>
            <a:r>
              <a:rPr lang="en-IN" dirty="0">
                <a:latin typeface="Century Schoolbook" pitchFamily="18" charset="0"/>
              </a:rPr>
              <a:t>[1]);</a:t>
            </a:r>
          </a:p>
          <a:p>
            <a:pPr>
              <a:spcBef>
                <a:spcPts val="600"/>
              </a:spcBef>
              <a:buClr>
                <a:schemeClr val="accent1"/>
              </a:buClr>
              <a:buSzPct val="70000"/>
            </a:pPr>
            <a:r>
              <a:rPr lang="en-IN" dirty="0">
                <a:latin typeface="Century Schoolbook" pitchFamily="18" charset="0"/>
              </a:rPr>
              <a:t>  }</a:t>
            </a:r>
          </a:p>
          <a:p>
            <a:pPr>
              <a:spcBef>
                <a:spcPts val="600"/>
              </a:spcBef>
              <a:buClr>
                <a:schemeClr val="accent1"/>
              </a:buClr>
              <a:buSzPct val="70000"/>
            </a:pPr>
            <a:r>
              <a:rPr lang="en-IN" dirty="0" smtClean="0">
                <a:latin typeface="Century Schoolbook" pitchFamily="18" charset="0"/>
              </a:rPr>
              <a:t>}</a:t>
            </a:r>
            <a:endParaRPr lang="en-IN" dirty="0">
              <a:latin typeface="Century Schoolbook" pitchFamily="18" charset="0"/>
            </a:endParaRPr>
          </a:p>
        </p:txBody>
      </p:sp>
      <p:sp>
        <p:nvSpPr>
          <p:cNvPr id="2" name="Rectangle 1"/>
          <p:cNvSpPr/>
          <p:nvPr/>
        </p:nvSpPr>
        <p:spPr>
          <a:xfrm>
            <a:off x="1172704" y="4641152"/>
            <a:ext cx="3104827" cy="1338828"/>
          </a:xfrm>
          <a:prstGeom prst="rect">
            <a:avLst/>
          </a:prstGeom>
          <a:solidFill>
            <a:srgbClr val="FFFF00"/>
          </a:solidFill>
        </p:spPr>
        <p:txBody>
          <a:bodyPr wrap="square">
            <a:spAutoFit/>
          </a:bodyPr>
          <a:lstStyle/>
          <a:p>
            <a:pPr>
              <a:lnSpc>
                <a:spcPct val="150000"/>
              </a:lnSpc>
            </a:pPr>
            <a:r>
              <a:rPr lang="en-IN" b="1" dirty="0" smtClean="0"/>
              <a:t>Compilation: </a:t>
            </a:r>
            <a:r>
              <a:rPr lang="en-IN" dirty="0" err="1" smtClean="0"/>
              <a:t>javac</a:t>
            </a:r>
            <a:r>
              <a:rPr lang="en-IN" dirty="0" smtClean="0"/>
              <a:t> </a:t>
            </a:r>
            <a:r>
              <a:rPr lang="en-IN" dirty="0"/>
              <a:t>A.java</a:t>
            </a:r>
          </a:p>
          <a:p>
            <a:pPr>
              <a:lnSpc>
                <a:spcPct val="150000"/>
              </a:lnSpc>
            </a:pPr>
            <a:r>
              <a:rPr lang="en-IN" b="1" dirty="0" smtClean="0"/>
              <a:t>Execution: </a:t>
            </a:r>
            <a:r>
              <a:rPr lang="en-IN" dirty="0" smtClean="0"/>
              <a:t>java </a:t>
            </a:r>
            <a:r>
              <a:rPr lang="en-IN" dirty="0"/>
              <a:t>A </a:t>
            </a:r>
          </a:p>
          <a:p>
            <a:pPr>
              <a:lnSpc>
                <a:spcPct val="150000"/>
              </a:lnSpc>
            </a:pPr>
            <a:r>
              <a:rPr lang="en-IN" b="1" dirty="0" err="1" smtClean="0"/>
              <a:t>Otput</a:t>
            </a:r>
            <a:r>
              <a:rPr lang="en-IN" b="1" dirty="0" smtClean="0"/>
              <a:t>: </a:t>
            </a:r>
            <a:r>
              <a:rPr lang="en-IN" dirty="0" smtClean="0"/>
              <a:t>hello </a:t>
            </a:r>
            <a:r>
              <a:rPr lang="en-IN" dirty="0"/>
              <a:t>world</a:t>
            </a:r>
          </a:p>
        </p:txBody>
      </p:sp>
      <p:sp>
        <p:nvSpPr>
          <p:cNvPr id="5" name="Rectangle 4"/>
          <p:cNvSpPr/>
          <p:nvPr/>
        </p:nvSpPr>
        <p:spPr>
          <a:xfrm>
            <a:off x="7423983" y="4866468"/>
            <a:ext cx="3104827" cy="1338828"/>
          </a:xfrm>
          <a:prstGeom prst="rect">
            <a:avLst/>
          </a:prstGeom>
          <a:solidFill>
            <a:srgbClr val="FFFF00"/>
          </a:solidFill>
        </p:spPr>
        <p:txBody>
          <a:bodyPr wrap="square">
            <a:spAutoFit/>
          </a:bodyPr>
          <a:lstStyle/>
          <a:p>
            <a:pPr>
              <a:lnSpc>
                <a:spcPct val="150000"/>
              </a:lnSpc>
            </a:pPr>
            <a:r>
              <a:rPr lang="en-IN" b="1" dirty="0" smtClean="0"/>
              <a:t>Compilation: </a:t>
            </a:r>
            <a:r>
              <a:rPr lang="en-IN" dirty="0" err="1" smtClean="0"/>
              <a:t>javac</a:t>
            </a:r>
            <a:r>
              <a:rPr lang="en-IN" dirty="0" smtClean="0"/>
              <a:t> </a:t>
            </a:r>
            <a:r>
              <a:rPr lang="en-IN" dirty="0"/>
              <a:t>A.java</a:t>
            </a:r>
          </a:p>
          <a:p>
            <a:pPr>
              <a:lnSpc>
                <a:spcPct val="150000"/>
              </a:lnSpc>
            </a:pPr>
            <a:r>
              <a:rPr lang="en-IN" b="1" dirty="0" smtClean="0"/>
              <a:t>Execution: </a:t>
            </a:r>
            <a:r>
              <a:rPr lang="en-IN" dirty="0" smtClean="0"/>
              <a:t>java </a:t>
            </a:r>
            <a:r>
              <a:rPr lang="en-IN" dirty="0"/>
              <a:t>A </a:t>
            </a:r>
            <a:r>
              <a:rPr lang="en-IN" dirty="0" smtClean="0"/>
              <a:t> 10 20</a:t>
            </a:r>
            <a:endParaRPr lang="en-IN" dirty="0"/>
          </a:p>
          <a:p>
            <a:pPr>
              <a:lnSpc>
                <a:spcPct val="150000"/>
              </a:lnSpc>
            </a:pPr>
            <a:r>
              <a:rPr lang="en-IN" b="1" dirty="0" err="1" smtClean="0"/>
              <a:t>Otput</a:t>
            </a:r>
            <a:r>
              <a:rPr lang="en-IN" b="1" dirty="0" smtClean="0"/>
              <a:t>: </a:t>
            </a:r>
            <a:r>
              <a:rPr lang="en-IN" dirty="0" smtClean="0"/>
              <a:t>10 20 </a:t>
            </a:r>
            <a:endParaRPr lang="en-IN" dirty="0"/>
          </a:p>
        </p:txBody>
      </p:sp>
    </p:spTree>
    <p:extLst>
      <p:ext uri="{BB962C8B-B14F-4D97-AF65-F5344CB8AC3E}">
        <p14:creationId xmlns:p14="http://schemas.microsoft.com/office/powerpoint/2010/main" val="440508948"/>
      </p:ext>
    </p:extLst>
  </p:cSld>
  <p:clrMapOvr>
    <a:masterClrMapping/>
  </p:clrMapOvr>
  <p:transition spd="slow">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05" y="639763"/>
            <a:ext cx="7467600" cy="579438"/>
          </a:xfrm>
        </p:spPr>
        <p:txBody>
          <a:bodyPr/>
          <a:lstStyle/>
          <a:p>
            <a:pPr>
              <a:defRPr/>
            </a:pPr>
            <a:r>
              <a:rPr lang="en-IN" b="1" dirty="0" smtClean="0"/>
              <a:t>What Is Parse Method ?</a:t>
            </a:r>
            <a:endParaRPr lang="en-IN" b="1" dirty="0"/>
          </a:p>
        </p:txBody>
      </p:sp>
      <p:sp>
        <p:nvSpPr>
          <p:cNvPr id="3" name="Content Placeholder 2"/>
          <p:cNvSpPr>
            <a:spLocks noGrp="1"/>
          </p:cNvSpPr>
          <p:nvPr>
            <p:ph sz="quarter" idx="1"/>
          </p:nvPr>
        </p:nvSpPr>
        <p:spPr>
          <a:xfrm>
            <a:off x="402957" y="1219201"/>
            <a:ext cx="11499742" cy="5254625"/>
          </a:xfrm>
        </p:spPr>
        <p:txBody>
          <a:bodyPr>
            <a:normAutofit/>
          </a:bodyPr>
          <a:lstStyle/>
          <a:p>
            <a:pPr>
              <a:defRPr/>
            </a:pPr>
            <a:r>
              <a:rPr lang="en-IN" sz="1800" dirty="0">
                <a:latin typeface="Cambria" panose="02040503050406030204" pitchFamily="18" charset="0"/>
                <a:ea typeface="Cambria" panose="02040503050406030204" pitchFamily="18" charset="0"/>
              </a:rPr>
              <a:t>Syntax for a command line arguments for the conversion of a string into a number( 0,1,2,3,…N) ” Parse Method </a:t>
            </a:r>
            <a:r>
              <a:rPr lang="en-IN" sz="1800" dirty="0" smtClean="0">
                <a:latin typeface="Cambria" panose="02040503050406030204" pitchFamily="18" charset="0"/>
                <a:ea typeface="Cambria" panose="02040503050406030204" pitchFamily="18" charset="0"/>
              </a:rPr>
              <a:t>“.</a:t>
            </a:r>
            <a:endParaRPr lang="en-IN" sz="1800" dirty="0">
              <a:latin typeface="Cambria" panose="02040503050406030204" pitchFamily="18" charset="0"/>
              <a:ea typeface="Cambria" panose="02040503050406030204" pitchFamily="18" charset="0"/>
            </a:endParaRPr>
          </a:p>
          <a:p>
            <a:pPr>
              <a:defRPr/>
            </a:pPr>
            <a:r>
              <a:rPr lang="en-IN" sz="1800" b="1" dirty="0">
                <a:latin typeface="Cambria" panose="02040503050406030204" pitchFamily="18" charset="0"/>
                <a:ea typeface="Cambria" panose="02040503050406030204" pitchFamily="18" charset="0"/>
              </a:rPr>
              <a:t>PARSE : </a:t>
            </a:r>
            <a:r>
              <a:rPr lang="en-IN" sz="1800" dirty="0">
                <a:latin typeface="Cambria" panose="02040503050406030204" pitchFamily="18" charset="0"/>
                <a:ea typeface="Cambria" panose="02040503050406030204" pitchFamily="18" charset="0"/>
              </a:rPr>
              <a:t>It is a method which take a string(input) as an argument and convert in other formats as like </a:t>
            </a:r>
            <a:r>
              <a:rPr lang="en-IN" sz="1800" dirty="0" smtClean="0">
                <a:latin typeface="Cambria" panose="02040503050406030204" pitchFamily="18" charset="0"/>
                <a:ea typeface="Cambria" panose="02040503050406030204" pitchFamily="18" charset="0"/>
              </a:rPr>
              <a:t>:</a:t>
            </a:r>
            <a:endParaRPr lang="en-IN" sz="1800" dirty="0">
              <a:latin typeface="Cambria" panose="02040503050406030204" pitchFamily="18" charset="0"/>
              <a:ea typeface="Cambria" panose="02040503050406030204" pitchFamily="18" charset="0"/>
            </a:endParaRPr>
          </a:p>
          <a:p>
            <a:pPr lvl="3">
              <a:lnSpc>
                <a:spcPct val="150000"/>
              </a:lnSpc>
              <a:defRPr/>
            </a:pPr>
            <a:r>
              <a:rPr lang="en-IN" sz="1800" dirty="0">
                <a:latin typeface="Cambria" panose="02040503050406030204" pitchFamily="18" charset="0"/>
                <a:ea typeface="Cambria" panose="02040503050406030204" pitchFamily="18" charset="0"/>
              </a:rPr>
              <a:t>Integer</a:t>
            </a:r>
          </a:p>
          <a:p>
            <a:pPr lvl="3">
              <a:lnSpc>
                <a:spcPct val="150000"/>
              </a:lnSpc>
              <a:defRPr/>
            </a:pPr>
            <a:r>
              <a:rPr lang="en-IN" sz="1800" dirty="0">
                <a:latin typeface="Cambria" panose="02040503050406030204" pitchFamily="18" charset="0"/>
                <a:ea typeface="Cambria" panose="02040503050406030204" pitchFamily="18" charset="0"/>
              </a:rPr>
              <a:t>Float</a:t>
            </a:r>
          </a:p>
          <a:p>
            <a:pPr lvl="3">
              <a:lnSpc>
                <a:spcPct val="150000"/>
              </a:lnSpc>
              <a:defRPr/>
            </a:pPr>
            <a:r>
              <a:rPr lang="en-IN" sz="1800" dirty="0">
                <a:latin typeface="Cambria" panose="02040503050406030204" pitchFamily="18" charset="0"/>
                <a:ea typeface="Cambria" panose="02040503050406030204" pitchFamily="18" charset="0"/>
              </a:rPr>
              <a:t>Double</a:t>
            </a:r>
          </a:p>
          <a:p>
            <a:pPr>
              <a:defRPr/>
            </a:pPr>
            <a:endParaRPr lang="en-IN" sz="1800" dirty="0">
              <a:latin typeface="Cambria" panose="02040503050406030204" pitchFamily="18" charset="0"/>
              <a:ea typeface="Cambria" panose="02040503050406030204" pitchFamily="18" charset="0"/>
            </a:endParaRPr>
          </a:p>
          <a:p>
            <a:pPr marL="0" indent="0">
              <a:buNone/>
              <a:defRPr/>
            </a:pPr>
            <a:r>
              <a:rPr lang="en-IN" sz="1800" b="1" dirty="0">
                <a:latin typeface="Cambria" panose="02040503050406030204" pitchFamily="18" charset="0"/>
                <a:ea typeface="Cambria" panose="02040503050406030204" pitchFamily="18" charset="0"/>
              </a:rPr>
              <a:t>THE TYPES OF PARSE METHODS :</a:t>
            </a:r>
          </a:p>
          <a:p>
            <a:pPr lvl="3">
              <a:lnSpc>
                <a:spcPct val="150000"/>
              </a:lnSpc>
              <a:defRPr/>
            </a:pPr>
            <a:r>
              <a:rPr lang="en-IN" sz="1800" dirty="0" err="1" smtClean="0">
                <a:latin typeface="Cambria" panose="02040503050406030204" pitchFamily="18" charset="0"/>
                <a:ea typeface="Cambria" panose="02040503050406030204" pitchFamily="18" charset="0"/>
              </a:rPr>
              <a:t>parseInt</a:t>
            </a:r>
            <a:r>
              <a:rPr lang="en-IN" sz="1800" dirty="0">
                <a:latin typeface="Cambria" panose="02040503050406030204" pitchFamily="18" charset="0"/>
                <a:ea typeface="Cambria" panose="02040503050406030204" pitchFamily="18" charset="0"/>
              </a:rPr>
              <a:t>();</a:t>
            </a:r>
          </a:p>
          <a:p>
            <a:pPr lvl="3">
              <a:lnSpc>
                <a:spcPct val="150000"/>
              </a:lnSpc>
              <a:defRPr/>
            </a:pPr>
            <a:r>
              <a:rPr lang="en-IN" sz="1800" dirty="0" err="1">
                <a:latin typeface="Cambria" panose="02040503050406030204" pitchFamily="18" charset="0"/>
                <a:ea typeface="Cambria" panose="02040503050406030204" pitchFamily="18" charset="0"/>
              </a:rPr>
              <a:t>parseDouble</a:t>
            </a:r>
            <a:r>
              <a:rPr lang="en-IN" sz="1800" dirty="0">
                <a:latin typeface="Cambria" panose="02040503050406030204" pitchFamily="18" charset="0"/>
                <a:ea typeface="Cambria" panose="02040503050406030204" pitchFamily="18" charset="0"/>
              </a:rPr>
              <a:t>();</a:t>
            </a:r>
          </a:p>
          <a:p>
            <a:pPr lvl="3">
              <a:lnSpc>
                <a:spcPct val="150000"/>
              </a:lnSpc>
              <a:defRPr/>
            </a:pPr>
            <a:r>
              <a:rPr lang="en-IN" sz="1800" dirty="0" err="1">
                <a:latin typeface="Cambria" panose="02040503050406030204" pitchFamily="18" charset="0"/>
                <a:ea typeface="Cambria" panose="02040503050406030204" pitchFamily="18" charset="0"/>
              </a:rPr>
              <a:t>parseFloat</a:t>
            </a:r>
            <a:r>
              <a:rPr lang="en-IN" sz="1800"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1870687144"/>
      </p:ext>
    </p:extLst>
  </p:cSld>
  <p:clrMapOvr>
    <a:masterClrMapping/>
  </p:clrMapOvr>
  <p:transition spd="slow">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Content Placeholder 2"/>
          <p:cNvSpPr>
            <a:spLocks noGrp="1"/>
          </p:cNvSpPr>
          <p:nvPr>
            <p:ph sz="quarter" idx="1"/>
          </p:nvPr>
        </p:nvSpPr>
        <p:spPr>
          <a:xfrm>
            <a:off x="495945" y="3120874"/>
            <a:ext cx="4411850" cy="1042783"/>
          </a:xfrm>
          <a:solidFill>
            <a:schemeClr val="bg1">
              <a:lumMod val="85000"/>
            </a:schemeClr>
          </a:solidFill>
        </p:spPr>
        <p:txBody>
          <a:bodyPr>
            <a:noAutofit/>
          </a:bodyPr>
          <a:lstStyle/>
          <a:p>
            <a:pPr marL="0" indent="0">
              <a:buNone/>
            </a:pPr>
            <a:r>
              <a:rPr lang="en-IN" sz="1800" b="1" dirty="0" smtClean="0">
                <a:latin typeface="Cambria" panose="02040503050406030204" pitchFamily="18" charset="0"/>
                <a:ea typeface="Cambria" panose="02040503050406030204" pitchFamily="18" charset="0"/>
              </a:rPr>
              <a:t>&gt;&gt; Parse </a:t>
            </a:r>
            <a:r>
              <a:rPr lang="en-IN" sz="1800" b="1" dirty="0">
                <a:latin typeface="Cambria" panose="02040503050406030204" pitchFamily="18" charset="0"/>
                <a:ea typeface="Cambria" panose="02040503050406030204" pitchFamily="18" charset="0"/>
              </a:rPr>
              <a:t>Double </a:t>
            </a:r>
          </a:p>
          <a:p>
            <a:pPr marL="0" indent="0">
              <a:buNone/>
            </a:pPr>
            <a:r>
              <a:rPr lang="en-IN" sz="1800" dirty="0">
                <a:latin typeface="Cambria" panose="02040503050406030204" pitchFamily="18" charset="0"/>
                <a:ea typeface="Cambria" panose="02040503050406030204" pitchFamily="18" charset="0"/>
              </a:rPr>
              <a:t>      </a:t>
            </a:r>
            <a:r>
              <a:rPr lang="en-IN" sz="1800" b="1" dirty="0" smtClean="0">
                <a:latin typeface="Cambria" panose="02040503050406030204" pitchFamily="18" charset="0"/>
                <a:ea typeface="Cambria" panose="02040503050406030204" pitchFamily="18" charset="0"/>
              </a:rPr>
              <a:t>Syntax</a:t>
            </a:r>
            <a:r>
              <a:rPr lang="en-IN" sz="1800" dirty="0" smtClean="0">
                <a:latin typeface="Cambria" panose="02040503050406030204" pitchFamily="18" charset="0"/>
                <a:ea typeface="Cambria" panose="02040503050406030204" pitchFamily="18" charset="0"/>
              </a:rPr>
              <a:t>: </a:t>
            </a:r>
            <a:r>
              <a:rPr lang="en-IN" sz="1800" dirty="0" err="1" smtClean="0">
                <a:latin typeface="Cambria" panose="02040503050406030204" pitchFamily="18" charset="0"/>
                <a:ea typeface="Cambria" panose="02040503050406030204" pitchFamily="18" charset="0"/>
              </a:rPr>
              <a:t>Double.parseDouble</a:t>
            </a:r>
            <a:r>
              <a:rPr lang="en-IN" sz="1800" dirty="0" smtClean="0">
                <a:latin typeface="Cambria" panose="02040503050406030204" pitchFamily="18" charset="0"/>
                <a:ea typeface="Cambria" panose="02040503050406030204" pitchFamily="18" charset="0"/>
              </a:rPr>
              <a:t>(String </a:t>
            </a:r>
            <a:r>
              <a:rPr lang="en-IN" sz="1800" dirty="0">
                <a:latin typeface="Cambria" panose="02040503050406030204" pitchFamily="18" charset="0"/>
                <a:ea typeface="Cambria" panose="02040503050406030204" pitchFamily="18" charset="0"/>
              </a:rPr>
              <a:t>s);</a:t>
            </a:r>
          </a:p>
          <a:p>
            <a:pPr marL="0" indent="0">
              <a:buNone/>
            </a:pPr>
            <a:endParaRPr lang="en-IN" sz="1800" dirty="0">
              <a:latin typeface="Cambria" panose="02040503050406030204" pitchFamily="18" charset="0"/>
              <a:ea typeface="Cambria" panose="02040503050406030204" pitchFamily="18" charset="0"/>
            </a:endParaRPr>
          </a:p>
        </p:txBody>
      </p:sp>
      <p:sp>
        <p:nvSpPr>
          <p:cNvPr id="2" name="Rectangle 1"/>
          <p:cNvSpPr/>
          <p:nvPr/>
        </p:nvSpPr>
        <p:spPr>
          <a:xfrm>
            <a:off x="4938793" y="723035"/>
            <a:ext cx="6096000" cy="2031325"/>
          </a:xfrm>
          <a:prstGeom prst="rect">
            <a:avLst/>
          </a:prstGeom>
          <a:solidFill>
            <a:srgbClr val="FFFF00"/>
          </a:solidFill>
        </p:spPr>
        <p:txBody>
          <a:bodyPr>
            <a:spAutoFit/>
          </a:bodyPr>
          <a:lstStyle/>
          <a:p>
            <a:r>
              <a:rPr lang="en-IN" b="1" dirty="0">
                <a:latin typeface="Cambria" panose="02040503050406030204" pitchFamily="18" charset="0"/>
                <a:ea typeface="Cambria" panose="02040503050406030204" pitchFamily="18" charset="0"/>
              </a:rPr>
              <a:t>Example1: </a:t>
            </a:r>
            <a:endParaRPr lang="en-IN" b="1" dirty="0" smtClean="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rPr>
              <a:t>String </a:t>
            </a:r>
            <a:r>
              <a:rPr lang="en-IN" dirty="0">
                <a:latin typeface="Cambria" panose="02040503050406030204" pitchFamily="18" charset="0"/>
                <a:ea typeface="Cambria" panose="02040503050406030204" pitchFamily="18" charset="0"/>
              </a:rPr>
              <a:t>s=”156″; //156 is not a number it is string;</a:t>
            </a:r>
          </a:p>
          <a:p>
            <a:r>
              <a:rPr lang="en-IN" dirty="0" err="1">
                <a:latin typeface="Cambria" panose="02040503050406030204" pitchFamily="18" charset="0"/>
                <a:ea typeface="Cambria" panose="02040503050406030204" pitchFamily="18" charset="0"/>
              </a:rPr>
              <a:t>System.out.println</a:t>
            </a:r>
            <a:r>
              <a:rPr lang="en-IN" dirty="0">
                <a:latin typeface="Cambria" panose="02040503050406030204" pitchFamily="18" charset="0"/>
                <a:ea typeface="Cambria" panose="02040503050406030204" pitchFamily="18" charset="0"/>
              </a:rPr>
              <a:t>(s+1); </a:t>
            </a:r>
            <a:endParaRPr lang="en-IN" dirty="0" smtClean="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rPr>
              <a:t>//</a:t>
            </a:r>
            <a:r>
              <a:rPr lang="en-IN" b="1" dirty="0">
                <a:latin typeface="Cambria" panose="02040503050406030204" pitchFamily="18" charset="0"/>
                <a:ea typeface="Cambria" panose="02040503050406030204" pitchFamily="18" charset="0"/>
              </a:rPr>
              <a:t>output:</a:t>
            </a:r>
            <a:r>
              <a:rPr lang="en-IN" dirty="0">
                <a:latin typeface="Cambria" panose="02040503050406030204" pitchFamily="18" charset="0"/>
                <a:ea typeface="Cambria" panose="02040503050406030204" pitchFamily="18" charset="0"/>
              </a:rPr>
              <a:t>1561 :”156″+1=1561 string concatenation.</a:t>
            </a:r>
          </a:p>
          <a:p>
            <a:endParaRPr lang="en-IN" dirty="0">
              <a:latin typeface="Cambria" panose="02040503050406030204" pitchFamily="18" charset="0"/>
              <a:ea typeface="Cambria" panose="02040503050406030204" pitchFamily="18" charset="0"/>
            </a:endParaRPr>
          </a:p>
          <a:p>
            <a:r>
              <a:rPr lang="en-IN" dirty="0" err="1">
                <a:latin typeface="Cambria" panose="02040503050406030204" pitchFamily="18" charset="0"/>
                <a:ea typeface="Cambria" panose="02040503050406030204" pitchFamily="18" charset="0"/>
              </a:rPr>
              <a:t>int</a:t>
            </a:r>
            <a:r>
              <a:rPr lang="en-IN" dirty="0">
                <a:latin typeface="Cambria" panose="02040503050406030204" pitchFamily="18" charset="0"/>
                <a:ea typeface="Cambria" panose="02040503050406030204" pitchFamily="18" charset="0"/>
              </a:rPr>
              <a:t> x=</a:t>
            </a:r>
            <a:r>
              <a:rPr lang="en-IN" dirty="0" err="1">
                <a:latin typeface="Cambria" panose="02040503050406030204" pitchFamily="18" charset="0"/>
                <a:ea typeface="Cambria" panose="02040503050406030204" pitchFamily="18" charset="0"/>
              </a:rPr>
              <a:t>Integer.parseInt</a:t>
            </a:r>
            <a:r>
              <a:rPr lang="en-IN" dirty="0">
                <a:latin typeface="Cambria" panose="02040503050406030204" pitchFamily="18" charset="0"/>
                <a:ea typeface="Cambria" panose="02040503050406030204" pitchFamily="18" charset="0"/>
              </a:rPr>
              <a:t>(“156”);</a:t>
            </a:r>
          </a:p>
          <a:p>
            <a:r>
              <a:rPr lang="en-IN" dirty="0" err="1">
                <a:latin typeface="Cambria" panose="02040503050406030204" pitchFamily="18" charset="0"/>
                <a:ea typeface="Cambria" panose="02040503050406030204" pitchFamily="18" charset="0"/>
              </a:rPr>
              <a:t>System.out.println</a:t>
            </a:r>
            <a:r>
              <a:rPr lang="en-IN" dirty="0">
                <a:latin typeface="Cambria" panose="02040503050406030204" pitchFamily="18" charset="0"/>
                <a:ea typeface="Cambria" panose="02040503050406030204" pitchFamily="18" charset="0"/>
              </a:rPr>
              <a:t>(x+1); //</a:t>
            </a:r>
            <a:r>
              <a:rPr lang="en-IN" b="1" dirty="0">
                <a:latin typeface="Cambria" panose="02040503050406030204" pitchFamily="18" charset="0"/>
                <a:ea typeface="Cambria" panose="02040503050406030204" pitchFamily="18" charset="0"/>
              </a:rPr>
              <a:t>output:</a:t>
            </a:r>
            <a:r>
              <a:rPr lang="en-IN" dirty="0">
                <a:latin typeface="Cambria" panose="02040503050406030204" pitchFamily="18" charset="0"/>
                <a:ea typeface="Cambria" panose="02040503050406030204" pitchFamily="18" charset="0"/>
              </a:rPr>
              <a:t>157 :156+1=157</a:t>
            </a:r>
          </a:p>
        </p:txBody>
      </p:sp>
      <p:sp>
        <p:nvSpPr>
          <p:cNvPr id="3" name="Rectangle 2"/>
          <p:cNvSpPr/>
          <p:nvPr/>
        </p:nvSpPr>
        <p:spPr>
          <a:xfrm>
            <a:off x="4938792" y="3095265"/>
            <a:ext cx="6096001" cy="2031325"/>
          </a:xfrm>
          <a:prstGeom prst="rect">
            <a:avLst/>
          </a:prstGeom>
          <a:solidFill>
            <a:srgbClr val="FFFF00"/>
          </a:solidFill>
        </p:spPr>
        <p:txBody>
          <a:bodyPr wrap="square">
            <a:spAutoFit/>
          </a:bodyPr>
          <a:lstStyle/>
          <a:p>
            <a:r>
              <a:rPr lang="en-IN" b="1" dirty="0">
                <a:latin typeface="Cambria" panose="02040503050406030204" pitchFamily="18" charset="0"/>
                <a:ea typeface="Cambria" panose="02040503050406030204" pitchFamily="18" charset="0"/>
              </a:rPr>
              <a:t>Example : 2</a:t>
            </a:r>
          </a:p>
          <a:p>
            <a:r>
              <a:rPr lang="en-IN" dirty="0">
                <a:latin typeface="Cambria" panose="02040503050406030204" pitchFamily="18" charset="0"/>
                <a:ea typeface="Cambria" panose="02040503050406030204" pitchFamily="18" charset="0"/>
              </a:rPr>
              <a:t>String s=”156.5″; //156.5 is not a number it is a string;</a:t>
            </a:r>
          </a:p>
          <a:p>
            <a:r>
              <a:rPr lang="en-IN" dirty="0" err="1">
                <a:latin typeface="Cambria" panose="02040503050406030204" pitchFamily="18" charset="0"/>
                <a:ea typeface="Cambria" panose="02040503050406030204" pitchFamily="18" charset="0"/>
              </a:rPr>
              <a:t>System.out.println</a:t>
            </a:r>
            <a:r>
              <a:rPr lang="en-IN" dirty="0">
                <a:latin typeface="Cambria" panose="02040503050406030204" pitchFamily="18" charset="0"/>
                <a:ea typeface="Cambria" panose="02040503050406030204" pitchFamily="18" charset="0"/>
              </a:rPr>
              <a:t>(s+1); </a:t>
            </a:r>
            <a:endParaRPr lang="en-IN" dirty="0" smtClean="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rPr>
              <a:t>//</a:t>
            </a:r>
            <a:r>
              <a:rPr lang="en-IN" b="1" dirty="0">
                <a:latin typeface="Cambria" panose="02040503050406030204" pitchFamily="18" charset="0"/>
                <a:ea typeface="Cambria" panose="02040503050406030204" pitchFamily="18" charset="0"/>
              </a:rPr>
              <a:t>output:</a:t>
            </a:r>
            <a:r>
              <a:rPr lang="en-IN" dirty="0">
                <a:latin typeface="Cambria" panose="02040503050406030204" pitchFamily="18" charset="0"/>
                <a:ea typeface="Cambria" panose="02040503050406030204" pitchFamily="18" charset="0"/>
              </a:rPr>
              <a:t>1561 :”156.5″+1=156.51 string </a:t>
            </a:r>
            <a:r>
              <a:rPr lang="en-IN" dirty="0" err="1">
                <a:latin typeface="Cambria" panose="02040503050406030204" pitchFamily="18" charset="0"/>
                <a:ea typeface="Cambria" panose="02040503050406030204" pitchFamily="18" charset="0"/>
              </a:rPr>
              <a:t>concatanation</a:t>
            </a:r>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double x=</a:t>
            </a:r>
            <a:r>
              <a:rPr lang="en-IN" dirty="0" err="1">
                <a:latin typeface="Cambria" panose="02040503050406030204" pitchFamily="18" charset="0"/>
                <a:ea typeface="Cambria" panose="02040503050406030204" pitchFamily="18" charset="0"/>
              </a:rPr>
              <a:t>Double.parseDouble</a:t>
            </a:r>
            <a:r>
              <a:rPr lang="en-IN" dirty="0">
                <a:latin typeface="Cambria" panose="02040503050406030204" pitchFamily="18" charset="0"/>
                <a:ea typeface="Cambria" panose="02040503050406030204" pitchFamily="18" charset="0"/>
              </a:rPr>
              <a:t>(“156.5”);</a:t>
            </a:r>
          </a:p>
          <a:p>
            <a:r>
              <a:rPr lang="en-IN" dirty="0" err="1">
                <a:latin typeface="Cambria" panose="02040503050406030204" pitchFamily="18" charset="0"/>
                <a:ea typeface="Cambria" panose="02040503050406030204" pitchFamily="18" charset="0"/>
              </a:rPr>
              <a:t>System.out.println</a:t>
            </a:r>
            <a:r>
              <a:rPr lang="en-IN" dirty="0">
                <a:latin typeface="Cambria" panose="02040503050406030204" pitchFamily="18" charset="0"/>
                <a:ea typeface="Cambria" panose="02040503050406030204" pitchFamily="18" charset="0"/>
              </a:rPr>
              <a:t>(x+1); //</a:t>
            </a:r>
            <a:r>
              <a:rPr lang="en-IN" b="1" dirty="0">
                <a:latin typeface="Cambria" panose="02040503050406030204" pitchFamily="18" charset="0"/>
                <a:ea typeface="Cambria" panose="02040503050406030204" pitchFamily="18" charset="0"/>
              </a:rPr>
              <a:t>output:</a:t>
            </a:r>
            <a:r>
              <a:rPr lang="en-IN" dirty="0">
                <a:latin typeface="Cambria" panose="02040503050406030204" pitchFamily="18" charset="0"/>
                <a:ea typeface="Cambria" panose="02040503050406030204" pitchFamily="18" charset="0"/>
              </a:rPr>
              <a:t>157.5:156.5+1=157.5</a:t>
            </a:r>
          </a:p>
        </p:txBody>
      </p:sp>
      <p:sp>
        <p:nvSpPr>
          <p:cNvPr id="4" name="Rectangle 3"/>
          <p:cNvSpPr/>
          <p:nvPr/>
        </p:nvSpPr>
        <p:spPr>
          <a:xfrm>
            <a:off x="552773" y="5331941"/>
            <a:ext cx="11117451" cy="871970"/>
          </a:xfrm>
          <a:prstGeom prst="rect">
            <a:avLst/>
          </a:prstGeom>
          <a:solidFill>
            <a:schemeClr val="bg1">
              <a:lumMod val="85000"/>
            </a:schemeClr>
          </a:solidFill>
        </p:spPr>
        <p:txBody>
          <a:bodyPr wrap="square">
            <a:spAutoFit/>
          </a:bodyPr>
          <a:lstStyle/>
          <a:p>
            <a:pPr marL="285750" indent="-285750">
              <a:lnSpc>
                <a:spcPct val="150000"/>
              </a:lnSpc>
              <a:buFont typeface="Arial" panose="020B0604020202020204" pitchFamily="34" charset="0"/>
              <a:buChar char="•"/>
            </a:pPr>
            <a:r>
              <a:rPr lang="en-IN" dirty="0" smtClean="0">
                <a:latin typeface="Cambria" panose="02040503050406030204" pitchFamily="18" charset="0"/>
                <a:ea typeface="Cambria" panose="02040503050406030204" pitchFamily="18" charset="0"/>
              </a:rPr>
              <a:t>Double </a:t>
            </a:r>
            <a:r>
              <a:rPr lang="en-IN" dirty="0">
                <a:latin typeface="Cambria" panose="02040503050406030204" pitchFamily="18" charset="0"/>
                <a:ea typeface="Cambria" panose="02040503050406030204" pitchFamily="18" charset="0"/>
              </a:rPr>
              <a:t>Function is as same as Float </a:t>
            </a:r>
          </a:p>
          <a:p>
            <a:pPr marL="285750" indent="-285750">
              <a:lnSpc>
                <a:spcPct val="150000"/>
              </a:lnSpc>
              <a:buFont typeface="Arial" panose="020B0604020202020204" pitchFamily="34" charset="0"/>
              <a:buChar char="•"/>
            </a:pPr>
            <a:r>
              <a:rPr lang="en-IN" dirty="0" smtClean="0">
                <a:latin typeface="Cambria" panose="02040503050406030204" pitchFamily="18" charset="0"/>
                <a:ea typeface="Cambria" panose="02040503050406030204" pitchFamily="18" charset="0"/>
              </a:rPr>
              <a:t>The </a:t>
            </a:r>
            <a:r>
              <a:rPr lang="en-IN" dirty="0">
                <a:latin typeface="Cambria" panose="02040503050406030204" pitchFamily="18" charset="0"/>
                <a:ea typeface="Cambria" panose="02040503050406030204" pitchFamily="18" charset="0"/>
              </a:rPr>
              <a:t>main difference is , where double is 8-Bytes and float is 4- Bytes. It’s all up to you which one to choose.</a:t>
            </a:r>
          </a:p>
        </p:txBody>
      </p:sp>
      <p:sp>
        <p:nvSpPr>
          <p:cNvPr id="5" name="Rectangle 4"/>
          <p:cNvSpPr/>
          <p:nvPr/>
        </p:nvSpPr>
        <p:spPr>
          <a:xfrm>
            <a:off x="552773" y="754031"/>
            <a:ext cx="4386019" cy="871970"/>
          </a:xfrm>
          <a:prstGeom prst="rect">
            <a:avLst/>
          </a:prstGeom>
          <a:solidFill>
            <a:schemeClr val="bg1">
              <a:lumMod val="85000"/>
            </a:schemeClr>
          </a:solidFill>
        </p:spPr>
        <p:txBody>
          <a:bodyPr wrap="square">
            <a:spAutoFit/>
          </a:bodyPr>
          <a:lstStyle/>
          <a:p>
            <a:pPr>
              <a:lnSpc>
                <a:spcPct val="150000"/>
              </a:lnSpc>
            </a:pPr>
            <a:r>
              <a:rPr lang="en-IN" b="1" dirty="0">
                <a:latin typeface="Cambria" panose="02040503050406030204" pitchFamily="18" charset="0"/>
                <a:ea typeface="Cambria" panose="02040503050406030204" pitchFamily="18" charset="0"/>
              </a:rPr>
              <a:t>&gt;&gt; </a:t>
            </a:r>
            <a:r>
              <a:rPr lang="en-IN" b="1" dirty="0" smtClean="0">
                <a:latin typeface="Cambria" panose="02040503050406030204" pitchFamily="18" charset="0"/>
                <a:ea typeface="Cambria" panose="02040503050406030204" pitchFamily="18" charset="0"/>
              </a:rPr>
              <a:t>Parse </a:t>
            </a:r>
            <a:r>
              <a:rPr lang="en-IN" b="1" dirty="0" err="1">
                <a:latin typeface="Cambria" panose="02040503050406030204" pitchFamily="18" charset="0"/>
                <a:ea typeface="Cambria" panose="02040503050406030204" pitchFamily="18" charset="0"/>
              </a:rPr>
              <a:t>Int</a:t>
            </a:r>
            <a:r>
              <a:rPr lang="en-IN" b="1" dirty="0">
                <a:latin typeface="Cambria" panose="02040503050406030204" pitchFamily="18" charset="0"/>
                <a:ea typeface="Cambria" panose="02040503050406030204" pitchFamily="18" charset="0"/>
              </a:rPr>
              <a:t> </a:t>
            </a:r>
          </a:p>
          <a:p>
            <a:pPr>
              <a:lnSpc>
                <a:spcPct val="150000"/>
              </a:lnSpc>
            </a:pPr>
            <a:r>
              <a:rPr lang="en-IN" dirty="0">
                <a:latin typeface="Cambria" panose="02040503050406030204" pitchFamily="18" charset="0"/>
                <a:ea typeface="Cambria" panose="02040503050406030204" pitchFamily="18" charset="0"/>
              </a:rPr>
              <a:t>      </a:t>
            </a:r>
            <a:r>
              <a:rPr lang="en-IN" b="1" dirty="0">
                <a:latin typeface="Cambria" panose="02040503050406030204" pitchFamily="18" charset="0"/>
                <a:ea typeface="Cambria" panose="02040503050406030204" pitchFamily="18" charset="0"/>
              </a:rPr>
              <a:t>Syntax: </a:t>
            </a:r>
            <a:r>
              <a:rPr lang="en-IN" dirty="0" err="1">
                <a:latin typeface="Cambria" panose="02040503050406030204" pitchFamily="18" charset="0"/>
                <a:ea typeface="Cambria" panose="02040503050406030204" pitchFamily="18" charset="0"/>
              </a:rPr>
              <a:t>Integer.parseInt</a:t>
            </a:r>
            <a:r>
              <a:rPr lang="en-IN" dirty="0">
                <a:latin typeface="Cambria" panose="02040503050406030204" pitchFamily="18" charset="0"/>
                <a:ea typeface="Cambria" panose="02040503050406030204" pitchFamily="18" charset="0"/>
              </a:rPr>
              <a:t>(String s);</a:t>
            </a:r>
          </a:p>
        </p:txBody>
      </p:sp>
    </p:spTree>
    <p:extLst>
      <p:ext uri="{BB962C8B-B14F-4D97-AF65-F5344CB8AC3E}">
        <p14:creationId xmlns:p14="http://schemas.microsoft.com/office/powerpoint/2010/main" val="3199058561"/>
      </p:ext>
    </p:extLst>
  </p:cSld>
  <p:clrMapOvr>
    <a:masterClrMapping/>
  </p:clrMapOvr>
  <p:transition spd="slow">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Content Placeholder 2"/>
          <p:cNvSpPr>
            <a:spLocks noGrp="1"/>
          </p:cNvSpPr>
          <p:nvPr>
            <p:ph sz="quarter" idx="1"/>
          </p:nvPr>
        </p:nvSpPr>
        <p:spPr>
          <a:xfrm>
            <a:off x="552488" y="1028366"/>
            <a:ext cx="7467250" cy="4742847"/>
          </a:xfrm>
          <a:solidFill>
            <a:schemeClr val="bg1">
              <a:lumMod val="85000"/>
            </a:schemeClr>
          </a:solidFill>
        </p:spPr>
        <p:txBody>
          <a:bodyPr>
            <a:normAutofit/>
          </a:bodyPr>
          <a:lstStyle/>
          <a:p>
            <a:pPr marL="0" indent="0">
              <a:buNone/>
            </a:pPr>
            <a:r>
              <a:rPr lang="en-IN" sz="1800" dirty="0">
                <a:latin typeface="Cambria" panose="02040503050406030204" pitchFamily="18" charset="0"/>
                <a:ea typeface="Cambria" panose="02040503050406030204" pitchFamily="18" charset="0"/>
              </a:rPr>
              <a:t>class A</a:t>
            </a:r>
          </a:p>
          <a:p>
            <a:pPr marL="0" indent="0">
              <a:buNone/>
            </a:pP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public static void main(String </a:t>
            </a:r>
            <a:r>
              <a:rPr lang="en-IN" sz="1800" dirty="0" err="1">
                <a:latin typeface="Cambria" panose="02040503050406030204" pitchFamily="18" charset="0"/>
                <a:ea typeface="Cambria" panose="02040503050406030204" pitchFamily="18" charset="0"/>
              </a:rPr>
              <a:t>args</a:t>
            </a: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  {</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int</a:t>
            </a:r>
            <a:r>
              <a:rPr lang="en-IN" sz="1800" dirty="0">
                <a:latin typeface="Cambria" panose="02040503050406030204" pitchFamily="18" charset="0"/>
                <a:ea typeface="Cambria" panose="02040503050406030204" pitchFamily="18" charset="0"/>
              </a:rPr>
              <a:t> a=</a:t>
            </a:r>
            <a:r>
              <a:rPr lang="en-IN" sz="1800" dirty="0" err="1">
                <a:latin typeface="Cambria" panose="02040503050406030204" pitchFamily="18" charset="0"/>
                <a:ea typeface="Cambria" panose="02040503050406030204" pitchFamily="18" charset="0"/>
              </a:rPr>
              <a:t>Integer.parseInt</a:t>
            </a:r>
            <a:r>
              <a:rPr lang="en-IN" sz="1800" dirty="0">
                <a:latin typeface="Cambria" panose="02040503050406030204" pitchFamily="18" charset="0"/>
                <a:ea typeface="Cambria" panose="02040503050406030204" pitchFamily="18" charset="0"/>
              </a:rPr>
              <a:t>(</a:t>
            </a:r>
            <a:r>
              <a:rPr lang="en-IN" sz="1800" dirty="0" err="1">
                <a:latin typeface="Cambria" panose="02040503050406030204" pitchFamily="18" charset="0"/>
                <a:ea typeface="Cambria" panose="02040503050406030204" pitchFamily="18" charset="0"/>
              </a:rPr>
              <a:t>args</a:t>
            </a:r>
            <a:r>
              <a:rPr lang="en-IN" sz="1800" dirty="0">
                <a:latin typeface="Cambria" panose="02040503050406030204" pitchFamily="18" charset="0"/>
                <a:ea typeface="Cambria" panose="02040503050406030204" pitchFamily="18" charset="0"/>
              </a:rPr>
              <a:t>[1]);//"10" convert to 10 and it will store in a</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int</a:t>
            </a:r>
            <a:r>
              <a:rPr lang="en-IN" sz="1800" dirty="0">
                <a:latin typeface="Cambria" panose="02040503050406030204" pitchFamily="18" charset="0"/>
                <a:ea typeface="Cambria" panose="02040503050406030204" pitchFamily="18" charset="0"/>
              </a:rPr>
              <a:t> b=</a:t>
            </a:r>
            <a:r>
              <a:rPr lang="en-IN" sz="1800" dirty="0" err="1">
                <a:latin typeface="Cambria" panose="02040503050406030204" pitchFamily="18" charset="0"/>
                <a:ea typeface="Cambria" panose="02040503050406030204" pitchFamily="18" charset="0"/>
              </a:rPr>
              <a:t>Integer.parseInt</a:t>
            </a:r>
            <a:r>
              <a:rPr lang="en-IN" sz="1800" dirty="0">
                <a:latin typeface="Cambria" panose="02040503050406030204" pitchFamily="18" charset="0"/>
                <a:ea typeface="Cambria" panose="02040503050406030204" pitchFamily="18" charset="0"/>
              </a:rPr>
              <a:t>(</a:t>
            </a:r>
            <a:r>
              <a:rPr lang="en-IN" sz="1800" dirty="0" err="1">
                <a:latin typeface="Cambria" panose="02040503050406030204" pitchFamily="18" charset="0"/>
                <a:ea typeface="Cambria" panose="02040503050406030204" pitchFamily="18" charset="0"/>
              </a:rPr>
              <a:t>args</a:t>
            </a:r>
            <a:r>
              <a:rPr lang="en-IN" sz="1800" dirty="0">
                <a:latin typeface="Cambria" panose="02040503050406030204" pitchFamily="18" charset="0"/>
                <a:ea typeface="Cambria" panose="02040503050406030204" pitchFamily="18" charset="0"/>
              </a:rPr>
              <a:t>[0]);//"20" convert to 20 and it will store in b</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System.out.println</a:t>
            </a:r>
            <a:r>
              <a:rPr lang="en-IN" sz="1800" dirty="0">
                <a:latin typeface="Cambria" panose="02040503050406030204" pitchFamily="18" charset="0"/>
                <a:ea typeface="Cambria" panose="02040503050406030204" pitchFamily="18" charset="0"/>
              </a:rPr>
              <a:t>(a+1);</a:t>
            </a: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System.out.println</a:t>
            </a:r>
            <a:r>
              <a:rPr lang="en-IN" sz="1800" dirty="0">
                <a:latin typeface="Cambria" panose="02040503050406030204" pitchFamily="18" charset="0"/>
                <a:ea typeface="Cambria" panose="02040503050406030204" pitchFamily="18" charset="0"/>
              </a:rPr>
              <a:t>(b+1);</a:t>
            </a:r>
          </a:p>
          <a:p>
            <a:pPr marL="0" indent="0">
              <a:buNone/>
            </a:pPr>
            <a:r>
              <a:rPr lang="en-IN" sz="1800" dirty="0">
                <a:latin typeface="Cambria" panose="02040503050406030204" pitchFamily="18" charset="0"/>
                <a:ea typeface="Cambria" panose="02040503050406030204" pitchFamily="18" charset="0"/>
              </a:rPr>
              <a:t> </a:t>
            </a:r>
          </a:p>
          <a:p>
            <a:pPr marL="0" indent="0">
              <a:buNone/>
            </a:pPr>
            <a:r>
              <a:rPr lang="en-IN" sz="1800" dirty="0">
                <a:latin typeface="Cambria" panose="02040503050406030204" pitchFamily="18" charset="0"/>
                <a:ea typeface="Cambria" panose="02040503050406030204" pitchFamily="18" charset="0"/>
              </a:rPr>
              <a:t>  }</a:t>
            </a:r>
          </a:p>
          <a:p>
            <a:pPr marL="0" indent="0">
              <a:buNone/>
            </a:pPr>
            <a:r>
              <a:rPr lang="en-IN" sz="1800" dirty="0" smtClean="0">
                <a:latin typeface="Cambria" panose="02040503050406030204" pitchFamily="18" charset="0"/>
                <a:ea typeface="Cambria" panose="02040503050406030204" pitchFamily="18" charset="0"/>
              </a:rPr>
              <a:t>}</a:t>
            </a:r>
            <a:endParaRPr lang="en-IN" sz="1800" dirty="0">
              <a:latin typeface="Cambria" panose="02040503050406030204" pitchFamily="18" charset="0"/>
              <a:ea typeface="Cambria" panose="02040503050406030204" pitchFamily="18" charset="0"/>
            </a:endParaRPr>
          </a:p>
        </p:txBody>
      </p:sp>
      <p:sp>
        <p:nvSpPr>
          <p:cNvPr id="2" name="Rectangle 1"/>
          <p:cNvSpPr/>
          <p:nvPr/>
        </p:nvSpPr>
        <p:spPr>
          <a:xfrm>
            <a:off x="7445114" y="4177951"/>
            <a:ext cx="2808157" cy="1200329"/>
          </a:xfrm>
          <a:prstGeom prst="rect">
            <a:avLst/>
          </a:prstGeom>
          <a:solidFill>
            <a:srgbClr val="FFFF00"/>
          </a:solidFill>
        </p:spPr>
        <p:txBody>
          <a:bodyPr wrap="square">
            <a:spAutoFit/>
          </a:bodyPr>
          <a:lstStyle/>
          <a:p>
            <a:r>
              <a:rPr lang="en-US" b="1" dirty="0"/>
              <a:t>Output:</a:t>
            </a:r>
            <a:endParaRPr lang="pt-BR" b="1" dirty="0"/>
          </a:p>
          <a:p>
            <a:r>
              <a:rPr lang="pt-BR" dirty="0"/>
              <a:t>Compile : Javac A.java</a:t>
            </a:r>
          </a:p>
          <a:p>
            <a:r>
              <a:rPr lang="pt-BR" dirty="0"/>
              <a:t>Execution : Java A 10 20 </a:t>
            </a:r>
          </a:p>
          <a:p>
            <a:r>
              <a:rPr lang="pt-BR" dirty="0"/>
              <a:t>Output : 11 21</a:t>
            </a:r>
            <a:endParaRPr lang="en-US" dirty="0"/>
          </a:p>
        </p:txBody>
      </p:sp>
      <p:sp>
        <p:nvSpPr>
          <p:cNvPr id="3" name="TextBox 2"/>
          <p:cNvSpPr txBox="1"/>
          <p:nvPr/>
        </p:nvSpPr>
        <p:spPr>
          <a:xfrm>
            <a:off x="552488" y="195136"/>
            <a:ext cx="6627801" cy="461665"/>
          </a:xfrm>
          <a:prstGeom prst="rect">
            <a:avLst/>
          </a:prstGeom>
          <a:noFill/>
        </p:spPr>
        <p:txBody>
          <a:bodyPr wrap="square" rtlCol="0">
            <a:spAutoFit/>
          </a:bodyPr>
          <a:lstStyle/>
          <a:p>
            <a:r>
              <a:rPr lang="en-IN" sz="2400" b="1" dirty="0" smtClean="0"/>
              <a:t>Example – Command Line Argument</a:t>
            </a:r>
            <a:endParaRPr lang="en-IN" sz="2400" b="1" dirty="0"/>
          </a:p>
        </p:txBody>
      </p:sp>
    </p:spTree>
    <p:extLst>
      <p:ext uri="{BB962C8B-B14F-4D97-AF65-F5344CB8AC3E}">
        <p14:creationId xmlns:p14="http://schemas.microsoft.com/office/powerpoint/2010/main" val="355766746"/>
      </p:ext>
    </p:extLst>
  </p:cSld>
  <p:clrMapOvr>
    <a:masterClrMapping/>
  </p:clrMapOvr>
  <p:transition spd="slow">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706" y="667546"/>
            <a:ext cx="10448144" cy="914400"/>
          </a:xfrm>
        </p:spPr>
        <p:txBody>
          <a:bodyPr>
            <a:normAutofit fontScale="90000"/>
          </a:bodyPr>
          <a:lstStyle/>
          <a:p>
            <a:pPr>
              <a:defRPr/>
            </a:pPr>
            <a:r>
              <a:rPr lang="en-IN" b="1" dirty="0" smtClean="0"/>
              <a:t>Example of command-line argument that prints all the values</a:t>
            </a:r>
            <a:br>
              <a:rPr lang="en-IN" b="1" dirty="0" smtClean="0"/>
            </a:br>
            <a:endParaRPr lang="en-IN" b="1" dirty="0"/>
          </a:p>
        </p:txBody>
      </p:sp>
      <p:sp>
        <p:nvSpPr>
          <p:cNvPr id="133123" name="Content Placeholder 2"/>
          <p:cNvSpPr>
            <a:spLocks noGrp="1"/>
          </p:cNvSpPr>
          <p:nvPr>
            <p:ph sz="quarter" idx="1"/>
          </p:nvPr>
        </p:nvSpPr>
        <p:spPr>
          <a:xfrm>
            <a:off x="564535" y="1289638"/>
            <a:ext cx="9568816" cy="3192422"/>
          </a:xfrm>
          <a:solidFill>
            <a:schemeClr val="bg1">
              <a:lumMod val="85000"/>
            </a:schemeClr>
          </a:solidFill>
        </p:spPr>
        <p:txBody>
          <a:bodyPr>
            <a:noAutofit/>
          </a:bodyPr>
          <a:lstStyle/>
          <a:p>
            <a:pPr marL="0" indent="0">
              <a:buNone/>
            </a:pPr>
            <a:r>
              <a:rPr lang="en-IN" sz="1900" b="1" dirty="0" smtClean="0">
                <a:latin typeface="Cambria" panose="02040503050406030204" pitchFamily="18" charset="0"/>
                <a:ea typeface="Cambria" panose="02040503050406030204" pitchFamily="18" charset="0"/>
              </a:rPr>
              <a:t>// </a:t>
            </a:r>
            <a:r>
              <a:rPr lang="en-IN" sz="1900" b="1" dirty="0" smtClean="0">
                <a:latin typeface="Cambria" panose="02040503050406030204" pitchFamily="18" charset="0"/>
                <a:ea typeface="Cambria" panose="02040503050406030204" pitchFamily="18" charset="0"/>
              </a:rPr>
              <a:t>In this example, we are printing all the arguments passed from the command-line. For this purpose, we have traversed the array using for loop.</a:t>
            </a:r>
          </a:p>
          <a:p>
            <a:pPr marL="800100" lvl="2" indent="0">
              <a:buNone/>
            </a:pPr>
            <a:r>
              <a:rPr lang="en-IN" sz="1900" dirty="0" smtClean="0">
                <a:latin typeface="Cambria" panose="02040503050406030204" pitchFamily="18" charset="0"/>
                <a:ea typeface="Cambria" panose="02040503050406030204" pitchFamily="18" charset="0"/>
              </a:rPr>
              <a:t>class A{  </a:t>
            </a:r>
          </a:p>
          <a:p>
            <a:pPr marL="800100" lvl="2" indent="0">
              <a:buNone/>
            </a:pPr>
            <a:r>
              <a:rPr lang="en-IN" sz="1900" dirty="0" smtClean="0">
                <a:latin typeface="Cambria" panose="02040503050406030204" pitchFamily="18" charset="0"/>
                <a:ea typeface="Cambria" panose="02040503050406030204" pitchFamily="18" charset="0"/>
              </a:rPr>
              <a:t>public static void main(String </a:t>
            </a:r>
            <a:r>
              <a:rPr lang="en-IN" sz="1900" dirty="0" err="1" smtClean="0">
                <a:latin typeface="Cambria" panose="02040503050406030204" pitchFamily="18" charset="0"/>
                <a:ea typeface="Cambria" panose="02040503050406030204" pitchFamily="18" charset="0"/>
              </a:rPr>
              <a:t>args</a:t>
            </a:r>
            <a:r>
              <a:rPr lang="en-IN" sz="1900" dirty="0" smtClean="0">
                <a:latin typeface="Cambria" panose="02040503050406030204" pitchFamily="18" charset="0"/>
                <a:ea typeface="Cambria" panose="02040503050406030204" pitchFamily="18" charset="0"/>
              </a:rPr>
              <a:t>[]){  </a:t>
            </a:r>
          </a:p>
          <a:p>
            <a:pPr marL="800100" lvl="2" indent="0">
              <a:buNone/>
            </a:pPr>
            <a:r>
              <a:rPr lang="en-IN" sz="1900" dirty="0" smtClean="0">
                <a:latin typeface="Cambria" panose="02040503050406030204" pitchFamily="18" charset="0"/>
                <a:ea typeface="Cambria" panose="02040503050406030204" pitchFamily="18" charset="0"/>
              </a:rPr>
              <a:t>for(</a:t>
            </a:r>
            <a:r>
              <a:rPr lang="en-IN" sz="1900" dirty="0" err="1" smtClean="0">
                <a:latin typeface="Cambria" panose="02040503050406030204" pitchFamily="18" charset="0"/>
                <a:ea typeface="Cambria" panose="02040503050406030204" pitchFamily="18" charset="0"/>
              </a:rPr>
              <a:t>int</a:t>
            </a:r>
            <a:r>
              <a:rPr lang="en-IN" sz="1900" dirty="0" smtClean="0">
                <a:latin typeface="Cambria" panose="02040503050406030204" pitchFamily="18" charset="0"/>
                <a:ea typeface="Cambria" panose="02040503050406030204" pitchFamily="18" charset="0"/>
              </a:rPr>
              <a:t> </a:t>
            </a:r>
            <a:r>
              <a:rPr lang="en-IN" sz="1900" dirty="0" err="1" smtClean="0">
                <a:latin typeface="Cambria" panose="02040503050406030204" pitchFamily="18" charset="0"/>
                <a:ea typeface="Cambria" panose="02040503050406030204" pitchFamily="18" charset="0"/>
              </a:rPr>
              <a:t>i</a:t>
            </a:r>
            <a:r>
              <a:rPr lang="en-IN" sz="1900" dirty="0" smtClean="0">
                <a:latin typeface="Cambria" panose="02040503050406030204" pitchFamily="18" charset="0"/>
                <a:ea typeface="Cambria" panose="02040503050406030204" pitchFamily="18" charset="0"/>
              </a:rPr>
              <a:t>=0;i&lt;</a:t>
            </a:r>
            <a:r>
              <a:rPr lang="en-IN" sz="1900" dirty="0" err="1" smtClean="0">
                <a:latin typeface="Cambria" panose="02040503050406030204" pitchFamily="18" charset="0"/>
                <a:ea typeface="Cambria" panose="02040503050406030204" pitchFamily="18" charset="0"/>
              </a:rPr>
              <a:t>args.length;i</a:t>
            </a:r>
            <a:r>
              <a:rPr lang="en-IN" sz="1900" dirty="0" smtClean="0">
                <a:latin typeface="Cambria" panose="02040503050406030204" pitchFamily="18" charset="0"/>
                <a:ea typeface="Cambria" panose="02040503050406030204" pitchFamily="18" charset="0"/>
              </a:rPr>
              <a:t>++)  </a:t>
            </a:r>
          </a:p>
          <a:p>
            <a:pPr marL="800100" lvl="2" indent="0">
              <a:buNone/>
            </a:pPr>
            <a:r>
              <a:rPr lang="en-IN" sz="1900" dirty="0" err="1" smtClean="0">
                <a:latin typeface="Cambria" panose="02040503050406030204" pitchFamily="18" charset="0"/>
                <a:ea typeface="Cambria" panose="02040503050406030204" pitchFamily="18" charset="0"/>
              </a:rPr>
              <a:t>System.out.println</a:t>
            </a:r>
            <a:r>
              <a:rPr lang="en-IN" sz="1900" dirty="0" smtClean="0">
                <a:latin typeface="Cambria" panose="02040503050406030204" pitchFamily="18" charset="0"/>
                <a:ea typeface="Cambria" panose="02040503050406030204" pitchFamily="18" charset="0"/>
              </a:rPr>
              <a:t>(</a:t>
            </a:r>
            <a:r>
              <a:rPr lang="en-IN" sz="1900" dirty="0" err="1" smtClean="0">
                <a:latin typeface="Cambria" panose="02040503050406030204" pitchFamily="18" charset="0"/>
                <a:ea typeface="Cambria" panose="02040503050406030204" pitchFamily="18" charset="0"/>
              </a:rPr>
              <a:t>args</a:t>
            </a:r>
            <a:r>
              <a:rPr lang="en-IN" sz="1900" dirty="0" smtClean="0">
                <a:latin typeface="Cambria" panose="02040503050406030204" pitchFamily="18" charset="0"/>
                <a:ea typeface="Cambria" panose="02040503050406030204" pitchFamily="18" charset="0"/>
              </a:rPr>
              <a:t>[</a:t>
            </a:r>
            <a:r>
              <a:rPr lang="en-IN" sz="1900" dirty="0" err="1" smtClean="0">
                <a:latin typeface="Cambria" panose="02040503050406030204" pitchFamily="18" charset="0"/>
                <a:ea typeface="Cambria" panose="02040503050406030204" pitchFamily="18" charset="0"/>
              </a:rPr>
              <a:t>i</a:t>
            </a:r>
            <a:r>
              <a:rPr lang="en-IN" sz="1900" dirty="0" smtClean="0">
                <a:latin typeface="Cambria" panose="02040503050406030204" pitchFamily="18" charset="0"/>
                <a:ea typeface="Cambria" panose="02040503050406030204" pitchFamily="18" charset="0"/>
              </a:rPr>
              <a:t>]);  </a:t>
            </a:r>
          </a:p>
          <a:p>
            <a:pPr marL="800100" lvl="2" indent="0">
              <a:buNone/>
            </a:pPr>
            <a:r>
              <a:rPr lang="en-IN" sz="1900" dirty="0" smtClean="0">
                <a:latin typeface="Cambria" panose="02040503050406030204" pitchFamily="18" charset="0"/>
                <a:ea typeface="Cambria" panose="02040503050406030204" pitchFamily="18" charset="0"/>
              </a:rPr>
              <a:t>}  </a:t>
            </a:r>
          </a:p>
          <a:p>
            <a:pPr marL="800100" lvl="2" indent="0">
              <a:buNone/>
            </a:pPr>
            <a:r>
              <a:rPr lang="en-IN" sz="1900" dirty="0" smtClean="0">
                <a:latin typeface="Cambria" panose="02040503050406030204" pitchFamily="18" charset="0"/>
                <a:ea typeface="Cambria" panose="02040503050406030204" pitchFamily="18" charset="0"/>
              </a:rPr>
              <a:t>}  </a:t>
            </a:r>
            <a:endParaRPr lang="en-IN" sz="1900" dirty="0">
              <a:latin typeface="Cambria" panose="02040503050406030204" pitchFamily="18" charset="0"/>
              <a:ea typeface="Cambria" panose="02040503050406030204" pitchFamily="18" charset="0"/>
            </a:endParaRPr>
          </a:p>
        </p:txBody>
      </p:sp>
      <p:sp>
        <p:nvSpPr>
          <p:cNvPr id="3" name="Rectangle 2"/>
          <p:cNvSpPr/>
          <p:nvPr/>
        </p:nvSpPr>
        <p:spPr>
          <a:xfrm>
            <a:off x="6043344" y="3492630"/>
            <a:ext cx="4207239" cy="2139047"/>
          </a:xfrm>
          <a:prstGeom prst="rect">
            <a:avLst/>
          </a:prstGeom>
          <a:solidFill>
            <a:srgbClr val="FFFF00"/>
          </a:solidFill>
        </p:spPr>
        <p:txBody>
          <a:bodyPr wrap="square">
            <a:spAutoFit/>
          </a:bodyPr>
          <a:lstStyle/>
          <a:p>
            <a:r>
              <a:rPr lang="en-IN" sz="1900" dirty="0">
                <a:latin typeface="Cambria" panose="02040503050406030204" pitchFamily="18" charset="0"/>
                <a:ea typeface="Cambria" panose="02040503050406030204" pitchFamily="18" charset="0"/>
              </a:rPr>
              <a:t>compile by &gt; </a:t>
            </a:r>
            <a:r>
              <a:rPr lang="en-IN" sz="1900" dirty="0" err="1">
                <a:latin typeface="Cambria" panose="02040503050406030204" pitchFamily="18" charset="0"/>
                <a:ea typeface="Cambria" panose="02040503050406030204" pitchFamily="18" charset="0"/>
              </a:rPr>
              <a:t>javac</a:t>
            </a:r>
            <a:r>
              <a:rPr lang="en-IN" sz="1900" dirty="0">
                <a:latin typeface="Cambria" panose="02040503050406030204" pitchFamily="18" charset="0"/>
                <a:ea typeface="Cambria" panose="02040503050406030204" pitchFamily="18" charset="0"/>
              </a:rPr>
              <a:t> A.java  </a:t>
            </a:r>
          </a:p>
          <a:p>
            <a:r>
              <a:rPr lang="en-IN" sz="1900" dirty="0">
                <a:latin typeface="Cambria" panose="02040503050406030204" pitchFamily="18" charset="0"/>
                <a:ea typeface="Cambria" panose="02040503050406030204" pitchFamily="18" charset="0"/>
              </a:rPr>
              <a:t>run by &gt; java A smart </a:t>
            </a:r>
            <a:r>
              <a:rPr lang="en-IN" sz="1900" dirty="0" err="1">
                <a:latin typeface="Cambria" panose="02040503050406030204" pitchFamily="18" charset="0"/>
                <a:ea typeface="Cambria" panose="02040503050406030204" pitchFamily="18" charset="0"/>
              </a:rPr>
              <a:t>vit</a:t>
            </a:r>
            <a:r>
              <a:rPr lang="en-IN" sz="1900" dirty="0">
                <a:latin typeface="Cambria" panose="02040503050406030204" pitchFamily="18" charset="0"/>
                <a:ea typeface="Cambria" panose="02040503050406030204" pitchFamily="18" charset="0"/>
              </a:rPr>
              <a:t> 1 3 </a:t>
            </a:r>
            <a:r>
              <a:rPr lang="en-IN" sz="1900" dirty="0" err="1">
                <a:latin typeface="Cambria" panose="02040503050406030204" pitchFamily="18" charset="0"/>
                <a:ea typeface="Cambria" panose="02040503050406030204" pitchFamily="18" charset="0"/>
              </a:rPr>
              <a:t>abc</a:t>
            </a:r>
            <a:r>
              <a:rPr lang="en-IN" sz="1900" dirty="0">
                <a:latin typeface="Cambria" panose="02040503050406030204" pitchFamily="18" charset="0"/>
                <a:ea typeface="Cambria" panose="02040503050406030204" pitchFamily="18" charset="0"/>
              </a:rPr>
              <a:t>  </a:t>
            </a:r>
          </a:p>
          <a:p>
            <a:r>
              <a:rPr lang="en-IN" sz="1900" b="1" dirty="0">
                <a:latin typeface="Cambria" panose="02040503050406030204" pitchFamily="18" charset="0"/>
                <a:ea typeface="Cambria" panose="02040503050406030204" pitchFamily="18" charset="0"/>
              </a:rPr>
              <a:t>Output: </a:t>
            </a:r>
            <a:r>
              <a:rPr lang="en-IN" sz="1900" dirty="0">
                <a:latin typeface="Cambria" panose="02040503050406030204" pitchFamily="18" charset="0"/>
                <a:ea typeface="Cambria" panose="02040503050406030204" pitchFamily="18" charset="0"/>
              </a:rPr>
              <a:t>smart</a:t>
            </a:r>
          </a:p>
          <a:p>
            <a:r>
              <a:rPr lang="en-IN" sz="1900" dirty="0">
                <a:latin typeface="Cambria" panose="02040503050406030204" pitchFamily="18" charset="0"/>
                <a:ea typeface="Cambria" panose="02040503050406030204" pitchFamily="18" charset="0"/>
              </a:rPr>
              <a:t>       </a:t>
            </a:r>
            <a:r>
              <a:rPr lang="en-IN" sz="1900" dirty="0" err="1">
                <a:latin typeface="Cambria" panose="02040503050406030204" pitchFamily="18" charset="0"/>
                <a:ea typeface="Cambria" panose="02040503050406030204" pitchFamily="18" charset="0"/>
              </a:rPr>
              <a:t>vit</a:t>
            </a:r>
            <a:endParaRPr lang="en-IN" sz="1900" dirty="0">
              <a:latin typeface="Cambria" panose="02040503050406030204" pitchFamily="18" charset="0"/>
              <a:ea typeface="Cambria" panose="02040503050406030204" pitchFamily="18" charset="0"/>
            </a:endParaRPr>
          </a:p>
          <a:p>
            <a:r>
              <a:rPr lang="en-IN" sz="1900" dirty="0">
                <a:latin typeface="Cambria" panose="02040503050406030204" pitchFamily="18" charset="0"/>
                <a:ea typeface="Cambria" panose="02040503050406030204" pitchFamily="18" charset="0"/>
              </a:rPr>
              <a:t>       1</a:t>
            </a:r>
          </a:p>
          <a:p>
            <a:r>
              <a:rPr lang="en-IN" sz="1900" dirty="0">
                <a:latin typeface="Cambria" panose="02040503050406030204" pitchFamily="18" charset="0"/>
                <a:ea typeface="Cambria" panose="02040503050406030204" pitchFamily="18" charset="0"/>
              </a:rPr>
              <a:t>       3</a:t>
            </a:r>
          </a:p>
          <a:p>
            <a:r>
              <a:rPr lang="en-IN" sz="1900" dirty="0">
                <a:latin typeface="Cambria" panose="02040503050406030204" pitchFamily="18" charset="0"/>
                <a:ea typeface="Cambria" panose="02040503050406030204" pitchFamily="18" charset="0"/>
              </a:rPr>
              <a:t>       </a:t>
            </a:r>
            <a:r>
              <a:rPr lang="en-IN" sz="1900" dirty="0" err="1">
                <a:latin typeface="Cambria" panose="02040503050406030204" pitchFamily="18" charset="0"/>
                <a:ea typeface="Cambria" panose="02040503050406030204" pitchFamily="18" charset="0"/>
              </a:rPr>
              <a:t>abc</a:t>
            </a:r>
            <a:endParaRPr lang="en-IN" sz="19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2888086"/>
      </p:ext>
    </p:extLst>
  </p:cSld>
  <p:clrMapOvr>
    <a:masterClrMapping/>
  </p:clrMapOvr>
  <p:transition spd="slow">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322" y="608640"/>
            <a:ext cx="7467600" cy="731838"/>
          </a:xfrm>
        </p:spPr>
        <p:txBody>
          <a:bodyPr/>
          <a:lstStyle/>
          <a:p>
            <a:pPr>
              <a:defRPr/>
            </a:pPr>
            <a:r>
              <a:rPr lang="en-US" dirty="0" err="1" smtClean="0"/>
              <a:t>Mcqs</a:t>
            </a:r>
            <a:endParaRPr lang="en-IN" dirty="0"/>
          </a:p>
        </p:txBody>
      </p:sp>
      <p:sp>
        <p:nvSpPr>
          <p:cNvPr id="134147" name="Content Placeholder 2"/>
          <p:cNvSpPr>
            <a:spLocks noGrp="1"/>
          </p:cNvSpPr>
          <p:nvPr>
            <p:ph sz="quarter" idx="1"/>
          </p:nvPr>
        </p:nvSpPr>
        <p:spPr>
          <a:xfrm>
            <a:off x="1141750" y="1220557"/>
            <a:ext cx="9621187" cy="4836825"/>
          </a:xfrm>
        </p:spPr>
        <p:txBody>
          <a:bodyPr/>
          <a:lstStyle/>
          <a:p>
            <a:pPr marL="0" indent="0">
              <a:buNone/>
            </a:pPr>
            <a:r>
              <a:rPr lang="en-IN" dirty="0" smtClean="0"/>
              <a:t>1. Which of this method is given parameter via command line arguments?</a:t>
            </a:r>
          </a:p>
          <a:p>
            <a:pPr marL="0" indent="0">
              <a:buNone/>
            </a:pPr>
            <a:r>
              <a:rPr lang="en-IN" dirty="0" smtClean="0"/>
              <a:t>a) main()</a:t>
            </a:r>
          </a:p>
          <a:p>
            <a:pPr marL="0" indent="0">
              <a:buNone/>
            </a:pPr>
            <a:r>
              <a:rPr lang="en-IN" dirty="0" smtClean="0"/>
              <a:t>b) recursive() method</a:t>
            </a:r>
          </a:p>
          <a:p>
            <a:pPr marL="0" indent="0">
              <a:buNone/>
            </a:pPr>
            <a:r>
              <a:rPr lang="en-IN" dirty="0" smtClean="0"/>
              <a:t>c) Any method</a:t>
            </a:r>
          </a:p>
          <a:p>
            <a:pPr marL="0" indent="0">
              <a:buNone/>
            </a:pPr>
            <a:r>
              <a:rPr lang="en-IN" dirty="0" smtClean="0"/>
              <a:t>d) System defined methods</a:t>
            </a:r>
          </a:p>
          <a:p>
            <a:pPr marL="0" indent="0">
              <a:buNone/>
            </a:pPr>
            <a:r>
              <a:rPr lang="en-US" dirty="0" smtClean="0"/>
              <a:t>2.</a:t>
            </a:r>
            <a:r>
              <a:rPr lang="en-IN" dirty="0" smtClean="0"/>
              <a:t> How many arguments can be passed to main()?</a:t>
            </a:r>
          </a:p>
          <a:p>
            <a:pPr marL="0" indent="0">
              <a:buNone/>
            </a:pPr>
            <a:r>
              <a:rPr lang="en-IN" dirty="0" smtClean="0"/>
              <a:t>a) Infinite</a:t>
            </a:r>
          </a:p>
          <a:p>
            <a:pPr marL="0" indent="0">
              <a:buNone/>
            </a:pPr>
            <a:r>
              <a:rPr lang="en-IN" dirty="0" smtClean="0"/>
              <a:t>b) Only 1</a:t>
            </a:r>
          </a:p>
          <a:p>
            <a:pPr marL="0" indent="0">
              <a:buNone/>
            </a:pPr>
            <a:r>
              <a:rPr lang="en-IN" dirty="0" smtClean="0"/>
              <a:t>c) System Dependent</a:t>
            </a:r>
          </a:p>
          <a:p>
            <a:pPr marL="0" indent="0">
              <a:buNone/>
            </a:pPr>
            <a:r>
              <a:rPr lang="en-IN" dirty="0" smtClean="0"/>
              <a:t>d) None of the mentioned</a:t>
            </a:r>
            <a:r>
              <a:rPr lang="en-US" dirty="0" smtClean="0"/>
              <a:t> </a:t>
            </a:r>
            <a:endParaRPr lang="en-IN" dirty="0" smtClean="0"/>
          </a:p>
        </p:txBody>
      </p:sp>
    </p:spTree>
    <p:extLst>
      <p:ext uri="{BB962C8B-B14F-4D97-AF65-F5344CB8AC3E}">
        <p14:creationId xmlns:p14="http://schemas.microsoft.com/office/powerpoint/2010/main" val="2678249225"/>
      </p:ext>
    </p:extLst>
  </p:cSld>
  <p:clrMapOvr>
    <a:masterClrMapping/>
  </p:clrMapOvr>
  <p:transition spd="slow">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Content Placeholder 2"/>
          <p:cNvSpPr>
            <a:spLocks noGrp="1"/>
          </p:cNvSpPr>
          <p:nvPr>
            <p:ph sz="quarter" idx="1"/>
          </p:nvPr>
        </p:nvSpPr>
        <p:spPr>
          <a:xfrm>
            <a:off x="717379" y="688975"/>
            <a:ext cx="7946935" cy="6169025"/>
          </a:xfrm>
        </p:spPr>
        <p:txBody>
          <a:bodyPr/>
          <a:lstStyle/>
          <a:p>
            <a:pPr marL="0" indent="0">
              <a:buNone/>
            </a:pPr>
            <a:r>
              <a:rPr lang="en-US" sz="1800" dirty="0"/>
              <a:t>3. </a:t>
            </a:r>
            <a:r>
              <a:rPr lang="en-IN" sz="1800" dirty="0"/>
              <a:t>What is the output of this program, Command line execution is done as – “java Output This is a command Line”?</a:t>
            </a:r>
          </a:p>
          <a:p>
            <a:pPr marL="0" indent="0">
              <a:buNone/>
            </a:pPr>
            <a:r>
              <a:rPr lang="en-IN" sz="1800" dirty="0"/>
              <a:t>    class Output </a:t>
            </a:r>
          </a:p>
          <a:p>
            <a:pPr marL="0" indent="0">
              <a:buNone/>
            </a:pPr>
            <a:r>
              <a:rPr lang="en-IN" sz="1800" dirty="0"/>
              <a:t>    {</a:t>
            </a:r>
          </a:p>
          <a:p>
            <a:pPr marL="0" indent="0">
              <a:buNone/>
            </a:pPr>
            <a:r>
              <a:rPr lang="en-IN" sz="1800" dirty="0"/>
              <a:t>        public static void main(String </a:t>
            </a:r>
            <a:r>
              <a:rPr lang="en-IN" sz="1800" dirty="0" err="1"/>
              <a:t>args</a:t>
            </a:r>
            <a:r>
              <a:rPr lang="en-IN" sz="1800" dirty="0"/>
              <a:t>[]) </a:t>
            </a:r>
          </a:p>
          <a:p>
            <a:pPr marL="0" indent="0">
              <a:buNone/>
            </a:pPr>
            <a:r>
              <a:rPr lang="en-IN" sz="1800" dirty="0"/>
              <a:t>        {</a:t>
            </a:r>
          </a:p>
          <a:p>
            <a:pPr marL="0" indent="0">
              <a:buNone/>
            </a:pPr>
            <a:r>
              <a:rPr lang="en-IN" sz="1800" dirty="0"/>
              <a:t>            </a:t>
            </a:r>
            <a:r>
              <a:rPr lang="en-IN" sz="1800" dirty="0" err="1"/>
              <a:t>System.out.print</a:t>
            </a:r>
            <a:r>
              <a:rPr lang="en-IN" sz="1800" dirty="0"/>
              <a:t>(</a:t>
            </a:r>
            <a:r>
              <a:rPr lang="en-IN" sz="1800" dirty="0" err="1"/>
              <a:t>args</a:t>
            </a:r>
            <a:r>
              <a:rPr lang="en-IN" sz="1800" dirty="0"/>
              <a:t>[0]);</a:t>
            </a:r>
          </a:p>
          <a:p>
            <a:pPr marL="0" indent="0">
              <a:buNone/>
            </a:pPr>
            <a:r>
              <a:rPr lang="en-IN" sz="1800" dirty="0"/>
              <a:t>        }</a:t>
            </a:r>
          </a:p>
          <a:p>
            <a:pPr marL="0" indent="0">
              <a:buNone/>
            </a:pPr>
            <a:r>
              <a:rPr lang="en-IN" sz="1800" dirty="0"/>
              <a:t>    }</a:t>
            </a:r>
          </a:p>
          <a:p>
            <a:pPr marL="0" indent="0">
              <a:buNone/>
            </a:pPr>
            <a:r>
              <a:rPr lang="en-IN" sz="1800" dirty="0"/>
              <a:t>a) java</a:t>
            </a:r>
          </a:p>
          <a:p>
            <a:pPr marL="0" indent="0">
              <a:buNone/>
            </a:pPr>
            <a:r>
              <a:rPr lang="en-IN" sz="1800" dirty="0"/>
              <a:t>b) Output</a:t>
            </a:r>
          </a:p>
          <a:p>
            <a:pPr marL="0" indent="0">
              <a:buNone/>
            </a:pPr>
            <a:r>
              <a:rPr lang="en-IN" sz="1800" dirty="0"/>
              <a:t>c) This</a:t>
            </a:r>
          </a:p>
          <a:p>
            <a:pPr marL="0" indent="0">
              <a:buNone/>
            </a:pPr>
            <a:r>
              <a:rPr lang="en-IN" sz="1800" dirty="0"/>
              <a:t>d) Is</a:t>
            </a:r>
          </a:p>
        </p:txBody>
      </p:sp>
    </p:spTree>
    <p:extLst>
      <p:ext uri="{BB962C8B-B14F-4D97-AF65-F5344CB8AC3E}">
        <p14:creationId xmlns:p14="http://schemas.microsoft.com/office/powerpoint/2010/main" val="766767320"/>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Declarative Programming</a:t>
            </a:r>
            <a:endParaRPr lang="en-IN" b="1" dirty="0"/>
          </a:p>
        </p:txBody>
      </p:sp>
      <p:sp>
        <p:nvSpPr>
          <p:cNvPr id="3" name="Content Placeholder 2"/>
          <p:cNvSpPr>
            <a:spLocks noGrp="1"/>
          </p:cNvSpPr>
          <p:nvPr>
            <p:ph idx="1"/>
          </p:nvPr>
        </p:nvSpPr>
        <p:spPr>
          <a:xfrm>
            <a:off x="609600" y="1282701"/>
            <a:ext cx="10972800" cy="4678364"/>
          </a:xfrm>
        </p:spPr>
        <p:txBody>
          <a:bodyPr>
            <a:normAutofit/>
          </a:bodyPr>
          <a:lstStyle/>
          <a:p>
            <a:r>
              <a:rPr lang="en-IN" b="1" i="1" dirty="0"/>
              <a:t>Declarative programming</a:t>
            </a:r>
            <a:r>
              <a:rPr lang="en-IN" i="1" dirty="0"/>
              <a:t> is a programming paradigm … that expresses the logic of a computation without describing its control flow.</a:t>
            </a:r>
            <a:endParaRPr lang="en-IN" dirty="0" smtClean="0"/>
          </a:p>
          <a:p>
            <a:pPr lvl="3"/>
            <a:r>
              <a:rPr lang="en-IN" dirty="0" smtClean="0"/>
              <a:t>Examples </a:t>
            </a:r>
            <a:r>
              <a:rPr lang="en-IN" dirty="0"/>
              <a:t>would be HTML, XML, CSS, SQL, </a:t>
            </a:r>
            <a:r>
              <a:rPr lang="en-IN" dirty="0" err="1"/>
              <a:t>Prolog</a:t>
            </a:r>
            <a:r>
              <a:rPr lang="en-IN" dirty="0"/>
              <a:t>, Haskell, </a:t>
            </a:r>
            <a:r>
              <a:rPr lang="en-IN" dirty="0" err="1"/>
              <a:t>F#and</a:t>
            </a:r>
            <a:r>
              <a:rPr lang="en-IN" dirty="0"/>
              <a:t> Lisp</a:t>
            </a:r>
            <a:r>
              <a:rPr lang="en-IN" dirty="0" smtClean="0"/>
              <a:t>.</a:t>
            </a:r>
            <a:endParaRPr lang="en-IN" dirty="0"/>
          </a:p>
          <a:p>
            <a:r>
              <a:rPr lang="en-IN" dirty="0"/>
              <a:t>Declarative code focuses on building logic of software without actually describing its flow. You are saying what without adding how. </a:t>
            </a:r>
            <a:endParaRPr lang="en-IN" dirty="0" smtClean="0"/>
          </a:p>
          <a:p>
            <a:pPr lvl="3"/>
            <a:r>
              <a:rPr lang="en-IN" dirty="0" smtClean="0"/>
              <a:t>For </a:t>
            </a:r>
            <a:r>
              <a:rPr lang="en-IN" dirty="0"/>
              <a:t>example with HTML you use &lt;</a:t>
            </a:r>
            <a:r>
              <a:rPr lang="en-IN" dirty="0" err="1"/>
              <a:t>img</a:t>
            </a:r>
            <a:r>
              <a:rPr lang="en-IN" dirty="0"/>
              <a:t> </a:t>
            </a:r>
            <a:r>
              <a:rPr lang="en-IN" dirty="0" err="1"/>
              <a:t>src</a:t>
            </a:r>
            <a:r>
              <a:rPr lang="en-IN" dirty="0"/>
              <a:t>="./image.jpg" /&gt; </a:t>
            </a:r>
            <a:endParaRPr lang="en-IN" dirty="0" smtClean="0"/>
          </a:p>
          <a:p>
            <a:pPr lvl="3"/>
            <a:r>
              <a:rPr lang="en-IN" dirty="0" smtClean="0"/>
              <a:t>To </a:t>
            </a:r>
            <a:r>
              <a:rPr lang="en-IN" dirty="0"/>
              <a:t>tell browser to display an image and you don’t care how it does that</a:t>
            </a:r>
            <a:r>
              <a:rPr lang="en-IN" dirty="0" smtClean="0"/>
              <a:t>.</a:t>
            </a:r>
            <a:endParaRPr lang="en-IN" dirty="0"/>
          </a:p>
        </p:txBody>
      </p:sp>
      <p:sp>
        <p:nvSpPr>
          <p:cNvPr id="4" name="Rectangle 3"/>
          <p:cNvSpPr/>
          <p:nvPr/>
        </p:nvSpPr>
        <p:spPr>
          <a:xfrm>
            <a:off x="609600" y="4245167"/>
            <a:ext cx="6096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b="1" dirty="0">
                <a:solidFill>
                  <a:srgbClr val="222222"/>
                </a:solidFill>
                <a:latin typeface="Cambria" panose="02040503050406030204" pitchFamily="18" charset="0"/>
                <a:ea typeface="Cambria" panose="02040503050406030204" pitchFamily="18" charset="0"/>
              </a:rPr>
              <a:t>Imperative</a:t>
            </a:r>
            <a:r>
              <a:rPr lang="en-IN" sz="2000" dirty="0">
                <a:solidFill>
                  <a:srgbClr val="222222"/>
                </a:solidFill>
                <a:latin typeface="Cambria" panose="02040503050406030204" pitchFamily="18" charset="0"/>
                <a:ea typeface="Cambria" panose="02040503050406030204" pitchFamily="18" charset="0"/>
              </a:rPr>
              <a:t>: C, C++, Java</a:t>
            </a:r>
          </a:p>
          <a:p>
            <a:pPr marL="285750" indent="-285750">
              <a:lnSpc>
                <a:spcPct val="150000"/>
              </a:lnSpc>
              <a:buFont typeface="Arial" panose="020B0604020202020204" pitchFamily="34" charset="0"/>
              <a:buChar char="•"/>
            </a:pPr>
            <a:r>
              <a:rPr lang="en-IN" sz="2000" b="1" dirty="0">
                <a:solidFill>
                  <a:srgbClr val="222222"/>
                </a:solidFill>
                <a:latin typeface="Cambria" panose="02040503050406030204" pitchFamily="18" charset="0"/>
                <a:ea typeface="Cambria" panose="02040503050406030204" pitchFamily="18" charset="0"/>
              </a:rPr>
              <a:t>Declarative</a:t>
            </a:r>
            <a:r>
              <a:rPr lang="en-IN" sz="2000" dirty="0">
                <a:solidFill>
                  <a:srgbClr val="222222"/>
                </a:solidFill>
                <a:latin typeface="Cambria" panose="02040503050406030204" pitchFamily="18" charset="0"/>
                <a:ea typeface="Cambria" panose="02040503050406030204" pitchFamily="18" charset="0"/>
              </a:rPr>
              <a:t>: SQL, HTML</a:t>
            </a:r>
          </a:p>
          <a:p>
            <a:pPr marL="285750" indent="-285750">
              <a:lnSpc>
                <a:spcPct val="150000"/>
              </a:lnSpc>
              <a:buFont typeface="Arial" panose="020B0604020202020204" pitchFamily="34" charset="0"/>
              <a:buChar char="•"/>
            </a:pPr>
            <a:r>
              <a:rPr lang="en-IN" sz="2000" b="1" dirty="0">
                <a:solidFill>
                  <a:srgbClr val="222222"/>
                </a:solidFill>
                <a:latin typeface="Cambria" panose="02040503050406030204" pitchFamily="18" charset="0"/>
                <a:ea typeface="Cambria" panose="02040503050406030204" pitchFamily="18" charset="0"/>
              </a:rPr>
              <a:t>(Can Be) Mix</a:t>
            </a:r>
            <a:r>
              <a:rPr lang="en-IN" sz="2000" dirty="0">
                <a:solidFill>
                  <a:srgbClr val="222222"/>
                </a:solidFill>
                <a:latin typeface="Cambria" panose="02040503050406030204" pitchFamily="18" charset="0"/>
                <a:ea typeface="Cambria" panose="02040503050406030204" pitchFamily="18" charset="0"/>
              </a:rPr>
              <a:t>: JavaScript, C#, Python</a:t>
            </a:r>
            <a:endParaRPr lang="en-IN" sz="2000" b="0" i="0" dirty="0">
              <a:solidFill>
                <a:srgbClr val="222222"/>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72517211"/>
      </p:ext>
    </p:extLst>
  </p:cSld>
  <p:clrMapOvr>
    <a:masterClrMapping/>
  </p:clrMapOvr>
  <p:transition spd="slow">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32086" y="765175"/>
            <a:ext cx="11105212" cy="5605645"/>
          </a:xfrm>
        </p:spPr>
        <p:txBody>
          <a:bodyPr>
            <a:normAutofit lnSpcReduction="10000"/>
          </a:bodyPr>
          <a:lstStyle/>
          <a:p>
            <a:pPr marL="0" indent="0">
              <a:buNone/>
              <a:defRPr/>
            </a:pPr>
            <a:r>
              <a:rPr lang="en-IN" sz="1800" dirty="0"/>
              <a:t>4. What is the output of this program, Command line execution is done as – “java Output This is a command Line”?</a:t>
            </a:r>
          </a:p>
          <a:p>
            <a:pPr marL="0" indent="0">
              <a:buNone/>
              <a:defRPr/>
            </a:pPr>
            <a:endParaRPr lang="en-IN" sz="900" dirty="0"/>
          </a:p>
          <a:p>
            <a:pPr marL="0" indent="0">
              <a:buNone/>
              <a:defRPr/>
            </a:pPr>
            <a:r>
              <a:rPr lang="en-IN" sz="1800" dirty="0"/>
              <a:t>    class Output </a:t>
            </a:r>
          </a:p>
          <a:p>
            <a:pPr marL="0" indent="0">
              <a:buNone/>
              <a:defRPr/>
            </a:pPr>
            <a:r>
              <a:rPr lang="en-IN" sz="1800" dirty="0"/>
              <a:t>    {</a:t>
            </a:r>
          </a:p>
          <a:p>
            <a:pPr marL="0" indent="0">
              <a:buNone/>
              <a:defRPr/>
            </a:pPr>
            <a:r>
              <a:rPr lang="en-IN" sz="1800" dirty="0"/>
              <a:t>        public static void main(String </a:t>
            </a:r>
            <a:r>
              <a:rPr lang="en-IN" sz="1800" dirty="0" err="1"/>
              <a:t>args</a:t>
            </a:r>
            <a:r>
              <a:rPr lang="en-IN" sz="1800" dirty="0"/>
              <a:t>[]) </a:t>
            </a:r>
          </a:p>
          <a:p>
            <a:pPr marL="0" indent="0">
              <a:buNone/>
              <a:defRPr/>
            </a:pPr>
            <a:r>
              <a:rPr lang="en-IN" sz="1800" dirty="0"/>
              <a:t>        {</a:t>
            </a:r>
          </a:p>
          <a:p>
            <a:pPr marL="0" indent="0">
              <a:buNone/>
              <a:defRPr/>
            </a:pPr>
            <a:r>
              <a:rPr lang="en-IN" sz="1800" dirty="0"/>
              <a:t>            </a:t>
            </a:r>
            <a:r>
              <a:rPr lang="en-IN" sz="1800" dirty="0" err="1"/>
              <a:t>System.out.print</a:t>
            </a:r>
            <a:r>
              <a:rPr lang="en-IN" sz="1800" dirty="0"/>
              <a:t>(</a:t>
            </a:r>
            <a:r>
              <a:rPr lang="en-IN" sz="1800" dirty="0" err="1"/>
              <a:t>args</a:t>
            </a:r>
            <a:r>
              <a:rPr lang="en-IN" sz="1800" dirty="0"/>
              <a:t>);</a:t>
            </a:r>
          </a:p>
          <a:p>
            <a:pPr marL="0" indent="0">
              <a:buNone/>
              <a:defRPr/>
            </a:pPr>
            <a:r>
              <a:rPr lang="en-IN" sz="1800" dirty="0"/>
              <a:t>        }</a:t>
            </a:r>
          </a:p>
          <a:p>
            <a:pPr marL="0" indent="0">
              <a:buNone/>
              <a:defRPr/>
            </a:pPr>
            <a:r>
              <a:rPr lang="en-IN" sz="1800" dirty="0"/>
              <a:t>    }</a:t>
            </a:r>
          </a:p>
          <a:p>
            <a:pPr marL="0" indent="0">
              <a:buNone/>
              <a:defRPr/>
            </a:pPr>
            <a:r>
              <a:rPr lang="en-IN" sz="1800" dirty="0"/>
              <a:t>a) This</a:t>
            </a:r>
          </a:p>
          <a:p>
            <a:pPr marL="0" indent="0">
              <a:buNone/>
              <a:defRPr/>
            </a:pPr>
            <a:r>
              <a:rPr lang="en-IN" sz="1800" dirty="0"/>
              <a:t>b) java Output This is a command Line</a:t>
            </a:r>
          </a:p>
          <a:p>
            <a:pPr marL="0" indent="0">
              <a:buNone/>
              <a:defRPr/>
            </a:pPr>
            <a:r>
              <a:rPr lang="en-IN" sz="1800" dirty="0"/>
              <a:t>c) This is a command Line</a:t>
            </a:r>
          </a:p>
          <a:p>
            <a:pPr marL="0" indent="0">
              <a:buNone/>
              <a:defRPr/>
            </a:pPr>
            <a:r>
              <a:rPr lang="en-IN" sz="1800" dirty="0"/>
              <a:t>d) </a:t>
            </a:r>
            <a:r>
              <a:rPr lang="en-IN" sz="1800" dirty="0" smtClean="0"/>
              <a:t>None </a:t>
            </a:r>
            <a:r>
              <a:rPr lang="en-IN" sz="1800" dirty="0"/>
              <a:t>of </a:t>
            </a:r>
            <a:r>
              <a:rPr lang="en-IN" sz="1800" dirty="0" smtClean="0"/>
              <a:t>these</a:t>
            </a:r>
            <a:endParaRPr lang="en-IN" dirty="0"/>
          </a:p>
        </p:txBody>
      </p:sp>
    </p:spTree>
    <p:extLst>
      <p:ext uri="{BB962C8B-B14F-4D97-AF65-F5344CB8AC3E}">
        <p14:creationId xmlns:p14="http://schemas.microsoft.com/office/powerpoint/2010/main" val="2793041941"/>
      </p:ext>
    </p:extLst>
  </p:cSld>
  <p:clrMapOvr>
    <a:masterClrMapping/>
  </p:clrMapOvr>
  <p:transition spd="slow">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Content Placeholder 2"/>
          <p:cNvSpPr>
            <a:spLocks noGrp="1"/>
          </p:cNvSpPr>
          <p:nvPr>
            <p:ph sz="quarter" idx="1"/>
          </p:nvPr>
        </p:nvSpPr>
        <p:spPr>
          <a:xfrm>
            <a:off x="614597" y="533401"/>
            <a:ext cx="11077731" cy="5940425"/>
          </a:xfrm>
        </p:spPr>
        <p:txBody>
          <a:bodyPr/>
          <a:lstStyle/>
          <a:p>
            <a:pPr marL="0" indent="0">
              <a:buNone/>
            </a:pPr>
            <a:r>
              <a:rPr lang="en-US" sz="1800" dirty="0"/>
              <a:t>5. </a:t>
            </a:r>
            <a:r>
              <a:rPr lang="en-IN" sz="1800" dirty="0"/>
              <a:t>What is the output of this program, Command line execution is done as </a:t>
            </a:r>
            <a:endParaRPr lang="en-IN" sz="1800" dirty="0" smtClean="0"/>
          </a:p>
          <a:p>
            <a:pPr marL="0" indent="0">
              <a:buNone/>
            </a:pPr>
            <a:r>
              <a:rPr lang="en-IN" sz="1800" dirty="0"/>
              <a:t>	</a:t>
            </a:r>
            <a:r>
              <a:rPr lang="en-IN" sz="1800" dirty="0" smtClean="0"/>
              <a:t>		</a:t>
            </a:r>
            <a:r>
              <a:rPr lang="en-IN" sz="1800" dirty="0" smtClean="0"/>
              <a:t>– </a:t>
            </a:r>
            <a:r>
              <a:rPr lang="en-IN" sz="1800" dirty="0"/>
              <a:t>“java Output command Line 10 A b 4 N”?</a:t>
            </a:r>
          </a:p>
          <a:p>
            <a:pPr marL="0" indent="0">
              <a:buNone/>
            </a:pPr>
            <a:r>
              <a:rPr lang="en-IN" sz="1800" dirty="0" smtClean="0"/>
              <a:t>    </a:t>
            </a:r>
            <a:r>
              <a:rPr lang="en-IN" sz="1800" dirty="0"/>
              <a:t>class Output </a:t>
            </a:r>
          </a:p>
          <a:p>
            <a:pPr marL="0" indent="0">
              <a:buNone/>
            </a:pPr>
            <a:r>
              <a:rPr lang="en-IN" sz="1800" dirty="0"/>
              <a:t>    {</a:t>
            </a:r>
          </a:p>
          <a:p>
            <a:pPr marL="0" indent="0">
              <a:buNone/>
            </a:pPr>
            <a:r>
              <a:rPr lang="en-IN" sz="1800" dirty="0"/>
              <a:t>        public static void main(String </a:t>
            </a:r>
            <a:r>
              <a:rPr lang="en-IN" sz="1800" dirty="0" err="1"/>
              <a:t>args</a:t>
            </a:r>
            <a:r>
              <a:rPr lang="en-IN" sz="1800" dirty="0"/>
              <a:t>[]) </a:t>
            </a:r>
          </a:p>
          <a:p>
            <a:pPr marL="0" indent="0">
              <a:buNone/>
            </a:pPr>
            <a:r>
              <a:rPr lang="en-IN" sz="1800" dirty="0"/>
              <a:t>        {</a:t>
            </a:r>
          </a:p>
          <a:p>
            <a:pPr marL="0" indent="0">
              <a:buNone/>
            </a:pPr>
            <a:r>
              <a:rPr lang="en-IN" sz="1800" dirty="0"/>
              <a:t>            </a:t>
            </a:r>
            <a:r>
              <a:rPr lang="en-IN" sz="1800" dirty="0" err="1"/>
              <a:t>System.out.print</a:t>
            </a:r>
            <a:r>
              <a:rPr lang="en-IN" sz="1800" dirty="0"/>
              <a:t>((</a:t>
            </a:r>
            <a:r>
              <a:rPr lang="en-IN" sz="1800" dirty="0" err="1"/>
              <a:t>int</a:t>
            </a:r>
            <a:r>
              <a:rPr lang="en-IN" sz="1800" dirty="0"/>
              <a:t>)</a:t>
            </a:r>
            <a:r>
              <a:rPr lang="en-IN" sz="1800" dirty="0" err="1"/>
              <a:t>args</a:t>
            </a:r>
            <a:r>
              <a:rPr lang="en-IN" sz="1800" dirty="0"/>
              <a:t>[2] * 2);</a:t>
            </a:r>
          </a:p>
          <a:p>
            <a:pPr marL="0" indent="0">
              <a:buNone/>
            </a:pPr>
            <a:r>
              <a:rPr lang="en-IN" sz="1800" dirty="0"/>
              <a:t>        }</a:t>
            </a:r>
          </a:p>
          <a:p>
            <a:pPr marL="0" indent="0">
              <a:buNone/>
            </a:pPr>
            <a:r>
              <a:rPr lang="en-IN" sz="1800" dirty="0"/>
              <a:t>    }</a:t>
            </a:r>
          </a:p>
          <a:p>
            <a:pPr marL="0" indent="0">
              <a:buNone/>
            </a:pPr>
            <a:r>
              <a:rPr lang="en-IN" sz="1800" dirty="0"/>
              <a:t>a) java</a:t>
            </a:r>
          </a:p>
          <a:p>
            <a:pPr marL="0" indent="0">
              <a:buNone/>
            </a:pPr>
            <a:r>
              <a:rPr lang="en-IN" sz="1800" dirty="0"/>
              <a:t>b) 10</a:t>
            </a:r>
          </a:p>
          <a:p>
            <a:pPr marL="0" indent="0">
              <a:buNone/>
            </a:pPr>
            <a:r>
              <a:rPr lang="en-IN" sz="1800" dirty="0"/>
              <a:t>c) 20</a:t>
            </a:r>
          </a:p>
          <a:p>
            <a:pPr marL="0" indent="0">
              <a:buNone/>
            </a:pPr>
            <a:r>
              <a:rPr lang="en-IN" sz="1800" dirty="0"/>
              <a:t>d) b</a:t>
            </a:r>
          </a:p>
        </p:txBody>
      </p:sp>
    </p:spTree>
    <p:extLst>
      <p:ext uri="{BB962C8B-B14F-4D97-AF65-F5344CB8AC3E}">
        <p14:creationId xmlns:p14="http://schemas.microsoft.com/office/powerpoint/2010/main" val="5257665"/>
      </p:ext>
    </p:extLst>
  </p:cSld>
  <p:clrMapOvr>
    <a:masterClrMapping/>
  </p:clrMapOvr>
  <p:transition spd="slow">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Content Placeholder 2"/>
          <p:cNvSpPr>
            <a:spLocks noGrp="1"/>
          </p:cNvSpPr>
          <p:nvPr>
            <p:ph sz="quarter" idx="1"/>
          </p:nvPr>
        </p:nvSpPr>
        <p:spPr>
          <a:xfrm>
            <a:off x="792330" y="688975"/>
            <a:ext cx="8726423" cy="5516953"/>
          </a:xfrm>
        </p:spPr>
        <p:txBody>
          <a:bodyPr/>
          <a:lstStyle/>
          <a:p>
            <a:pPr marL="0" indent="0">
              <a:buNone/>
            </a:pPr>
            <a:r>
              <a:rPr lang="en-US" sz="1800" dirty="0"/>
              <a:t>6. </a:t>
            </a:r>
            <a:r>
              <a:rPr lang="en-IN" sz="1800" dirty="0"/>
              <a:t>Which of these is a correct statement about </a:t>
            </a:r>
            <a:r>
              <a:rPr lang="en-IN" sz="1800" dirty="0" err="1"/>
              <a:t>args</a:t>
            </a:r>
            <a:r>
              <a:rPr lang="en-IN" sz="1800" dirty="0"/>
              <a:t> in this line of code?</a:t>
            </a:r>
          </a:p>
          <a:p>
            <a:pPr marL="0" indent="0">
              <a:buNone/>
            </a:pPr>
            <a:r>
              <a:rPr lang="en-IN" sz="1800" dirty="0"/>
              <a:t>public static </a:t>
            </a:r>
            <a:r>
              <a:rPr lang="en-IN" sz="1800" dirty="0" err="1"/>
              <a:t>viod</a:t>
            </a:r>
            <a:r>
              <a:rPr lang="en-IN" sz="1800" dirty="0"/>
              <a:t> main(String </a:t>
            </a:r>
            <a:r>
              <a:rPr lang="en-IN" sz="1800" dirty="0" err="1"/>
              <a:t>args</a:t>
            </a:r>
            <a:r>
              <a:rPr lang="en-IN" sz="1800" dirty="0"/>
              <a:t>[])</a:t>
            </a:r>
          </a:p>
          <a:p>
            <a:pPr marL="0" indent="0">
              <a:buNone/>
            </a:pPr>
            <a:endParaRPr lang="en-IN" sz="1800" dirty="0"/>
          </a:p>
          <a:p>
            <a:pPr marL="0" indent="0">
              <a:buNone/>
            </a:pPr>
            <a:r>
              <a:rPr lang="en-IN" sz="1800" dirty="0"/>
              <a:t>a) </a:t>
            </a:r>
            <a:r>
              <a:rPr lang="en-IN" sz="1800" dirty="0" err="1"/>
              <a:t>args</a:t>
            </a:r>
            <a:r>
              <a:rPr lang="en-IN" sz="1800" dirty="0"/>
              <a:t> is a String.</a:t>
            </a:r>
          </a:p>
          <a:p>
            <a:pPr marL="0" indent="0">
              <a:buNone/>
            </a:pPr>
            <a:r>
              <a:rPr lang="en-IN" sz="1800" dirty="0"/>
              <a:t>b) </a:t>
            </a:r>
            <a:r>
              <a:rPr lang="en-IN" sz="1800" dirty="0" err="1"/>
              <a:t>args</a:t>
            </a:r>
            <a:r>
              <a:rPr lang="en-IN" sz="1800" dirty="0"/>
              <a:t> is a Character.</a:t>
            </a:r>
          </a:p>
          <a:p>
            <a:pPr marL="0" indent="0">
              <a:buNone/>
            </a:pPr>
            <a:r>
              <a:rPr lang="en-IN" sz="1800" dirty="0"/>
              <a:t>c) </a:t>
            </a:r>
            <a:r>
              <a:rPr lang="en-IN" sz="1800" dirty="0" err="1"/>
              <a:t>args</a:t>
            </a:r>
            <a:r>
              <a:rPr lang="en-IN" sz="1800" dirty="0"/>
              <a:t> is an array of String.</a:t>
            </a:r>
          </a:p>
          <a:p>
            <a:pPr marL="0" indent="0">
              <a:buNone/>
            </a:pPr>
            <a:r>
              <a:rPr lang="en-IN" sz="1800" dirty="0"/>
              <a:t>d) </a:t>
            </a:r>
            <a:r>
              <a:rPr lang="en-IN" sz="1800" dirty="0" err="1"/>
              <a:t>args</a:t>
            </a:r>
            <a:r>
              <a:rPr lang="en-IN" sz="1800" dirty="0"/>
              <a:t> in an array of Character</a:t>
            </a:r>
          </a:p>
          <a:p>
            <a:pPr marL="0" indent="0">
              <a:buNone/>
            </a:pPr>
            <a:endParaRPr lang="en-US" sz="1800" dirty="0"/>
          </a:p>
          <a:p>
            <a:pPr marL="0" indent="0">
              <a:buNone/>
            </a:pPr>
            <a:r>
              <a:rPr lang="en-US" sz="1800" dirty="0"/>
              <a:t>7.</a:t>
            </a:r>
            <a:r>
              <a:rPr lang="en-IN" sz="1800" dirty="0"/>
              <a:t> Which of these data types is used to store command line arguments?</a:t>
            </a:r>
            <a:br>
              <a:rPr lang="en-IN" sz="1800" dirty="0"/>
            </a:br>
            <a:r>
              <a:rPr lang="en-IN" sz="1800" dirty="0"/>
              <a:t>a) Array</a:t>
            </a:r>
            <a:br>
              <a:rPr lang="en-IN" sz="1800" dirty="0"/>
            </a:br>
            <a:r>
              <a:rPr lang="en-IN" sz="1800" dirty="0"/>
              <a:t>b) Stack</a:t>
            </a:r>
            <a:br>
              <a:rPr lang="en-IN" sz="1800" dirty="0"/>
            </a:br>
            <a:r>
              <a:rPr lang="en-IN" sz="1800" dirty="0"/>
              <a:t>c) String</a:t>
            </a:r>
            <a:br>
              <a:rPr lang="en-IN" sz="1800" dirty="0"/>
            </a:br>
            <a:r>
              <a:rPr lang="en-IN" sz="1800" dirty="0"/>
              <a:t>d) Integer</a:t>
            </a:r>
          </a:p>
          <a:p>
            <a:pPr marL="0" indent="0">
              <a:buNone/>
            </a:pPr>
            <a:endParaRPr lang="en-US" sz="1800" dirty="0"/>
          </a:p>
        </p:txBody>
      </p:sp>
    </p:spTree>
    <p:extLst>
      <p:ext uri="{BB962C8B-B14F-4D97-AF65-F5344CB8AC3E}">
        <p14:creationId xmlns:p14="http://schemas.microsoft.com/office/powerpoint/2010/main" val="3576243420"/>
      </p:ext>
    </p:extLst>
  </p:cSld>
  <p:clrMapOvr>
    <a:masterClrMapping/>
  </p:clrMapOvr>
  <p:transition spd="slow">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Content Placeholder 2"/>
          <p:cNvSpPr>
            <a:spLocks noGrp="1"/>
          </p:cNvSpPr>
          <p:nvPr>
            <p:ph sz="quarter" idx="1"/>
          </p:nvPr>
        </p:nvSpPr>
        <p:spPr>
          <a:xfrm>
            <a:off x="584617" y="620688"/>
            <a:ext cx="11377534" cy="5690171"/>
          </a:xfrm>
        </p:spPr>
        <p:txBody>
          <a:bodyPr>
            <a:noAutofit/>
          </a:bodyPr>
          <a:lstStyle/>
          <a:p>
            <a:pPr marL="0" indent="0">
              <a:buNone/>
            </a:pPr>
            <a:r>
              <a:rPr lang="en-US" sz="1800" dirty="0">
                <a:latin typeface="Cambria" panose="02040503050406030204" pitchFamily="18" charset="0"/>
                <a:ea typeface="Cambria" panose="02040503050406030204" pitchFamily="18" charset="0"/>
              </a:rPr>
              <a:t>8. </a:t>
            </a:r>
            <a:r>
              <a:rPr lang="en-IN" sz="1800" dirty="0">
                <a:latin typeface="Cambria" panose="02040503050406030204" pitchFamily="18" charset="0"/>
                <a:ea typeface="Cambria" panose="02040503050406030204" pitchFamily="18" charset="0"/>
              </a:rPr>
              <a:t>Can command line arguments be converted into </a:t>
            </a:r>
            <a:r>
              <a:rPr lang="en-IN" sz="1800" dirty="0" err="1">
                <a:latin typeface="Cambria" panose="02040503050406030204" pitchFamily="18" charset="0"/>
                <a:ea typeface="Cambria" panose="02040503050406030204" pitchFamily="18" charset="0"/>
              </a:rPr>
              <a:t>int</a:t>
            </a:r>
            <a:r>
              <a:rPr lang="en-IN" sz="1800" dirty="0">
                <a:latin typeface="Cambria" panose="02040503050406030204" pitchFamily="18" charset="0"/>
                <a:ea typeface="Cambria" panose="02040503050406030204" pitchFamily="18" charset="0"/>
              </a:rPr>
              <a:t> automatically if required?</a:t>
            </a: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a) Yes</a:t>
            </a: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b) No</a:t>
            </a: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c) Compiler Dependent</a:t>
            </a: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d) Only ASCII characters can be converted</a:t>
            </a:r>
          </a:p>
          <a:p>
            <a:pPr marL="0" indent="0">
              <a:buNone/>
            </a:pPr>
            <a:endParaRPr lang="en-US" sz="500" dirty="0">
              <a:latin typeface="Cambria" panose="02040503050406030204" pitchFamily="18" charset="0"/>
              <a:ea typeface="Cambria" panose="02040503050406030204" pitchFamily="18" charset="0"/>
            </a:endParaRPr>
          </a:p>
          <a:p>
            <a:pPr marL="0" indent="0">
              <a:buNone/>
            </a:pPr>
            <a:r>
              <a:rPr lang="en-US" sz="1800" dirty="0">
                <a:latin typeface="Cambria" panose="02040503050406030204" pitchFamily="18" charset="0"/>
                <a:ea typeface="Cambria" panose="02040503050406030204" pitchFamily="18" charset="0"/>
              </a:rPr>
              <a:t>9.</a:t>
            </a:r>
            <a:r>
              <a:rPr lang="en-IN" sz="1800" dirty="0">
                <a:latin typeface="Cambria" panose="02040503050406030204" pitchFamily="18" charset="0"/>
                <a:ea typeface="Cambria" panose="02040503050406030204" pitchFamily="18" charset="0"/>
              </a:rPr>
              <a:t> What is the output of this program, Command line </a:t>
            </a:r>
            <a:r>
              <a:rPr lang="en-IN" sz="1800" dirty="0" err="1">
                <a:latin typeface="Cambria" panose="02040503050406030204" pitchFamily="18" charset="0"/>
                <a:ea typeface="Cambria" panose="02040503050406030204" pitchFamily="18" charset="0"/>
              </a:rPr>
              <a:t>exceution</a:t>
            </a:r>
            <a:r>
              <a:rPr lang="en-IN" sz="1800" dirty="0">
                <a:latin typeface="Cambria" panose="02040503050406030204" pitchFamily="18" charset="0"/>
                <a:ea typeface="Cambria" panose="02040503050406030204" pitchFamily="18" charset="0"/>
              </a:rPr>
              <a:t> is done as – “java Output This is a command Line”?</a:t>
            </a:r>
          </a:p>
          <a:p>
            <a:pPr marL="0" indent="0">
              <a:buNone/>
            </a:pPr>
            <a:r>
              <a:rPr lang="en-IN" sz="1800" dirty="0">
                <a:latin typeface="Cambria" panose="02040503050406030204" pitchFamily="18" charset="0"/>
                <a:ea typeface="Cambria" panose="02040503050406030204" pitchFamily="18" charset="0"/>
              </a:rPr>
              <a:t>class Output </a:t>
            </a:r>
          </a:p>
          <a:p>
            <a:pPr marL="0" indent="0">
              <a:buNone/>
            </a:pPr>
            <a:r>
              <a:rPr lang="en-IN" sz="1800" dirty="0">
                <a:latin typeface="Cambria" panose="02040503050406030204" pitchFamily="18" charset="0"/>
                <a:ea typeface="Cambria" panose="02040503050406030204" pitchFamily="18" charset="0"/>
              </a:rPr>
              <a:t>{</a:t>
            </a:r>
          </a:p>
          <a:p>
            <a:pPr marL="0" indent="0">
              <a:buNone/>
            </a:pPr>
            <a:r>
              <a:rPr lang="en-IN" sz="1800" dirty="0">
                <a:latin typeface="Cambria" panose="02040503050406030204" pitchFamily="18" charset="0"/>
                <a:ea typeface="Cambria" panose="02040503050406030204" pitchFamily="18" charset="0"/>
              </a:rPr>
              <a:t>public static void main(String </a:t>
            </a:r>
            <a:r>
              <a:rPr lang="en-IN" sz="1800" dirty="0" err="1">
                <a:latin typeface="Cambria" panose="02040503050406030204" pitchFamily="18" charset="0"/>
                <a:ea typeface="Cambria" panose="02040503050406030204" pitchFamily="18" charset="0"/>
              </a:rPr>
              <a:t>args</a:t>
            </a:r>
            <a:r>
              <a:rPr lang="en-IN" sz="1800" dirty="0">
                <a:latin typeface="Cambria" panose="02040503050406030204" pitchFamily="18" charset="0"/>
                <a:ea typeface="Cambria" panose="02040503050406030204" pitchFamily="18" charset="0"/>
              </a:rPr>
              <a:t>[]) </a:t>
            </a:r>
          </a:p>
          <a:p>
            <a:pPr marL="0" indent="0">
              <a:buNone/>
            </a:pPr>
            <a:r>
              <a:rPr lang="en-IN" sz="1800" dirty="0">
                <a:latin typeface="Cambria" panose="02040503050406030204" pitchFamily="18" charset="0"/>
                <a:ea typeface="Cambria" panose="02040503050406030204" pitchFamily="18" charset="0"/>
              </a:rPr>
              <a:t>{</a:t>
            </a:r>
          </a:p>
          <a:p>
            <a:pPr marL="0" indent="0">
              <a:buNone/>
            </a:pPr>
            <a:r>
              <a:rPr lang="en-IN" sz="1800" dirty="0" err="1">
                <a:latin typeface="Cambria" panose="02040503050406030204" pitchFamily="18" charset="0"/>
                <a:ea typeface="Cambria" panose="02040503050406030204" pitchFamily="18" charset="0"/>
              </a:rPr>
              <a:t>System.out.print</a:t>
            </a:r>
            <a:r>
              <a:rPr lang="en-IN" sz="1800" dirty="0">
                <a:latin typeface="Cambria" panose="02040503050406030204" pitchFamily="18" charset="0"/>
                <a:ea typeface="Cambria" panose="02040503050406030204" pitchFamily="18" charset="0"/>
              </a:rPr>
              <a:t>("</a:t>
            </a:r>
            <a:r>
              <a:rPr lang="en-IN" sz="1800" dirty="0" err="1">
                <a:latin typeface="Cambria" panose="02040503050406030204" pitchFamily="18" charset="0"/>
                <a:ea typeface="Cambria" panose="02040503050406030204" pitchFamily="18" charset="0"/>
              </a:rPr>
              <a:t>args</a:t>
            </a:r>
            <a:r>
              <a:rPr lang="en-IN" sz="1800" dirty="0">
                <a:latin typeface="Cambria" panose="02040503050406030204" pitchFamily="18" charset="0"/>
                <a:ea typeface="Cambria" panose="02040503050406030204" pitchFamily="18" charset="0"/>
              </a:rPr>
              <a:t>[3]");</a:t>
            </a:r>
          </a:p>
          <a:p>
            <a:pPr marL="0" indent="0">
              <a:buNone/>
            </a:pPr>
            <a:r>
              <a:rPr lang="en-IN" sz="1800" dirty="0">
                <a:latin typeface="Cambria" panose="02040503050406030204" pitchFamily="18" charset="0"/>
                <a:ea typeface="Cambria" panose="02040503050406030204" pitchFamily="18" charset="0"/>
              </a:rPr>
              <a:t>}</a:t>
            </a:r>
          </a:p>
          <a:p>
            <a:pPr marL="0" indent="0">
              <a:buNone/>
            </a:pPr>
            <a:r>
              <a:rPr lang="en-IN" sz="1800" dirty="0" smtClean="0">
                <a:latin typeface="Cambria" panose="02040503050406030204" pitchFamily="18" charset="0"/>
                <a:ea typeface="Cambria" panose="02040503050406030204" pitchFamily="18" charset="0"/>
              </a:rPr>
              <a:t>}</a:t>
            </a:r>
            <a:endParaRPr lang="en-IN" sz="1800" dirty="0">
              <a:latin typeface="Cambria" panose="02040503050406030204" pitchFamily="18" charset="0"/>
              <a:ea typeface="Cambria" panose="02040503050406030204" pitchFamily="18" charset="0"/>
            </a:endParaRPr>
          </a:p>
        </p:txBody>
      </p:sp>
      <p:sp>
        <p:nvSpPr>
          <p:cNvPr id="2" name="Rectangle 1"/>
          <p:cNvSpPr/>
          <p:nvPr/>
        </p:nvSpPr>
        <p:spPr>
          <a:xfrm>
            <a:off x="6061024" y="4556533"/>
            <a:ext cx="1853784" cy="1477328"/>
          </a:xfrm>
          <a:prstGeom prst="rect">
            <a:avLst/>
          </a:prstGeom>
        </p:spPr>
        <p:txBody>
          <a:bodyPr wrap="square">
            <a:spAutoFit/>
          </a:bodyPr>
          <a:lstStyle/>
          <a:p>
            <a:r>
              <a:rPr lang="en-IN" b="1" dirty="0" smtClean="0"/>
              <a:t>OPTIONS :</a:t>
            </a:r>
          </a:p>
          <a:p>
            <a:r>
              <a:rPr lang="en-IN" dirty="0" smtClean="0"/>
              <a:t>a</a:t>
            </a:r>
            <a:r>
              <a:rPr lang="en-IN" dirty="0"/>
              <a:t>) java</a:t>
            </a:r>
            <a:br>
              <a:rPr lang="en-IN" dirty="0"/>
            </a:br>
            <a:r>
              <a:rPr lang="en-IN" dirty="0"/>
              <a:t>b) is</a:t>
            </a:r>
            <a:br>
              <a:rPr lang="en-IN" dirty="0"/>
            </a:br>
            <a:r>
              <a:rPr lang="en-IN" dirty="0"/>
              <a:t>c) This</a:t>
            </a:r>
            <a:br>
              <a:rPr lang="en-IN" dirty="0"/>
            </a:br>
            <a:r>
              <a:rPr lang="en-IN" dirty="0"/>
              <a:t>d) </a:t>
            </a:r>
            <a:r>
              <a:rPr lang="en-IN" dirty="0" smtClean="0"/>
              <a:t>command</a:t>
            </a:r>
            <a:endParaRPr lang="en-IN" dirty="0"/>
          </a:p>
        </p:txBody>
      </p:sp>
    </p:spTree>
    <p:extLst>
      <p:ext uri="{BB962C8B-B14F-4D97-AF65-F5344CB8AC3E}">
        <p14:creationId xmlns:p14="http://schemas.microsoft.com/office/powerpoint/2010/main" val="2914279847"/>
      </p:ext>
    </p:extLst>
  </p:cSld>
  <p:clrMapOvr>
    <a:masterClrMapping/>
  </p:clrMapOvr>
  <p:transition spd="slow">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9547" y="548681"/>
            <a:ext cx="10717967" cy="6169025"/>
          </a:xfrm>
        </p:spPr>
        <p:txBody>
          <a:bodyPr>
            <a:normAutofit lnSpcReduction="10000"/>
          </a:bodyPr>
          <a:lstStyle/>
          <a:p>
            <a:pPr marL="0" indent="0">
              <a:buNone/>
              <a:defRPr/>
            </a:pPr>
            <a:r>
              <a:rPr lang="en-US" sz="1800" dirty="0"/>
              <a:t>10. public class ParseInt2</a:t>
            </a:r>
          </a:p>
          <a:p>
            <a:pPr marL="0" indent="0">
              <a:buNone/>
              <a:defRPr/>
            </a:pPr>
            <a:r>
              <a:rPr lang="en-US" sz="1800" dirty="0"/>
              <a:t>   {</a:t>
            </a:r>
          </a:p>
          <a:p>
            <a:pPr marL="0" indent="0">
              <a:buNone/>
              <a:defRPr/>
            </a:pPr>
            <a:r>
              <a:rPr lang="en-US" sz="1800" dirty="0"/>
              <a:t>      public static void main(String[] </a:t>
            </a:r>
            <a:r>
              <a:rPr lang="en-US" sz="1800" dirty="0" err="1"/>
              <a:t>args</a:t>
            </a:r>
            <a:r>
              <a:rPr lang="en-US" sz="1800" dirty="0"/>
              <a:t>)</a:t>
            </a:r>
          </a:p>
          <a:p>
            <a:pPr marL="0" indent="0">
              <a:buNone/>
              <a:defRPr/>
            </a:pPr>
            <a:r>
              <a:rPr lang="en-US" sz="1800" dirty="0"/>
              <a:t>      {</a:t>
            </a:r>
          </a:p>
          <a:p>
            <a:pPr marL="0" indent="0">
              <a:buNone/>
              <a:defRPr/>
            </a:pPr>
            <a:r>
              <a:rPr lang="en-US" sz="1800" dirty="0"/>
              <a:t>   	 String a = "12x"; </a:t>
            </a:r>
          </a:p>
          <a:p>
            <a:pPr marL="0" indent="0">
              <a:buNone/>
              <a:defRPr/>
            </a:pPr>
            <a:r>
              <a:rPr lang="en-US" sz="1800" dirty="0"/>
              <a:t>	 String b = "34";</a:t>
            </a:r>
          </a:p>
          <a:p>
            <a:pPr marL="0" indent="0">
              <a:buNone/>
              <a:defRPr/>
            </a:pPr>
            <a:r>
              <a:rPr lang="en-US" sz="1800" dirty="0"/>
              <a:t>   	 </a:t>
            </a:r>
            <a:r>
              <a:rPr lang="en-US" sz="1800" dirty="0" err="1"/>
              <a:t>System.out.println</a:t>
            </a:r>
            <a:r>
              <a:rPr lang="en-US" sz="1800" dirty="0"/>
              <a:t>( a + b );</a:t>
            </a:r>
          </a:p>
          <a:p>
            <a:pPr marL="0" indent="0">
              <a:buNone/>
              <a:defRPr/>
            </a:pPr>
            <a:r>
              <a:rPr lang="en-US" sz="1800" dirty="0"/>
              <a:t>    </a:t>
            </a:r>
          </a:p>
          <a:p>
            <a:pPr marL="0" indent="0">
              <a:buNone/>
              <a:defRPr/>
            </a:pPr>
            <a:r>
              <a:rPr lang="en-US" sz="1800" dirty="0"/>
              <a:t>   	 </a:t>
            </a:r>
            <a:r>
              <a:rPr lang="en-US" sz="1800" dirty="0" err="1"/>
              <a:t>System.out.println</a:t>
            </a:r>
            <a:r>
              <a:rPr lang="en-US" sz="1800" dirty="0"/>
              <a:t>( </a:t>
            </a:r>
            <a:r>
              <a:rPr lang="en-US" sz="1800" dirty="0" err="1"/>
              <a:t>Integer.parseInt</a:t>
            </a:r>
            <a:r>
              <a:rPr lang="en-US" sz="1800" dirty="0"/>
              <a:t>(a) + </a:t>
            </a:r>
            <a:r>
              <a:rPr lang="en-US" sz="1800" dirty="0" err="1"/>
              <a:t>Integer.parseInt</a:t>
            </a:r>
            <a:r>
              <a:rPr lang="en-US" sz="1800" dirty="0"/>
              <a:t>(b) );     </a:t>
            </a:r>
          </a:p>
          <a:p>
            <a:pPr marL="0" indent="0">
              <a:buNone/>
              <a:defRPr/>
            </a:pPr>
            <a:r>
              <a:rPr lang="en-US" sz="1800" dirty="0"/>
              <a:t>   		      }</a:t>
            </a:r>
          </a:p>
          <a:p>
            <a:pPr marL="0" indent="0">
              <a:buNone/>
              <a:defRPr/>
            </a:pPr>
            <a:r>
              <a:rPr lang="en-US" sz="1800" dirty="0"/>
              <a:t>   }</a:t>
            </a:r>
          </a:p>
          <a:p>
            <a:pPr>
              <a:buFont typeface="Wingdings" pitchFamily="2" charset="2"/>
              <a:buAutoNum type="alphaLcPeriod"/>
              <a:defRPr/>
            </a:pPr>
            <a:r>
              <a:rPr lang="en-US" sz="1800" dirty="0"/>
              <a:t>12x 34</a:t>
            </a:r>
          </a:p>
          <a:p>
            <a:pPr>
              <a:buFont typeface="Wingdings" pitchFamily="2" charset="2"/>
              <a:buAutoNum type="alphaLcPeriod"/>
              <a:defRPr/>
            </a:pPr>
            <a:r>
              <a:rPr lang="en-US" sz="1800" dirty="0"/>
              <a:t>46x</a:t>
            </a:r>
          </a:p>
          <a:p>
            <a:pPr>
              <a:buFont typeface="Wingdings" pitchFamily="2" charset="2"/>
              <a:buAutoNum type="alphaLcPeriod"/>
              <a:defRPr/>
            </a:pPr>
            <a:r>
              <a:rPr lang="en-US" sz="1800" dirty="0"/>
              <a:t>Compile Error</a:t>
            </a:r>
          </a:p>
          <a:p>
            <a:pPr>
              <a:buFont typeface="Wingdings" pitchFamily="2" charset="2"/>
              <a:buAutoNum type="alphaLcPeriod"/>
              <a:defRPr/>
            </a:pPr>
            <a:r>
              <a:rPr lang="en-IN" sz="1800" dirty="0"/>
              <a:t>12x34  Exception in thread "main" </a:t>
            </a:r>
          </a:p>
        </p:txBody>
      </p:sp>
    </p:spTree>
    <p:extLst>
      <p:ext uri="{BB962C8B-B14F-4D97-AF65-F5344CB8AC3E}">
        <p14:creationId xmlns:p14="http://schemas.microsoft.com/office/powerpoint/2010/main" val="82702777"/>
      </p:ext>
    </p:extLst>
  </p:cSld>
  <p:clrMapOvr>
    <a:masterClrMapping/>
  </p:clrMapOvr>
  <p:transition spd="slow">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Content Placeholder 2"/>
          <p:cNvSpPr>
            <a:spLocks noGrp="1"/>
          </p:cNvSpPr>
          <p:nvPr>
            <p:ph sz="quarter" idx="1"/>
          </p:nvPr>
        </p:nvSpPr>
        <p:spPr>
          <a:xfrm>
            <a:off x="1919536" y="1052737"/>
            <a:ext cx="7467600" cy="4873625"/>
          </a:xfrm>
        </p:spPr>
        <p:txBody>
          <a:bodyPr/>
          <a:lstStyle/>
          <a:p>
            <a:pPr marL="0" indent="0">
              <a:buNone/>
            </a:pPr>
            <a:r>
              <a:rPr lang="en-US" smtClean="0"/>
              <a:t>1.a</a:t>
            </a:r>
          </a:p>
          <a:p>
            <a:pPr marL="0" indent="0">
              <a:buNone/>
            </a:pPr>
            <a:r>
              <a:rPr lang="en-US" smtClean="0"/>
              <a:t>2.a</a:t>
            </a:r>
          </a:p>
          <a:p>
            <a:pPr marL="0" indent="0">
              <a:buNone/>
            </a:pPr>
            <a:r>
              <a:rPr lang="en-US" smtClean="0"/>
              <a:t>3.c</a:t>
            </a:r>
          </a:p>
          <a:p>
            <a:pPr marL="0" indent="0">
              <a:buNone/>
            </a:pPr>
            <a:r>
              <a:rPr lang="en-US" smtClean="0"/>
              <a:t>4.c</a:t>
            </a:r>
          </a:p>
          <a:p>
            <a:pPr marL="0" indent="0">
              <a:buNone/>
            </a:pPr>
            <a:r>
              <a:rPr lang="en-US" smtClean="0"/>
              <a:t>5.c</a:t>
            </a:r>
          </a:p>
          <a:p>
            <a:pPr marL="0" indent="0">
              <a:buNone/>
            </a:pPr>
            <a:r>
              <a:rPr lang="en-US" smtClean="0"/>
              <a:t>6.c</a:t>
            </a:r>
          </a:p>
          <a:p>
            <a:pPr marL="0" indent="0">
              <a:buNone/>
            </a:pPr>
            <a:r>
              <a:rPr lang="en-US" smtClean="0"/>
              <a:t>7.c</a:t>
            </a:r>
          </a:p>
          <a:p>
            <a:pPr marL="0" indent="0">
              <a:buNone/>
            </a:pPr>
            <a:r>
              <a:rPr lang="en-US" smtClean="0"/>
              <a:t>8.b</a:t>
            </a:r>
          </a:p>
          <a:p>
            <a:pPr marL="0" indent="0">
              <a:buNone/>
            </a:pPr>
            <a:r>
              <a:rPr lang="en-US" smtClean="0"/>
              <a:t>9.d</a:t>
            </a:r>
          </a:p>
          <a:p>
            <a:pPr marL="0" indent="0">
              <a:buNone/>
            </a:pPr>
            <a:r>
              <a:rPr lang="en-US" smtClean="0"/>
              <a:t>10.d</a:t>
            </a:r>
            <a:endParaRPr lang="en-IN" smtClean="0"/>
          </a:p>
        </p:txBody>
      </p:sp>
    </p:spTree>
    <p:extLst>
      <p:ext uri="{BB962C8B-B14F-4D97-AF65-F5344CB8AC3E}">
        <p14:creationId xmlns:p14="http://schemas.microsoft.com/office/powerpoint/2010/main" val="2611837422"/>
      </p:ext>
    </p:extLst>
  </p:cSld>
  <p:clrMapOvr>
    <a:masterClrMapping/>
  </p:clrMapOvr>
  <p:transition spd="slow">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Content Placeholder 2"/>
          <p:cNvSpPr>
            <a:spLocks noGrp="1"/>
          </p:cNvSpPr>
          <p:nvPr>
            <p:ph sz="quarter" idx="1"/>
          </p:nvPr>
        </p:nvSpPr>
        <p:spPr>
          <a:xfrm>
            <a:off x="869431" y="620688"/>
            <a:ext cx="10208300" cy="5915023"/>
          </a:xfrm>
        </p:spPr>
        <p:txBody>
          <a:bodyPr>
            <a:noAutofit/>
          </a:bodyPr>
          <a:lstStyle/>
          <a:p>
            <a:pPr marL="0" indent="0">
              <a:buNone/>
            </a:pPr>
            <a:r>
              <a:rPr lang="en-US" sz="1600" b="1" dirty="0" smtClean="0"/>
              <a:t>Demo on CLA </a:t>
            </a:r>
            <a:r>
              <a:rPr lang="en-US" sz="1600" b="1" dirty="0" smtClean="0"/>
              <a:t>Program </a:t>
            </a:r>
            <a:r>
              <a:rPr lang="en-US" sz="1600" b="1" dirty="0"/>
              <a:t>Code</a:t>
            </a:r>
            <a:endParaRPr lang="en-IN" sz="1600" b="1" dirty="0"/>
          </a:p>
          <a:p>
            <a:pPr marL="0" indent="0">
              <a:buNone/>
            </a:pPr>
            <a:r>
              <a:rPr lang="en-IN" sz="1600" dirty="0"/>
              <a:t>public class Sum</a:t>
            </a:r>
          </a:p>
          <a:p>
            <a:pPr marL="0" indent="0">
              <a:buNone/>
            </a:pPr>
            <a:r>
              <a:rPr lang="en-IN" sz="1600" dirty="0"/>
              <a:t>   {</a:t>
            </a:r>
          </a:p>
          <a:p>
            <a:pPr marL="0" indent="0">
              <a:buNone/>
            </a:pPr>
            <a:r>
              <a:rPr lang="en-IN" sz="1600" dirty="0"/>
              <a:t>      public static void main(String[] </a:t>
            </a:r>
            <a:r>
              <a:rPr lang="en-IN" sz="1600" dirty="0" err="1"/>
              <a:t>args</a:t>
            </a:r>
            <a:r>
              <a:rPr lang="en-IN" sz="1600" dirty="0"/>
              <a:t>)          </a:t>
            </a:r>
          </a:p>
          <a:p>
            <a:pPr marL="0" indent="0">
              <a:buNone/>
            </a:pPr>
            <a:r>
              <a:rPr lang="en-IN" sz="1600" dirty="0"/>
              <a:t>      {</a:t>
            </a:r>
          </a:p>
          <a:p>
            <a:pPr marL="0" indent="0">
              <a:buNone/>
            </a:pPr>
            <a:r>
              <a:rPr lang="en-IN" sz="1600" dirty="0"/>
              <a:t>   	 </a:t>
            </a:r>
            <a:r>
              <a:rPr lang="en-IN" sz="1600" dirty="0" err="1"/>
              <a:t>int</a:t>
            </a:r>
            <a:r>
              <a:rPr lang="en-IN" sz="1600" dirty="0"/>
              <a:t> sum;</a:t>
            </a:r>
          </a:p>
          <a:p>
            <a:pPr marL="0" indent="0">
              <a:buNone/>
            </a:pPr>
            <a:r>
              <a:rPr lang="en-IN" sz="1600" dirty="0"/>
              <a:t>   	 </a:t>
            </a:r>
            <a:r>
              <a:rPr lang="en-IN" sz="1600" dirty="0" err="1"/>
              <a:t>int</a:t>
            </a:r>
            <a:r>
              <a:rPr lang="en-IN" sz="1600" dirty="0"/>
              <a:t> i;</a:t>
            </a:r>
          </a:p>
          <a:p>
            <a:pPr marL="0" indent="0">
              <a:buNone/>
            </a:pPr>
            <a:r>
              <a:rPr lang="en-IN" sz="1600" dirty="0"/>
              <a:t>   	 sum = 0;          // Initialize the running sum</a:t>
            </a:r>
          </a:p>
          <a:p>
            <a:pPr marL="0" indent="0">
              <a:buNone/>
            </a:pPr>
            <a:r>
              <a:rPr lang="en-IN" sz="1600" dirty="0"/>
              <a:t>    </a:t>
            </a:r>
            <a:r>
              <a:rPr lang="en-IN" sz="1600" dirty="0" smtClean="0"/>
              <a:t>   </a:t>
            </a:r>
            <a:r>
              <a:rPr lang="en-IN" sz="1600" dirty="0"/>
              <a:t>	 for ( i = 0; i &lt; </a:t>
            </a:r>
            <a:r>
              <a:rPr lang="en-IN" sz="1600" dirty="0" err="1"/>
              <a:t>args.length</a:t>
            </a:r>
            <a:r>
              <a:rPr lang="en-IN" sz="1600" dirty="0"/>
              <a:t>; i++ )</a:t>
            </a:r>
          </a:p>
          <a:p>
            <a:pPr marL="0" indent="0">
              <a:buNone/>
            </a:pPr>
            <a:r>
              <a:rPr lang="en-IN" sz="1600" dirty="0"/>
              <a:t>   	 {</a:t>
            </a:r>
          </a:p>
          <a:p>
            <a:pPr marL="0" indent="0">
              <a:buNone/>
            </a:pPr>
            <a:r>
              <a:rPr lang="en-IN" sz="1600" dirty="0"/>
              <a:t>   	    sum = sum + </a:t>
            </a:r>
            <a:r>
              <a:rPr lang="en-IN" sz="1600" dirty="0" err="1"/>
              <a:t>Integer.parseInt</a:t>
            </a:r>
            <a:r>
              <a:rPr lang="en-IN" sz="1600" dirty="0"/>
              <a:t>(</a:t>
            </a:r>
            <a:r>
              <a:rPr lang="en-IN" sz="1600" dirty="0" err="1"/>
              <a:t>args</a:t>
            </a:r>
            <a:r>
              <a:rPr lang="en-IN" sz="1600" dirty="0"/>
              <a:t>[i]);   // Add </a:t>
            </a:r>
            <a:r>
              <a:rPr lang="en-IN" sz="1600" dirty="0" err="1"/>
              <a:t>args</a:t>
            </a:r>
            <a:r>
              <a:rPr lang="en-IN" sz="1600" dirty="0"/>
              <a:t>[i] to running sum  </a:t>
            </a:r>
          </a:p>
          <a:p>
            <a:pPr marL="0" indent="0">
              <a:buNone/>
            </a:pPr>
            <a:r>
              <a:rPr lang="en-IN" sz="1600" dirty="0"/>
              <a:t>   	 }</a:t>
            </a:r>
          </a:p>
          <a:p>
            <a:pPr marL="0" indent="0">
              <a:buNone/>
            </a:pPr>
            <a:r>
              <a:rPr lang="en-IN" sz="1600" dirty="0"/>
              <a:t>   	 </a:t>
            </a:r>
            <a:r>
              <a:rPr lang="en-IN" sz="1600" dirty="0" err="1"/>
              <a:t>System.out.println</a:t>
            </a:r>
            <a:r>
              <a:rPr lang="en-IN" sz="1600" dirty="0"/>
              <a:t>( sum );</a:t>
            </a:r>
          </a:p>
          <a:p>
            <a:pPr marL="0" indent="0">
              <a:buNone/>
            </a:pPr>
            <a:r>
              <a:rPr lang="en-IN" sz="1600" dirty="0"/>
              <a:t>      }</a:t>
            </a:r>
          </a:p>
          <a:p>
            <a:pPr marL="0" indent="0">
              <a:buNone/>
            </a:pPr>
            <a:r>
              <a:rPr lang="en-IN" sz="1600" dirty="0"/>
              <a:t>   }</a:t>
            </a:r>
          </a:p>
        </p:txBody>
      </p:sp>
    </p:spTree>
    <p:extLst>
      <p:ext uri="{BB962C8B-B14F-4D97-AF65-F5344CB8AC3E}">
        <p14:creationId xmlns:p14="http://schemas.microsoft.com/office/powerpoint/2010/main" val="1205572782"/>
      </p:ext>
    </p:extLst>
  </p:cSld>
  <p:clrMapOvr>
    <a:masterClrMapping/>
  </p:clrMapOvr>
  <p:transition spd="slow">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Content Placeholder 2"/>
          <p:cNvSpPr>
            <a:spLocks noGrp="1"/>
          </p:cNvSpPr>
          <p:nvPr>
            <p:ph sz="quarter" idx="1"/>
          </p:nvPr>
        </p:nvSpPr>
        <p:spPr>
          <a:xfrm>
            <a:off x="810188" y="789905"/>
            <a:ext cx="8743627" cy="5404443"/>
          </a:xfrm>
        </p:spPr>
        <p:txBody>
          <a:bodyPr>
            <a:normAutofit fontScale="92500" lnSpcReduction="20000"/>
          </a:bodyPr>
          <a:lstStyle/>
          <a:p>
            <a:pPr marL="0" indent="0">
              <a:buNone/>
            </a:pPr>
            <a:r>
              <a:rPr lang="en-IN" sz="1800" b="1" dirty="0"/>
              <a:t>How to run the program:</a:t>
            </a:r>
          </a:p>
          <a:p>
            <a:pPr marL="0" indent="0">
              <a:buNone/>
            </a:pPr>
            <a:endParaRPr lang="en-IN" sz="1800" dirty="0"/>
          </a:p>
          <a:p>
            <a:pPr marL="0" indent="0">
              <a:buNone/>
            </a:pPr>
            <a:r>
              <a:rPr lang="en-IN" sz="1800" dirty="0"/>
              <a:t>To compile:   </a:t>
            </a:r>
            <a:r>
              <a:rPr lang="en-IN" sz="1800" dirty="0" err="1"/>
              <a:t>javac</a:t>
            </a:r>
            <a:r>
              <a:rPr lang="en-IN" sz="1800" dirty="0"/>
              <a:t> Sum2.java</a:t>
            </a:r>
          </a:p>
          <a:p>
            <a:pPr marL="0" indent="0">
              <a:buNone/>
            </a:pPr>
            <a:r>
              <a:rPr lang="en-IN" sz="1800" dirty="0"/>
              <a:t>To run:          java Sum2</a:t>
            </a:r>
          </a:p>
          <a:p>
            <a:pPr marL="0" indent="0">
              <a:buNone/>
            </a:pPr>
            <a:endParaRPr lang="en-IN" sz="1800" dirty="0"/>
          </a:p>
          <a:p>
            <a:pPr marL="0" indent="0">
              <a:buNone/>
            </a:pPr>
            <a:r>
              <a:rPr lang="en-IN" sz="1800" b="1" dirty="0"/>
              <a:t>Example outputs:</a:t>
            </a:r>
          </a:p>
          <a:p>
            <a:pPr marL="0" indent="0">
              <a:buNone/>
            </a:pPr>
            <a:endParaRPr lang="en-IN" sz="1800" dirty="0"/>
          </a:p>
          <a:p>
            <a:pPr marL="0" indent="0">
              <a:buNone/>
            </a:pPr>
            <a:r>
              <a:rPr lang="en-IN" sz="1800" dirty="0"/>
              <a:t>    &gt; java Sum 1 2  </a:t>
            </a:r>
          </a:p>
          <a:p>
            <a:pPr marL="0" indent="0">
              <a:buNone/>
            </a:pPr>
            <a:r>
              <a:rPr lang="en-IN" sz="1800" dirty="0"/>
              <a:t>   3 </a:t>
            </a:r>
          </a:p>
          <a:p>
            <a:pPr marL="0" indent="0">
              <a:buNone/>
            </a:pPr>
            <a:endParaRPr lang="en-IN" sz="1800" dirty="0"/>
          </a:p>
          <a:p>
            <a:pPr marL="0" indent="0">
              <a:buNone/>
            </a:pPr>
            <a:r>
              <a:rPr lang="en-IN" sz="1800" dirty="0"/>
              <a:t>   &gt; java Sum 1 2 3 4 5 6 7           </a:t>
            </a:r>
          </a:p>
          <a:p>
            <a:pPr marL="0" indent="0">
              <a:buNone/>
            </a:pPr>
            <a:r>
              <a:rPr lang="en-IN" sz="1800" dirty="0"/>
              <a:t>   28</a:t>
            </a:r>
          </a:p>
          <a:p>
            <a:pPr marL="0" indent="0">
              <a:buNone/>
            </a:pPr>
            <a:endParaRPr lang="en-IN" sz="1800" dirty="0"/>
          </a:p>
          <a:p>
            <a:pPr marL="0" indent="0">
              <a:buNone/>
            </a:pPr>
            <a:r>
              <a:rPr lang="en-IN" sz="1800" dirty="0"/>
              <a:t>   &gt; java Sum 3 4 7</a:t>
            </a:r>
          </a:p>
          <a:p>
            <a:pPr marL="0" indent="0">
              <a:buNone/>
            </a:pPr>
            <a:r>
              <a:rPr lang="en-IN" sz="1800" dirty="0"/>
              <a:t>   14</a:t>
            </a:r>
          </a:p>
        </p:txBody>
      </p:sp>
    </p:spTree>
    <p:extLst>
      <p:ext uri="{BB962C8B-B14F-4D97-AF65-F5344CB8AC3E}">
        <p14:creationId xmlns:p14="http://schemas.microsoft.com/office/powerpoint/2010/main" val="1891783616"/>
      </p:ext>
    </p:extLst>
  </p:cSld>
  <p:clrMapOvr>
    <a:masterClrMapping/>
  </p:clrMapOvr>
  <p:transition spd="slow">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Content Placeholder 2"/>
          <p:cNvSpPr>
            <a:spLocks noGrp="1"/>
          </p:cNvSpPr>
          <p:nvPr>
            <p:ph sz="quarter" idx="1"/>
          </p:nvPr>
        </p:nvSpPr>
        <p:spPr>
          <a:xfrm>
            <a:off x="944380" y="548681"/>
            <a:ext cx="8514764" cy="6069161"/>
          </a:xfrm>
        </p:spPr>
        <p:txBody>
          <a:bodyPr>
            <a:normAutofit fontScale="85000" lnSpcReduction="20000"/>
          </a:bodyPr>
          <a:lstStyle/>
          <a:p>
            <a:pPr marL="0" indent="0">
              <a:buNone/>
            </a:pPr>
            <a:r>
              <a:rPr lang="en-IN" sz="1600" b="1" dirty="0"/>
              <a:t>2. Program</a:t>
            </a:r>
          </a:p>
          <a:p>
            <a:pPr marL="0" indent="0">
              <a:buNone/>
            </a:pPr>
            <a:r>
              <a:rPr lang="en-IN" sz="1600" dirty="0"/>
              <a:t>class </a:t>
            </a:r>
            <a:r>
              <a:rPr lang="en-IN" sz="1600" dirty="0" err="1"/>
              <a:t>largestnum</a:t>
            </a:r>
            <a:endParaRPr lang="en-IN" sz="1600" dirty="0"/>
          </a:p>
          <a:p>
            <a:pPr marL="0" indent="0">
              <a:buNone/>
            </a:pPr>
            <a:r>
              <a:rPr lang="en-IN" sz="1600" dirty="0"/>
              <a:t>{</a:t>
            </a:r>
          </a:p>
          <a:p>
            <a:pPr marL="0" indent="0">
              <a:buNone/>
            </a:pPr>
            <a:r>
              <a:rPr lang="en-IN" sz="1600" dirty="0"/>
              <a:t>    public static void main(String </a:t>
            </a:r>
            <a:r>
              <a:rPr lang="en-IN" sz="1600" dirty="0" err="1"/>
              <a:t>args</a:t>
            </a:r>
            <a:r>
              <a:rPr lang="en-IN" sz="1600" dirty="0"/>
              <a:t>[])</a:t>
            </a:r>
          </a:p>
          <a:p>
            <a:pPr marL="0" indent="0">
              <a:buNone/>
            </a:pPr>
            <a:r>
              <a:rPr lang="en-IN" sz="1600" dirty="0"/>
              <a:t>        {</a:t>
            </a:r>
          </a:p>
          <a:p>
            <a:pPr marL="0" indent="0">
              <a:buNone/>
            </a:pPr>
            <a:r>
              <a:rPr lang="en-IN" sz="1600" dirty="0"/>
              <a:t>            </a:t>
            </a:r>
            <a:r>
              <a:rPr lang="en-IN" sz="1600" dirty="0" err="1"/>
              <a:t>int</a:t>
            </a:r>
            <a:r>
              <a:rPr lang="en-IN" sz="1600" dirty="0"/>
              <a:t> a=</a:t>
            </a:r>
            <a:r>
              <a:rPr lang="en-IN" sz="1600" dirty="0" err="1"/>
              <a:t>Integer.parseInt</a:t>
            </a:r>
            <a:r>
              <a:rPr lang="en-IN" sz="1600" dirty="0"/>
              <a:t>(</a:t>
            </a:r>
            <a:r>
              <a:rPr lang="en-IN" sz="1600" dirty="0" err="1"/>
              <a:t>args</a:t>
            </a:r>
            <a:r>
              <a:rPr lang="en-IN" sz="1600" dirty="0"/>
              <a:t>[0]);</a:t>
            </a:r>
          </a:p>
          <a:p>
            <a:pPr marL="0" indent="0">
              <a:buNone/>
            </a:pPr>
            <a:r>
              <a:rPr lang="en-IN" sz="1600" dirty="0"/>
              <a:t>            </a:t>
            </a:r>
            <a:r>
              <a:rPr lang="en-IN" sz="1600" dirty="0" err="1"/>
              <a:t>int</a:t>
            </a:r>
            <a:r>
              <a:rPr lang="en-IN" sz="1600" dirty="0"/>
              <a:t> b=</a:t>
            </a:r>
            <a:r>
              <a:rPr lang="en-IN" sz="1600" dirty="0" err="1"/>
              <a:t>Integer.parseInt</a:t>
            </a:r>
            <a:r>
              <a:rPr lang="en-IN" sz="1600" dirty="0"/>
              <a:t>(</a:t>
            </a:r>
            <a:r>
              <a:rPr lang="en-IN" sz="1600" dirty="0" err="1"/>
              <a:t>args</a:t>
            </a:r>
            <a:r>
              <a:rPr lang="en-IN" sz="1600" dirty="0"/>
              <a:t>[1]);</a:t>
            </a:r>
          </a:p>
          <a:p>
            <a:pPr marL="0" indent="0">
              <a:buNone/>
            </a:pPr>
            <a:r>
              <a:rPr lang="en-IN" sz="1600" dirty="0"/>
              <a:t>            </a:t>
            </a:r>
            <a:r>
              <a:rPr lang="en-IN" sz="1600" dirty="0" err="1"/>
              <a:t>int</a:t>
            </a:r>
            <a:r>
              <a:rPr lang="en-IN" sz="1600" dirty="0"/>
              <a:t> c=</a:t>
            </a:r>
            <a:r>
              <a:rPr lang="en-IN" sz="1600" dirty="0" err="1"/>
              <a:t>Integer.parseInt</a:t>
            </a:r>
            <a:r>
              <a:rPr lang="en-IN" sz="1600" dirty="0"/>
              <a:t>(</a:t>
            </a:r>
            <a:r>
              <a:rPr lang="en-IN" sz="1600" dirty="0" err="1"/>
              <a:t>args</a:t>
            </a:r>
            <a:r>
              <a:rPr lang="en-IN" sz="1600" dirty="0"/>
              <a:t>[2]);    </a:t>
            </a:r>
          </a:p>
          <a:p>
            <a:pPr marL="0" indent="0">
              <a:buNone/>
            </a:pPr>
            <a:r>
              <a:rPr lang="en-IN" sz="1600" dirty="0"/>
              <a:t>            if(a&gt;b &amp;&amp; a&gt;c)</a:t>
            </a:r>
          </a:p>
          <a:p>
            <a:pPr marL="0" indent="0">
              <a:buNone/>
            </a:pPr>
            <a:r>
              <a:rPr lang="en-IN" sz="1600" dirty="0"/>
              <a:t>                {</a:t>
            </a:r>
          </a:p>
          <a:p>
            <a:pPr marL="0" indent="0">
              <a:buNone/>
            </a:pPr>
            <a:r>
              <a:rPr lang="en-IN" sz="1600" dirty="0"/>
              <a:t>                    </a:t>
            </a:r>
            <a:r>
              <a:rPr lang="en-IN" sz="1600" dirty="0" err="1"/>
              <a:t>System.out.println</a:t>
            </a:r>
            <a:r>
              <a:rPr lang="en-IN" sz="1600" dirty="0"/>
              <a:t>("A Is Largest Number!...");</a:t>
            </a:r>
          </a:p>
          <a:p>
            <a:pPr marL="0" indent="0">
              <a:buNone/>
            </a:pPr>
            <a:r>
              <a:rPr lang="en-IN" sz="1600" dirty="0"/>
              <a:t>                }</a:t>
            </a:r>
          </a:p>
          <a:p>
            <a:pPr marL="0" indent="0">
              <a:buNone/>
            </a:pPr>
            <a:r>
              <a:rPr lang="en-IN" sz="1600" dirty="0"/>
              <a:t>            else if(b&gt;a &amp;&amp; b&gt;c)</a:t>
            </a:r>
          </a:p>
          <a:p>
            <a:pPr marL="0" indent="0">
              <a:buNone/>
            </a:pPr>
            <a:r>
              <a:rPr lang="en-IN" sz="1600" dirty="0"/>
              <a:t>                {</a:t>
            </a:r>
          </a:p>
          <a:p>
            <a:pPr marL="0" indent="0">
              <a:buNone/>
            </a:pPr>
            <a:r>
              <a:rPr lang="en-IN" sz="1600" dirty="0"/>
              <a:t>                    </a:t>
            </a:r>
            <a:r>
              <a:rPr lang="en-IN" sz="1600" dirty="0" err="1"/>
              <a:t>System.out.println</a:t>
            </a:r>
            <a:r>
              <a:rPr lang="en-IN" sz="1600" dirty="0"/>
              <a:t>("B Is Largest number!...");</a:t>
            </a:r>
          </a:p>
          <a:p>
            <a:pPr marL="0" indent="0">
              <a:buNone/>
            </a:pPr>
            <a:r>
              <a:rPr lang="en-IN" sz="1600" dirty="0"/>
              <a:t>                }</a:t>
            </a:r>
          </a:p>
          <a:p>
            <a:pPr marL="0" indent="0">
              <a:buNone/>
            </a:pPr>
            <a:r>
              <a:rPr lang="en-IN" sz="1600" dirty="0"/>
              <a:t>            else    </a:t>
            </a:r>
          </a:p>
          <a:p>
            <a:pPr marL="0" indent="0">
              <a:buNone/>
            </a:pPr>
            <a:r>
              <a:rPr lang="en-IN" sz="1600" dirty="0"/>
              <a:t>                {</a:t>
            </a:r>
          </a:p>
          <a:p>
            <a:pPr marL="0" indent="0">
              <a:buNone/>
            </a:pPr>
            <a:r>
              <a:rPr lang="en-IN" sz="1600" dirty="0"/>
              <a:t>                    </a:t>
            </a:r>
            <a:r>
              <a:rPr lang="en-IN" sz="1600" dirty="0" err="1"/>
              <a:t>System.out.println</a:t>
            </a:r>
            <a:r>
              <a:rPr lang="en-IN" sz="1600" dirty="0"/>
              <a:t>("C Is Largest number!...");</a:t>
            </a:r>
          </a:p>
          <a:p>
            <a:pPr marL="0" indent="0">
              <a:buNone/>
            </a:pPr>
            <a:r>
              <a:rPr lang="en-IN" sz="1600" dirty="0"/>
              <a:t>                }</a:t>
            </a:r>
          </a:p>
          <a:p>
            <a:pPr marL="0" indent="0">
              <a:buNone/>
            </a:pPr>
            <a:r>
              <a:rPr lang="en-IN" sz="1600" dirty="0"/>
              <a:t> }       }</a:t>
            </a:r>
          </a:p>
          <a:p>
            <a:pPr marL="0" indent="0">
              <a:buNone/>
            </a:pPr>
            <a:endParaRPr lang="en-IN" sz="1600" dirty="0"/>
          </a:p>
        </p:txBody>
      </p:sp>
    </p:spTree>
    <p:extLst>
      <p:ext uri="{BB962C8B-B14F-4D97-AF65-F5344CB8AC3E}">
        <p14:creationId xmlns:p14="http://schemas.microsoft.com/office/powerpoint/2010/main" val="3112341859"/>
      </p:ext>
    </p:extLst>
  </p:cSld>
  <p:clrMapOvr>
    <a:masterClrMapping/>
  </p:clrMapOvr>
  <p:transition spd="slow">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IN" b="1" dirty="0" smtClean="0"/>
              <a:t>Output :-</a:t>
            </a:r>
            <a:br>
              <a:rPr lang="en-IN" b="1" dirty="0" smtClean="0"/>
            </a:br>
            <a:endParaRPr lang="en-IN" b="1" dirty="0"/>
          </a:p>
        </p:txBody>
      </p:sp>
      <p:sp>
        <p:nvSpPr>
          <p:cNvPr id="3" name="Content Placeholder 2"/>
          <p:cNvSpPr>
            <a:spLocks noGrp="1"/>
          </p:cNvSpPr>
          <p:nvPr>
            <p:ph sz="quarter" idx="1"/>
          </p:nvPr>
        </p:nvSpPr>
        <p:spPr>
          <a:xfrm>
            <a:off x="1981200" y="1600201"/>
            <a:ext cx="7467600" cy="4873625"/>
          </a:xfrm>
        </p:spPr>
        <p:txBody>
          <a:bodyPr/>
          <a:lstStyle/>
          <a:p>
            <a:pPr marL="0" indent="0">
              <a:buNone/>
              <a:defRPr/>
            </a:pPr>
            <a:r>
              <a:rPr lang="en-IN" dirty="0" err="1" smtClean="0"/>
              <a:t>javac</a:t>
            </a:r>
            <a:r>
              <a:rPr lang="en-IN" dirty="0" smtClean="0"/>
              <a:t> largestnum.java</a:t>
            </a:r>
          </a:p>
          <a:p>
            <a:pPr marL="0" indent="0">
              <a:buNone/>
              <a:defRPr/>
            </a:pPr>
            <a:r>
              <a:rPr lang="en-IN" dirty="0" smtClean="0"/>
              <a:t>java </a:t>
            </a:r>
            <a:r>
              <a:rPr lang="en-IN" dirty="0" err="1" smtClean="0"/>
              <a:t>largestnum</a:t>
            </a:r>
            <a:r>
              <a:rPr lang="en-IN" dirty="0" smtClean="0"/>
              <a:t> 20 10 30</a:t>
            </a:r>
          </a:p>
          <a:p>
            <a:pPr marL="0" indent="0">
              <a:buNone/>
              <a:defRPr/>
            </a:pPr>
            <a:r>
              <a:rPr lang="en-IN" dirty="0" smtClean="0"/>
              <a:t>C Is Largest number!...</a:t>
            </a:r>
          </a:p>
          <a:p>
            <a:pPr>
              <a:defRPr/>
            </a:pPr>
            <a:endParaRPr lang="en-IN" dirty="0"/>
          </a:p>
        </p:txBody>
      </p:sp>
    </p:spTree>
    <p:extLst>
      <p:ext uri="{BB962C8B-B14F-4D97-AF65-F5344CB8AC3E}">
        <p14:creationId xmlns:p14="http://schemas.microsoft.com/office/powerpoint/2010/main" val="2187794065"/>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of Imperative and equivalent in Declarative</a:t>
            </a:r>
            <a:endParaRPr lang="en-IN" dirty="0"/>
          </a:p>
        </p:txBody>
      </p:sp>
      <p:sp>
        <p:nvSpPr>
          <p:cNvPr id="3" name="Content Placeholder 2"/>
          <p:cNvSpPr>
            <a:spLocks noGrp="1"/>
          </p:cNvSpPr>
          <p:nvPr>
            <p:ph idx="1"/>
          </p:nvPr>
        </p:nvSpPr>
        <p:spPr>
          <a:xfrm>
            <a:off x="609600" y="1451548"/>
            <a:ext cx="10972800" cy="4297363"/>
          </a:xfrm>
        </p:spPr>
        <p:txBody>
          <a:bodyPr/>
          <a:lstStyle/>
          <a:p>
            <a:endParaRPr lang="en-IN"/>
          </a:p>
        </p:txBody>
      </p:sp>
    </p:spTree>
    <p:extLst>
      <p:ext uri="{BB962C8B-B14F-4D97-AF65-F5344CB8AC3E}">
        <p14:creationId xmlns:p14="http://schemas.microsoft.com/office/powerpoint/2010/main" val="3797413263"/>
      </p:ext>
    </p:extLst>
  </p:cSld>
  <p:clrMapOvr>
    <a:masterClrMapping/>
  </p:clrMapOvr>
  <p:transition spd="slow">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567" y="632620"/>
            <a:ext cx="7467600" cy="715962"/>
          </a:xfrm>
        </p:spPr>
        <p:txBody>
          <a:bodyPr>
            <a:normAutofit fontScale="90000"/>
          </a:bodyPr>
          <a:lstStyle/>
          <a:p>
            <a:pPr>
              <a:defRPr/>
            </a:pPr>
            <a:r>
              <a:rPr lang="en-IN" b="1" dirty="0" smtClean="0"/>
              <a:t>Practice Programs</a:t>
            </a:r>
            <a:r>
              <a:rPr lang="en-IN" dirty="0" smtClean="0"/>
              <a:t/>
            </a:r>
            <a:br>
              <a:rPr lang="en-IN" dirty="0" smtClean="0"/>
            </a:br>
            <a:endParaRPr lang="en-IN" dirty="0"/>
          </a:p>
        </p:txBody>
      </p:sp>
      <p:sp>
        <p:nvSpPr>
          <p:cNvPr id="142339" name="Content Placeholder 2"/>
          <p:cNvSpPr>
            <a:spLocks noGrp="1"/>
          </p:cNvSpPr>
          <p:nvPr>
            <p:ph sz="quarter" idx="1"/>
          </p:nvPr>
        </p:nvSpPr>
        <p:spPr>
          <a:xfrm>
            <a:off x="659567" y="990601"/>
            <a:ext cx="10942819" cy="5483225"/>
          </a:xfrm>
        </p:spPr>
        <p:txBody>
          <a:bodyPr/>
          <a:lstStyle/>
          <a:p>
            <a:pPr>
              <a:buFont typeface="+mj-lt"/>
              <a:buAutoNum type="arabicPeriod"/>
            </a:pPr>
            <a:r>
              <a:rPr lang="en-IN" sz="1800" dirty="0" smtClean="0"/>
              <a:t>Simple </a:t>
            </a:r>
            <a:r>
              <a:rPr lang="en-IN" sz="1800" dirty="0"/>
              <a:t>Addition program using CLA (by Multiple Inputs)</a:t>
            </a:r>
          </a:p>
          <a:p>
            <a:pPr>
              <a:buFont typeface="+mj-lt"/>
              <a:buAutoNum type="arabicPeriod"/>
            </a:pPr>
            <a:r>
              <a:rPr lang="en-IN" sz="1800" dirty="0" smtClean="0"/>
              <a:t>Greatest </a:t>
            </a:r>
            <a:r>
              <a:rPr lang="en-IN" sz="1800" dirty="0"/>
              <a:t>of Three Number Using CLA</a:t>
            </a:r>
          </a:p>
          <a:p>
            <a:pPr>
              <a:buFont typeface="+mj-lt"/>
              <a:buAutoNum type="arabicPeriod"/>
            </a:pPr>
            <a:r>
              <a:rPr lang="en-IN" sz="1800" dirty="0" smtClean="0"/>
              <a:t>LCM </a:t>
            </a:r>
            <a:r>
              <a:rPr lang="en-IN" sz="1800" dirty="0"/>
              <a:t>of two number using CLA</a:t>
            </a:r>
          </a:p>
          <a:p>
            <a:pPr>
              <a:buFont typeface="+mj-lt"/>
              <a:buAutoNum type="arabicPeriod"/>
            </a:pPr>
            <a:r>
              <a:rPr lang="en-IN" sz="1800" dirty="0" smtClean="0"/>
              <a:t>Fibonacci </a:t>
            </a:r>
            <a:r>
              <a:rPr lang="en-IN" sz="1800" dirty="0"/>
              <a:t>Series using CLA</a:t>
            </a:r>
          </a:p>
          <a:p>
            <a:pPr>
              <a:buFont typeface="+mj-lt"/>
              <a:buAutoNum type="arabicPeriod"/>
            </a:pPr>
            <a:r>
              <a:rPr lang="en-IN" sz="1800" dirty="0" smtClean="0"/>
              <a:t>Java </a:t>
            </a:r>
            <a:r>
              <a:rPr lang="en-IN" sz="1800" dirty="0"/>
              <a:t>Program to find the sum of Prime number using </a:t>
            </a:r>
            <a:r>
              <a:rPr lang="en-IN" sz="1800" dirty="0" smtClean="0"/>
              <a:t>CLA. find </a:t>
            </a:r>
            <a:r>
              <a:rPr lang="en-IN" sz="1800" dirty="0"/>
              <a:t>the sum of all prime numbers in a given </a:t>
            </a:r>
            <a:r>
              <a:rPr lang="en-IN" sz="1800" dirty="0" err="1"/>
              <a:t>range.The</a:t>
            </a:r>
            <a:r>
              <a:rPr lang="en-IN" sz="1800" dirty="0"/>
              <a:t> range will be specified as command line parameters. The first command line parameter, N1 which is a positive integer, will contain the lower bound of the range. The second command line parameter N2, which is also a positive integer will the upper bound of the range. The program should consider all the prime numbers within the range, excluding the upper and lower bound. Print the output in integer format Other than the integer number, no other extra information should be printed.</a:t>
            </a:r>
          </a:p>
        </p:txBody>
      </p:sp>
    </p:spTree>
    <p:extLst>
      <p:ext uri="{BB962C8B-B14F-4D97-AF65-F5344CB8AC3E}">
        <p14:creationId xmlns:p14="http://schemas.microsoft.com/office/powerpoint/2010/main" val="720571921"/>
      </p:ext>
    </p:extLst>
  </p:cSld>
  <p:clrMapOvr>
    <a:masterClrMapping/>
  </p:clrMapOvr>
  <p:transition spd="slow">
    <p:fade/>
  </p:transition>
</p:sld>
</file>

<file path=ppt/theme/theme1.xml><?xml version="1.0" encoding="utf-8"?>
<a:theme xmlns:a="http://schemas.openxmlformats.org/drawingml/2006/main" name="Smart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3" id="{F1E59B11-9CF5-4456-816A-FC69754ED7CC}" vid="{26E5F4DA-0996-4936-87C6-2D7B297F8B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Smart 1</Template>
  <TotalTime>964</TotalTime>
  <Words>4895</Words>
  <Application>Microsoft Office PowerPoint</Application>
  <PresentationFormat>Widescreen</PresentationFormat>
  <Paragraphs>973</Paragraphs>
  <Slides>90</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90</vt:i4>
      </vt:variant>
    </vt:vector>
  </HeadingPairs>
  <TitlesOfParts>
    <vt:vector size="100" baseType="lpstr">
      <vt:lpstr>Arial</vt:lpstr>
      <vt:lpstr>Calibri</vt:lpstr>
      <vt:lpstr>Cambria</vt:lpstr>
      <vt:lpstr>Century Schoolbook</vt:lpstr>
      <vt:lpstr>Courier New</vt:lpstr>
      <vt:lpstr>Georgia</vt:lpstr>
      <vt:lpstr>Lato</vt:lpstr>
      <vt:lpstr>Times New Roman</vt:lpstr>
      <vt:lpstr>Wingdings</vt:lpstr>
      <vt:lpstr>Smart 1</vt:lpstr>
      <vt:lpstr>Module 1</vt:lpstr>
      <vt:lpstr>What is Programming?</vt:lpstr>
      <vt:lpstr>Who is a Programmer?</vt:lpstr>
      <vt:lpstr>Classification of Programming Languages</vt:lpstr>
      <vt:lpstr>Assembler Vs Compiler Vs Interpreter</vt:lpstr>
      <vt:lpstr>Programming paradigms </vt:lpstr>
      <vt:lpstr>Imperative Programming</vt:lpstr>
      <vt:lpstr>Declarative Programming</vt:lpstr>
      <vt:lpstr>Example of Imperative and equivalent in Declarative</vt:lpstr>
      <vt:lpstr>OBJECT ORIENTED PROGRAMMING - OOP</vt:lpstr>
      <vt:lpstr>OBJECT ORIENTED PROGRAMMING - OOP</vt:lpstr>
      <vt:lpstr>WHY OOPS</vt:lpstr>
      <vt:lpstr>OOP - CLASS</vt:lpstr>
      <vt:lpstr>OOP - OBJECTS</vt:lpstr>
      <vt:lpstr>OOP - OBJECTS</vt:lpstr>
      <vt:lpstr>OOP - ENCAPSULATION</vt:lpstr>
      <vt:lpstr>OOP - Encapsulation</vt:lpstr>
      <vt:lpstr>OOP - Encapsulation</vt:lpstr>
      <vt:lpstr>OOP - ABSTRACTION</vt:lpstr>
      <vt:lpstr>OOP - ABSTRACTION</vt:lpstr>
      <vt:lpstr>OOP - POLYMORPHISM</vt:lpstr>
      <vt:lpstr>OOP - POLYMORPHISM</vt:lpstr>
      <vt:lpstr>OOP - INHERITANCE</vt:lpstr>
      <vt:lpstr>OOP - INHERITANCE</vt:lpstr>
      <vt:lpstr>MCQ Based on OOPS Concept</vt:lpstr>
      <vt:lpstr>MCQ Based on OOPS Concept</vt:lpstr>
      <vt:lpstr>MCQ Based on OOPS Concept</vt:lpstr>
      <vt:lpstr>MCQ Based on OOPS Concept</vt:lpstr>
      <vt:lpstr>MCQ Based on OOPS Concept</vt:lpstr>
      <vt:lpstr>MCQ Based on OOPS Concept</vt:lpstr>
      <vt:lpstr>MCQ Based on OOPS Concept</vt:lpstr>
      <vt:lpstr>MCQ Based on OOPS Concept</vt:lpstr>
      <vt:lpstr>MCQ Based on OOPS Concept</vt:lpstr>
      <vt:lpstr>MCQ Based on OOPS Concept</vt:lpstr>
      <vt:lpstr>PowerPoint Presentation</vt:lpstr>
      <vt:lpstr>MODULE 1 – Session 3</vt:lpstr>
      <vt:lpstr>Variables </vt:lpstr>
      <vt:lpstr>Java Variable Types</vt:lpstr>
      <vt:lpstr>Data Type</vt:lpstr>
      <vt:lpstr>Strongly Typed And Weakly Typed</vt:lpstr>
      <vt:lpstr>Data Types in Java</vt:lpstr>
      <vt:lpstr>PowerPoint Presentation</vt:lpstr>
      <vt:lpstr>Java - Data Types and their Range</vt:lpstr>
      <vt:lpstr>PowerPoint Presentation</vt:lpstr>
      <vt:lpstr>PowerPoint Presentation</vt:lpstr>
      <vt:lpstr>PowerPoint Presentation</vt:lpstr>
      <vt:lpstr>PowerPoint Presentation</vt:lpstr>
      <vt:lpstr>MCQ Based on Data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MCQs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Mcqs-Answers</vt:lpstr>
      <vt:lpstr>Command line arguments</vt:lpstr>
      <vt:lpstr>PowerPoint Presentation</vt:lpstr>
      <vt:lpstr>PowerPoint Presentation</vt:lpstr>
      <vt:lpstr>What Is Parse Method ?</vt:lpstr>
      <vt:lpstr>PowerPoint Presentation</vt:lpstr>
      <vt:lpstr>PowerPoint Presentation</vt:lpstr>
      <vt:lpstr>Example of command-line argument that prints all the values </vt:lpstr>
      <vt:lpstr>Mcqs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 </vt:lpstr>
      <vt:lpstr>Practice Programs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Robert</dc:creator>
  <cp:lastModifiedBy>Ashok Robert</cp:lastModifiedBy>
  <cp:revision>64</cp:revision>
  <dcterms:created xsi:type="dcterms:W3CDTF">2019-06-17T04:33:43Z</dcterms:created>
  <dcterms:modified xsi:type="dcterms:W3CDTF">2019-06-22T06:31:53Z</dcterms:modified>
</cp:coreProperties>
</file>