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98" r:id="rId3"/>
    <p:sldId id="283" r:id="rId4"/>
    <p:sldId id="282" r:id="rId5"/>
    <p:sldId id="281" r:id="rId6"/>
    <p:sldId id="280" r:id="rId7"/>
    <p:sldId id="279" r:id="rId8"/>
    <p:sldId id="284" r:id="rId9"/>
    <p:sldId id="286" r:id="rId10"/>
    <p:sldId id="292" r:id="rId11"/>
    <p:sldId id="291" r:id="rId12"/>
    <p:sldId id="295" r:id="rId13"/>
    <p:sldId id="293" r:id="rId14"/>
    <p:sldId id="294" r:id="rId15"/>
    <p:sldId id="296" r:id="rId16"/>
    <p:sldId id="297" r:id="rId17"/>
    <p:sldId id="299" r:id="rId18"/>
    <p:sldId id="300" r:id="rId19"/>
    <p:sldId id="301" r:id="rId20"/>
    <p:sldId id="302" r:id="rId21"/>
    <p:sldId id="305" r:id="rId22"/>
    <p:sldId id="303" r:id="rId23"/>
    <p:sldId id="304" r:id="rId24"/>
    <p:sldId id="306" r:id="rId25"/>
    <p:sldId id="307" r:id="rId26"/>
    <p:sldId id="308" r:id="rId27"/>
    <p:sldId id="309" r:id="rId28"/>
    <p:sldId id="271" r:id="rId29"/>
    <p:sldId id="270" r:id="rId30"/>
    <p:sldId id="269" r:id="rId31"/>
    <p:sldId id="267" r:id="rId32"/>
    <p:sldId id="266" r:id="rId33"/>
    <p:sldId id="26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52" autoAdjust="0"/>
  </p:normalViewPr>
  <p:slideViewPr>
    <p:cSldViewPr>
      <p:cViewPr>
        <p:scale>
          <a:sx n="73" d="100"/>
          <a:sy n="73" d="100"/>
        </p:scale>
        <p:origin x="-1884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581400"/>
            <a:ext cx="5275052" cy="1295400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685800" y="6477000"/>
            <a:ext cx="7239000" cy="365125"/>
          </a:xfrm>
        </p:spPr>
        <p:txBody>
          <a:bodyPr/>
          <a:lstStyle>
            <a:lvl1pPr>
              <a:defRPr dirty="0"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2362200"/>
            <a:ext cx="8001000" cy="914400"/>
          </a:xfrm>
        </p:spPr>
        <p:txBody>
          <a:bodyPr/>
          <a:lstStyle>
            <a:lvl1pPr algn="ctr">
              <a:defRPr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831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76400"/>
            <a:ext cx="8229600" cy="42973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61570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211763"/>
          </a:xfrm>
        </p:spPr>
        <p:txBody>
          <a:bodyPr vert="eaVert"/>
          <a:lstStyle>
            <a:lvl1pPr>
              <a:defRPr>
                <a:latin typeface="Cambria" panose="02040503050406030204" pitchFamily="18" charset="0"/>
              </a:defRPr>
            </a:lvl1pPr>
            <a:lvl2pPr>
              <a:defRPr>
                <a:latin typeface="Cambria" panose="02040503050406030204" pitchFamily="18" charset="0"/>
              </a:defRPr>
            </a:lvl2pPr>
            <a:lvl3pPr>
              <a:defRPr>
                <a:latin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49087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1905000"/>
            <a:ext cx="5105400" cy="1143001"/>
          </a:xfrm>
        </p:spPr>
        <p:txBody>
          <a:bodyPr anchor="b" anchorCtr="0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4696" y="3048000"/>
            <a:ext cx="5105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920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8304" y="1905000"/>
            <a:ext cx="4994696" cy="1143001"/>
          </a:xfrm>
        </p:spPr>
        <p:txBody>
          <a:bodyPr anchor="b">
            <a:normAutofit/>
          </a:bodyPr>
          <a:lstStyle>
            <a:lvl1pPr algn="l">
              <a:defRPr sz="3600" b="0" cap="none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148013"/>
            <a:ext cx="4953000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609600" y="1371600"/>
            <a:ext cx="2971800" cy="3962400"/>
          </a:xfrm>
        </p:spPr>
        <p:txBody>
          <a:bodyPr rtlCol="0">
            <a:normAutofit/>
          </a:bodyPr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5595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 algn="l"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297363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sz="2000">
                <a:latin typeface="Cambria" panose="02040503050406030204" pitchFamily="18" charset="0"/>
              </a:defRPr>
            </a:lvl1pPr>
            <a:lvl2pPr marL="571500" indent="-228600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sz="18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2000">
                <a:latin typeface="Cambria" panose="02040503050406030204" pitchFamily="18" charset="0"/>
              </a:defRPr>
            </a:lvl4pPr>
            <a:lvl5pPr>
              <a:defRPr sz="20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54391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297363"/>
          </a:xfrm>
        </p:spPr>
        <p:txBody>
          <a:bodyPr>
            <a:normAutofit/>
          </a:bodyPr>
          <a:lstStyle>
            <a:lvl1pPr>
              <a:defRPr sz="2400">
                <a:latin typeface="Cambria" panose="02040503050406030204" pitchFamily="18" charset="0"/>
              </a:defRPr>
            </a:lvl1pPr>
            <a:lvl2pPr>
              <a:defRPr sz="2000">
                <a:latin typeface="Cambria" panose="02040503050406030204" pitchFamily="18" charset="0"/>
              </a:defRPr>
            </a:lvl2pPr>
            <a:lvl3pPr>
              <a:defRPr sz="1800">
                <a:latin typeface="Cambria" panose="02040503050406030204" pitchFamily="18" charset="0"/>
              </a:defRPr>
            </a:lvl3pPr>
            <a:lvl4pPr>
              <a:defRPr sz="1600">
                <a:latin typeface="Cambria" panose="02040503050406030204" pitchFamily="18" charset="0"/>
              </a:defRPr>
            </a:lvl4pPr>
            <a:lvl5pPr>
              <a:defRPr sz="1600">
                <a:latin typeface="Cambria" panose="020405030504060302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51852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09600"/>
          </a:xfrm>
        </p:spPr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27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22475"/>
            <a:ext cx="4040188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82713"/>
            <a:ext cx="40417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22475"/>
            <a:ext cx="4041775" cy="3951288"/>
          </a:xfrm>
        </p:spPr>
        <p:txBody>
          <a:bodyPr>
            <a:normAutofit/>
          </a:bodyPr>
          <a:lstStyle>
            <a:lvl1pPr>
              <a:defRPr sz="2000">
                <a:latin typeface="Cambria" panose="02040503050406030204" pitchFamily="18" charset="0"/>
              </a:defRPr>
            </a:lvl1pPr>
            <a:lvl2pPr>
              <a:defRPr sz="1800">
                <a:latin typeface="Cambria" panose="02040503050406030204" pitchFamily="18" charset="0"/>
              </a:defRPr>
            </a:lvl2pPr>
            <a:lvl3pPr>
              <a:defRPr sz="1600">
                <a:latin typeface="Cambria" panose="02040503050406030204" pitchFamily="18" charset="0"/>
              </a:defRPr>
            </a:lvl3pPr>
            <a:lvl4pPr>
              <a:defRPr sz="1400">
                <a:latin typeface="Cambria" panose="02040503050406030204" pitchFamily="18" charset="0"/>
              </a:defRPr>
            </a:lvl4pPr>
            <a:lvl5pPr>
              <a:defRPr sz="1400">
                <a:latin typeface="Cambria" panose="02040503050406030204" pitchFamily="18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168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914400"/>
          </a:xfrm>
        </p:spPr>
        <p:txBody>
          <a:bodyPr anchor="t"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66757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56393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762000"/>
          </a:xfrm>
        </p:spPr>
        <p:txBody>
          <a:bodyPr anchor="b"/>
          <a:lstStyle>
            <a:lvl1pPr algn="l">
              <a:defRPr sz="2000" b="1"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62000"/>
            <a:ext cx="5111750" cy="5211763"/>
          </a:xfrm>
        </p:spPr>
        <p:txBody>
          <a:bodyPr>
            <a:normAutofit/>
          </a:bodyPr>
          <a:lstStyle>
            <a:lvl1pPr>
              <a:defRPr sz="2800">
                <a:latin typeface="Cambria" panose="02040503050406030204" pitchFamily="18" charset="0"/>
              </a:defRPr>
            </a:lvl1pPr>
            <a:lvl2pPr>
              <a:defRPr sz="2400">
                <a:latin typeface="Cambria" panose="02040503050406030204" pitchFamily="18" charset="0"/>
              </a:defRPr>
            </a:lvl2pPr>
            <a:lvl3pPr>
              <a:defRPr sz="2000">
                <a:latin typeface="Cambria" panose="02040503050406030204" pitchFamily="18" charset="0"/>
              </a:defRPr>
            </a:lvl3pPr>
            <a:lvl4pPr>
              <a:defRPr sz="1800">
                <a:latin typeface="Cambria" panose="02040503050406030204" pitchFamily="18" charset="0"/>
              </a:defRPr>
            </a:lvl4pPr>
            <a:lvl5pPr>
              <a:defRPr sz="18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373563"/>
          </a:xfrm>
        </p:spPr>
        <p:txBody>
          <a:bodyPr/>
          <a:lstStyle>
            <a:lvl1pPr marL="0" indent="0">
              <a:buNone/>
              <a:defRPr sz="1400">
                <a:latin typeface="Cambria" panose="020405030504060302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44497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341726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77000"/>
            <a:ext cx="723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6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297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 smtClean="0"/>
              <a:t>Java </a:t>
            </a:r>
            <a:r>
              <a:rPr lang="en-IN" sz="3200" b="1" dirty="0"/>
              <a:t>M</a:t>
            </a:r>
            <a:r>
              <a:rPr lang="en-IN" sz="3200" b="1" dirty="0" smtClean="0"/>
              <a:t>odule 3</a:t>
            </a:r>
          </a:p>
          <a:p>
            <a:pPr marL="0" indent="0" algn="ctr">
              <a:buNone/>
            </a:pPr>
            <a:r>
              <a:rPr lang="en-IN" sz="3200" b="1" dirty="0" smtClean="0"/>
              <a:t>Session 1</a:t>
            </a:r>
          </a:p>
          <a:p>
            <a:pPr marL="0" indent="0"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66300974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LocalDate</a:t>
            </a:r>
            <a:r>
              <a:rPr lang="en-US" b="1" dirty="0" smtClean="0"/>
              <a:t> Example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import </a:t>
            </a:r>
            <a:r>
              <a:rPr lang="en-US" dirty="0" err="1" smtClean="0"/>
              <a:t>java.time.LocalDate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public class LocalDateExample1 {  </a:t>
            </a:r>
          </a:p>
          <a:p>
            <a:pPr>
              <a:buNone/>
            </a:pPr>
            <a:r>
              <a:rPr lang="en-US" dirty="0" smtClean="0"/>
              <a:t>  public static void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LocalDate</a:t>
            </a:r>
            <a:r>
              <a:rPr lang="en-US" dirty="0" smtClean="0"/>
              <a:t> date = </a:t>
            </a:r>
            <a:r>
              <a:rPr lang="en-US" dirty="0" err="1" smtClean="0"/>
              <a:t>LocalDate.now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LocalDate</a:t>
            </a:r>
            <a:r>
              <a:rPr lang="en-US" dirty="0" smtClean="0"/>
              <a:t> yesterday = </a:t>
            </a:r>
            <a:r>
              <a:rPr lang="en-US" dirty="0" err="1" smtClean="0"/>
              <a:t>date.minusDays</a:t>
            </a:r>
            <a:r>
              <a:rPr lang="en-US" dirty="0" smtClean="0"/>
              <a:t>(1);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LocalDate</a:t>
            </a:r>
            <a:r>
              <a:rPr lang="en-US" dirty="0" smtClean="0"/>
              <a:t> tomorrow = </a:t>
            </a:r>
            <a:r>
              <a:rPr lang="en-US" dirty="0" err="1" smtClean="0"/>
              <a:t>yesterday.plusDays</a:t>
            </a:r>
            <a:r>
              <a:rPr lang="en-US" dirty="0" smtClean="0"/>
              <a:t>(2);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("Today date: "+date);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("Yesterday date: "+yesterday);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Tommorow</a:t>
            </a:r>
            <a:r>
              <a:rPr lang="en-US" dirty="0" smtClean="0"/>
              <a:t> date: "+tomorrow);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LocalDate</a:t>
            </a:r>
            <a:r>
              <a:rPr lang="en-US" b="1" dirty="0" smtClean="0"/>
              <a:t> Example: </a:t>
            </a:r>
            <a:r>
              <a:rPr lang="en-US" b="1" dirty="0" err="1" smtClean="0"/>
              <a:t>isLeapYear</a:t>
            </a:r>
            <a:r>
              <a:rPr lang="en-US" b="1" dirty="0" smtClean="0"/>
              <a:t>()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import </a:t>
            </a:r>
            <a:r>
              <a:rPr lang="en-US" dirty="0" err="1" smtClean="0"/>
              <a:t>java.time.LocalDate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public class LocalDateExample2 {  </a:t>
            </a:r>
          </a:p>
          <a:p>
            <a:pPr>
              <a:buNone/>
            </a:pPr>
            <a:r>
              <a:rPr lang="en-US" dirty="0" smtClean="0"/>
              <a:t>  public static void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LocalDate</a:t>
            </a:r>
            <a:r>
              <a:rPr lang="en-US" dirty="0" smtClean="0"/>
              <a:t> date1 = </a:t>
            </a:r>
            <a:r>
              <a:rPr lang="en-US" dirty="0" err="1" smtClean="0"/>
              <a:t>LocalDate.of</a:t>
            </a:r>
            <a:r>
              <a:rPr lang="en-US" dirty="0" smtClean="0"/>
              <a:t>(2017, 1, 13);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(date1.isLeapYear());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LocalDate</a:t>
            </a:r>
            <a:r>
              <a:rPr lang="en-US" dirty="0" smtClean="0"/>
              <a:t> date2 = </a:t>
            </a:r>
            <a:r>
              <a:rPr lang="en-US" dirty="0" err="1" smtClean="0"/>
              <a:t>LocalDate.of</a:t>
            </a:r>
            <a:r>
              <a:rPr lang="en-US" dirty="0" smtClean="0"/>
              <a:t>(2016, 9, 23);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(date2.isLeapYear());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LEAP YEAR OUTPUT</a:t>
            </a:r>
            <a:endParaRPr lang="en-US" b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16764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false </a:t>
            </a:r>
          </a:p>
          <a:p>
            <a:pPr>
              <a:buNone/>
            </a:pPr>
            <a:r>
              <a:rPr lang="en-US" dirty="0" smtClean="0"/>
              <a:t>true 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LOCAL TIME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import </a:t>
            </a:r>
            <a:r>
              <a:rPr lang="en-US" dirty="0" err="1" smtClean="0"/>
              <a:t>java.time.LocalTime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public class LocalTimeExample3 {  </a:t>
            </a:r>
          </a:p>
          <a:p>
            <a:pPr>
              <a:buNone/>
            </a:pPr>
            <a:r>
              <a:rPr lang="en-US" dirty="0" smtClean="0"/>
              <a:t>  public static void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LocalTime</a:t>
            </a:r>
            <a:r>
              <a:rPr lang="en-US" dirty="0" smtClean="0"/>
              <a:t> time1 = </a:t>
            </a:r>
            <a:r>
              <a:rPr lang="en-US" dirty="0" err="1" smtClean="0"/>
              <a:t>LocalTime.of</a:t>
            </a:r>
            <a:r>
              <a:rPr lang="en-US" dirty="0" smtClean="0"/>
              <a:t>(10,43,12);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(time1);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LocalTime</a:t>
            </a:r>
            <a:r>
              <a:rPr lang="en-US" dirty="0" smtClean="0"/>
              <a:t> time2=time1.minusHours(2);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LocalTime</a:t>
            </a:r>
            <a:r>
              <a:rPr lang="en-US" dirty="0" smtClean="0"/>
              <a:t> time3=time2.minusMinutes(34);  </a:t>
            </a:r>
          </a:p>
          <a:p>
            <a:pPr>
              <a:buNone/>
            </a:pPr>
            <a:r>
              <a:rPr lang="en-US" dirty="0" smtClean="0"/>
              <a:t>    </a:t>
            </a:r>
            <a:r>
              <a:rPr lang="en-US" dirty="0" err="1" smtClean="0"/>
              <a:t>System.out.println</a:t>
            </a:r>
            <a:r>
              <a:rPr lang="en-US" dirty="0" smtClean="0"/>
              <a:t>(time3);  </a:t>
            </a:r>
          </a:p>
          <a:p>
            <a:pPr>
              <a:buNone/>
            </a:pPr>
            <a:r>
              <a:rPr lang="en-US" dirty="0" smtClean="0"/>
              <a:t>  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LOCAL TIME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10:43:12</a:t>
            </a:r>
          </a:p>
          <a:p>
            <a:pPr>
              <a:buNone/>
            </a:pPr>
            <a:r>
              <a:rPr lang="en-US" dirty="0" smtClean="0"/>
              <a:t> 08:09:12 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Java </a:t>
            </a:r>
            <a:r>
              <a:rPr lang="en-US" b="1" dirty="0" err="1" smtClean="0"/>
              <a:t>LocalDateTime</a:t>
            </a:r>
            <a:r>
              <a:rPr lang="en-US" b="1" dirty="0" smtClean="0"/>
              <a:t> Example: </a:t>
            </a:r>
            <a:r>
              <a:rPr lang="en-US" b="1" dirty="0" err="1" smtClean="0"/>
              <a:t>plusDays</a:t>
            </a:r>
            <a:r>
              <a:rPr lang="en-US" b="1" dirty="0" smtClean="0"/>
              <a:t>()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import </a:t>
            </a:r>
            <a:r>
              <a:rPr lang="en-US" dirty="0" err="1" smtClean="0"/>
              <a:t>java.time.LocalDateTime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import </a:t>
            </a:r>
            <a:r>
              <a:rPr lang="en-US" dirty="0" err="1" smtClean="0"/>
              <a:t>java.time.format.DateTimeFormatter</a:t>
            </a:r>
            <a:r>
              <a:rPr lang="en-US" dirty="0" smtClean="0"/>
              <a:t>;  </a:t>
            </a:r>
          </a:p>
          <a:p>
            <a:pPr>
              <a:buNone/>
            </a:pPr>
            <a:r>
              <a:rPr lang="en-US" dirty="0" smtClean="0"/>
              <a:t>public class LocalDateTimeExample5 {  </a:t>
            </a:r>
          </a:p>
          <a:p>
            <a:pPr>
              <a:buNone/>
            </a:pPr>
            <a:r>
              <a:rPr lang="en-US" dirty="0" smtClean="0"/>
              <a:t>public static void main(String[] </a:t>
            </a:r>
            <a:r>
              <a:rPr lang="en-US" dirty="0" err="1" smtClean="0"/>
              <a:t>args</a:t>
            </a:r>
            <a:r>
              <a:rPr lang="en-US" dirty="0" smtClean="0"/>
              <a:t>) {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LocalDateTime</a:t>
            </a:r>
            <a:r>
              <a:rPr lang="en-US" dirty="0" smtClean="0"/>
              <a:t> datetime1 = </a:t>
            </a:r>
            <a:r>
              <a:rPr lang="en-US" dirty="0" err="1" smtClean="0"/>
              <a:t>LocalDateTime.of</a:t>
            </a:r>
            <a:r>
              <a:rPr lang="en-US" dirty="0" smtClean="0"/>
              <a:t>(2017, 1, 14, 10, 34);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LocalDateTime</a:t>
            </a:r>
            <a:r>
              <a:rPr lang="en-US" dirty="0" smtClean="0"/>
              <a:t> datetime2 = datetime1.plusDays(120);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System.out.println</a:t>
            </a:r>
            <a:r>
              <a:rPr lang="en-US" dirty="0" smtClean="0"/>
              <a:t>("Before Formatting: " + datetime2);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DateTimeFormatter</a:t>
            </a:r>
            <a:r>
              <a:rPr lang="en-US" dirty="0" smtClean="0"/>
              <a:t> format = </a:t>
            </a:r>
            <a:r>
              <a:rPr lang="en-US" dirty="0" err="1" smtClean="0"/>
              <a:t>DateTimeFormatter.ofPattern</a:t>
            </a:r>
            <a:r>
              <a:rPr lang="en-US" dirty="0" smtClean="0"/>
              <a:t>("</a:t>
            </a:r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yyyy</a:t>
            </a:r>
            <a:r>
              <a:rPr lang="en-US" dirty="0" smtClean="0"/>
              <a:t> </a:t>
            </a:r>
            <a:r>
              <a:rPr lang="en-US" dirty="0" err="1" smtClean="0"/>
              <a:t>HH:mm</a:t>
            </a:r>
            <a:r>
              <a:rPr lang="en-US" dirty="0" smtClean="0"/>
              <a:t>");  </a:t>
            </a:r>
          </a:p>
          <a:p>
            <a:pPr>
              <a:buNone/>
            </a:pPr>
            <a:r>
              <a:rPr lang="en-US" dirty="0" smtClean="0"/>
              <a:t>  String </a:t>
            </a:r>
            <a:r>
              <a:rPr lang="en-US" dirty="0" err="1" smtClean="0"/>
              <a:t>formatDateTime</a:t>
            </a:r>
            <a:r>
              <a:rPr lang="en-US" dirty="0" smtClean="0"/>
              <a:t> = datetime2.format(format);   </a:t>
            </a:r>
          </a:p>
          <a:p>
            <a:pPr>
              <a:buNone/>
            </a:pPr>
            <a:r>
              <a:rPr lang="en-US" dirty="0" smtClean="0"/>
              <a:t>  </a:t>
            </a:r>
            <a:r>
              <a:rPr lang="en-US" dirty="0" err="1" smtClean="0"/>
              <a:t>System.out.println</a:t>
            </a:r>
            <a:r>
              <a:rPr lang="en-US" dirty="0" smtClean="0"/>
              <a:t>("After Formatting: " + </a:t>
            </a:r>
            <a:r>
              <a:rPr lang="en-US" dirty="0" err="1" smtClean="0"/>
              <a:t>formatDateTime</a:t>
            </a:r>
            <a:r>
              <a:rPr lang="en-US" dirty="0" smtClean="0"/>
              <a:t> );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pPr>
              <a:buNone/>
            </a:pPr>
            <a:r>
              <a:rPr lang="en-US" dirty="0" smtClean="0"/>
              <a:t>}  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Output:</a:t>
            </a:r>
          </a:p>
          <a:p>
            <a:pPr>
              <a:buNone/>
            </a:pPr>
            <a:r>
              <a:rPr lang="en-US" dirty="0" smtClean="0"/>
              <a:t>Before Formatting: 2017-05-14T10:34</a:t>
            </a:r>
          </a:p>
          <a:p>
            <a:pPr>
              <a:buNone/>
            </a:pPr>
            <a:r>
              <a:rPr lang="en-US" dirty="0" smtClean="0"/>
              <a:t> After Formatting: 14-05-2017 10:34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                       New Date-Time API in Java 8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New date-time API is introduced in Java 8 to overcome the following drawbacks of old date-time API :</a:t>
            </a:r>
          </a:p>
          <a:p>
            <a:r>
              <a:rPr lang="en-US" b="1" dirty="0" smtClean="0"/>
              <a:t>Not thread safe : </a:t>
            </a:r>
            <a:r>
              <a:rPr lang="en-US" dirty="0" smtClean="0"/>
              <a:t>Unlike old </a:t>
            </a:r>
            <a:r>
              <a:rPr lang="en-US" dirty="0" err="1" smtClean="0"/>
              <a:t>java.util.Date</a:t>
            </a:r>
            <a:r>
              <a:rPr lang="en-US" dirty="0" smtClean="0"/>
              <a:t> which is not thread safe the new date-time API is </a:t>
            </a:r>
            <a:r>
              <a:rPr lang="en-US" i="1" dirty="0" smtClean="0"/>
              <a:t>immutable</a:t>
            </a:r>
            <a:r>
              <a:rPr lang="en-US" dirty="0" smtClean="0"/>
              <a:t> and doesn’t have setter methods.</a:t>
            </a:r>
          </a:p>
          <a:p>
            <a:r>
              <a:rPr lang="en-US" b="1" dirty="0" smtClean="0"/>
              <a:t>Less operations : </a:t>
            </a:r>
            <a:r>
              <a:rPr lang="en-US" dirty="0" smtClean="0"/>
              <a:t>In old API there are only few date operations but the new API provides us with many date operations.</a:t>
            </a:r>
          </a:p>
          <a:p>
            <a:pPr>
              <a:buNone/>
            </a:pPr>
            <a:r>
              <a:rPr lang="en-US" dirty="0" smtClean="0"/>
              <a:t>Java 8 under the package </a:t>
            </a:r>
            <a:r>
              <a:rPr lang="en-US" dirty="0" err="1" smtClean="0"/>
              <a:t>java.time</a:t>
            </a:r>
            <a:r>
              <a:rPr lang="en-US" dirty="0" smtClean="0"/>
              <a:t> introduced a new date-time API, most  important classes among them are :</a:t>
            </a:r>
          </a:p>
          <a:p>
            <a:r>
              <a:rPr lang="en-US" b="1" dirty="0" smtClean="0"/>
              <a:t>Local : </a:t>
            </a:r>
            <a:r>
              <a:rPr lang="en-US" dirty="0" smtClean="0"/>
              <a:t>Simplified date-time API with no complexity of </a:t>
            </a:r>
            <a:r>
              <a:rPr lang="en-US" dirty="0" err="1" smtClean="0"/>
              <a:t>timezone</a:t>
            </a:r>
            <a:r>
              <a:rPr lang="en-US" dirty="0" smtClean="0"/>
              <a:t> handling.</a:t>
            </a:r>
          </a:p>
          <a:p>
            <a:r>
              <a:rPr lang="en-US" b="1" dirty="0" smtClean="0"/>
              <a:t>Zoned : </a:t>
            </a:r>
            <a:r>
              <a:rPr lang="en-US" dirty="0" smtClean="0"/>
              <a:t>Specialized date-time API to deal with various </a:t>
            </a:r>
            <a:r>
              <a:rPr lang="en-US" dirty="0" err="1" smtClean="0"/>
              <a:t>timezones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Period </a:t>
            </a:r>
            <a:r>
              <a:rPr lang="en-US" dirty="0" smtClean="0"/>
              <a:t>and </a:t>
            </a:r>
            <a:r>
              <a:rPr lang="en-US" b="1" dirty="0" smtClean="0"/>
              <a:t>Duration</a:t>
            </a:r>
            <a:r>
              <a:rPr lang="en-US" dirty="0" smtClean="0"/>
              <a:t> classes :</a:t>
            </a:r>
            <a:br>
              <a:rPr lang="en-US" dirty="0" smtClean="0"/>
            </a:br>
            <a:r>
              <a:rPr lang="en-US" i="1" dirty="0" smtClean="0"/>
              <a:t>Period : </a:t>
            </a:r>
            <a:r>
              <a:rPr lang="en-US" dirty="0" smtClean="0"/>
              <a:t>It deals with </a:t>
            </a:r>
            <a:r>
              <a:rPr lang="en-US" i="1" dirty="0" smtClean="0"/>
              <a:t>date</a:t>
            </a:r>
            <a:r>
              <a:rPr lang="en-US" dirty="0" smtClean="0"/>
              <a:t> based amount of time.</a:t>
            </a:r>
            <a:br>
              <a:rPr lang="en-US" dirty="0" smtClean="0"/>
            </a:br>
            <a:r>
              <a:rPr lang="en-US" i="1" dirty="0" smtClean="0"/>
              <a:t>Duration :</a:t>
            </a:r>
            <a:r>
              <a:rPr lang="en-US" dirty="0" smtClean="0"/>
              <a:t> It deals with</a:t>
            </a:r>
            <a:r>
              <a:rPr lang="en-US" i="1" dirty="0" smtClean="0"/>
              <a:t> time </a:t>
            </a:r>
            <a:r>
              <a:rPr lang="en-US" dirty="0" smtClean="0"/>
              <a:t>based amount of time.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PERIOD AND DURATION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68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java.time.LocalDate</a:t>
            </a:r>
            <a:r>
              <a:rPr lang="en-US" sz="1400" dirty="0" smtClean="0"/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java.time.LocalTime</a:t>
            </a:r>
            <a:r>
              <a:rPr lang="en-US" sz="1400" dirty="0" smtClean="0"/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java.time.Month</a:t>
            </a:r>
            <a:r>
              <a:rPr lang="en-US" sz="1400" dirty="0" smtClean="0"/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java.time.Duration</a:t>
            </a:r>
            <a:r>
              <a:rPr lang="en-US" sz="1400" dirty="0" smtClean="0"/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import </a:t>
            </a:r>
            <a:r>
              <a:rPr lang="en-US" sz="1400" dirty="0" err="1" smtClean="0"/>
              <a:t>java.time.Period</a:t>
            </a:r>
            <a:r>
              <a:rPr lang="en-US" sz="1400" dirty="0" smtClean="0"/>
              <a:t>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public class sample {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public static void </a:t>
            </a:r>
            <a:r>
              <a:rPr lang="en-US" sz="1400" dirty="0" err="1" smtClean="0"/>
              <a:t>checkingPeriod</a:t>
            </a:r>
            <a:r>
              <a:rPr lang="en-US" sz="1400" dirty="0" smtClean="0"/>
              <a:t>()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{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LocalDate</a:t>
            </a:r>
            <a:r>
              <a:rPr lang="en-US" sz="1400" dirty="0" smtClean="0"/>
              <a:t> date1 = </a:t>
            </a:r>
            <a:r>
              <a:rPr lang="en-US" sz="1400" dirty="0" err="1" smtClean="0"/>
              <a:t>LocalDate.now</a:t>
            </a:r>
            <a:r>
              <a:rPr lang="en-US" sz="1400" dirty="0" smtClean="0"/>
              <a:t>();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LocalDate</a:t>
            </a:r>
            <a:r>
              <a:rPr lang="en-US" sz="1400" dirty="0" smtClean="0"/>
              <a:t> date2 =    </a:t>
            </a:r>
            <a:r>
              <a:rPr lang="en-US" sz="1400" dirty="0" err="1" smtClean="0"/>
              <a:t>LocalDate.of</a:t>
            </a:r>
            <a:r>
              <a:rPr lang="en-US" sz="1400" dirty="0" smtClean="0"/>
              <a:t>(2014, </a:t>
            </a:r>
            <a:r>
              <a:rPr lang="en-US" sz="1400" dirty="0" err="1" smtClean="0"/>
              <a:t>Month.DECEMBER</a:t>
            </a:r>
            <a:r>
              <a:rPr lang="en-US" sz="1400" dirty="0" smtClean="0"/>
              <a:t>, 12);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Period gap = </a:t>
            </a:r>
            <a:r>
              <a:rPr lang="en-US" sz="1400" dirty="0" err="1" smtClean="0"/>
              <a:t>Period.between</a:t>
            </a:r>
            <a:r>
              <a:rPr lang="en-US" sz="1400" dirty="0" smtClean="0"/>
              <a:t>(date2, date1);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      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("gap between dates "+   "is a period of "+gap);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}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</a:t>
            </a:r>
          </a:p>
          <a:p>
            <a:pPr>
              <a:lnSpc>
                <a:spcPct val="100000"/>
              </a:lnSpc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 smtClean="0"/>
              <a:t>Date class in Java </a:t>
            </a:r>
          </a:p>
          <a:p>
            <a:pPr>
              <a:buNone/>
            </a:pPr>
            <a:r>
              <a:rPr lang="en-US" dirty="0" smtClean="0"/>
              <a:t>     The class Date represents a specific instant in time, with millisecond precision. The Date class of </a:t>
            </a:r>
            <a:r>
              <a:rPr lang="en-US" dirty="0" err="1" smtClean="0"/>
              <a:t>java.util</a:t>
            </a:r>
            <a:r>
              <a:rPr lang="en-US" dirty="0" smtClean="0"/>
              <a:t> package implements </a:t>
            </a:r>
            <a:r>
              <a:rPr lang="en-US" dirty="0" err="1" smtClean="0"/>
              <a:t>Serializable</a:t>
            </a:r>
            <a:r>
              <a:rPr lang="en-US" dirty="0" smtClean="0"/>
              <a:t>, </a:t>
            </a:r>
            <a:r>
              <a:rPr lang="en-US" dirty="0" err="1" smtClean="0"/>
              <a:t>Cloneable</a:t>
            </a:r>
            <a:r>
              <a:rPr lang="en-US" dirty="0" smtClean="0"/>
              <a:t> and Comparable interface. It provides constructors and methods to deal with date and time with java.</a:t>
            </a:r>
          </a:p>
          <a:p>
            <a:pPr>
              <a:buNone/>
            </a:pPr>
            <a:r>
              <a:rPr lang="en-US" sz="3100" b="1" dirty="0" smtClean="0"/>
              <a:t>Constructors</a:t>
            </a:r>
            <a:endParaRPr lang="en-US" sz="3100" dirty="0" smtClean="0"/>
          </a:p>
          <a:p>
            <a:pPr>
              <a:buNone/>
            </a:pPr>
            <a:r>
              <a:rPr lang="en-US" b="1" dirty="0" smtClean="0"/>
              <a:t>Date()</a:t>
            </a:r>
            <a:r>
              <a:rPr lang="en-US" dirty="0" smtClean="0"/>
              <a:t> : Creates date object representing current date and time.</a:t>
            </a:r>
          </a:p>
          <a:p>
            <a:pPr>
              <a:buNone/>
            </a:pPr>
            <a:r>
              <a:rPr lang="en-US" b="1" dirty="0" smtClean="0"/>
              <a:t>Date(long milliseconds)</a:t>
            </a:r>
            <a:r>
              <a:rPr lang="en-US" dirty="0" smtClean="0"/>
              <a:t> : Creates a date object for the given milliseconds since January 1,      1970, 00:00:00 GMT.</a:t>
            </a:r>
          </a:p>
          <a:p>
            <a:pPr>
              <a:buNone/>
            </a:pPr>
            <a:r>
              <a:rPr lang="en-US" b="1" dirty="0" smtClean="0"/>
              <a:t>Date(</a:t>
            </a:r>
            <a:r>
              <a:rPr lang="en-US" b="1" dirty="0" err="1" smtClean="0"/>
              <a:t>int</a:t>
            </a:r>
            <a:r>
              <a:rPr lang="en-US" b="1" dirty="0" smtClean="0"/>
              <a:t> year, </a:t>
            </a:r>
            <a:r>
              <a:rPr lang="en-US" b="1" dirty="0" err="1" smtClean="0"/>
              <a:t>int</a:t>
            </a:r>
            <a:r>
              <a:rPr lang="en-US" b="1" dirty="0" smtClean="0"/>
              <a:t> month, </a:t>
            </a:r>
            <a:r>
              <a:rPr lang="en-US" b="1" dirty="0" err="1" smtClean="0"/>
              <a:t>int</a:t>
            </a:r>
            <a:r>
              <a:rPr lang="en-US" b="1" dirty="0" smtClean="0"/>
              <a:t> date)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Date(</a:t>
            </a:r>
            <a:r>
              <a:rPr lang="en-US" b="1" dirty="0" err="1" smtClean="0"/>
              <a:t>int</a:t>
            </a:r>
            <a:r>
              <a:rPr lang="en-US" b="1" dirty="0" smtClean="0"/>
              <a:t> year, </a:t>
            </a:r>
            <a:r>
              <a:rPr lang="en-US" b="1" dirty="0" err="1" smtClean="0"/>
              <a:t>int</a:t>
            </a:r>
            <a:r>
              <a:rPr lang="en-US" b="1" dirty="0" smtClean="0"/>
              <a:t> month, </a:t>
            </a:r>
            <a:r>
              <a:rPr lang="en-US" b="1" dirty="0" err="1" smtClean="0"/>
              <a:t>int</a:t>
            </a:r>
            <a:r>
              <a:rPr lang="en-US" b="1" dirty="0" smtClean="0"/>
              <a:t> date, </a:t>
            </a:r>
            <a:r>
              <a:rPr lang="en-US" b="1" dirty="0" err="1" smtClean="0"/>
              <a:t>int</a:t>
            </a:r>
            <a:r>
              <a:rPr lang="en-US" b="1" dirty="0" smtClean="0"/>
              <a:t> hrs, </a:t>
            </a:r>
            <a:r>
              <a:rPr lang="en-US" b="1" dirty="0" err="1" smtClean="0"/>
              <a:t>int</a:t>
            </a:r>
            <a:r>
              <a:rPr lang="en-US" b="1" dirty="0" smtClean="0"/>
              <a:t> min)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Date(</a:t>
            </a:r>
            <a:r>
              <a:rPr lang="en-US" b="1" dirty="0" err="1" smtClean="0"/>
              <a:t>int</a:t>
            </a:r>
            <a:r>
              <a:rPr lang="en-US" b="1" dirty="0" smtClean="0"/>
              <a:t> year, </a:t>
            </a:r>
            <a:r>
              <a:rPr lang="en-US" b="1" dirty="0" err="1" smtClean="0"/>
              <a:t>int</a:t>
            </a:r>
            <a:r>
              <a:rPr lang="en-US" b="1" dirty="0" smtClean="0"/>
              <a:t> month, </a:t>
            </a:r>
            <a:r>
              <a:rPr lang="en-US" b="1" dirty="0" err="1" smtClean="0"/>
              <a:t>int</a:t>
            </a:r>
            <a:r>
              <a:rPr lang="en-US" b="1" dirty="0" smtClean="0"/>
              <a:t> date, </a:t>
            </a:r>
            <a:r>
              <a:rPr lang="en-US" b="1" dirty="0" err="1" smtClean="0"/>
              <a:t>int</a:t>
            </a:r>
            <a:r>
              <a:rPr lang="en-US" b="1" dirty="0" smtClean="0"/>
              <a:t> hrs, </a:t>
            </a:r>
            <a:r>
              <a:rPr lang="en-US" b="1" dirty="0" err="1" smtClean="0"/>
              <a:t>int</a:t>
            </a:r>
            <a:r>
              <a:rPr lang="en-US" b="1" dirty="0" smtClean="0"/>
              <a:t> min, </a:t>
            </a:r>
            <a:r>
              <a:rPr lang="en-US" b="1" dirty="0" err="1" smtClean="0"/>
              <a:t>int</a:t>
            </a:r>
            <a:r>
              <a:rPr lang="en-US" b="1" dirty="0" smtClean="0"/>
              <a:t> sec)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Date(String s)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PERIOD AND DURATION PROGRAM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6203032" cy="42973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public static void </a:t>
            </a:r>
            <a:r>
              <a:rPr lang="en-US" sz="1400" dirty="0" err="1" smtClean="0"/>
              <a:t>checkingDuraion</a:t>
            </a:r>
            <a:r>
              <a:rPr lang="en-US" sz="1400" dirty="0" smtClean="0"/>
              <a:t>()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{  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LocalTime</a:t>
            </a:r>
            <a:r>
              <a:rPr lang="en-US" sz="1400" dirty="0" smtClean="0"/>
              <a:t> time1 = </a:t>
            </a:r>
            <a:r>
              <a:rPr lang="en-US" sz="1400" dirty="0" err="1" smtClean="0"/>
              <a:t>LocalTime.now</a:t>
            </a:r>
            <a:r>
              <a:rPr lang="en-US" sz="1400" dirty="0" smtClean="0"/>
              <a:t>();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("the current time is " +   time1);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Duration </a:t>
            </a:r>
            <a:r>
              <a:rPr lang="en-US" sz="1400" dirty="0" err="1" smtClean="0"/>
              <a:t>fiveHours</a:t>
            </a:r>
            <a:r>
              <a:rPr lang="en-US" sz="1400" dirty="0" smtClean="0"/>
              <a:t> = </a:t>
            </a:r>
            <a:r>
              <a:rPr lang="en-US" sz="1400" dirty="0" err="1" smtClean="0"/>
              <a:t>Duration.ofHours</a:t>
            </a:r>
            <a:r>
              <a:rPr lang="en-US" sz="1400" dirty="0" smtClean="0"/>
              <a:t>(5);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// adding five hours to the current 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// time and storing it in time2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LocalTime</a:t>
            </a:r>
            <a:r>
              <a:rPr lang="en-US" sz="1400" dirty="0" smtClean="0"/>
              <a:t> time2 = time1.plus(</a:t>
            </a:r>
            <a:r>
              <a:rPr lang="en-US" sz="1400" dirty="0" err="1" smtClean="0"/>
              <a:t>fiveHours</a:t>
            </a:r>
            <a:r>
              <a:rPr lang="en-US" sz="1400" dirty="0" smtClean="0"/>
              <a:t>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("after adding five hours " +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                   "of duration " + time2);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Duration gap = </a:t>
            </a:r>
            <a:r>
              <a:rPr lang="en-US" sz="1400" dirty="0" err="1" smtClean="0"/>
              <a:t>Duration.between</a:t>
            </a:r>
            <a:r>
              <a:rPr lang="en-US" sz="1400" dirty="0" smtClean="0"/>
              <a:t>(time2, time1);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duraion</a:t>
            </a:r>
            <a:r>
              <a:rPr lang="en-US" sz="1400" dirty="0" smtClean="0"/>
              <a:t> gap between time1" +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                       " &amp; time2 is " + gap);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}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1844824"/>
            <a:ext cx="3816424" cy="24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600" dirty="0" smtClean="0"/>
              <a:t>// Driver code </a:t>
            </a:r>
          </a:p>
          <a:p>
            <a:pPr>
              <a:lnSpc>
                <a:spcPct val="120000"/>
              </a:lnSpc>
              <a:buNone/>
            </a:pPr>
            <a:r>
              <a:rPr lang="en-US" sz="1600" dirty="0" smtClean="0"/>
              <a:t>    public static void main(String[] </a:t>
            </a:r>
            <a:r>
              <a:rPr lang="en-US" sz="1600" dirty="0" err="1" smtClean="0"/>
              <a:t>args</a:t>
            </a:r>
            <a:r>
              <a:rPr lang="en-US" sz="1600" dirty="0" smtClean="0"/>
              <a:t>)  </a:t>
            </a:r>
          </a:p>
          <a:p>
            <a:pPr>
              <a:lnSpc>
                <a:spcPct val="120000"/>
              </a:lnSpc>
              <a:buNone/>
            </a:pPr>
            <a:r>
              <a:rPr lang="en-US" sz="1600" dirty="0" smtClean="0"/>
              <a:t>    { </a:t>
            </a:r>
          </a:p>
          <a:p>
            <a:pPr>
              <a:lnSpc>
                <a:spcPct val="120000"/>
              </a:lnSpc>
              <a:buNone/>
            </a:pPr>
            <a:r>
              <a:rPr lang="en-US" sz="1600" dirty="0" smtClean="0"/>
              <a:t>        </a:t>
            </a:r>
            <a:r>
              <a:rPr lang="en-US" sz="1600" dirty="0" err="1" smtClean="0"/>
              <a:t>checkingPeriod</a:t>
            </a:r>
            <a:r>
              <a:rPr lang="en-US" sz="1600" dirty="0" smtClean="0"/>
              <a:t>(); </a:t>
            </a:r>
          </a:p>
          <a:p>
            <a:pPr>
              <a:lnSpc>
                <a:spcPct val="120000"/>
              </a:lnSpc>
              <a:buNone/>
            </a:pPr>
            <a:r>
              <a:rPr lang="en-US" sz="1600" dirty="0" smtClean="0"/>
              <a:t>        </a:t>
            </a:r>
            <a:r>
              <a:rPr lang="en-US" sz="1600" dirty="0" err="1" smtClean="0"/>
              <a:t>checkingDuraion</a:t>
            </a:r>
            <a:r>
              <a:rPr lang="en-US" sz="1600" dirty="0" smtClean="0"/>
              <a:t>(); </a:t>
            </a:r>
          </a:p>
          <a:p>
            <a:pPr>
              <a:lnSpc>
                <a:spcPct val="120000"/>
              </a:lnSpc>
              <a:buNone/>
            </a:pPr>
            <a:r>
              <a:rPr lang="en-US" sz="1600" dirty="0" smtClean="0"/>
              <a:t>    } </a:t>
            </a:r>
          </a:p>
          <a:p>
            <a:pPr>
              <a:lnSpc>
                <a:spcPct val="120000"/>
              </a:lnSpc>
              <a:buNone/>
            </a:pPr>
            <a:r>
              <a:rPr lang="en-US" sz="1600" dirty="0" smtClean="0"/>
              <a:t>} 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PERIOD AND DURATION OUTPUT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 gap between dates is a period of P3Y3M28D </a:t>
            </a:r>
          </a:p>
          <a:p>
            <a:pPr>
              <a:buNone/>
            </a:pPr>
            <a:r>
              <a:rPr lang="en-US" dirty="0" smtClean="0"/>
              <a:t>the current time is 06:21:18.248 </a:t>
            </a:r>
          </a:p>
          <a:p>
            <a:pPr>
              <a:buNone/>
            </a:pPr>
            <a:r>
              <a:rPr lang="en-US" dirty="0" smtClean="0"/>
              <a:t>after adding five hours of duration 11:21:18.248 </a:t>
            </a:r>
          </a:p>
          <a:p>
            <a:pPr>
              <a:buNone/>
            </a:pPr>
            <a:r>
              <a:rPr lang="en-US" dirty="0" err="1" smtClean="0"/>
              <a:t>duraion</a:t>
            </a:r>
            <a:r>
              <a:rPr lang="en-US" dirty="0" smtClean="0"/>
              <a:t> gap between time1 &amp; time2 is PT-5H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ChronoUnits</a:t>
            </a:r>
            <a:r>
              <a:rPr lang="en-US" b="1" dirty="0" smtClean="0"/>
              <a:t> </a:t>
            </a:r>
            <a:r>
              <a:rPr lang="en-US" b="1" dirty="0" err="1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ChronoUnits</a:t>
            </a:r>
            <a:r>
              <a:rPr lang="en-US" b="1" dirty="0" smtClean="0"/>
              <a:t> </a:t>
            </a:r>
            <a:r>
              <a:rPr lang="en-US" b="1" dirty="0" err="1" smtClean="0"/>
              <a:t>Enum</a:t>
            </a:r>
            <a:r>
              <a:rPr lang="en-US" b="1" dirty="0" smtClean="0"/>
              <a:t> :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dirty="0" err="1" smtClean="0"/>
              <a:t>java.time.temporal.ChronoUnit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is added in Java 8 to replace integer values used in old API to represent day, month etc. 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067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 smtClean="0"/>
              <a:t>ChronoUnits</a:t>
            </a:r>
            <a:r>
              <a:rPr lang="en-US" b="1" dirty="0" smtClean="0"/>
              <a:t> </a:t>
            </a:r>
            <a:r>
              <a:rPr lang="en-US" b="1" dirty="0" err="1" smtClean="0"/>
              <a:t>Enum</a:t>
            </a:r>
            <a:r>
              <a:rPr lang="en-US" b="1" dirty="0" smtClean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5328592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import </a:t>
            </a:r>
            <a:r>
              <a:rPr lang="en-US" sz="3000" dirty="0" err="1" smtClean="0">
                <a:latin typeface="+mj-lt"/>
              </a:rPr>
              <a:t>java.time.LocalDate</a:t>
            </a:r>
            <a:r>
              <a:rPr lang="en-US" sz="3000" dirty="0" smtClean="0">
                <a:latin typeface="+mj-lt"/>
              </a:rPr>
              <a:t>;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import </a:t>
            </a:r>
            <a:r>
              <a:rPr lang="en-US" sz="3000" dirty="0" err="1" smtClean="0">
                <a:latin typeface="+mj-lt"/>
              </a:rPr>
              <a:t>java.time.temporal.ChronoUnit</a:t>
            </a:r>
            <a:r>
              <a:rPr lang="en-US" sz="3000" dirty="0" smtClean="0">
                <a:latin typeface="+mj-lt"/>
              </a:rPr>
              <a:t>;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public class Sample{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// Function to check </a:t>
            </a:r>
            <a:r>
              <a:rPr lang="en-US" sz="3000" dirty="0" err="1" smtClean="0">
                <a:latin typeface="+mj-lt"/>
              </a:rPr>
              <a:t>ChronoUnit</a:t>
            </a:r>
            <a:r>
              <a:rPr lang="en-US" sz="3000" dirty="0" smtClean="0">
                <a:latin typeface="+mj-lt"/>
              </a:rPr>
              <a:t> 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public static void </a:t>
            </a:r>
            <a:r>
              <a:rPr lang="en-US" sz="3000" dirty="0" err="1" smtClean="0">
                <a:latin typeface="+mj-lt"/>
              </a:rPr>
              <a:t>checkingChronoEnum</a:t>
            </a:r>
            <a:r>
              <a:rPr lang="en-US" sz="3000" dirty="0" smtClean="0">
                <a:latin typeface="+mj-lt"/>
              </a:rPr>
              <a:t>()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{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</a:t>
            </a:r>
            <a:r>
              <a:rPr lang="en-US" sz="3000" dirty="0" err="1" smtClean="0">
                <a:latin typeface="+mj-lt"/>
              </a:rPr>
              <a:t>LocalDate</a:t>
            </a:r>
            <a:r>
              <a:rPr lang="en-US" sz="3000" dirty="0" smtClean="0">
                <a:latin typeface="+mj-lt"/>
              </a:rPr>
              <a:t> date = </a:t>
            </a:r>
            <a:r>
              <a:rPr lang="en-US" sz="3000" dirty="0" err="1" smtClean="0">
                <a:latin typeface="+mj-lt"/>
              </a:rPr>
              <a:t>LocalDate.now</a:t>
            </a:r>
            <a:r>
              <a:rPr lang="en-US" sz="3000" dirty="0" smtClean="0">
                <a:latin typeface="+mj-lt"/>
              </a:rPr>
              <a:t>();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</a:t>
            </a:r>
            <a:r>
              <a:rPr lang="en-US" sz="3000" dirty="0" err="1" smtClean="0">
                <a:latin typeface="+mj-lt"/>
              </a:rPr>
              <a:t>System.out.println</a:t>
            </a:r>
            <a:r>
              <a:rPr lang="en-US" sz="3000" dirty="0" smtClean="0">
                <a:latin typeface="+mj-lt"/>
              </a:rPr>
              <a:t>("current date is :" + 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                    date);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// adding 2 years to the current date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</a:t>
            </a:r>
            <a:r>
              <a:rPr lang="en-US" sz="3000" dirty="0" err="1" smtClean="0">
                <a:latin typeface="+mj-lt"/>
              </a:rPr>
              <a:t>LocalDate</a:t>
            </a:r>
            <a:r>
              <a:rPr lang="en-US" sz="3000" dirty="0" smtClean="0">
                <a:latin typeface="+mj-lt"/>
              </a:rPr>
              <a:t> year = 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     </a:t>
            </a:r>
            <a:r>
              <a:rPr lang="en-US" sz="3000" dirty="0" err="1" smtClean="0">
                <a:latin typeface="+mj-lt"/>
              </a:rPr>
              <a:t>date.plus</a:t>
            </a:r>
            <a:r>
              <a:rPr lang="en-US" sz="3000" dirty="0" smtClean="0">
                <a:latin typeface="+mj-lt"/>
              </a:rPr>
              <a:t>(2, </a:t>
            </a:r>
            <a:r>
              <a:rPr lang="en-US" sz="3000" dirty="0" err="1" smtClean="0">
                <a:latin typeface="+mj-lt"/>
              </a:rPr>
              <a:t>ChronoUnit.YEARS</a:t>
            </a:r>
            <a:r>
              <a:rPr lang="en-US" sz="3000" dirty="0" smtClean="0">
                <a:latin typeface="+mj-lt"/>
              </a:rPr>
              <a:t>);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  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</a:t>
            </a:r>
            <a:r>
              <a:rPr lang="en-US" sz="3000" dirty="0" err="1" smtClean="0">
                <a:latin typeface="+mj-lt"/>
              </a:rPr>
              <a:t>System.out.println</a:t>
            </a:r>
            <a:r>
              <a:rPr lang="en-US" sz="3000" dirty="0" smtClean="0">
                <a:latin typeface="+mj-lt"/>
              </a:rPr>
              <a:t>("next to next year is " + 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                    year);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      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// adding 1 month to the current data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</a:t>
            </a:r>
            <a:r>
              <a:rPr lang="en-US" sz="3000" dirty="0" err="1" smtClean="0">
                <a:latin typeface="+mj-lt"/>
              </a:rPr>
              <a:t>LocalDate</a:t>
            </a:r>
            <a:r>
              <a:rPr lang="en-US" sz="3000" dirty="0" smtClean="0">
                <a:latin typeface="+mj-lt"/>
              </a:rPr>
              <a:t> </a:t>
            </a:r>
            <a:r>
              <a:rPr lang="en-US" sz="3000" dirty="0" err="1" smtClean="0">
                <a:latin typeface="+mj-lt"/>
              </a:rPr>
              <a:t>nextMonth</a:t>
            </a:r>
            <a:r>
              <a:rPr lang="en-US" sz="3000" dirty="0" smtClean="0">
                <a:latin typeface="+mj-lt"/>
              </a:rPr>
              <a:t> = 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          </a:t>
            </a:r>
            <a:r>
              <a:rPr lang="en-US" sz="3000" dirty="0" err="1" smtClean="0">
                <a:latin typeface="+mj-lt"/>
              </a:rPr>
              <a:t>date.plus</a:t>
            </a:r>
            <a:r>
              <a:rPr lang="en-US" sz="3000" dirty="0" smtClean="0">
                <a:latin typeface="+mj-lt"/>
              </a:rPr>
              <a:t>(1, </a:t>
            </a:r>
            <a:r>
              <a:rPr lang="en-US" sz="3000" dirty="0" err="1" smtClean="0">
                <a:latin typeface="+mj-lt"/>
              </a:rPr>
              <a:t>ChronoUnit.MONTHS</a:t>
            </a:r>
            <a:r>
              <a:rPr lang="en-US" sz="3000" dirty="0" smtClean="0">
                <a:latin typeface="+mj-lt"/>
              </a:rPr>
              <a:t>);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  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</a:t>
            </a:r>
            <a:r>
              <a:rPr lang="en-US" sz="3000" dirty="0" err="1" smtClean="0">
                <a:latin typeface="+mj-lt"/>
              </a:rPr>
              <a:t>System.out.println</a:t>
            </a:r>
            <a:r>
              <a:rPr lang="en-US" sz="3000" dirty="0" smtClean="0">
                <a:latin typeface="+mj-lt"/>
              </a:rPr>
              <a:t>("the next month is " + 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                      </a:t>
            </a:r>
            <a:r>
              <a:rPr lang="en-US" sz="3000" dirty="0" err="1" smtClean="0">
                <a:latin typeface="+mj-lt"/>
              </a:rPr>
              <a:t>nextMonth</a:t>
            </a:r>
            <a:r>
              <a:rPr lang="en-US" sz="3000" dirty="0" smtClean="0">
                <a:latin typeface="+mj-lt"/>
              </a:rPr>
              <a:t>); </a:t>
            </a:r>
          </a:p>
          <a:p>
            <a:pPr>
              <a:lnSpc>
                <a:spcPct val="120000"/>
              </a:lnSpc>
              <a:buNone/>
            </a:pPr>
            <a:r>
              <a:rPr lang="en-US" sz="3000" dirty="0" smtClean="0">
                <a:latin typeface="+mj-lt"/>
              </a:rPr>
              <a:t>      </a:t>
            </a:r>
          </a:p>
          <a:p>
            <a:r>
              <a:rPr lang="en-US" dirty="0" smtClean="0">
                <a:latin typeface="+mj-lt"/>
              </a:rPr>
              <a:t> </a:t>
            </a:r>
            <a:endParaRPr lang="en-US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44008" y="1772816"/>
            <a:ext cx="39604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       // adding 1 week to the current date </a:t>
            </a:r>
          </a:p>
          <a:p>
            <a:r>
              <a:rPr lang="en-US" sz="1200" dirty="0" smtClean="0"/>
              <a:t>        </a:t>
            </a:r>
            <a:r>
              <a:rPr lang="en-US" sz="1200" dirty="0" err="1" smtClean="0"/>
              <a:t>LocalDate</a:t>
            </a:r>
            <a:r>
              <a:rPr lang="en-US" sz="1200" dirty="0" smtClean="0"/>
              <a:t> </a:t>
            </a:r>
            <a:r>
              <a:rPr lang="en-US" sz="1200" dirty="0" err="1" smtClean="0"/>
              <a:t>nextWeek</a:t>
            </a:r>
            <a:r>
              <a:rPr lang="en-US" sz="1200" dirty="0" smtClean="0"/>
              <a:t> =  </a:t>
            </a:r>
          </a:p>
          <a:p>
            <a:r>
              <a:rPr lang="en-US" sz="1200" dirty="0" smtClean="0"/>
              <a:t>                  </a:t>
            </a:r>
            <a:r>
              <a:rPr lang="en-US" sz="1200" dirty="0" err="1" smtClean="0"/>
              <a:t>date.plus</a:t>
            </a:r>
            <a:r>
              <a:rPr lang="en-US" sz="1200" dirty="0" smtClean="0"/>
              <a:t>(1, </a:t>
            </a:r>
            <a:r>
              <a:rPr lang="en-US" sz="1200" dirty="0" err="1" smtClean="0"/>
              <a:t>ChronoUnit.WEEKS</a:t>
            </a:r>
            <a:r>
              <a:rPr lang="en-US" sz="1200" dirty="0" smtClean="0"/>
              <a:t>); </a:t>
            </a:r>
          </a:p>
          <a:p>
            <a:r>
              <a:rPr lang="en-US" sz="1200" dirty="0" smtClean="0"/>
              <a:t>          </a:t>
            </a:r>
          </a:p>
          <a:p>
            <a:r>
              <a:rPr lang="en-US" sz="1200" dirty="0" smtClean="0"/>
              <a:t>        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("next week is " + </a:t>
            </a:r>
            <a:r>
              <a:rPr lang="en-US" sz="1200" dirty="0" err="1" smtClean="0"/>
              <a:t>nextWeek</a:t>
            </a:r>
            <a:r>
              <a:rPr lang="en-US" sz="1200" dirty="0" smtClean="0"/>
              <a:t>); </a:t>
            </a:r>
          </a:p>
          <a:p>
            <a:r>
              <a:rPr lang="en-US" sz="1200" dirty="0" smtClean="0"/>
              <a:t>      </a:t>
            </a:r>
          </a:p>
          <a:p>
            <a:r>
              <a:rPr lang="en-US" sz="1200" dirty="0" smtClean="0"/>
              <a:t>        // adding 2 decades to the current date </a:t>
            </a:r>
          </a:p>
          <a:p>
            <a:r>
              <a:rPr lang="en-US" sz="1200" dirty="0" smtClean="0"/>
              <a:t>        </a:t>
            </a:r>
            <a:r>
              <a:rPr lang="en-US" sz="1200" dirty="0" err="1" smtClean="0"/>
              <a:t>LocalDate</a:t>
            </a:r>
            <a:r>
              <a:rPr lang="en-US" sz="1200" dirty="0" smtClean="0"/>
              <a:t> Decade =  </a:t>
            </a:r>
          </a:p>
          <a:p>
            <a:r>
              <a:rPr lang="en-US" sz="1200" dirty="0" smtClean="0"/>
              <a:t>                  </a:t>
            </a:r>
            <a:r>
              <a:rPr lang="en-US" sz="1200" dirty="0" err="1" smtClean="0"/>
              <a:t>date.plus</a:t>
            </a:r>
            <a:r>
              <a:rPr lang="en-US" sz="1200" dirty="0" smtClean="0"/>
              <a:t>(2, </a:t>
            </a:r>
            <a:r>
              <a:rPr lang="en-US" sz="1200" dirty="0" err="1" smtClean="0"/>
              <a:t>ChronoUnit.DECADES</a:t>
            </a:r>
            <a:r>
              <a:rPr lang="en-US" sz="1200" dirty="0" smtClean="0"/>
              <a:t>); </a:t>
            </a:r>
          </a:p>
          <a:p>
            <a:r>
              <a:rPr lang="en-US" sz="1200" dirty="0" smtClean="0"/>
              <a:t>                    </a:t>
            </a:r>
          </a:p>
          <a:p>
            <a:r>
              <a:rPr lang="en-US" sz="1200" dirty="0" smtClean="0"/>
              <a:t>        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("20 years after today " +  </a:t>
            </a:r>
          </a:p>
          <a:p>
            <a:r>
              <a:rPr lang="en-US" sz="1200" dirty="0" smtClean="0"/>
              <a:t>                            Decade); </a:t>
            </a:r>
          </a:p>
          <a:p>
            <a:r>
              <a:rPr lang="en-US" sz="1200" dirty="0" smtClean="0"/>
              <a:t>    } </a:t>
            </a:r>
          </a:p>
          <a:p>
            <a:r>
              <a:rPr lang="en-US" sz="1200" dirty="0" smtClean="0"/>
              <a:t>      </a:t>
            </a:r>
          </a:p>
          <a:p>
            <a:r>
              <a:rPr lang="en-US" sz="1200" dirty="0" smtClean="0"/>
              <a:t>    // Driver code </a:t>
            </a:r>
          </a:p>
          <a:p>
            <a:r>
              <a:rPr lang="en-US" sz="1200" dirty="0" smtClean="0"/>
              <a:t>    public static void main(String[] </a:t>
            </a:r>
            <a:r>
              <a:rPr lang="en-US" sz="1200" dirty="0" err="1" smtClean="0"/>
              <a:t>args</a:t>
            </a:r>
            <a:r>
              <a:rPr lang="en-US" sz="1200" dirty="0" smtClean="0"/>
              <a:t>) { </a:t>
            </a:r>
          </a:p>
          <a:p>
            <a:r>
              <a:rPr lang="en-US" sz="1200" dirty="0" smtClean="0"/>
              <a:t>      </a:t>
            </a:r>
          </a:p>
          <a:p>
            <a:r>
              <a:rPr lang="en-US" sz="1200" dirty="0" smtClean="0"/>
              <a:t>        </a:t>
            </a:r>
            <a:r>
              <a:rPr lang="en-US" sz="1200" dirty="0" err="1" smtClean="0"/>
              <a:t>checkingChronoEnum</a:t>
            </a:r>
            <a:r>
              <a:rPr lang="en-US" sz="1200" dirty="0" smtClean="0"/>
              <a:t>(); </a:t>
            </a:r>
          </a:p>
          <a:p>
            <a:r>
              <a:rPr lang="en-US" sz="1200" dirty="0" smtClean="0"/>
              <a:t>          </a:t>
            </a:r>
          </a:p>
          <a:p>
            <a:r>
              <a:rPr lang="en-US" sz="1200" dirty="0" smtClean="0"/>
              <a:t>    } </a:t>
            </a:r>
          </a:p>
          <a:p>
            <a:r>
              <a:rPr lang="en-US" sz="1200" dirty="0" smtClean="0"/>
              <a:t>} </a:t>
            </a:r>
          </a:p>
          <a:p>
            <a:endParaRPr lang="en-US" sz="1200" dirty="0" smtClean="0"/>
          </a:p>
          <a:p>
            <a:endParaRPr lang="en-US" sz="1200" dirty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ChronoUnits</a:t>
            </a:r>
            <a:r>
              <a:rPr lang="en-US" b="1" dirty="0" smtClean="0"/>
              <a:t> </a:t>
            </a:r>
            <a:r>
              <a:rPr lang="en-US" b="1" dirty="0" err="1" smtClean="0"/>
              <a:t>Enum</a:t>
            </a:r>
            <a:r>
              <a:rPr lang="en-US" b="1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 current date is :2018-04-09</a:t>
            </a:r>
          </a:p>
          <a:p>
            <a:pPr>
              <a:buNone/>
            </a:pPr>
            <a:r>
              <a:rPr lang="en-US" dirty="0" smtClean="0"/>
              <a:t> next to next year is 2020-04-09</a:t>
            </a:r>
          </a:p>
          <a:p>
            <a:pPr>
              <a:buNone/>
            </a:pPr>
            <a:r>
              <a:rPr lang="en-US" dirty="0" smtClean="0"/>
              <a:t> the next month is 2018-05-09 </a:t>
            </a:r>
          </a:p>
          <a:p>
            <a:pPr>
              <a:buNone/>
            </a:pPr>
            <a:r>
              <a:rPr lang="en-US" dirty="0" smtClean="0"/>
              <a:t>next week is 2018-04-16 20 years after today 2038-04-09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 smtClean="0"/>
              <a:t>TemporalAdjuster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181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7200" b="1" dirty="0" err="1" smtClean="0"/>
              <a:t>TemporalAdjuster</a:t>
            </a:r>
            <a:r>
              <a:rPr lang="en-US" sz="7200" b="1" dirty="0" smtClean="0"/>
              <a:t> : </a:t>
            </a:r>
            <a:r>
              <a:rPr lang="en-US" sz="7200" dirty="0" smtClean="0"/>
              <a:t>It is used to perform various date related operations. </a:t>
            </a:r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import </a:t>
            </a:r>
            <a:r>
              <a:rPr lang="en-US" sz="5600" dirty="0" err="1" smtClean="0">
                <a:latin typeface="+mj-lt"/>
              </a:rPr>
              <a:t>java.time.LocalDate</a:t>
            </a:r>
            <a:r>
              <a:rPr lang="en-US" sz="5600" dirty="0" smtClean="0">
                <a:latin typeface="+mj-lt"/>
              </a:rPr>
              <a:t>;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import </a:t>
            </a:r>
            <a:r>
              <a:rPr lang="en-US" sz="5600" dirty="0" err="1" smtClean="0">
                <a:latin typeface="+mj-lt"/>
              </a:rPr>
              <a:t>java.time.temporal.TemporalAdjusters</a:t>
            </a:r>
            <a:r>
              <a:rPr lang="en-US" sz="5600" dirty="0" smtClean="0">
                <a:latin typeface="+mj-lt"/>
              </a:rPr>
              <a:t>;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import </a:t>
            </a:r>
            <a:r>
              <a:rPr lang="en-US" sz="5600" dirty="0" err="1" smtClean="0">
                <a:latin typeface="+mj-lt"/>
              </a:rPr>
              <a:t>java.time.DayOfWeek</a:t>
            </a:r>
            <a:r>
              <a:rPr lang="en-US" sz="5600" dirty="0" smtClean="0">
                <a:latin typeface="+mj-lt"/>
              </a:rPr>
              <a:t>;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public class Sample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{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// Function to check date and time 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// according to our requirement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public static void </a:t>
            </a:r>
            <a:r>
              <a:rPr lang="en-US" sz="5600" dirty="0" err="1" smtClean="0">
                <a:latin typeface="+mj-lt"/>
              </a:rPr>
              <a:t>checkingAdjusters</a:t>
            </a:r>
            <a:r>
              <a:rPr lang="en-US" sz="5600" dirty="0" smtClean="0">
                <a:latin typeface="+mj-lt"/>
              </a:rPr>
              <a:t>()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{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   </a:t>
            </a:r>
            <a:r>
              <a:rPr lang="en-US" sz="5600" dirty="0" err="1" smtClean="0">
                <a:latin typeface="+mj-lt"/>
              </a:rPr>
              <a:t>LocalDate</a:t>
            </a:r>
            <a:r>
              <a:rPr lang="en-US" sz="5600" dirty="0" smtClean="0">
                <a:latin typeface="+mj-lt"/>
              </a:rPr>
              <a:t> date = </a:t>
            </a:r>
            <a:r>
              <a:rPr lang="en-US" sz="5600" dirty="0" err="1" smtClean="0">
                <a:latin typeface="+mj-lt"/>
              </a:rPr>
              <a:t>LocalDate.now</a:t>
            </a:r>
            <a:r>
              <a:rPr lang="en-US" sz="5600" dirty="0" smtClean="0">
                <a:latin typeface="+mj-lt"/>
              </a:rPr>
              <a:t>();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    </a:t>
            </a:r>
            <a:r>
              <a:rPr lang="en-US" sz="5600" dirty="0" err="1" smtClean="0">
                <a:latin typeface="+mj-lt"/>
              </a:rPr>
              <a:t>System.out.println</a:t>
            </a:r>
            <a:r>
              <a:rPr lang="en-US" sz="5600" dirty="0" smtClean="0">
                <a:latin typeface="+mj-lt"/>
              </a:rPr>
              <a:t>("the current date is "+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                        date);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    // to get the first day of next month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    </a:t>
            </a:r>
            <a:r>
              <a:rPr lang="en-US" sz="5600" dirty="0" err="1" smtClean="0">
                <a:latin typeface="+mj-lt"/>
              </a:rPr>
              <a:t>LocalDate</a:t>
            </a:r>
            <a:r>
              <a:rPr lang="en-US" sz="5600" dirty="0" smtClean="0">
                <a:latin typeface="+mj-lt"/>
              </a:rPr>
              <a:t> </a:t>
            </a:r>
            <a:r>
              <a:rPr lang="en-US" sz="5600" dirty="0" err="1" smtClean="0">
                <a:latin typeface="+mj-lt"/>
              </a:rPr>
              <a:t>dayOfNextMonth</a:t>
            </a:r>
            <a:r>
              <a:rPr lang="en-US" sz="5600" dirty="0" smtClean="0">
                <a:latin typeface="+mj-lt"/>
              </a:rPr>
              <a:t> = 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          </a:t>
            </a:r>
            <a:r>
              <a:rPr lang="en-US" sz="5600" dirty="0" err="1" smtClean="0">
                <a:latin typeface="+mj-lt"/>
              </a:rPr>
              <a:t>date.with</a:t>
            </a:r>
            <a:r>
              <a:rPr lang="en-US" sz="5600" dirty="0" smtClean="0">
                <a:latin typeface="+mj-lt"/>
              </a:rPr>
              <a:t>(</a:t>
            </a:r>
            <a:r>
              <a:rPr lang="en-US" sz="5600" dirty="0" err="1" smtClean="0">
                <a:latin typeface="+mj-lt"/>
              </a:rPr>
              <a:t>TemporalAdjusters</a:t>
            </a:r>
            <a:r>
              <a:rPr lang="en-US" sz="5600" dirty="0" smtClean="0">
                <a:latin typeface="+mj-lt"/>
              </a:rPr>
              <a:t>.  </a:t>
            </a:r>
            <a:r>
              <a:rPr lang="en-US" sz="5600" dirty="0" err="1" smtClean="0">
                <a:latin typeface="+mj-lt"/>
              </a:rPr>
              <a:t>firstDayOfNextMonth</a:t>
            </a:r>
            <a:r>
              <a:rPr lang="en-US" sz="5600" dirty="0" smtClean="0">
                <a:latin typeface="+mj-lt"/>
              </a:rPr>
              <a:t>()); 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     </a:t>
            </a:r>
            <a:r>
              <a:rPr lang="en-US" sz="5600" dirty="0" err="1" smtClean="0">
                <a:latin typeface="+mj-lt"/>
              </a:rPr>
              <a:t>System.out.println</a:t>
            </a:r>
            <a:r>
              <a:rPr lang="en-US" sz="5600" dirty="0" smtClean="0">
                <a:latin typeface="+mj-lt"/>
              </a:rPr>
              <a:t>("</a:t>
            </a:r>
            <a:r>
              <a:rPr lang="en-US" sz="5600" dirty="0" err="1" smtClean="0">
                <a:latin typeface="+mj-lt"/>
              </a:rPr>
              <a:t>firstDayOfNextMonth</a:t>
            </a:r>
            <a:r>
              <a:rPr lang="en-US" sz="5600" dirty="0" smtClean="0">
                <a:latin typeface="+mj-lt"/>
              </a:rPr>
              <a:t> : " +    </a:t>
            </a:r>
            <a:r>
              <a:rPr lang="en-US" sz="5600" dirty="0" err="1" smtClean="0">
                <a:latin typeface="+mj-lt"/>
              </a:rPr>
              <a:t>dayOfNextMonth</a:t>
            </a:r>
            <a:r>
              <a:rPr lang="en-US" sz="5600" dirty="0" smtClean="0">
                <a:latin typeface="+mj-lt"/>
              </a:rPr>
              <a:t> );</a:t>
            </a:r>
          </a:p>
          <a:p>
            <a:pPr>
              <a:lnSpc>
                <a:spcPct val="120000"/>
              </a:lnSpc>
              <a:buNone/>
            </a:pPr>
            <a:r>
              <a:rPr lang="en-US" sz="5600" dirty="0" smtClean="0">
                <a:latin typeface="+mj-lt"/>
              </a:rPr>
              <a:t>        </a:t>
            </a:r>
            <a:endParaRPr lang="en-US" sz="5600" dirty="0">
              <a:latin typeface="+mj-lt"/>
            </a:endParaRP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TemporalAdjuster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42500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// get the next </a:t>
            </a:r>
            <a:r>
              <a:rPr lang="en-US" sz="1400" dirty="0" err="1" smtClean="0"/>
              <a:t>saturday</a:t>
            </a:r>
            <a:r>
              <a:rPr lang="en-US" sz="1400" dirty="0" smtClean="0"/>
              <a:t>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LocalDate</a:t>
            </a:r>
            <a:r>
              <a:rPr lang="en-US" sz="1400" dirty="0" smtClean="0"/>
              <a:t> </a:t>
            </a:r>
            <a:r>
              <a:rPr lang="en-US" sz="1400" dirty="0" err="1" smtClean="0"/>
              <a:t>nextSaturday</a:t>
            </a:r>
            <a:r>
              <a:rPr lang="en-US" sz="1400" dirty="0" smtClean="0"/>
              <a:t> = 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            </a:t>
            </a:r>
            <a:r>
              <a:rPr lang="en-US" sz="1400" dirty="0" err="1" smtClean="0"/>
              <a:t>date.with</a:t>
            </a:r>
            <a:r>
              <a:rPr lang="en-US" sz="1400" dirty="0" smtClean="0"/>
              <a:t>(</a:t>
            </a:r>
            <a:r>
              <a:rPr lang="en-US" sz="1400" dirty="0" err="1" smtClean="0"/>
              <a:t>TemporalAdjusters.next</a:t>
            </a:r>
            <a:r>
              <a:rPr lang="en-US" sz="1400" dirty="0" smtClean="0"/>
              <a:t>(</a:t>
            </a:r>
            <a:r>
              <a:rPr lang="en-US" sz="1400" dirty="0" err="1" smtClean="0"/>
              <a:t>DayOfWeek.SATURDAY</a:t>
            </a:r>
            <a:r>
              <a:rPr lang="en-US" sz="1400" dirty="0" smtClean="0"/>
              <a:t>));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     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("next </a:t>
            </a:r>
            <a:r>
              <a:rPr lang="en-US" sz="1400" dirty="0" err="1" smtClean="0"/>
              <a:t>satuday</a:t>
            </a:r>
            <a:r>
              <a:rPr lang="en-US" sz="1400" dirty="0" smtClean="0"/>
              <a:t> from now is "+  </a:t>
            </a:r>
            <a:r>
              <a:rPr lang="en-US" sz="1400" dirty="0" err="1" smtClean="0"/>
              <a:t>nextSaturday</a:t>
            </a:r>
            <a:r>
              <a:rPr lang="en-US" sz="1400" dirty="0" smtClean="0"/>
              <a:t>);</a:t>
            </a:r>
          </a:p>
          <a:p>
            <a:pPr>
              <a:lnSpc>
                <a:spcPct val="120000"/>
              </a:lnSpc>
              <a:buNone/>
            </a:pPr>
            <a:endParaRPr lang="en-US" sz="1400" dirty="0" smtClean="0"/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// first day of current month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LocalDate</a:t>
            </a:r>
            <a:r>
              <a:rPr lang="en-US" sz="1400" dirty="0" smtClean="0"/>
              <a:t> </a:t>
            </a:r>
            <a:r>
              <a:rPr lang="en-US" sz="1400" dirty="0" err="1" smtClean="0"/>
              <a:t>firstDay</a:t>
            </a:r>
            <a:r>
              <a:rPr lang="en-US" sz="1400" dirty="0" smtClean="0"/>
              <a:t> = 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              </a:t>
            </a:r>
            <a:r>
              <a:rPr lang="en-US" sz="1400" dirty="0" err="1" smtClean="0"/>
              <a:t>date.with</a:t>
            </a:r>
            <a:r>
              <a:rPr lang="en-US" sz="1400" dirty="0" smtClean="0"/>
              <a:t>(</a:t>
            </a:r>
            <a:r>
              <a:rPr lang="en-US" sz="1400" dirty="0" err="1" smtClean="0"/>
              <a:t>TemporalAdjusters</a:t>
            </a:r>
            <a:r>
              <a:rPr lang="en-US" sz="1400" dirty="0" smtClean="0"/>
              <a:t>.  </a:t>
            </a:r>
            <a:r>
              <a:rPr lang="en-US" sz="1400" dirty="0" err="1" smtClean="0"/>
              <a:t>firstDayOfMonth</a:t>
            </a:r>
            <a:r>
              <a:rPr lang="en-US" sz="1400" dirty="0" smtClean="0"/>
              <a:t>());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   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firstDayOfMonth</a:t>
            </a:r>
            <a:r>
              <a:rPr lang="en-US" sz="1400" dirty="0" smtClean="0"/>
              <a:t> : " +   </a:t>
            </a:r>
            <a:r>
              <a:rPr lang="en-US" sz="1400" dirty="0" err="1" smtClean="0"/>
              <a:t>firstDay</a:t>
            </a:r>
            <a:r>
              <a:rPr lang="en-US" sz="1400" dirty="0" smtClean="0"/>
              <a:t>);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// last day of current month     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    </a:t>
            </a:r>
            <a:r>
              <a:rPr lang="en-US" sz="1400" dirty="0" err="1" smtClean="0"/>
              <a:t>LocalDate</a:t>
            </a:r>
            <a:r>
              <a:rPr lang="en-US" sz="1400" dirty="0" smtClean="0"/>
              <a:t> </a:t>
            </a:r>
            <a:r>
              <a:rPr lang="en-US" sz="1400" dirty="0" err="1" smtClean="0"/>
              <a:t>lastDay</a:t>
            </a:r>
            <a:r>
              <a:rPr lang="en-US" sz="1400" dirty="0" smtClean="0"/>
              <a:t> =   </a:t>
            </a:r>
            <a:r>
              <a:rPr lang="en-US" sz="1400" dirty="0" err="1" smtClean="0"/>
              <a:t>date.with</a:t>
            </a:r>
            <a:r>
              <a:rPr lang="en-US" sz="1400" dirty="0" smtClean="0"/>
              <a:t>(</a:t>
            </a:r>
            <a:r>
              <a:rPr lang="en-US" sz="1400" dirty="0" err="1" smtClean="0"/>
              <a:t>TemporalAdjusters</a:t>
            </a:r>
            <a:r>
              <a:rPr lang="en-US" sz="1400" dirty="0" smtClean="0"/>
              <a:t>.  </a:t>
            </a:r>
            <a:r>
              <a:rPr lang="en-US" sz="1400" dirty="0" err="1" smtClean="0"/>
              <a:t>lastDayOfMonth</a:t>
            </a:r>
            <a:r>
              <a:rPr lang="en-US" sz="1400" dirty="0" smtClean="0"/>
              <a:t>());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       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</a:t>
            </a:r>
            <a:r>
              <a:rPr lang="en-US" sz="1400" dirty="0" err="1" smtClean="0"/>
              <a:t>lastDayOfMonth</a:t>
            </a:r>
            <a:r>
              <a:rPr lang="en-US" sz="1400" dirty="0" smtClean="0"/>
              <a:t> : " +   </a:t>
            </a:r>
            <a:r>
              <a:rPr lang="en-US" sz="1400" dirty="0" err="1" smtClean="0"/>
              <a:t>lastDay</a:t>
            </a:r>
            <a:r>
              <a:rPr lang="en-US" sz="1400" dirty="0" smtClean="0"/>
              <a:t>);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    } </a:t>
            </a:r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  // Driver code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 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{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   </a:t>
            </a:r>
            <a:r>
              <a:rPr lang="en-US" sz="1400" dirty="0" err="1" smtClean="0"/>
              <a:t>checkingAdjusters</a:t>
            </a:r>
            <a:r>
              <a:rPr lang="en-US" sz="1400" dirty="0" smtClean="0"/>
              <a:t>();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    } 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/>
              <a:t>} </a:t>
            </a:r>
          </a:p>
          <a:p>
            <a:pPr>
              <a:lnSpc>
                <a:spcPct val="120000"/>
              </a:lnSpc>
              <a:buNone/>
            </a:pPr>
            <a:endParaRPr lang="en-US" sz="1400" dirty="0" smtClean="0"/>
          </a:p>
          <a:p>
            <a:pPr>
              <a:lnSpc>
                <a:spcPct val="120000"/>
              </a:lnSpc>
              <a:buNone/>
            </a:pPr>
            <a:r>
              <a:rPr lang="en-US" sz="1400" dirty="0" smtClean="0"/>
              <a:t> </a:t>
            </a:r>
          </a:p>
          <a:p>
            <a:pPr>
              <a:lnSpc>
                <a:spcPct val="120000"/>
              </a:lnSpc>
              <a:buNone/>
            </a:pPr>
            <a:endParaRPr lang="en-US" sz="1400" dirty="0" smtClean="0"/>
          </a:p>
          <a:p>
            <a:pPr>
              <a:lnSpc>
                <a:spcPct val="120000"/>
              </a:lnSpc>
              <a:buNone/>
            </a:pPr>
            <a:endParaRPr lang="en-US" sz="1400" dirty="0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TemporalAdjuster</a:t>
            </a:r>
            <a:r>
              <a:rPr lang="en-US" b="1" dirty="0" smtClean="0"/>
              <a:t>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Output:</a:t>
            </a:r>
          </a:p>
          <a:p>
            <a:pPr>
              <a:buNone/>
            </a:pPr>
            <a:r>
              <a:rPr lang="en-US" dirty="0" smtClean="0"/>
              <a:t> the current date is 2018-04-09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firstDayOfNextMonth</a:t>
            </a:r>
            <a:r>
              <a:rPr lang="en-US" dirty="0" smtClean="0"/>
              <a:t> : 2018-05-01 </a:t>
            </a:r>
          </a:p>
          <a:p>
            <a:pPr>
              <a:buNone/>
            </a:pPr>
            <a:r>
              <a:rPr lang="en-US" dirty="0" smtClean="0"/>
              <a:t>next </a:t>
            </a:r>
            <a:r>
              <a:rPr lang="en-US" dirty="0" err="1" smtClean="0"/>
              <a:t>satuday</a:t>
            </a:r>
            <a:r>
              <a:rPr lang="en-US" dirty="0" smtClean="0"/>
              <a:t> from now is 2018-04-14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err="1" smtClean="0"/>
              <a:t>firstDayOfMonth</a:t>
            </a:r>
            <a:r>
              <a:rPr lang="en-US" dirty="0" smtClean="0"/>
              <a:t> : 2018-04-01 </a:t>
            </a:r>
          </a:p>
          <a:p>
            <a:pPr>
              <a:buNone/>
            </a:pPr>
            <a:r>
              <a:rPr lang="en-US" dirty="0" err="1" smtClean="0"/>
              <a:t>lastDayOfMonth</a:t>
            </a:r>
            <a:r>
              <a:rPr lang="en-US" dirty="0" smtClean="0"/>
              <a:t> : 2018-04-30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CHOICE QUESTIONS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  How to convert Date object to String?</a:t>
            </a:r>
          </a:p>
          <a:p>
            <a:pPr>
              <a:buNone/>
            </a:pPr>
            <a:r>
              <a:rPr lang="en-US" dirty="0" smtClean="0"/>
              <a:t>a) 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");    </a:t>
            </a:r>
            <a:r>
              <a:rPr lang="en-US" dirty="0" err="1" smtClean="0"/>
              <a:t>sdf.parse</a:t>
            </a:r>
            <a:r>
              <a:rPr lang="en-US" dirty="0" smtClean="0"/>
              <a:t>(new Date());</a:t>
            </a:r>
          </a:p>
          <a:p>
            <a:pPr>
              <a:buNone/>
            </a:pPr>
            <a:r>
              <a:rPr lang="en-US" dirty="0" smtClean="0"/>
              <a:t> b)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"); </a:t>
            </a:r>
            <a:r>
              <a:rPr lang="en-US" dirty="0" err="1" smtClean="0"/>
              <a:t>sdf.format</a:t>
            </a:r>
            <a:r>
              <a:rPr lang="en-US" dirty="0" smtClean="0"/>
              <a:t>(new Date());</a:t>
            </a:r>
          </a:p>
          <a:p>
            <a:pPr>
              <a:buNone/>
            </a:pPr>
            <a:r>
              <a:rPr lang="en-US" dirty="0" smtClean="0"/>
              <a:t> c)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"); new Date().parse(); </a:t>
            </a:r>
          </a:p>
          <a:p>
            <a:pPr>
              <a:buNone/>
            </a:pPr>
            <a:r>
              <a:rPr lang="en-US" dirty="0" smtClean="0"/>
              <a:t>d) 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"); new Date().format();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CHOICE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2. How to convert a String to a Date object?</a:t>
            </a:r>
          </a:p>
          <a:p>
            <a:pPr>
              <a:buNone/>
            </a:pPr>
            <a:r>
              <a:rPr lang="en-US" dirty="0" smtClean="0"/>
              <a:t>  a) 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"); </a:t>
            </a:r>
            <a:r>
              <a:rPr lang="en-US" dirty="0" err="1" smtClean="0"/>
              <a:t>sdf.parse</a:t>
            </a:r>
            <a:r>
              <a:rPr lang="en-US" dirty="0" smtClean="0"/>
              <a:t>(new Date());</a:t>
            </a:r>
          </a:p>
          <a:p>
            <a:pPr>
              <a:buNone/>
            </a:pPr>
            <a:r>
              <a:rPr lang="en-US" dirty="0" smtClean="0"/>
              <a:t>  b)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"); </a:t>
            </a:r>
            <a:r>
              <a:rPr lang="en-US" dirty="0" err="1" smtClean="0"/>
              <a:t>sdf.format</a:t>
            </a:r>
            <a:r>
              <a:rPr lang="en-US" dirty="0" smtClean="0"/>
              <a:t>(new Date());</a:t>
            </a:r>
          </a:p>
          <a:p>
            <a:pPr>
              <a:buNone/>
            </a:pPr>
            <a:r>
              <a:rPr lang="en-US" dirty="0" smtClean="0"/>
              <a:t> c)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"); new Date().parse();</a:t>
            </a:r>
          </a:p>
          <a:p>
            <a:pPr>
              <a:buNone/>
            </a:pPr>
            <a:r>
              <a:rPr lang="en-US" dirty="0" smtClean="0"/>
              <a:t> d) </a:t>
            </a:r>
            <a:r>
              <a:rPr lang="en-US" dirty="0" err="1" smtClean="0"/>
              <a:t>SimpleDateFormat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= new </a:t>
            </a:r>
            <a:r>
              <a:rPr lang="en-US" dirty="0" err="1" smtClean="0"/>
              <a:t>SimpleDateFormat</a:t>
            </a:r>
            <a:r>
              <a:rPr lang="en-US" dirty="0" smtClean="0"/>
              <a:t>("</a:t>
            </a:r>
            <a:r>
              <a:rPr lang="en-US" dirty="0" err="1" smtClean="0"/>
              <a:t>yyyy</a:t>
            </a:r>
            <a:r>
              <a:rPr lang="en-US" dirty="0" smtClean="0"/>
              <a:t>-mm-</a:t>
            </a:r>
            <a:r>
              <a:rPr lang="en-US" dirty="0" err="1" smtClean="0"/>
              <a:t>dd</a:t>
            </a:r>
            <a:r>
              <a:rPr lang="en-US" dirty="0" smtClean="0"/>
              <a:t>"); new Date().format();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61714">
              <a:lnSpc>
                <a:spcPts val="3360"/>
              </a:lnSpc>
              <a:spcBef>
                <a:spcPts val="168"/>
              </a:spcBef>
              <a:buNone/>
            </a:pPr>
            <a:r>
              <a:rPr lang="en-US" sz="3200" b="1" baseline="3413" dirty="0" smtClean="0">
                <a:latin typeface="Calibri"/>
                <a:cs typeface="Calibri"/>
              </a:rPr>
              <a:t>D</a:t>
            </a:r>
            <a:r>
              <a:rPr lang="en-US" sz="3200" b="1" spc="-25" baseline="3413" dirty="0" smtClean="0">
                <a:latin typeface="Calibri"/>
                <a:cs typeface="Calibri"/>
              </a:rPr>
              <a:t>a</a:t>
            </a:r>
            <a:r>
              <a:rPr lang="en-US" sz="3200" b="1" spc="-29" baseline="3413" dirty="0" smtClean="0">
                <a:latin typeface="Calibri"/>
                <a:cs typeface="Calibri"/>
              </a:rPr>
              <a:t>t</a:t>
            </a:r>
            <a:r>
              <a:rPr lang="en-US" sz="3200" b="1" baseline="3413" dirty="0" smtClean="0">
                <a:latin typeface="Calibri"/>
                <a:cs typeface="Calibri"/>
              </a:rPr>
              <a:t>e(</a:t>
            </a:r>
            <a:r>
              <a:rPr lang="en-US" sz="3200" b="1" spc="-34" baseline="3413" dirty="0" smtClean="0">
                <a:latin typeface="Calibri"/>
                <a:cs typeface="Calibri"/>
              </a:rPr>
              <a:t> </a:t>
            </a:r>
            <a:r>
              <a:rPr lang="en-US" sz="3200" b="1" baseline="3413" dirty="0" smtClean="0">
                <a:latin typeface="Calibri"/>
                <a:cs typeface="Calibri"/>
              </a:rPr>
              <a:t>)</a:t>
            </a:r>
            <a:endParaRPr lang="en-US" sz="3200" b="1" dirty="0" smtClean="0">
              <a:latin typeface="Calibri"/>
              <a:cs typeface="Calibri"/>
            </a:endParaRPr>
          </a:p>
          <a:p>
            <a:pPr marL="12700" marR="61714">
              <a:lnSpc>
                <a:spcPct val="101725"/>
              </a:lnSpc>
              <a:spcBef>
                <a:spcPts val="536"/>
              </a:spcBef>
              <a:buNone/>
            </a:pPr>
            <a:r>
              <a:rPr lang="en-US" dirty="0" smtClean="0">
                <a:latin typeface="Calibri"/>
                <a:cs typeface="Calibri"/>
              </a:rPr>
              <a:t>       Th</a:t>
            </a:r>
            <a:r>
              <a:rPr lang="en-US" spc="-9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s </a:t>
            </a:r>
            <a:r>
              <a:rPr lang="en-US" spc="-19" dirty="0" smtClean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on</a:t>
            </a:r>
            <a:r>
              <a:rPr lang="en-US" spc="-44" dirty="0" smtClean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tr</a:t>
            </a:r>
            <a:r>
              <a:rPr lang="en-US" spc="-14" dirty="0" smtClean="0">
                <a:latin typeface="Calibri"/>
                <a:cs typeface="Calibri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c</a:t>
            </a:r>
            <a:r>
              <a:rPr lang="en-US" spc="-39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or ini</a:t>
            </a:r>
            <a:r>
              <a:rPr lang="en-US" spc="-9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ia</a:t>
            </a:r>
            <a:r>
              <a:rPr lang="en-US" spc="-4" dirty="0" smtClean="0">
                <a:latin typeface="Calibri"/>
                <a:cs typeface="Calibri"/>
              </a:rPr>
              <a:t>l</a:t>
            </a:r>
            <a:r>
              <a:rPr lang="en-US" dirty="0" smtClean="0">
                <a:latin typeface="Calibri"/>
                <a:cs typeface="Calibri"/>
              </a:rPr>
              <a:t>i</a:t>
            </a:r>
            <a:r>
              <a:rPr lang="en-US" spc="-79" dirty="0" smtClean="0">
                <a:latin typeface="Calibri"/>
                <a:cs typeface="Calibri"/>
              </a:rPr>
              <a:t>z</a:t>
            </a:r>
            <a:r>
              <a:rPr lang="en-US" dirty="0" smtClean="0">
                <a:latin typeface="Calibri"/>
                <a:cs typeface="Calibri"/>
              </a:rPr>
              <a:t>es</a:t>
            </a:r>
            <a:r>
              <a:rPr lang="en-US" spc="25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the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object w</a:t>
            </a:r>
            <a:r>
              <a:rPr lang="en-US" spc="-4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th the current date and time</a:t>
            </a:r>
          </a:p>
          <a:p>
            <a:pPr marL="12700" marR="61714">
              <a:lnSpc>
                <a:spcPct val="101725"/>
              </a:lnSpc>
              <a:spcBef>
                <a:spcPts val="509"/>
              </a:spcBef>
            </a:pPr>
            <a:endParaRPr lang="en-US" b="1" dirty="0" smtClean="0">
              <a:latin typeface="Calibri"/>
              <a:cs typeface="Calibri"/>
            </a:endParaRPr>
          </a:p>
          <a:p>
            <a:pPr marL="12700" marR="61714">
              <a:lnSpc>
                <a:spcPct val="101725"/>
              </a:lnSpc>
              <a:spcBef>
                <a:spcPts val="509"/>
              </a:spcBef>
              <a:buNone/>
            </a:pPr>
            <a:r>
              <a:rPr lang="en-US" b="1" dirty="0" smtClean="0">
                <a:latin typeface="Calibri"/>
                <a:cs typeface="Calibri"/>
              </a:rPr>
              <a:t>D</a:t>
            </a:r>
            <a:r>
              <a:rPr lang="en-US" b="1" spc="-25" dirty="0" smtClean="0">
                <a:latin typeface="Calibri"/>
                <a:cs typeface="Calibri"/>
              </a:rPr>
              <a:t>a</a:t>
            </a:r>
            <a:r>
              <a:rPr lang="en-US" b="1" spc="-29" dirty="0" smtClean="0">
                <a:latin typeface="Calibri"/>
                <a:cs typeface="Calibri"/>
              </a:rPr>
              <a:t>t</a:t>
            </a:r>
            <a:r>
              <a:rPr lang="en-US" b="1" dirty="0" smtClean="0">
                <a:latin typeface="Calibri"/>
                <a:cs typeface="Calibri"/>
              </a:rPr>
              <a:t>e(long</a:t>
            </a:r>
            <a:r>
              <a:rPr lang="en-US" b="1" spc="-44" dirty="0" smtClean="0">
                <a:latin typeface="Calibri"/>
                <a:cs typeface="Calibri"/>
              </a:rPr>
              <a:t> </a:t>
            </a:r>
            <a:r>
              <a:rPr lang="en-US" b="1" dirty="0" err="1" smtClean="0">
                <a:latin typeface="Calibri"/>
                <a:cs typeface="Calibri"/>
              </a:rPr>
              <a:t>mil</a:t>
            </a:r>
            <a:r>
              <a:rPr lang="en-US" b="1" spc="9" dirty="0" err="1" smtClean="0">
                <a:latin typeface="Calibri"/>
                <a:cs typeface="Calibri"/>
              </a:rPr>
              <a:t>l</a:t>
            </a:r>
            <a:r>
              <a:rPr lang="en-US" b="1" dirty="0" err="1" smtClean="0">
                <a:latin typeface="Calibri"/>
                <a:cs typeface="Calibri"/>
              </a:rPr>
              <a:t>ise</a:t>
            </a:r>
            <a:r>
              <a:rPr lang="en-US" b="1" spc="14" dirty="0" err="1" smtClean="0">
                <a:latin typeface="Calibri"/>
                <a:cs typeface="Calibri"/>
              </a:rPr>
              <a:t>c</a:t>
            </a:r>
            <a:r>
              <a:rPr lang="en-US" b="1" dirty="0" smtClean="0">
                <a:latin typeface="Calibri"/>
                <a:cs typeface="Calibri"/>
              </a:rPr>
              <a:t>)</a:t>
            </a:r>
            <a:endParaRPr lang="en-US" dirty="0" smtClean="0">
              <a:latin typeface="Calibri"/>
              <a:cs typeface="Calibri"/>
            </a:endParaRPr>
          </a:p>
          <a:p>
            <a:pPr marL="355600">
              <a:lnSpc>
                <a:spcPts val="3840"/>
              </a:lnSpc>
              <a:spcBef>
                <a:spcPts val="870"/>
              </a:spcBef>
              <a:buNone/>
            </a:pPr>
            <a:r>
              <a:rPr lang="en-US" dirty="0" smtClean="0">
                <a:latin typeface="Calibri"/>
                <a:cs typeface="Calibri"/>
              </a:rPr>
              <a:t>      Th</a:t>
            </a:r>
            <a:r>
              <a:rPr lang="en-US" spc="-9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s </a:t>
            </a:r>
            <a:r>
              <a:rPr lang="en-US" spc="-19" dirty="0" smtClean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on</a:t>
            </a:r>
            <a:r>
              <a:rPr lang="en-US" spc="-44" dirty="0" smtClean="0">
                <a:latin typeface="Calibri"/>
                <a:cs typeface="Calibri"/>
              </a:rPr>
              <a:t>s</a:t>
            </a:r>
            <a:r>
              <a:rPr lang="en-US" dirty="0" smtClean="0">
                <a:latin typeface="Calibri"/>
                <a:cs typeface="Calibri"/>
              </a:rPr>
              <a:t>tr</a:t>
            </a:r>
            <a:r>
              <a:rPr lang="en-US" spc="-14" dirty="0" smtClean="0">
                <a:latin typeface="Calibri"/>
                <a:cs typeface="Calibri"/>
              </a:rPr>
              <a:t>u</a:t>
            </a:r>
            <a:r>
              <a:rPr lang="en-US" dirty="0" smtClean="0">
                <a:latin typeface="Calibri"/>
                <a:cs typeface="Calibri"/>
              </a:rPr>
              <a:t>c</a:t>
            </a:r>
            <a:r>
              <a:rPr lang="en-US" spc="-39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or acce</a:t>
            </a:r>
            <a:r>
              <a:rPr lang="en-US" spc="-9" dirty="0" smtClean="0">
                <a:latin typeface="Calibri"/>
                <a:cs typeface="Calibri"/>
              </a:rPr>
              <a:t>p</a:t>
            </a:r>
            <a:r>
              <a:rPr lang="en-US" dirty="0" smtClean="0">
                <a:latin typeface="Calibri"/>
                <a:cs typeface="Calibri"/>
              </a:rPr>
              <a:t>ts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an a</a:t>
            </a:r>
            <a:r>
              <a:rPr lang="en-US" spc="-50" dirty="0" smtClean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gume</a:t>
            </a:r>
            <a:r>
              <a:rPr lang="en-US" spc="-34" dirty="0" smtClean="0">
                <a:latin typeface="Calibri"/>
                <a:cs typeface="Calibri"/>
              </a:rPr>
              <a:t>n</a:t>
            </a:r>
            <a:r>
              <a:rPr lang="en-US" dirty="0" smtClean="0">
                <a:latin typeface="Calibri"/>
                <a:cs typeface="Calibri"/>
              </a:rPr>
              <a:t>t</a:t>
            </a:r>
            <a:r>
              <a:rPr lang="en-US" spc="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</a:t>
            </a:r>
            <a:r>
              <a:rPr lang="en-US" spc="-34" dirty="0" smtClean="0">
                <a:latin typeface="Calibri"/>
                <a:cs typeface="Calibri"/>
              </a:rPr>
              <a:t>a</a:t>
            </a:r>
            <a:r>
              <a:rPr lang="en-US" dirty="0" smtClean="0">
                <a:latin typeface="Calibri"/>
                <a:cs typeface="Calibri"/>
              </a:rPr>
              <a:t>t equals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the number of mi</a:t>
            </a:r>
            <a:r>
              <a:rPr lang="en-US" spc="-9" dirty="0" smtClean="0">
                <a:latin typeface="Calibri"/>
                <a:cs typeface="Calibri"/>
              </a:rPr>
              <a:t>l</a:t>
            </a:r>
            <a:r>
              <a:rPr lang="en-US" dirty="0" smtClean="0">
                <a:latin typeface="Calibri"/>
                <a:cs typeface="Calibri"/>
              </a:rPr>
              <a:t>l</a:t>
            </a:r>
            <a:r>
              <a:rPr lang="en-US" spc="-4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se</a:t>
            </a:r>
            <a:r>
              <a:rPr lang="en-US" spc="-25" dirty="0" smtClean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onds</a:t>
            </a:r>
            <a:r>
              <a:rPr lang="en-US" spc="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</a:t>
            </a:r>
            <a:r>
              <a:rPr lang="en-US" spc="-29" dirty="0" smtClean="0">
                <a:latin typeface="Calibri"/>
                <a:cs typeface="Calibri"/>
              </a:rPr>
              <a:t>a</a:t>
            </a:r>
            <a:r>
              <a:rPr lang="en-US" dirty="0" smtClean="0">
                <a:latin typeface="Calibri"/>
                <a:cs typeface="Calibri"/>
              </a:rPr>
              <a:t>t</a:t>
            </a:r>
            <a:r>
              <a:rPr lang="en-US" spc="14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h</a:t>
            </a:r>
            <a:r>
              <a:rPr lang="en-US" spc="-50" dirty="0" smtClean="0">
                <a:latin typeface="Calibri"/>
                <a:cs typeface="Calibri"/>
              </a:rPr>
              <a:t>a</a:t>
            </a:r>
            <a:r>
              <a:rPr lang="en-US" spc="-29" dirty="0" smtClean="0">
                <a:latin typeface="Calibri"/>
                <a:cs typeface="Calibri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e ela</a:t>
            </a:r>
            <a:r>
              <a:rPr lang="en-US" spc="-14" dirty="0" smtClean="0">
                <a:latin typeface="Calibri"/>
                <a:cs typeface="Calibri"/>
              </a:rPr>
              <a:t>p</a:t>
            </a:r>
            <a:r>
              <a:rPr lang="en-US" dirty="0" smtClean="0">
                <a:latin typeface="Calibri"/>
                <a:cs typeface="Calibri"/>
              </a:rPr>
              <a:t>sed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s</a:t>
            </a:r>
            <a:r>
              <a:rPr lang="en-US" spc="-9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nce m</a:t>
            </a:r>
            <a:r>
              <a:rPr lang="en-US" spc="-9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dnig</a:t>
            </a:r>
            <a:r>
              <a:rPr lang="en-US" spc="-34" dirty="0" smtClean="0">
                <a:latin typeface="Calibri"/>
                <a:cs typeface="Calibri"/>
              </a:rPr>
              <a:t>h</a:t>
            </a:r>
            <a:r>
              <a:rPr lang="en-US" dirty="0" smtClean="0">
                <a:latin typeface="Calibri"/>
                <a:cs typeface="Calibri"/>
              </a:rPr>
              <a:t>t,</a:t>
            </a:r>
            <a:r>
              <a:rPr lang="en-US" spc="3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January</a:t>
            </a:r>
            <a:r>
              <a:rPr lang="en-US" spc="25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1, </a:t>
            </a:r>
            <a:r>
              <a:rPr lang="en-US" spc="-9" dirty="0" smtClean="0">
                <a:latin typeface="Calibri"/>
                <a:cs typeface="Calibri"/>
              </a:rPr>
              <a:t>1</a:t>
            </a:r>
            <a:r>
              <a:rPr lang="en-US" dirty="0" smtClean="0">
                <a:latin typeface="Calibri"/>
                <a:cs typeface="Calibri"/>
              </a:rPr>
              <a:t>97</a:t>
            </a:r>
            <a:r>
              <a:rPr lang="en-US" spc="-9" dirty="0" smtClean="0">
                <a:latin typeface="Calibri"/>
                <a:cs typeface="Calibri"/>
              </a:rPr>
              <a:t>0</a:t>
            </a:r>
            <a:r>
              <a:rPr lang="en-US" dirty="0" smtClean="0">
                <a:latin typeface="Calibri"/>
                <a:cs typeface="Calibri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CHOICE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How to get difference between two dates?</a:t>
            </a:r>
          </a:p>
          <a:p>
            <a:pPr marL="457200" indent="-457200">
              <a:buNone/>
            </a:pPr>
            <a:r>
              <a:rPr lang="en-US" dirty="0" smtClean="0"/>
              <a:t>a) long </a:t>
            </a:r>
            <a:r>
              <a:rPr lang="en-US" dirty="0" err="1" smtClean="0"/>
              <a:t>diffInMilli</a:t>
            </a:r>
            <a:r>
              <a:rPr lang="en-US" dirty="0" smtClean="0"/>
              <a:t> =</a:t>
            </a:r>
          </a:p>
          <a:p>
            <a:pPr marL="457200" indent="-457200">
              <a:buNone/>
            </a:pPr>
            <a:r>
              <a:rPr lang="en-US" dirty="0" smtClean="0"/>
              <a:t>                 </a:t>
            </a:r>
            <a:r>
              <a:rPr lang="en-US" dirty="0" err="1" smtClean="0"/>
              <a:t>java.time.Duration.between</a:t>
            </a:r>
            <a:r>
              <a:rPr lang="en-US" dirty="0" smtClean="0"/>
              <a:t>(dateTime1,dateTime2).</a:t>
            </a:r>
            <a:r>
              <a:rPr lang="en-US" dirty="0" err="1" smtClean="0"/>
              <a:t>toMillis</a:t>
            </a:r>
            <a:r>
              <a:rPr lang="en-US" dirty="0" smtClean="0"/>
              <a:t>();</a:t>
            </a:r>
          </a:p>
          <a:p>
            <a:pPr marL="457200" indent="-457200">
              <a:buNone/>
            </a:pPr>
            <a:r>
              <a:rPr lang="en-US" dirty="0" smtClean="0"/>
              <a:t>b) long </a:t>
            </a:r>
            <a:r>
              <a:rPr lang="en-US" dirty="0" err="1" smtClean="0"/>
              <a:t>diffInMilli</a:t>
            </a:r>
            <a:r>
              <a:rPr lang="en-US" dirty="0" smtClean="0"/>
              <a:t> = </a:t>
            </a:r>
          </a:p>
          <a:p>
            <a:pPr marL="457200" indent="-457200">
              <a:buNone/>
            </a:pPr>
            <a:r>
              <a:rPr lang="en-US" dirty="0" smtClean="0"/>
              <a:t>               </a:t>
            </a:r>
            <a:r>
              <a:rPr lang="en-US" dirty="0" err="1" smtClean="0"/>
              <a:t>java.time.difference</a:t>
            </a:r>
            <a:r>
              <a:rPr lang="en-US" dirty="0" smtClean="0"/>
              <a:t>(dateTime1, dateTime2).</a:t>
            </a:r>
            <a:r>
              <a:rPr lang="en-US" dirty="0" err="1" smtClean="0"/>
              <a:t>toMillis</a:t>
            </a:r>
            <a:r>
              <a:rPr lang="en-US" dirty="0" smtClean="0"/>
              <a:t>();</a:t>
            </a:r>
          </a:p>
          <a:p>
            <a:pPr marL="457200" indent="-457200">
              <a:buNone/>
            </a:pPr>
            <a:r>
              <a:rPr lang="en-US" dirty="0" smtClean="0"/>
              <a:t>c) Date </a:t>
            </a:r>
            <a:r>
              <a:rPr lang="en-US" dirty="0" err="1" smtClean="0"/>
              <a:t>diffInMilli</a:t>
            </a:r>
            <a:r>
              <a:rPr lang="en-US" dirty="0" smtClean="0"/>
              <a:t> =            </a:t>
            </a:r>
            <a:r>
              <a:rPr lang="en-US" dirty="0" err="1" smtClean="0"/>
              <a:t>java.time.Duration.between</a:t>
            </a:r>
            <a:r>
              <a:rPr lang="en-US" dirty="0" smtClean="0"/>
              <a:t>(dateTime1,dateTime2).</a:t>
            </a:r>
            <a:r>
              <a:rPr lang="en-US" dirty="0" err="1" smtClean="0"/>
              <a:t>toMillis</a:t>
            </a:r>
            <a:r>
              <a:rPr lang="en-US" dirty="0" smtClean="0"/>
              <a:t>();</a:t>
            </a:r>
          </a:p>
          <a:p>
            <a:pPr marL="457200" indent="-457200">
              <a:buNone/>
            </a:pPr>
            <a:r>
              <a:rPr lang="en-US" dirty="0" smtClean="0"/>
              <a:t>d) Time </a:t>
            </a:r>
            <a:r>
              <a:rPr lang="en-US" dirty="0" err="1" smtClean="0"/>
              <a:t>diffInMilli</a:t>
            </a:r>
            <a:r>
              <a:rPr lang="en-US" dirty="0" smtClean="0"/>
              <a:t> = </a:t>
            </a:r>
          </a:p>
          <a:p>
            <a:pPr marL="457200" indent="-457200"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java.time.Duration.between</a:t>
            </a:r>
            <a:r>
              <a:rPr lang="en-US" dirty="0" smtClean="0"/>
              <a:t>(dateTime1, dateTime2).</a:t>
            </a:r>
            <a:r>
              <a:rPr lang="en-US" dirty="0" err="1" smtClean="0"/>
              <a:t>toMillis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CHOICE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4.  What does </a:t>
            </a:r>
            <a:r>
              <a:rPr lang="en-US" dirty="0" err="1" smtClean="0"/>
              <a:t>LocalTime</a:t>
            </a:r>
            <a:r>
              <a:rPr lang="en-US" dirty="0" smtClean="0"/>
              <a:t> represent?</a:t>
            </a:r>
            <a:br>
              <a:rPr lang="en-US" dirty="0" smtClean="0"/>
            </a:br>
            <a:r>
              <a:rPr lang="en-US" dirty="0" smtClean="0"/>
              <a:t>a) Date without time</a:t>
            </a:r>
            <a:br>
              <a:rPr lang="en-US" dirty="0" smtClean="0"/>
            </a:br>
            <a:r>
              <a:rPr lang="en-US" dirty="0" smtClean="0"/>
              <a:t>b) Time without Date</a:t>
            </a:r>
            <a:br>
              <a:rPr lang="en-US" dirty="0" smtClean="0"/>
            </a:br>
            <a:r>
              <a:rPr lang="en-US" dirty="0" smtClean="0"/>
              <a:t>c) Date and Time</a:t>
            </a:r>
            <a:br>
              <a:rPr lang="en-US" dirty="0" smtClean="0"/>
            </a:br>
            <a:r>
              <a:rPr lang="en-US" dirty="0" smtClean="0"/>
              <a:t>d) Date and Time with </a:t>
            </a:r>
            <a:r>
              <a:rPr lang="en-US" dirty="0" err="1" smtClean="0"/>
              <a:t>timezone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MULTIPLE CHOICE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5. How is Date stored in database?</a:t>
            </a:r>
            <a:br>
              <a:rPr lang="en-US" dirty="0" smtClean="0"/>
            </a:br>
            <a:r>
              <a:rPr lang="en-US" dirty="0" smtClean="0"/>
              <a:t>a) </a:t>
            </a:r>
            <a:r>
              <a:rPr lang="en-US" dirty="0" err="1" smtClean="0"/>
              <a:t>java.sql.Date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b) </a:t>
            </a:r>
            <a:r>
              <a:rPr lang="en-US" dirty="0" err="1" smtClean="0"/>
              <a:t>java.util.Date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c) </a:t>
            </a:r>
            <a:r>
              <a:rPr lang="en-US" dirty="0" err="1" smtClean="0"/>
              <a:t>java.sql.DateTime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d) </a:t>
            </a:r>
            <a:r>
              <a:rPr lang="en-US" dirty="0" err="1" smtClean="0"/>
              <a:t>java.util.DateTime</a:t>
            </a: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ANSWERS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B</a:t>
            </a:r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</a:p>
          <a:p>
            <a:pPr marL="457200" indent="-457200">
              <a:buAutoNum type="arabicPeriod"/>
            </a:pPr>
            <a:r>
              <a:rPr lang="en-US" dirty="0" smtClean="0"/>
              <a:t>B</a:t>
            </a:r>
          </a:p>
          <a:p>
            <a:pPr marL="457200" indent="-457200">
              <a:buAutoNum type="arabicPeriod"/>
            </a:pPr>
            <a:r>
              <a:rPr lang="en-US" dirty="0" smtClean="0"/>
              <a:t>A</a:t>
            </a:r>
          </a:p>
          <a:p>
            <a:pPr marL="457200" indent="-457200">
              <a:buAutoNum type="arabicPeriod"/>
            </a:pP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IMPORTANT METHODS IN DATE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47548">
              <a:lnSpc>
                <a:spcPts val="2645"/>
              </a:lnSpc>
              <a:spcBef>
                <a:spcPts val="132"/>
              </a:spcBef>
              <a:buNone/>
            </a:pPr>
            <a:r>
              <a:rPr lang="en-US" sz="3200" b="1" baseline="3276" dirty="0" err="1" smtClean="0">
                <a:latin typeface="Calibri"/>
                <a:cs typeface="Calibri"/>
              </a:rPr>
              <a:t>bool</a:t>
            </a:r>
            <a:r>
              <a:rPr lang="en-US" sz="3200" b="1" spc="9" baseline="3276" dirty="0" err="1" smtClean="0">
                <a:latin typeface="Calibri"/>
                <a:cs typeface="Calibri"/>
              </a:rPr>
              <a:t>e</a:t>
            </a:r>
            <a:r>
              <a:rPr lang="en-US" sz="3200" b="1" baseline="3276" dirty="0" err="1" smtClean="0">
                <a:latin typeface="Calibri"/>
                <a:cs typeface="Calibri"/>
              </a:rPr>
              <a:t>an</a:t>
            </a:r>
            <a:r>
              <a:rPr lang="en-US" sz="3200" b="1" spc="-84" baseline="3276" dirty="0" smtClean="0">
                <a:latin typeface="Calibri"/>
                <a:cs typeface="Calibri"/>
              </a:rPr>
              <a:t> </a:t>
            </a:r>
            <a:r>
              <a:rPr lang="en-US" sz="3200" b="1" spc="-9" baseline="3276" dirty="0" smtClean="0">
                <a:latin typeface="Calibri"/>
                <a:cs typeface="Calibri"/>
              </a:rPr>
              <a:t>a</a:t>
            </a:r>
            <a:r>
              <a:rPr lang="en-US" sz="3200" b="1" baseline="3276" dirty="0" smtClean="0">
                <a:latin typeface="Calibri"/>
                <a:cs typeface="Calibri"/>
              </a:rPr>
              <a:t>f</a:t>
            </a:r>
            <a:r>
              <a:rPr lang="en-US" sz="3200" b="1" spc="-34" baseline="3276" dirty="0" smtClean="0">
                <a:latin typeface="Calibri"/>
                <a:cs typeface="Calibri"/>
              </a:rPr>
              <a:t>t</a:t>
            </a:r>
            <a:r>
              <a:rPr lang="en-US" sz="3200" b="1" baseline="3276" dirty="0" smtClean="0">
                <a:latin typeface="Calibri"/>
                <a:cs typeface="Calibri"/>
              </a:rPr>
              <a:t>er</a:t>
            </a:r>
            <a:r>
              <a:rPr lang="en-US" sz="3200" b="1" spc="4" baseline="3276" dirty="0" smtClean="0">
                <a:latin typeface="Calibri"/>
                <a:cs typeface="Calibri"/>
              </a:rPr>
              <a:t>(</a:t>
            </a:r>
            <a:r>
              <a:rPr lang="en-US" sz="3200" b="1" baseline="3276" dirty="0" smtClean="0">
                <a:latin typeface="Calibri"/>
                <a:cs typeface="Calibri"/>
              </a:rPr>
              <a:t>D</a:t>
            </a:r>
            <a:r>
              <a:rPr lang="en-US" sz="3200" b="1" spc="-25" baseline="3276" dirty="0" smtClean="0">
                <a:latin typeface="Calibri"/>
                <a:cs typeface="Calibri"/>
              </a:rPr>
              <a:t>a</a:t>
            </a:r>
            <a:r>
              <a:rPr lang="en-US" sz="3200" b="1" spc="-34" baseline="3276" dirty="0" smtClean="0">
                <a:latin typeface="Calibri"/>
                <a:cs typeface="Calibri"/>
              </a:rPr>
              <a:t>t</a:t>
            </a:r>
            <a:r>
              <a:rPr lang="en-US" sz="3200" b="1" baseline="3276" dirty="0" smtClean="0">
                <a:latin typeface="Calibri"/>
                <a:cs typeface="Calibri"/>
              </a:rPr>
              <a:t>e</a:t>
            </a:r>
            <a:r>
              <a:rPr lang="en-US" sz="3200" b="1" spc="-62" baseline="3276" dirty="0" smtClean="0">
                <a:latin typeface="Calibri"/>
                <a:cs typeface="Calibri"/>
              </a:rPr>
              <a:t> </a:t>
            </a:r>
            <a:r>
              <a:rPr lang="en-US" sz="3200" b="1" baseline="3276" dirty="0" err="1" smtClean="0">
                <a:latin typeface="Calibri"/>
                <a:cs typeface="Calibri"/>
              </a:rPr>
              <a:t>d</a:t>
            </a:r>
            <a:r>
              <a:rPr lang="en-US" sz="3200" b="1" spc="-14" baseline="3276" dirty="0" err="1" smtClean="0">
                <a:latin typeface="Calibri"/>
                <a:cs typeface="Calibri"/>
              </a:rPr>
              <a:t>a</a:t>
            </a:r>
            <a:r>
              <a:rPr lang="en-US" sz="3200" b="1" spc="-34" baseline="3276" dirty="0" err="1" smtClean="0">
                <a:latin typeface="Calibri"/>
                <a:cs typeface="Calibri"/>
              </a:rPr>
              <a:t>t</a:t>
            </a:r>
            <a:r>
              <a:rPr lang="en-US" sz="3200" b="1" spc="4" baseline="3276" dirty="0" err="1" smtClean="0">
                <a:latin typeface="Calibri"/>
                <a:cs typeface="Calibri"/>
              </a:rPr>
              <a:t>e</a:t>
            </a:r>
            <a:r>
              <a:rPr lang="en-US" sz="3200" b="1" baseline="3276" dirty="0" smtClean="0">
                <a:latin typeface="Calibri"/>
                <a:cs typeface="Calibri"/>
              </a:rPr>
              <a:t>)</a:t>
            </a:r>
            <a:endParaRPr lang="en-US" sz="3200" dirty="0" smtClean="0">
              <a:latin typeface="Calibri"/>
              <a:cs typeface="Calibri"/>
            </a:endParaRPr>
          </a:p>
          <a:p>
            <a:pPr marL="355600" marR="68899">
              <a:lnSpc>
                <a:spcPts val="3051"/>
              </a:lnSpc>
              <a:spcBef>
                <a:spcPts val="327"/>
              </a:spcBef>
              <a:buNone/>
            </a:pPr>
            <a:r>
              <a:rPr lang="en-US" sz="2400" spc="-44" dirty="0" smtClean="0">
                <a:latin typeface="Calibri"/>
                <a:cs typeface="Calibri"/>
              </a:rPr>
              <a:t>   R</a:t>
            </a:r>
            <a:r>
              <a:rPr lang="en-US" sz="2400" spc="-4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turns true</a:t>
            </a:r>
            <a:r>
              <a:rPr lang="en-US" sz="2400" spc="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if the i</a:t>
            </a:r>
            <a:r>
              <a:rPr lang="en-US" sz="2400" spc="-39" dirty="0" smtClean="0">
                <a:latin typeface="Calibri"/>
                <a:cs typeface="Calibri"/>
              </a:rPr>
              <a:t>n</a:t>
            </a:r>
            <a:r>
              <a:rPr lang="en-US" sz="2400" spc="-25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ok</a:t>
            </a:r>
            <a:r>
              <a:rPr lang="en-US" sz="2400" spc="4" dirty="0" smtClean="0">
                <a:latin typeface="Calibri"/>
                <a:cs typeface="Calibri"/>
              </a:rPr>
              <a:t>i</a:t>
            </a:r>
            <a:r>
              <a:rPr lang="en-US" sz="2400" dirty="0" smtClean="0">
                <a:latin typeface="Calibri"/>
                <a:cs typeface="Calibri"/>
              </a:rPr>
              <a:t>ng</a:t>
            </a:r>
            <a:r>
              <a:rPr lang="en-US" sz="2400" spc="-1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D</a:t>
            </a:r>
            <a:r>
              <a:rPr lang="en-US" sz="2400" spc="-25" dirty="0" smtClean="0">
                <a:latin typeface="Calibri"/>
                <a:cs typeface="Calibri"/>
              </a:rPr>
              <a:t>a</a:t>
            </a:r>
            <a:r>
              <a:rPr lang="en-US" sz="2400" spc="-1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</a:t>
            </a:r>
            <a:r>
              <a:rPr lang="en-US" sz="2400" spc="-27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obj</a:t>
            </a:r>
            <a:r>
              <a:rPr lang="en-US" sz="2400" spc="4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ct </a:t>
            </a:r>
            <a:r>
              <a:rPr lang="en-US" sz="2400" spc="-19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o</a:t>
            </a:r>
            <a:r>
              <a:rPr lang="en-US" sz="2400" spc="-25" dirty="0" smtClean="0">
                <a:latin typeface="Calibri"/>
                <a:cs typeface="Calibri"/>
              </a:rPr>
              <a:t>n</a:t>
            </a:r>
            <a:r>
              <a:rPr lang="en-US" sz="2400" spc="-2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ains</a:t>
            </a:r>
            <a:r>
              <a:rPr lang="en-US" sz="2400" spc="-4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a</a:t>
            </a:r>
            <a:r>
              <a:rPr lang="en-US" sz="2400" spc="-6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d</a:t>
            </a:r>
            <a:r>
              <a:rPr lang="en-US" sz="2400" spc="-25" dirty="0" smtClean="0">
                <a:latin typeface="Calibri"/>
                <a:cs typeface="Calibri"/>
              </a:rPr>
              <a:t>a</a:t>
            </a:r>
            <a:r>
              <a:rPr lang="en-US" sz="2400" spc="-1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</a:t>
            </a:r>
            <a:r>
              <a:rPr lang="en-US" sz="2400" spc="-19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t  is  l</a:t>
            </a:r>
            <a:r>
              <a:rPr lang="en-US" sz="2400" spc="-14" dirty="0" smtClean="0">
                <a:latin typeface="Calibri"/>
                <a:cs typeface="Calibri"/>
              </a:rPr>
              <a:t>a</a:t>
            </a:r>
            <a:r>
              <a:rPr lang="en-US" sz="2400" spc="-1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er</a:t>
            </a:r>
            <a:r>
              <a:rPr lang="en-US" sz="2400" spc="-53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than</a:t>
            </a:r>
            <a:r>
              <a:rPr lang="en-US" sz="2400" spc="-36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the</a:t>
            </a:r>
            <a:r>
              <a:rPr lang="en-US" sz="2400" spc="-33" dirty="0" smtClean="0">
                <a:latin typeface="Calibri"/>
                <a:cs typeface="Calibri"/>
              </a:rPr>
              <a:t> </a:t>
            </a:r>
            <a:r>
              <a:rPr lang="en-US" sz="2400" spc="4" dirty="0" smtClean="0">
                <a:latin typeface="Calibri"/>
                <a:cs typeface="Calibri"/>
              </a:rPr>
              <a:t>o</a:t>
            </a:r>
            <a:r>
              <a:rPr lang="en-US" sz="2400" dirty="0" smtClean="0">
                <a:latin typeface="Calibri"/>
                <a:cs typeface="Calibri"/>
              </a:rPr>
              <a:t>ne</a:t>
            </a:r>
            <a:r>
              <a:rPr lang="en-US" sz="2400" spc="-38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specified</a:t>
            </a:r>
            <a:r>
              <a:rPr lang="en-US" sz="2400" spc="-65" dirty="0" smtClean="0">
                <a:latin typeface="Calibri"/>
                <a:cs typeface="Calibri"/>
              </a:rPr>
              <a:t> </a:t>
            </a:r>
            <a:r>
              <a:rPr lang="en-US" sz="2400" spc="-14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y</a:t>
            </a:r>
            <a:r>
              <a:rPr lang="en-US" sz="2400" spc="-1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d</a:t>
            </a:r>
            <a:r>
              <a:rPr lang="en-US" sz="2400" spc="-25" dirty="0" smtClean="0">
                <a:latin typeface="Calibri"/>
                <a:cs typeface="Calibri"/>
              </a:rPr>
              <a:t>a</a:t>
            </a:r>
            <a:r>
              <a:rPr lang="en-US" sz="2400" spc="-1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e,</a:t>
            </a:r>
            <a:r>
              <a:rPr lang="en-US" sz="2400" spc="-43" dirty="0" smtClean="0">
                <a:latin typeface="Calibri"/>
                <a:cs typeface="Calibri"/>
              </a:rPr>
              <a:t> </a:t>
            </a:r>
            <a:r>
              <a:rPr lang="en-US" sz="2400" spc="4" dirty="0" smtClean="0">
                <a:latin typeface="Calibri"/>
                <a:cs typeface="Calibri"/>
              </a:rPr>
              <a:t>o</a:t>
            </a:r>
            <a:r>
              <a:rPr lang="en-US" sz="2400" dirty="0" smtClean="0">
                <a:latin typeface="Calibri"/>
                <a:cs typeface="Calibri"/>
              </a:rPr>
              <a:t>the</a:t>
            </a:r>
            <a:r>
              <a:rPr lang="en-US" sz="2400" spc="19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wise,</a:t>
            </a:r>
            <a:r>
              <a:rPr lang="en-US" sz="2400" spc="-107" dirty="0" smtClean="0">
                <a:latin typeface="Calibri"/>
                <a:cs typeface="Calibri"/>
              </a:rPr>
              <a:t> </a:t>
            </a:r>
            <a:r>
              <a:rPr lang="en-US" sz="2400" spc="4" dirty="0" smtClean="0">
                <a:latin typeface="Calibri"/>
                <a:cs typeface="Calibri"/>
              </a:rPr>
              <a:t>i</a:t>
            </a:r>
            <a:r>
              <a:rPr lang="en-US" sz="2400" dirty="0" smtClean="0">
                <a:latin typeface="Calibri"/>
                <a:cs typeface="Calibri"/>
              </a:rPr>
              <a:t>t </a:t>
            </a:r>
            <a:r>
              <a:rPr lang="en-US" sz="2400" spc="-25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eturns  </a:t>
            </a:r>
            <a:r>
              <a:rPr lang="en-US" sz="2400" spc="-54" dirty="0" smtClean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alse.</a:t>
            </a:r>
          </a:p>
          <a:p>
            <a:pPr marL="12700" marR="47548">
              <a:lnSpc>
                <a:spcPct val="101725"/>
              </a:lnSpc>
              <a:buNone/>
            </a:pPr>
            <a:r>
              <a:rPr lang="en-US" sz="2400" b="1" dirty="0" err="1" smtClean="0">
                <a:latin typeface="Calibri"/>
                <a:cs typeface="Calibri"/>
              </a:rPr>
              <a:t>bool</a:t>
            </a:r>
            <a:r>
              <a:rPr lang="en-US" sz="2400" b="1" spc="9" dirty="0" err="1" smtClean="0">
                <a:latin typeface="Calibri"/>
                <a:cs typeface="Calibri"/>
              </a:rPr>
              <a:t>e</a:t>
            </a:r>
            <a:r>
              <a:rPr lang="en-US" sz="2400" b="1" dirty="0" err="1" smtClean="0">
                <a:latin typeface="Calibri"/>
                <a:cs typeface="Calibri"/>
              </a:rPr>
              <a:t>an</a:t>
            </a:r>
            <a:r>
              <a:rPr lang="en-US" sz="2400" b="1" spc="-84" dirty="0" smtClean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b</a:t>
            </a:r>
            <a:r>
              <a:rPr lang="en-US" sz="2400" b="1" spc="-14" dirty="0" smtClean="0">
                <a:latin typeface="Calibri"/>
                <a:cs typeface="Calibri"/>
              </a:rPr>
              <a:t>e</a:t>
            </a:r>
            <a:r>
              <a:rPr lang="en-US" sz="2400" b="1" spc="-34" dirty="0" smtClean="0">
                <a:latin typeface="Calibri"/>
                <a:cs typeface="Calibri"/>
              </a:rPr>
              <a:t>f</a:t>
            </a:r>
            <a:r>
              <a:rPr lang="en-US" sz="2400" b="1" dirty="0" smtClean="0">
                <a:latin typeface="Calibri"/>
                <a:cs typeface="Calibri"/>
              </a:rPr>
              <a:t>o</a:t>
            </a:r>
            <a:r>
              <a:rPr lang="en-US" sz="2400" b="1" spc="-19" dirty="0" smtClean="0">
                <a:latin typeface="Calibri"/>
                <a:cs typeface="Calibri"/>
              </a:rPr>
              <a:t>r</a:t>
            </a:r>
            <a:r>
              <a:rPr lang="en-US" sz="2400" b="1" dirty="0" smtClean="0">
                <a:latin typeface="Calibri"/>
                <a:cs typeface="Calibri"/>
              </a:rPr>
              <a:t>e(D</a:t>
            </a:r>
            <a:r>
              <a:rPr lang="en-US" sz="2400" b="1" spc="-14" dirty="0" smtClean="0">
                <a:latin typeface="Calibri"/>
                <a:cs typeface="Calibri"/>
              </a:rPr>
              <a:t>a</a:t>
            </a:r>
            <a:r>
              <a:rPr lang="en-US" sz="2400" b="1" spc="-34" dirty="0" smtClean="0">
                <a:latin typeface="Calibri"/>
                <a:cs typeface="Calibri"/>
              </a:rPr>
              <a:t>t</a:t>
            </a:r>
            <a:r>
              <a:rPr lang="en-US" sz="2400" b="1" dirty="0" smtClean="0">
                <a:latin typeface="Calibri"/>
                <a:cs typeface="Calibri"/>
              </a:rPr>
              <a:t>e</a:t>
            </a:r>
            <a:r>
              <a:rPr lang="en-US" sz="2400" b="1" spc="-102" dirty="0" smtClean="0">
                <a:latin typeface="Calibri"/>
                <a:cs typeface="Calibri"/>
              </a:rPr>
              <a:t> </a:t>
            </a:r>
            <a:r>
              <a:rPr lang="en-US" sz="2400" b="1" dirty="0" err="1" smtClean="0">
                <a:latin typeface="Calibri"/>
                <a:cs typeface="Calibri"/>
              </a:rPr>
              <a:t>d</a:t>
            </a:r>
            <a:r>
              <a:rPr lang="en-US" sz="2400" b="1" spc="-14" dirty="0" err="1" smtClean="0">
                <a:latin typeface="Calibri"/>
                <a:cs typeface="Calibri"/>
              </a:rPr>
              <a:t>a</a:t>
            </a:r>
            <a:r>
              <a:rPr lang="en-US" sz="2400" b="1" spc="-34" dirty="0" err="1" smtClean="0">
                <a:latin typeface="Calibri"/>
                <a:cs typeface="Calibri"/>
              </a:rPr>
              <a:t>t</a:t>
            </a:r>
            <a:r>
              <a:rPr lang="en-US" sz="2400" b="1" spc="4" dirty="0" err="1" smtClean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)</a:t>
            </a:r>
            <a:endParaRPr lang="en-US" sz="2400" dirty="0" smtClean="0">
              <a:latin typeface="Calibri"/>
              <a:cs typeface="Calibri"/>
            </a:endParaRPr>
          </a:p>
          <a:p>
            <a:pPr marL="355600" marR="68899" algn="just">
              <a:lnSpc>
                <a:spcPts val="3051"/>
              </a:lnSpc>
              <a:spcBef>
                <a:spcPts val="459"/>
              </a:spcBef>
              <a:buNone/>
            </a:pPr>
            <a:r>
              <a:rPr lang="en-US" sz="2400" spc="-44" dirty="0" smtClean="0">
                <a:latin typeface="Calibri"/>
                <a:cs typeface="Calibri"/>
              </a:rPr>
              <a:t>   R</a:t>
            </a:r>
            <a:r>
              <a:rPr lang="en-US" sz="2400" spc="-4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turns true</a:t>
            </a:r>
            <a:r>
              <a:rPr lang="en-US" sz="2400" spc="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if the i</a:t>
            </a:r>
            <a:r>
              <a:rPr lang="en-US" sz="2400" spc="-39" dirty="0" smtClean="0">
                <a:latin typeface="Calibri"/>
                <a:cs typeface="Calibri"/>
              </a:rPr>
              <a:t>n</a:t>
            </a:r>
            <a:r>
              <a:rPr lang="en-US" sz="2400" spc="-25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ok</a:t>
            </a:r>
            <a:r>
              <a:rPr lang="en-US" sz="2400" spc="4" dirty="0" smtClean="0">
                <a:latin typeface="Calibri"/>
                <a:cs typeface="Calibri"/>
              </a:rPr>
              <a:t>i</a:t>
            </a:r>
            <a:r>
              <a:rPr lang="en-US" sz="2400" dirty="0" smtClean="0">
                <a:latin typeface="Calibri"/>
                <a:cs typeface="Calibri"/>
              </a:rPr>
              <a:t>ng</a:t>
            </a:r>
            <a:r>
              <a:rPr lang="en-US" sz="2400" spc="-1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D</a:t>
            </a:r>
            <a:r>
              <a:rPr lang="en-US" sz="2400" spc="-25" dirty="0" smtClean="0">
                <a:latin typeface="Calibri"/>
                <a:cs typeface="Calibri"/>
              </a:rPr>
              <a:t>a</a:t>
            </a:r>
            <a:r>
              <a:rPr lang="en-US" sz="2400" spc="-1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</a:t>
            </a:r>
            <a:r>
              <a:rPr lang="en-US" sz="2400" spc="-27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obj</a:t>
            </a:r>
            <a:r>
              <a:rPr lang="en-US" sz="2400" spc="4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ct </a:t>
            </a:r>
            <a:r>
              <a:rPr lang="en-US" sz="2400" spc="-19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o</a:t>
            </a:r>
            <a:r>
              <a:rPr lang="en-US" sz="2400" spc="-25" dirty="0" smtClean="0">
                <a:latin typeface="Calibri"/>
                <a:cs typeface="Calibri"/>
              </a:rPr>
              <a:t>n</a:t>
            </a:r>
            <a:r>
              <a:rPr lang="en-US" sz="2400" spc="-2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ains</a:t>
            </a:r>
            <a:r>
              <a:rPr lang="en-US" sz="2400" spc="-4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a</a:t>
            </a:r>
            <a:r>
              <a:rPr lang="en-US" sz="2400" spc="-6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d</a:t>
            </a:r>
            <a:r>
              <a:rPr lang="en-US" sz="2400" spc="-25" dirty="0" smtClean="0">
                <a:latin typeface="Calibri"/>
                <a:cs typeface="Calibri"/>
              </a:rPr>
              <a:t>a</a:t>
            </a:r>
            <a:r>
              <a:rPr lang="en-US" sz="2400" spc="-1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</a:t>
            </a:r>
            <a:r>
              <a:rPr lang="en-US" sz="2400" spc="-19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t is  e</a:t>
            </a:r>
            <a:r>
              <a:rPr lang="en-US" sz="2400" spc="9" dirty="0" smtClean="0">
                <a:latin typeface="Calibri"/>
                <a:cs typeface="Calibri"/>
              </a:rPr>
              <a:t>a</a:t>
            </a:r>
            <a:r>
              <a:rPr lang="en-US" sz="2400" dirty="0" smtClean="0">
                <a:latin typeface="Calibri"/>
                <a:cs typeface="Calibri"/>
              </a:rPr>
              <a:t>rl</a:t>
            </a:r>
            <a:r>
              <a:rPr lang="en-US" sz="2400" spc="9" dirty="0" smtClean="0">
                <a:latin typeface="Calibri"/>
                <a:cs typeface="Calibri"/>
              </a:rPr>
              <a:t>i</a:t>
            </a:r>
            <a:r>
              <a:rPr lang="en-US" sz="2400" dirty="0" smtClean="0">
                <a:latin typeface="Calibri"/>
                <a:cs typeface="Calibri"/>
              </a:rPr>
              <a:t>er</a:t>
            </a:r>
            <a:r>
              <a:rPr lang="en-US" sz="2400" spc="-4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than</a:t>
            </a:r>
            <a:r>
              <a:rPr lang="en-US" sz="2400" spc="-46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the</a:t>
            </a:r>
            <a:r>
              <a:rPr lang="en-US" sz="2400" spc="-18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one</a:t>
            </a:r>
            <a:r>
              <a:rPr lang="en-US" sz="2400" spc="-38" dirty="0" smtClean="0">
                <a:latin typeface="Calibri"/>
                <a:cs typeface="Calibri"/>
              </a:rPr>
              <a:t> </a:t>
            </a:r>
            <a:r>
              <a:rPr lang="en-US" sz="2400" spc="-9" dirty="0" smtClean="0">
                <a:latin typeface="Calibri"/>
                <a:cs typeface="Calibri"/>
              </a:rPr>
              <a:t>s</a:t>
            </a:r>
            <a:r>
              <a:rPr lang="en-US" sz="2400" dirty="0" smtClean="0">
                <a:latin typeface="Calibri"/>
                <a:cs typeface="Calibri"/>
              </a:rPr>
              <a:t>pecified</a:t>
            </a:r>
            <a:r>
              <a:rPr lang="en-US" sz="2400" spc="-65" dirty="0" smtClean="0">
                <a:latin typeface="Calibri"/>
                <a:cs typeface="Calibri"/>
              </a:rPr>
              <a:t> </a:t>
            </a:r>
            <a:r>
              <a:rPr lang="en-US" sz="2400" spc="-14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y</a:t>
            </a:r>
            <a:r>
              <a:rPr lang="en-US" sz="2400" spc="-1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d</a:t>
            </a:r>
            <a:r>
              <a:rPr lang="en-US" sz="2400" spc="-25" dirty="0" smtClean="0">
                <a:latin typeface="Calibri"/>
                <a:cs typeface="Calibri"/>
              </a:rPr>
              <a:t>a</a:t>
            </a:r>
            <a:r>
              <a:rPr lang="en-US" sz="2400" spc="-1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e,</a:t>
            </a:r>
            <a:r>
              <a:rPr lang="en-US" sz="2400" spc="-28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o</a:t>
            </a:r>
            <a:r>
              <a:rPr lang="en-US" sz="2400" spc="4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he</a:t>
            </a:r>
            <a:r>
              <a:rPr lang="en-US" sz="2400" spc="19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wise,</a:t>
            </a:r>
            <a:r>
              <a:rPr lang="en-US" sz="2400" spc="-107" dirty="0" smtClean="0">
                <a:latin typeface="Calibri"/>
                <a:cs typeface="Calibri"/>
              </a:rPr>
              <a:t> </a:t>
            </a:r>
            <a:r>
              <a:rPr lang="en-US" sz="2400" spc="4" dirty="0" smtClean="0">
                <a:latin typeface="Calibri"/>
                <a:cs typeface="Calibri"/>
              </a:rPr>
              <a:t>i</a:t>
            </a:r>
            <a:r>
              <a:rPr lang="en-US" sz="2400" dirty="0" smtClean="0">
                <a:latin typeface="Calibri"/>
                <a:cs typeface="Calibri"/>
              </a:rPr>
              <a:t>t</a:t>
            </a:r>
            <a:r>
              <a:rPr lang="en-US" sz="2400" spc="-9" dirty="0" smtClean="0">
                <a:latin typeface="Calibri"/>
                <a:cs typeface="Calibri"/>
              </a:rPr>
              <a:t> </a:t>
            </a:r>
            <a:r>
              <a:rPr lang="en-US" sz="2400" spc="-29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eturns    </a:t>
            </a:r>
            <a:r>
              <a:rPr lang="en-US" sz="2400" spc="-54" dirty="0" smtClean="0">
                <a:latin typeface="Calibri"/>
                <a:cs typeface="Calibri"/>
              </a:rPr>
              <a:t>f</a:t>
            </a:r>
            <a:r>
              <a:rPr lang="en-US" sz="2400" dirty="0" smtClean="0">
                <a:latin typeface="Calibri"/>
                <a:cs typeface="Calibri"/>
              </a:rPr>
              <a:t>alse.</a:t>
            </a:r>
          </a:p>
          <a:p>
            <a:pPr marL="12700" marR="47548">
              <a:lnSpc>
                <a:spcPct val="101725"/>
              </a:lnSpc>
              <a:buNone/>
            </a:pPr>
            <a:r>
              <a:rPr lang="en-US" sz="2400" b="1" dirty="0" smtClean="0">
                <a:latin typeface="Calibri"/>
                <a:cs typeface="Calibri"/>
              </a:rPr>
              <a:t>O</a:t>
            </a:r>
            <a:r>
              <a:rPr lang="en-US" sz="2400" b="1" spc="4" dirty="0" smtClean="0">
                <a:latin typeface="Calibri"/>
                <a:cs typeface="Calibri"/>
              </a:rPr>
              <a:t>b</a:t>
            </a:r>
            <a:r>
              <a:rPr lang="en-US" sz="2400" b="1" dirty="0" smtClean="0">
                <a:latin typeface="Calibri"/>
                <a:cs typeface="Calibri"/>
              </a:rPr>
              <a:t>ject</a:t>
            </a:r>
            <a:r>
              <a:rPr lang="en-US" sz="2400" b="1" spc="-83" dirty="0" smtClean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clon</a:t>
            </a:r>
            <a:r>
              <a:rPr lang="en-US" sz="2400" b="1" spc="4" dirty="0" smtClean="0">
                <a:latin typeface="Calibri"/>
                <a:cs typeface="Calibri"/>
              </a:rPr>
              <a:t>e</a:t>
            </a:r>
            <a:r>
              <a:rPr lang="en-US" sz="2400" b="1" dirty="0" smtClean="0">
                <a:latin typeface="Calibri"/>
                <a:cs typeface="Calibri"/>
              </a:rPr>
              <a:t>(</a:t>
            </a:r>
            <a:r>
              <a:rPr lang="en-US" sz="2400" b="1" spc="-55" dirty="0" smtClean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)</a:t>
            </a:r>
            <a:endParaRPr lang="en-US" sz="2400" dirty="0" smtClean="0">
              <a:latin typeface="Calibri"/>
              <a:cs typeface="Calibri"/>
            </a:endParaRPr>
          </a:p>
          <a:p>
            <a:pPr marL="12700" marR="47548">
              <a:lnSpc>
                <a:spcPts val="3000"/>
              </a:lnSpc>
              <a:spcBef>
                <a:spcPts val="150"/>
              </a:spcBef>
              <a:buNone/>
            </a:pPr>
            <a:r>
              <a:rPr lang="en-US" sz="2400" baseline="1092" dirty="0" smtClean="0">
                <a:latin typeface="Calibri"/>
                <a:cs typeface="Calibri"/>
              </a:rPr>
              <a:t>    </a:t>
            </a:r>
            <a:r>
              <a:rPr lang="en-US" sz="3200" baseline="1092" dirty="0" smtClean="0">
                <a:latin typeface="Calibri"/>
                <a:cs typeface="Calibri"/>
              </a:rPr>
              <a:t>Dupli</a:t>
            </a:r>
            <a:r>
              <a:rPr lang="en-US" sz="3200" spc="-25" baseline="1092" dirty="0" smtClean="0">
                <a:latin typeface="Calibri"/>
                <a:cs typeface="Calibri"/>
              </a:rPr>
              <a:t>c</a:t>
            </a:r>
            <a:r>
              <a:rPr lang="en-US" sz="3200" spc="-19" baseline="1092" dirty="0" smtClean="0">
                <a:latin typeface="Calibri"/>
                <a:cs typeface="Calibri"/>
              </a:rPr>
              <a:t>at</a:t>
            </a:r>
            <a:r>
              <a:rPr lang="en-US" sz="3200" baseline="1092" dirty="0" smtClean="0">
                <a:latin typeface="Calibri"/>
                <a:cs typeface="Calibri"/>
              </a:rPr>
              <a:t>es</a:t>
            </a:r>
            <a:r>
              <a:rPr lang="en-US" sz="3200" spc="-97" baseline="1092" dirty="0" smtClean="0">
                <a:latin typeface="Calibri"/>
                <a:cs typeface="Calibri"/>
              </a:rPr>
              <a:t> </a:t>
            </a:r>
            <a:r>
              <a:rPr lang="en-US" sz="3200" baseline="1092" dirty="0" smtClean="0">
                <a:latin typeface="Calibri"/>
                <a:cs typeface="Calibri"/>
              </a:rPr>
              <a:t>the</a:t>
            </a:r>
            <a:r>
              <a:rPr lang="en-US" sz="3200" spc="-18" baseline="1092" dirty="0" smtClean="0">
                <a:latin typeface="Calibri"/>
                <a:cs typeface="Calibri"/>
              </a:rPr>
              <a:t> </a:t>
            </a:r>
            <a:r>
              <a:rPr lang="en-US" sz="3200" baseline="1092" dirty="0" smtClean="0">
                <a:latin typeface="Calibri"/>
                <a:cs typeface="Calibri"/>
              </a:rPr>
              <a:t>i</a:t>
            </a:r>
            <a:r>
              <a:rPr lang="en-US" sz="3200" spc="-34" baseline="1092" dirty="0" smtClean="0">
                <a:latin typeface="Calibri"/>
                <a:cs typeface="Calibri"/>
              </a:rPr>
              <a:t>n</a:t>
            </a:r>
            <a:r>
              <a:rPr lang="en-US" sz="3200" spc="-25" baseline="1092" dirty="0" smtClean="0">
                <a:latin typeface="Calibri"/>
                <a:cs typeface="Calibri"/>
              </a:rPr>
              <a:t>v</a:t>
            </a:r>
            <a:r>
              <a:rPr lang="en-US" sz="3200" baseline="1092" dirty="0" smtClean="0">
                <a:latin typeface="Calibri"/>
                <a:cs typeface="Calibri"/>
              </a:rPr>
              <a:t>o</a:t>
            </a:r>
            <a:r>
              <a:rPr lang="en-US" sz="3200" spc="9" baseline="1092" dirty="0" smtClean="0">
                <a:latin typeface="Calibri"/>
                <a:cs typeface="Calibri"/>
              </a:rPr>
              <a:t>k</a:t>
            </a:r>
            <a:r>
              <a:rPr lang="en-US" sz="3200" baseline="1092" dirty="0" smtClean="0">
                <a:latin typeface="Calibri"/>
                <a:cs typeface="Calibri"/>
              </a:rPr>
              <a:t>ing</a:t>
            </a:r>
            <a:r>
              <a:rPr lang="en-US" sz="3200" spc="-95" baseline="1092" dirty="0" smtClean="0">
                <a:latin typeface="Calibri"/>
                <a:cs typeface="Calibri"/>
              </a:rPr>
              <a:t> </a:t>
            </a:r>
            <a:r>
              <a:rPr lang="en-US" sz="3200" baseline="1092" dirty="0" smtClean="0">
                <a:latin typeface="Calibri"/>
                <a:cs typeface="Calibri"/>
              </a:rPr>
              <a:t>D</a:t>
            </a:r>
            <a:r>
              <a:rPr lang="en-US" sz="3200" spc="-19" baseline="1092" dirty="0" smtClean="0">
                <a:latin typeface="Calibri"/>
                <a:cs typeface="Calibri"/>
              </a:rPr>
              <a:t>at</a:t>
            </a:r>
            <a:r>
              <a:rPr lang="en-US" sz="3200" baseline="1092" dirty="0" smtClean="0">
                <a:latin typeface="Calibri"/>
                <a:cs typeface="Calibri"/>
              </a:rPr>
              <a:t>e</a:t>
            </a:r>
            <a:r>
              <a:rPr lang="en-US" sz="3200" spc="-39" baseline="1092" dirty="0" smtClean="0">
                <a:latin typeface="Calibri"/>
                <a:cs typeface="Calibri"/>
              </a:rPr>
              <a:t> </a:t>
            </a:r>
            <a:r>
              <a:rPr lang="en-US" sz="3200" baseline="1092" dirty="0" smtClean="0">
                <a:latin typeface="Calibri"/>
                <a:cs typeface="Calibri"/>
              </a:rPr>
              <a:t>objec</a:t>
            </a:r>
            <a:r>
              <a:rPr lang="en-US" sz="3200" spc="4" baseline="1092" dirty="0" smtClean="0">
                <a:latin typeface="Calibri"/>
                <a:cs typeface="Calibri"/>
              </a:rPr>
              <a:t>t</a:t>
            </a:r>
            <a:r>
              <a:rPr lang="en-US" sz="3200" baseline="1092" dirty="0" smtClean="0">
                <a:latin typeface="Calibri"/>
                <a:cs typeface="Calibri"/>
              </a:rPr>
              <a:t>.</a:t>
            </a:r>
            <a:endParaRPr lang="en-US" sz="32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IMPORTANT METHODS IN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47548">
              <a:lnSpc>
                <a:spcPts val="3000"/>
              </a:lnSpc>
            </a:pPr>
            <a:endParaRPr lang="en-US" sz="3200" b="1" baseline="1092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7548">
              <a:lnSpc>
                <a:spcPts val="3000"/>
              </a:lnSpc>
              <a:buNone/>
            </a:pP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spc="-25" baseline="1092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spc="-25" baseline="10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14" baseline="1092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ompa</a:t>
            </a:r>
            <a:r>
              <a:rPr lang="en-US" sz="3200" b="1" spc="-19" baseline="1092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spc="-209" baseline="1092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b="1" baseline="1092" dirty="0" smtClean="0"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z="3200" b="1" spc="-19" baseline="1092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spc="-39" baseline="1092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baseline="1092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spc="27" baseline="10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3200" b="1" spc="-19" baseline="1092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3200" b="1" spc="-39" baseline="1092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spc="4" baseline="1092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baseline="1092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7548">
              <a:lnSpc>
                <a:spcPts val="293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pc="-1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34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alue</a:t>
            </a:r>
            <a:r>
              <a:rPr lang="en-US" spc="-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pc="-18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pc="-34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9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ing</a:t>
            </a:r>
            <a:r>
              <a:rPr lang="en-US" spc="-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pc="4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spc="-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pc="9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pc="-19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-4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19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    Returns 0 if the values are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equal.Returns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negative value of the invoking object is earlier than date. Returns a positive value if the invoking object is later than date.</a:t>
            </a:r>
          </a:p>
          <a:p>
            <a:pPr marL="12700" marR="47548">
              <a:lnSpc>
                <a:spcPts val="2930"/>
              </a:lnSpc>
              <a:buNone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7548">
              <a:lnSpc>
                <a:spcPts val="3005"/>
              </a:lnSpc>
              <a:spcBef>
                <a:spcPts val="26"/>
              </a:spcBef>
              <a:buNone/>
            </a:pP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spc="-19" baseline="1092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spc="-44" baseline="10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spc="-14" baseline="1092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ompa</a:t>
            </a:r>
            <a:r>
              <a:rPr lang="en-US" sz="3200" b="1" spc="-14" baseline="1092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200" b="1" spc="-209" baseline="1092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b="1" spc="4" baseline="1092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3200" b="1" baseline="1092" dirty="0" smtClean="0">
                <a:latin typeface="Times New Roman" pitchFamily="18" charset="0"/>
                <a:cs typeface="Times New Roman" pitchFamily="18" charset="0"/>
              </a:rPr>
              <a:t>(O</a:t>
            </a:r>
            <a:r>
              <a:rPr lang="en-US" sz="3200" b="1" spc="9" baseline="1092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="1" baseline="1092" dirty="0" smtClean="0">
                <a:latin typeface="Times New Roman" pitchFamily="18" charset="0"/>
                <a:cs typeface="Times New Roman" pitchFamily="18" charset="0"/>
              </a:rPr>
              <a:t>ject</a:t>
            </a:r>
            <a:r>
              <a:rPr lang="en-US" sz="3200" b="1" spc="-178" baseline="109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baseline="1092" dirty="0" err="1" smtClean="0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US" sz="3200" b="1" spc="4" baseline="1092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3200" b="1" baseline="1092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7548">
              <a:lnSpc>
                <a:spcPts val="293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Ope</a:t>
            </a:r>
            <a:r>
              <a:rPr lang="en-US" spc="-34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pc="-19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es</a:t>
            </a:r>
            <a:r>
              <a:rPr lang="en-US" spc="-9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</a:t>
            </a:r>
            <a:r>
              <a:rPr lang="en-US" spc="-19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</a:t>
            </a:r>
            <a:r>
              <a:rPr lang="en-US" spc="-14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</a:t>
            </a:r>
            <a:r>
              <a:rPr lang="en-US" spc="9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pc="-6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19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pc="-25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ompa</a:t>
            </a:r>
            <a:r>
              <a:rPr lang="en-US" spc="-29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pc="-214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pc="4" dirty="0" err="1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(D</a:t>
            </a:r>
            <a:r>
              <a:rPr lang="en-US" spc="-19" dirty="0" smtClean="0"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e)</a:t>
            </a:r>
            <a:r>
              <a:rPr lang="en-US" spc="-14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spc="-1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obj</a:t>
            </a:r>
            <a:r>
              <a:rPr lang="en-US" spc="-3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pc="-2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pc="-4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pc="-25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pc="-19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 Otherwise, it throws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ClassCastException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62786">
              <a:lnSpc>
                <a:spcPts val="2850"/>
              </a:lnSpc>
              <a:spcBef>
                <a:spcPts val="142"/>
              </a:spcBef>
              <a:buNone/>
            </a:pPr>
            <a:endParaRPr lang="en-US" sz="3600" b="1" baseline="3034" dirty="0" smtClean="0">
              <a:latin typeface="Calibri"/>
              <a:cs typeface="Calibri"/>
            </a:endParaRPr>
          </a:p>
          <a:p>
            <a:pPr marL="12700" marR="62786">
              <a:lnSpc>
                <a:spcPts val="2850"/>
              </a:lnSpc>
              <a:spcBef>
                <a:spcPts val="142"/>
              </a:spcBef>
              <a:buNone/>
            </a:pPr>
            <a:r>
              <a:rPr lang="en-US" sz="3600" b="1" baseline="3034" dirty="0" err="1" smtClean="0">
                <a:latin typeface="Calibri"/>
                <a:cs typeface="Calibri"/>
              </a:rPr>
              <a:t>boolean</a:t>
            </a:r>
            <a:r>
              <a:rPr lang="en-US" sz="3600" b="1" baseline="3034" dirty="0" smtClean="0">
                <a:latin typeface="Calibri"/>
                <a:cs typeface="Calibri"/>
              </a:rPr>
              <a:t> equals(Obj</a:t>
            </a:r>
            <a:r>
              <a:rPr lang="en-US" sz="3600" b="1" spc="-4" baseline="3034" dirty="0" smtClean="0">
                <a:latin typeface="Calibri"/>
                <a:cs typeface="Calibri"/>
              </a:rPr>
              <a:t>e</a:t>
            </a:r>
            <a:r>
              <a:rPr lang="en-US" sz="3600" b="1" baseline="3034" dirty="0" smtClean="0">
                <a:latin typeface="Calibri"/>
                <a:cs typeface="Calibri"/>
              </a:rPr>
              <a:t>ct</a:t>
            </a:r>
            <a:r>
              <a:rPr lang="en-US" sz="3600" b="1" spc="9" baseline="3034" dirty="0" smtClean="0">
                <a:latin typeface="Calibri"/>
                <a:cs typeface="Calibri"/>
              </a:rPr>
              <a:t> </a:t>
            </a:r>
            <a:r>
              <a:rPr lang="en-US" sz="3600" b="1" baseline="3034" dirty="0" smtClean="0">
                <a:latin typeface="Calibri"/>
                <a:cs typeface="Calibri"/>
              </a:rPr>
              <a:t>d</a:t>
            </a:r>
            <a:r>
              <a:rPr lang="en-US" sz="3600" b="1" spc="-19" baseline="3034" dirty="0" smtClean="0">
                <a:latin typeface="Calibri"/>
                <a:cs typeface="Calibri"/>
              </a:rPr>
              <a:t>a</a:t>
            </a:r>
            <a:r>
              <a:rPr lang="en-US" sz="3600" b="1" spc="-34" baseline="3034" dirty="0" smtClean="0">
                <a:latin typeface="Calibri"/>
                <a:cs typeface="Calibri"/>
              </a:rPr>
              <a:t>t</a:t>
            </a:r>
            <a:r>
              <a:rPr lang="en-US" sz="3600" b="1" baseline="3034" dirty="0" smtClean="0">
                <a:latin typeface="Calibri"/>
                <a:cs typeface="Calibri"/>
              </a:rPr>
              <a:t>e)</a:t>
            </a:r>
            <a:endParaRPr lang="en-US" dirty="0" smtClean="0">
              <a:latin typeface="Calibri"/>
              <a:cs typeface="Calibri"/>
            </a:endParaRPr>
          </a:p>
          <a:p>
            <a:pPr marL="355600" marR="253682">
              <a:lnSpc>
                <a:spcPts val="3295"/>
              </a:lnSpc>
              <a:spcBef>
                <a:spcPts val="365"/>
              </a:spcBef>
              <a:buNone/>
            </a:pPr>
            <a:r>
              <a:rPr lang="en-US" spc="-50" dirty="0" smtClean="0">
                <a:latin typeface="Calibri"/>
                <a:cs typeface="Calibri"/>
              </a:rPr>
              <a:t>    R</a:t>
            </a:r>
            <a:r>
              <a:rPr lang="en-US" spc="-9" dirty="0" smtClean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tu</a:t>
            </a:r>
            <a:r>
              <a:rPr lang="en-US" spc="-14" dirty="0" smtClean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ns</a:t>
            </a:r>
            <a:r>
              <a:rPr lang="en-US" spc="-3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</a:t>
            </a:r>
            <a:r>
              <a:rPr lang="en-US" spc="-9" dirty="0" smtClean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ue if </a:t>
            </a:r>
            <a:r>
              <a:rPr lang="en-US" spc="-14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he i</a:t>
            </a:r>
            <a:r>
              <a:rPr lang="en-US" spc="-50" dirty="0" smtClean="0">
                <a:latin typeface="Calibri"/>
                <a:cs typeface="Calibri"/>
              </a:rPr>
              <a:t>n</a:t>
            </a:r>
            <a:r>
              <a:rPr lang="en-US" spc="-19" dirty="0" smtClean="0">
                <a:latin typeface="Calibri"/>
                <a:cs typeface="Calibri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oking D</a:t>
            </a:r>
            <a:r>
              <a:rPr lang="en-US" spc="-29" dirty="0" smtClean="0">
                <a:latin typeface="Calibri"/>
                <a:cs typeface="Calibri"/>
              </a:rPr>
              <a:t>at</a:t>
            </a:r>
            <a:r>
              <a:rPr lang="en-US" dirty="0" smtClean="0">
                <a:latin typeface="Calibri"/>
                <a:cs typeface="Calibri"/>
              </a:rPr>
              <a:t>e</a:t>
            </a:r>
            <a:r>
              <a:rPr lang="en-US" spc="-25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object</a:t>
            </a:r>
            <a:r>
              <a:rPr lang="en-US" spc="-19" dirty="0" smtClean="0">
                <a:latin typeface="Calibri"/>
                <a:cs typeface="Calibri"/>
              </a:rPr>
              <a:t> </a:t>
            </a:r>
            <a:r>
              <a:rPr lang="en-US" spc="-25" dirty="0" smtClean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o</a:t>
            </a:r>
            <a:r>
              <a:rPr lang="en-US" spc="-25" dirty="0" smtClean="0">
                <a:latin typeface="Calibri"/>
                <a:cs typeface="Calibri"/>
              </a:rPr>
              <a:t>n</a:t>
            </a:r>
            <a:r>
              <a:rPr lang="en-US" spc="-39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ains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the  same</a:t>
            </a:r>
            <a:r>
              <a:rPr lang="en-US" spc="-2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time and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d</a:t>
            </a:r>
            <a:r>
              <a:rPr lang="en-US" spc="-25" dirty="0" smtClean="0">
                <a:latin typeface="Calibri"/>
                <a:cs typeface="Calibri"/>
              </a:rPr>
              <a:t>a</a:t>
            </a:r>
            <a:r>
              <a:rPr lang="en-US" spc="-29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e</a:t>
            </a:r>
            <a:r>
              <a:rPr lang="en-US" spc="-1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as </a:t>
            </a:r>
            <a:r>
              <a:rPr lang="en-US" spc="-9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he</a:t>
            </a:r>
            <a:r>
              <a:rPr lang="en-US" spc="-14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one s</a:t>
            </a:r>
            <a:r>
              <a:rPr lang="en-US" spc="-9" dirty="0" smtClean="0">
                <a:latin typeface="Calibri"/>
                <a:cs typeface="Calibri"/>
              </a:rPr>
              <a:t>p</a:t>
            </a:r>
            <a:r>
              <a:rPr lang="en-US" dirty="0" smtClean="0">
                <a:latin typeface="Calibri"/>
                <a:cs typeface="Calibri"/>
              </a:rPr>
              <a:t>ecified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spc="-14" dirty="0" smtClean="0">
                <a:latin typeface="Calibri"/>
                <a:cs typeface="Calibri"/>
              </a:rPr>
              <a:t>b</a:t>
            </a:r>
            <a:r>
              <a:rPr lang="en-US" dirty="0" smtClean="0">
                <a:latin typeface="Calibri"/>
                <a:cs typeface="Calibri"/>
              </a:rPr>
              <a:t>y</a:t>
            </a:r>
            <a:r>
              <a:rPr lang="en-US" spc="-4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d</a:t>
            </a:r>
            <a:r>
              <a:rPr lang="en-US" spc="-25" dirty="0" smtClean="0">
                <a:latin typeface="Calibri"/>
                <a:cs typeface="Calibri"/>
              </a:rPr>
              <a:t>a</a:t>
            </a:r>
            <a:r>
              <a:rPr lang="en-US" spc="-29" dirty="0" smtClean="0">
                <a:latin typeface="Calibri"/>
                <a:cs typeface="Calibri"/>
              </a:rPr>
              <a:t>t</a:t>
            </a:r>
            <a:r>
              <a:rPr lang="en-US" dirty="0" smtClean="0">
                <a:latin typeface="Calibri"/>
                <a:cs typeface="Calibri"/>
              </a:rPr>
              <a:t>e, otherw</a:t>
            </a:r>
            <a:r>
              <a:rPr lang="en-US" spc="4" dirty="0" smtClean="0">
                <a:latin typeface="Calibri"/>
                <a:cs typeface="Calibri"/>
              </a:rPr>
              <a:t>i</a:t>
            </a:r>
            <a:r>
              <a:rPr lang="en-US" dirty="0" smtClean="0">
                <a:latin typeface="Calibri"/>
                <a:cs typeface="Calibri"/>
              </a:rPr>
              <a:t>se,</a:t>
            </a:r>
            <a:r>
              <a:rPr lang="en-US" spc="-34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it </a:t>
            </a:r>
            <a:r>
              <a:rPr lang="en-US" spc="-39" dirty="0" smtClean="0">
                <a:latin typeface="Calibri"/>
                <a:cs typeface="Calibri"/>
              </a:rPr>
              <a:t>r</a:t>
            </a:r>
            <a:r>
              <a:rPr lang="en-US" spc="-9" dirty="0" smtClean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tu</a:t>
            </a:r>
            <a:r>
              <a:rPr lang="en-US" spc="-14" dirty="0" smtClean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ns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spc="-44" dirty="0" smtClean="0">
                <a:latin typeface="Calibri"/>
                <a:cs typeface="Calibri"/>
              </a:rPr>
              <a:t>f</a:t>
            </a:r>
            <a:r>
              <a:rPr lang="en-US" dirty="0" smtClean="0">
                <a:latin typeface="Calibri"/>
                <a:cs typeface="Calibri"/>
              </a:rPr>
              <a:t>alse.</a:t>
            </a:r>
          </a:p>
          <a:p>
            <a:pPr marL="355600" marR="62786">
              <a:lnSpc>
                <a:spcPct val="101725"/>
              </a:lnSpc>
            </a:pPr>
            <a:endParaRPr lang="en-US" b="1" dirty="0" smtClean="0">
              <a:latin typeface="Calibri"/>
              <a:cs typeface="Calibri"/>
            </a:endParaRPr>
          </a:p>
          <a:p>
            <a:pPr marL="355600" marR="62786">
              <a:lnSpc>
                <a:spcPct val="101725"/>
              </a:lnSpc>
              <a:buNone/>
            </a:pPr>
            <a:r>
              <a:rPr lang="en-US" sz="2400" b="1" dirty="0" smtClean="0">
                <a:latin typeface="Calibri"/>
                <a:cs typeface="Calibri"/>
              </a:rPr>
              <a:t>long</a:t>
            </a:r>
            <a:r>
              <a:rPr lang="en-US" sz="2400" b="1" spc="-14" dirty="0" smtClean="0">
                <a:latin typeface="Calibri"/>
                <a:cs typeface="Calibri"/>
              </a:rPr>
              <a:t> </a:t>
            </a:r>
            <a:r>
              <a:rPr lang="en-US" sz="2400" b="1" spc="-19" dirty="0" err="1" smtClean="0">
                <a:latin typeface="Calibri"/>
                <a:cs typeface="Calibri"/>
              </a:rPr>
              <a:t>g</a:t>
            </a:r>
            <a:r>
              <a:rPr lang="en-US" sz="2400" b="1" spc="-29" dirty="0" err="1" smtClean="0">
                <a:latin typeface="Calibri"/>
                <a:cs typeface="Calibri"/>
              </a:rPr>
              <a:t>e</a:t>
            </a:r>
            <a:r>
              <a:rPr lang="en-US" sz="2400" b="1" dirty="0" err="1" smtClean="0">
                <a:latin typeface="Calibri"/>
                <a:cs typeface="Calibri"/>
              </a:rPr>
              <a:t>tT</a:t>
            </a:r>
            <a:r>
              <a:rPr lang="en-US" sz="2400" b="1" spc="-9" dirty="0" err="1" smtClean="0">
                <a:latin typeface="Calibri"/>
                <a:cs typeface="Calibri"/>
              </a:rPr>
              <a:t>i</a:t>
            </a:r>
            <a:r>
              <a:rPr lang="en-US" sz="2400" b="1" dirty="0" err="1" smtClean="0">
                <a:latin typeface="Calibri"/>
                <a:cs typeface="Calibri"/>
              </a:rPr>
              <a:t>me</a:t>
            </a:r>
            <a:r>
              <a:rPr lang="en-US" sz="2400" b="1" dirty="0" smtClean="0">
                <a:latin typeface="Calibri"/>
                <a:cs typeface="Calibri"/>
              </a:rPr>
              <a:t>(</a:t>
            </a:r>
            <a:r>
              <a:rPr lang="en-US" sz="2400" b="1" spc="25" dirty="0" smtClean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)</a:t>
            </a:r>
            <a:endParaRPr lang="en-US" sz="2400" dirty="0" smtClean="0">
              <a:latin typeface="Calibri"/>
              <a:cs typeface="Calibri"/>
            </a:endParaRPr>
          </a:p>
          <a:p>
            <a:pPr marL="12700">
              <a:lnSpc>
                <a:spcPts val="3165"/>
              </a:lnSpc>
              <a:spcBef>
                <a:spcPts val="158"/>
              </a:spcBef>
              <a:buNone/>
            </a:pPr>
            <a:r>
              <a:rPr lang="en-US" spc="-50" dirty="0" smtClean="0">
                <a:latin typeface="Calibri"/>
                <a:cs typeface="Calibri"/>
              </a:rPr>
              <a:t> R</a:t>
            </a:r>
            <a:r>
              <a:rPr lang="en-US" spc="-9" dirty="0" smtClean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tu</a:t>
            </a:r>
            <a:r>
              <a:rPr lang="en-US" spc="-14" dirty="0" smtClean="0">
                <a:latin typeface="Calibri"/>
                <a:cs typeface="Calibri"/>
              </a:rPr>
              <a:t>r</a:t>
            </a:r>
            <a:r>
              <a:rPr lang="en-US" dirty="0" smtClean="0">
                <a:latin typeface="Calibri"/>
                <a:cs typeface="Calibri"/>
              </a:rPr>
              <a:t>ns</a:t>
            </a:r>
            <a:r>
              <a:rPr lang="en-US" spc="-3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the</a:t>
            </a:r>
            <a:r>
              <a:rPr lang="en-US" spc="-1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numb</a:t>
            </a:r>
            <a:r>
              <a:rPr lang="en-US" spc="-9" dirty="0" smtClean="0">
                <a:latin typeface="Calibri"/>
                <a:cs typeface="Calibri"/>
              </a:rPr>
              <a:t>e</a:t>
            </a:r>
            <a:r>
              <a:rPr lang="en-US" dirty="0" smtClean="0">
                <a:latin typeface="Calibri"/>
                <a:cs typeface="Calibri"/>
              </a:rPr>
              <a:t>r</a:t>
            </a:r>
            <a:r>
              <a:rPr lang="en-US" spc="-14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of mil</a:t>
            </a:r>
            <a:r>
              <a:rPr lang="en-US" spc="9" dirty="0" smtClean="0">
                <a:latin typeface="Calibri"/>
                <a:cs typeface="Calibri"/>
              </a:rPr>
              <a:t>l</a:t>
            </a:r>
            <a:r>
              <a:rPr lang="en-US" dirty="0" smtClean="0">
                <a:latin typeface="Calibri"/>
                <a:cs typeface="Calibri"/>
              </a:rPr>
              <a:t>ise</a:t>
            </a:r>
            <a:r>
              <a:rPr lang="en-US" spc="-25" dirty="0" smtClean="0">
                <a:latin typeface="Calibri"/>
                <a:cs typeface="Calibri"/>
              </a:rPr>
              <a:t>c</a:t>
            </a:r>
            <a:r>
              <a:rPr lang="en-US" dirty="0" smtClean="0">
                <a:latin typeface="Calibri"/>
                <a:cs typeface="Calibri"/>
              </a:rPr>
              <a:t>onds</a:t>
            </a:r>
            <a:r>
              <a:rPr lang="en-US" spc="-25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th</a:t>
            </a:r>
            <a:r>
              <a:rPr lang="en-US" spc="-29" dirty="0" smtClean="0">
                <a:latin typeface="Calibri"/>
                <a:cs typeface="Calibri"/>
              </a:rPr>
              <a:t>a</a:t>
            </a:r>
            <a:r>
              <a:rPr lang="en-US" dirty="0" smtClean="0">
                <a:latin typeface="Calibri"/>
                <a:cs typeface="Calibri"/>
              </a:rPr>
              <a:t>t</a:t>
            </a:r>
            <a:r>
              <a:rPr lang="en-US" spc="-14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h</a:t>
            </a:r>
            <a:r>
              <a:rPr lang="en-US" spc="-50" dirty="0" smtClean="0">
                <a:latin typeface="Calibri"/>
                <a:cs typeface="Calibri"/>
              </a:rPr>
              <a:t>a</a:t>
            </a:r>
            <a:r>
              <a:rPr lang="en-US" spc="-19" dirty="0" smtClean="0">
                <a:latin typeface="Calibri"/>
                <a:cs typeface="Calibri"/>
              </a:rPr>
              <a:t>v</a:t>
            </a:r>
            <a:r>
              <a:rPr lang="en-US" dirty="0" smtClean="0">
                <a:latin typeface="Calibri"/>
                <a:cs typeface="Calibri"/>
              </a:rPr>
              <a:t>e</a:t>
            </a:r>
            <a:r>
              <a:rPr lang="en-US" spc="-9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ela</a:t>
            </a:r>
            <a:r>
              <a:rPr lang="en-US" spc="-9" dirty="0" smtClean="0">
                <a:latin typeface="Calibri"/>
                <a:cs typeface="Calibri"/>
              </a:rPr>
              <a:t>p</a:t>
            </a:r>
            <a:r>
              <a:rPr lang="en-US" dirty="0" smtClean="0">
                <a:latin typeface="Calibri"/>
                <a:cs typeface="Calibri"/>
              </a:rPr>
              <a:t>sed since January 1, 1970.  </a:t>
            </a:r>
          </a:p>
          <a:p>
            <a:pPr marL="12700">
              <a:lnSpc>
                <a:spcPts val="3165"/>
              </a:lnSpc>
              <a:spcBef>
                <a:spcPts val="158"/>
              </a:spcBef>
              <a:buNone/>
            </a:pPr>
            <a:endParaRPr lang="en-US" dirty="0" smtClean="0">
              <a:latin typeface="Calibri"/>
              <a:cs typeface="Calibri"/>
            </a:endParaRPr>
          </a:p>
          <a:p>
            <a:pPr marL="12700" marR="62786">
              <a:lnSpc>
                <a:spcPts val="3240"/>
              </a:lnSpc>
              <a:spcBef>
                <a:spcPts val="28"/>
              </a:spcBef>
              <a:buNone/>
            </a:pPr>
            <a:r>
              <a:rPr lang="en-US" sz="3600" b="1" baseline="2022" dirty="0" err="1" smtClean="0">
                <a:latin typeface="Calibri"/>
                <a:cs typeface="Calibri"/>
              </a:rPr>
              <a:t>i</a:t>
            </a:r>
            <a:r>
              <a:rPr lang="en-US" sz="3600" b="1" spc="-25" baseline="2022" dirty="0" err="1" smtClean="0">
                <a:latin typeface="Calibri"/>
                <a:cs typeface="Calibri"/>
              </a:rPr>
              <a:t>n</a:t>
            </a:r>
            <a:r>
              <a:rPr lang="en-US" sz="3600" b="1" baseline="2022" dirty="0" err="1" smtClean="0">
                <a:latin typeface="Calibri"/>
                <a:cs typeface="Calibri"/>
              </a:rPr>
              <a:t>t</a:t>
            </a:r>
            <a:r>
              <a:rPr lang="en-US" sz="3600" b="1" spc="-9" baseline="2022" dirty="0" smtClean="0">
                <a:latin typeface="Calibri"/>
                <a:cs typeface="Calibri"/>
              </a:rPr>
              <a:t> </a:t>
            </a:r>
            <a:r>
              <a:rPr lang="en-US" sz="3600" b="1" baseline="2022" dirty="0" err="1" smtClean="0">
                <a:latin typeface="Calibri"/>
                <a:cs typeface="Calibri"/>
              </a:rPr>
              <a:t>hashCod</a:t>
            </a:r>
            <a:r>
              <a:rPr lang="en-US" sz="3600" b="1" spc="9" baseline="2022" dirty="0" err="1" smtClean="0">
                <a:latin typeface="Calibri"/>
                <a:cs typeface="Calibri"/>
              </a:rPr>
              <a:t>e</a:t>
            </a:r>
            <a:r>
              <a:rPr lang="en-US" sz="3600" b="1" baseline="2022" dirty="0" smtClean="0">
                <a:latin typeface="Calibri"/>
                <a:cs typeface="Calibri"/>
              </a:rPr>
              <a:t>( )</a:t>
            </a:r>
            <a:endParaRPr lang="en-US" dirty="0" smtClean="0">
              <a:latin typeface="Calibri"/>
              <a:cs typeface="Calibri"/>
            </a:endParaRPr>
          </a:p>
          <a:p>
            <a:pPr marL="12700" marR="62786">
              <a:lnSpc>
                <a:spcPts val="3240"/>
              </a:lnSpc>
              <a:buNone/>
            </a:pPr>
            <a:r>
              <a:rPr lang="en-US" sz="3600" spc="-50" baseline="2022" dirty="0" smtClean="0">
                <a:latin typeface="Calibri"/>
                <a:cs typeface="Calibri"/>
              </a:rPr>
              <a:t>   </a:t>
            </a:r>
            <a:r>
              <a:rPr lang="en-US" sz="2800" spc="-50" baseline="2022" dirty="0" smtClean="0">
                <a:latin typeface="Calibri"/>
                <a:cs typeface="Calibri"/>
              </a:rPr>
              <a:t>R</a:t>
            </a:r>
            <a:r>
              <a:rPr lang="en-US" sz="2800" spc="-9" baseline="2022" dirty="0" smtClean="0">
                <a:latin typeface="Calibri"/>
                <a:cs typeface="Calibri"/>
              </a:rPr>
              <a:t>e</a:t>
            </a:r>
            <a:r>
              <a:rPr lang="en-US" sz="2800" baseline="2022" dirty="0" smtClean="0">
                <a:latin typeface="Calibri"/>
                <a:cs typeface="Calibri"/>
              </a:rPr>
              <a:t>tu</a:t>
            </a:r>
            <a:r>
              <a:rPr lang="en-US" sz="2800" spc="-14" baseline="2022" dirty="0" smtClean="0">
                <a:latin typeface="Calibri"/>
                <a:cs typeface="Calibri"/>
              </a:rPr>
              <a:t>r</a:t>
            </a:r>
            <a:r>
              <a:rPr lang="en-US" sz="2800" baseline="2022" dirty="0" smtClean="0">
                <a:latin typeface="Calibri"/>
                <a:cs typeface="Calibri"/>
              </a:rPr>
              <a:t>ns</a:t>
            </a:r>
            <a:r>
              <a:rPr lang="en-US" sz="2800" spc="-34" baseline="2022" dirty="0" smtClean="0">
                <a:latin typeface="Calibri"/>
                <a:cs typeface="Calibri"/>
              </a:rPr>
              <a:t> </a:t>
            </a:r>
            <a:r>
              <a:rPr lang="en-US" sz="2800" baseline="2022" dirty="0" smtClean="0">
                <a:latin typeface="Calibri"/>
                <a:cs typeface="Calibri"/>
              </a:rPr>
              <a:t>a hash</a:t>
            </a:r>
            <a:r>
              <a:rPr lang="en-US" sz="2800" spc="-19" baseline="2022" dirty="0" smtClean="0">
                <a:latin typeface="Calibri"/>
                <a:cs typeface="Calibri"/>
              </a:rPr>
              <a:t> </a:t>
            </a:r>
            <a:r>
              <a:rPr lang="en-US" sz="2800" spc="-25" baseline="2022" dirty="0" smtClean="0">
                <a:latin typeface="Calibri"/>
                <a:cs typeface="Calibri"/>
              </a:rPr>
              <a:t>c</a:t>
            </a:r>
            <a:r>
              <a:rPr lang="en-US" sz="2800" baseline="2022" dirty="0" smtClean="0">
                <a:latin typeface="Calibri"/>
                <a:cs typeface="Calibri"/>
              </a:rPr>
              <a:t>ode </a:t>
            </a:r>
            <a:r>
              <a:rPr lang="en-US" sz="2800" spc="-64" baseline="2022" dirty="0" smtClean="0">
                <a:latin typeface="Calibri"/>
                <a:cs typeface="Calibri"/>
              </a:rPr>
              <a:t>f</a:t>
            </a:r>
            <a:r>
              <a:rPr lang="en-US" sz="2800" baseline="2022" dirty="0" smtClean="0">
                <a:latin typeface="Calibri"/>
                <a:cs typeface="Calibri"/>
              </a:rPr>
              <a:t>or the</a:t>
            </a:r>
            <a:r>
              <a:rPr lang="en-US" sz="2800" spc="-14" baseline="2022" dirty="0" smtClean="0">
                <a:latin typeface="Calibri"/>
                <a:cs typeface="Calibri"/>
              </a:rPr>
              <a:t> </a:t>
            </a:r>
            <a:r>
              <a:rPr lang="en-US" sz="2800" baseline="2022" dirty="0" smtClean="0">
                <a:latin typeface="Calibri"/>
                <a:cs typeface="Calibri"/>
              </a:rPr>
              <a:t>i</a:t>
            </a:r>
            <a:r>
              <a:rPr lang="en-US" sz="2800" spc="-44" baseline="2022" dirty="0" smtClean="0">
                <a:latin typeface="Calibri"/>
                <a:cs typeface="Calibri"/>
              </a:rPr>
              <a:t>n</a:t>
            </a:r>
            <a:r>
              <a:rPr lang="en-US" sz="2800" spc="-19" baseline="2022" dirty="0" smtClean="0">
                <a:latin typeface="Calibri"/>
                <a:cs typeface="Calibri"/>
              </a:rPr>
              <a:t>v</a:t>
            </a:r>
            <a:r>
              <a:rPr lang="en-US" sz="2800" baseline="2022" dirty="0" smtClean="0">
                <a:latin typeface="Calibri"/>
                <a:cs typeface="Calibri"/>
              </a:rPr>
              <a:t>oking </a:t>
            </a:r>
            <a:r>
              <a:rPr lang="en-US" sz="2800" spc="4" baseline="2022" dirty="0" smtClean="0">
                <a:latin typeface="Calibri"/>
                <a:cs typeface="Calibri"/>
              </a:rPr>
              <a:t>o</a:t>
            </a:r>
            <a:r>
              <a:rPr lang="en-US" sz="2800" baseline="2022" dirty="0" smtClean="0">
                <a:latin typeface="Calibri"/>
                <a:cs typeface="Calibri"/>
              </a:rPr>
              <a:t>bject.</a:t>
            </a:r>
            <a:endParaRPr lang="en-US" sz="2800" dirty="0" smtClean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IMPORTANT METHODS IN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 marR="62786">
              <a:lnSpc>
                <a:spcPts val="3240"/>
              </a:lnSpc>
              <a:buNone/>
            </a:pPr>
            <a:endParaRPr lang="en-US" sz="3200" b="1" spc="-29" baseline="2022" dirty="0" smtClean="0">
              <a:latin typeface="Calibri"/>
              <a:cs typeface="Calibri"/>
            </a:endParaRPr>
          </a:p>
          <a:p>
            <a:pPr marL="12700" marR="62786">
              <a:lnSpc>
                <a:spcPts val="3240"/>
              </a:lnSpc>
              <a:buNone/>
            </a:pPr>
            <a:r>
              <a:rPr lang="en-US" sz="3200" b="1" spc="-29" baseline="2022" dirty="0" smtClean="0">
                <a:latin typeface="Calibri"/>
                <a:cs typeface="Calibri"/>
              </a:rPr>
              <a:t>v</a:t>
            </a:r>
            <a:r>
              <a:rPr lang="en-US" sz="3200" b="1" baseline="2022" dirty="0" smtClean="0">
                <a:latin typeface="Calibri"/>
                <a:cs typeface="Calibri"/>
              </a:rPr>
              <a:t>oid</a:t>
            </a:r>
            <a:r>
              <a:rPr lang="en-US" sz="3200" b="1" spc="-9" baseline="2022" dirty="0" smtClean="0">
                <a:latin typeface="Calibri"/>
                <a:cs typeface="Calibri"/>
              </a:rPr>
              <a:t> </a:t>
            </a:r>
            <a:r>
              <a:rPr lang="en-US" sz="3200" b="1" baseline="2022" dirty="0" err="1" smtClean="0">
                <a:latin typeface="Calibri"/>
                <a:cs typeface="Calibri"/>
              </a:rPr>
              <a:t>s</a:t>
            </a:r>
            <a:r>
              <a:rPr lang="en-US" sz="3200" b="1" spc="-25" baseline="2022" dirty="0" err="1" smtClean="0">
                <a:latin typeface="Calibri"/>
                <a:cs typeface="Calibri"/>
              </a:rPr>
              <a:t>e</a:t>
            </a:r>
            <a:r>
              <a:rPr lang="en-US" sz="3200" b="1" baseline="2022" dirty="0" err="1" smtClean="0">
                <a:latin typeface="Calibri"/>
                <a:cs typeface="Calibri"/>
              </a:rPr>
              <a:t>tT</a:t>
            </a:r>
            <a:r>
              <a:rPr lang="en-US" sz="3200" b="1" spc="-9" baseline="2022" dirty="0" err="1" smtClean="0">
                <a:latin typeface="Calibri"/>
                <a:cs typeface="Calibri"/>
              </a:rPr>
              <a:t>i</a:t>
            </a:r>
            <a:r>
              <a:rPr lang="en-US" sz="3200" b="1" baseline="2022" dirty="0" err="1" smtClean="0">
                <a:latin typeface="Calibri"/>
                <a:cs typeface="Calibri"/>
              </a:rPr>
              <a:t>m</a:t>
            </a:r>
            <a:r>
              <a:rPr lang="en-US" sz="3200" b="1" spc="-4" baseline="2022" dirty="0" err="1" smtClean="0">
                <a:latin typeface="Calibri"/>
                <a:cs typeface="Calibri"/>
              </a:rPr>
              <a:t>e</a:t>
            </a:r>
            <a:r>
              <a:rPr lang="en-US" sz="3200" b="1" baseline="2022" dirty="0" smtClean="0">
                <a:latin typeface="Calibri"/>
                <a:cs typeface="Calibri"/>
              </a:rPr>
              <a:t>(l</a:t>
            </a:r>
            <a:r>
              <a:rPr lang="en-US" sz="3200" b="1" spc="-4" baseline="2022" dirty="0" smtClean="0">
                <a:latin typeface="Calibri"/>
                <a:cs typeface="Calibri"/>
              </a:rPr>
              <a:t>o</a:t>
            </a:r>
            <a:r>
              <a:rPr lang="en-US" sz="3200" b="1" baseline="2022" dirty="0" smtClean="0">
                <a:latin typeface="Calibri"/>
                <a:cs typeface="Calibri"/>
              </a:rPr>
              <a:t>ng</a:t>
            </a:r>
            <a:r>
              <a:rPr lang="en-US" sz="3200" b="1" spc="14" baseline="2022" dirty="0" smtClean="0">
                <a:latin typeface="Calibri"/>
                <a:cs typeface="Calibri"/>
              </a:rPr>
              <a:t> </a:t>
            </a:r>
            <a:r>
              <a:rPr lang="en-US" sz="3200" b="1" baseline="2022" dirty="0" smtClean="0">
                <a:latin typeface="Calibri"/>
                <a:cs typeface="Calibri"/>
              </a:rPr>
              <a:t>tim</a:t>
            </a:r>
            <a:r>
              <a:rPr lang="en-US" sz="3200" b="1" spc="-9" baseline="2022" dirty="0" smtClean="0">
                <a:latin typeface="Calibri"/>
                <a:cs typeface="Calibri"/>
              </a:rPr>
              <a:t>e</a:t>
            </a:r>
            <a:r>
              <a:rPr lang="en-US" sz="3200" b="1" baseline="2022" dirty="0" smtClean="0">
                <a:latin typeface="Calibri"/>
                <a:cs typeface="Calibri"/>
              </a:rPr>
              <a:t>)</a:t>
            </a:r>
            <a:endParaRPr lang="en-US" sz="3200" b="1" dirty="0" smtClean="0">
              <a:latin typeface="Calibri"/>
              <a:cs typeface="Calibri"/>
            </a:endParaRPr>
          </a:p>
          <a:p>
            <a:pPr marL="355600" marR="516855" algn="just">
              <a:lnSpc>
                <a:spcPct val="100000"/>
              </a:lnSpc>
              <a:spcBef>
                <a:spcPts val="333"/>
              </a:spcBef>
              <a:buNone/>
            </a:pPr>
            <a:r>
              <a:rPr lang="en-US" sz="2400" dirty="0" smtClean="0">
                <a:latin typeface="Calibri"/>
                <a:cs typeface="Calibri"/>
              </a:rPr>
              <a:t>      S</a:t>
            </a:r>
            <a:r>
              <a:rPr lang="en-US" sz="2400" spc="-14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ts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the</a:t>
            </a:r>
            <a:r>
              <a:rPr lang="en-US" sz="2400" spc="-14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time and</a:t>
            </a:r>
            <a:r>
              <a:rPr lang="en-US" sz="2400" spc="-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d</a:t>
            </a:r>
            <a:r>
              <a:rPr lang="en-US" sz="2400" spc="-25" dirty="0" smtClean="0">
                <a:latin typeface="Calibri"/>
                <a:cs typeface="Calibri"/>
              </a:rPr>
              <a:t>a</a:t>
            </a:r>
            <a:r>
              <a:rPr lang="en-US" sz="2400" spc="-2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</a:t>
            </a:r>
            <a:r>
              <a:rPr lang="en-US" sz="2400" spc="-1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as s</a:t>
            </a:r>
            <a:r>
              <a:rPr lang="en-US" sz="2400" spc="-9" dirty="0" smtClean="0">
                <a:latin typeface="Calibri"/>
                <a:cs typeface="Calibri"/>
              </a:rPr>
              <a:t>p</a:t>
            </a:r>
            <a:r>
              <a:rPr lang="en-US" sz="2400" dirty="0" smtClean="0">
                <a:latin typeface="Calibri"/>
                <a:cs typeface="Calibri"/>
              </a:rPr>
              <a:t>ecified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lang="en-US" sz="2400" spc="-14" dirty="0" smtClean="0">
                <a:latin typeface="Calibri"/>
                <a:cs typeface="Calibri"/>
              </a:rPr>
              <a:t>b</a:t>
            </a:r>
            <a:r>
              <a:rPr lang="en-US" sz="2400" dirty="0" smtClean="0">
                <a:latin typeface="Calibri"/>
                <a:cs typeface="Calibri"/>
              </a:rPr>
              <a:t>y time, which   </a:t>
            </a:r>
            <a:r>
              <a:rPr lang="en-US" sz="2400" spc="-39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ep</a:t>
            </a:r>
            <a:r>
              <a:rPr lang="en-US" sz="2400" spc="-39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ese</a:t>
            </a:r>
            <a:r>
              <a:rPr lang="en-US" sz="2400" spc="-25" dirty="0" smtClean="0">
                <a:latin typeface="Calibri"/>
                <a:cs typeface="Calibri"/>
              </a:rPr>
              <a:t>n</a:t>
            </a:r>
            <a:r>
              <a:rPr lang="en-US" sz="2400" dirty="0" smtClean="0">
                <a:latin typeface="Calibri"/>
                <a:cs typeface="Calibri"/>
              </a:rPr>
              <a:t>ts</a:t>
            </a:r>
            <a:r>
              <a:rPr lang="en-US" sz="2400" spc="-4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an</a:t>
            </a:r>
            <a:r>
              <a:rPr lang="en-US" sz="2400" spc="-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ela</a:t>
            </a:r>
            <a:r>
              <a:rPr lang="en-US" sz="2400" spc="-4" dirty="0" smtClean="0">
                <a:latin typeface="Calibri"/>
                <a:cs typeface="Calibri"/>
              </a:rPr>
              <a:t>p</a:t>
            </a:r>
            <a:r>
              <a:rPr lang="en-US" sz="2400" dirty="0" smtClean="0">
                <a:latin typeface="Calibri"/>
                <a:cs typeface="Calibri"/>
              </a:rPr>
              <a:t>sed</a:t>
            </a:r>
            <a:r>
              <a:rPr lang="en-US" sz="2400" spc="-34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time in </a:t>
            </a:r>
            <a:r>
              <a:rPr lang="en-US" sz="2400" spc="4" dirty="0" smtClean="0">
                <a:latin typeface="Calibri"/>
                <a:cs typeface="Calibri"/>
              </a:rPr>
              <a:t>m</a:t>
            </a:r>
            <a:r>
              <a:rPr lang="en-US" sz="2400" dirty="0" smtClean="0">
                <a:latin typeface="Calibri"/>
                <a:cs typeface="Calibri"/>
              </a:rPr>
              <a:t>il</a:t>
            </a:r>
            <a:r>
              <a:rPr lang="en-US" sz="2400" spc="9" dirty="0" smtClean="0">
                <a:latin typeface="Calibri"/>
                <a:cs typeface="Calibri"/>
              </a:rPr>
              <a:t>l</a:t>
            </a:r>
            <a:r>
              <a:rPr lang="en-US" sz="2400" dirty="0" smtClean="0">
                <a:latin typeface="Calibri"/>
                <a:cs typeface="Calibri"/>
              </a:rPr>
              <a:t>ise</a:t>
            </a:r>
            <a:r>
              <a:rPr lang="en-US" sz="2400" spc="-19" dirty="0" smtClean="0">
                <a:latin typeface="Calibri"/>
                <a:cs typeface="Calibri"/>
              </a:rPr>
              <a:t>c</a:t>
            </a:r>
            <a:r>
              <a:rPr lang="en-US" sz="2400" dirty="0" smtClean="0">
                <a:latin typeface="Calibri"/>
                <a:cs typeface="Calibri"/>
              </a:rPr>
              <a:t>onds</a:t>
            </a:r>
            <a:r>
              <a:rPr lang="en-US" sz="2400" spc="-1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f</a:t>
            </a:r>
            <a:r>
              <a:rPr lang="en-US" sz="2400" spc="-50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om   midnig</a:t>
            </a:r>
            <a:r>
              <a:rPr lang="en-US" sz="2400" spc="-19" dirty="0" smtClean="0">
                <a:latin typeface="Calibri"/>
                <a:cs typeface="Calibri"/>
              </a:rPr>
              <a:t>h</a:t>
            </a:r>
            <a:r>
              <a:rPr lang="en-US" sz="2400" dirty="0" smtClean="0">
                <a:latin typeface="Calibri"/>
                <a:cs typeface="Calibri"/>
              </a:rPr>
              <a:t>t,</a:t>
            </a:r>
            <a:r>
              <a:rPr lang="en-US" sz="2400" spc="-14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Janua</a:t>
            </a:r>
            <a:r>
              <a:rPr lang="en-US" sz="2400" spc="4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y</a:t>
            </a:r>
            <a:r>
              <a:rPr lang="en-US" sz="2400" spc="-1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1, 1970.</a:t>
            </a:r>
          </a:p>
          <a:p>
            <a:pPr marL="355600" marR="516855" algn="just">
              <a:lnSpc>
                <a:spcPct val="100000"/>
              </a:lnSpc>
              <a:spcBef>
                <a:spcPts val="333"/>
              </a:spcBef>
              <a:buNone/>
            </a:pPr>
            <a:endParaRPr lang="en-US" sz="2400" dirty="0" smtClean="0">
              <a:latin typeface="Calibri"/>
              <a:cs typeface="Calibri"/>
            </a:endParaRPr>
          </a:p>
          <a:p>
            <a:pPr marL="12700" marR="62786">
              <a:lnSpc>
                <a:spcPct val="101725"/>
              </a:lnSpc>
              <a:buNone/>
            </a:pPr>
            <a:r>
              <a:rPr lang="en-US" sz="2400" b="1" dirty="0" smtClean="0">
                <a:latin typeface="Calibri"/>
                <a:cs typeface="Calibri"/>
              </a:rPr>
              <a:t> Str</a:t>
            </a:r>
            <a:r>
              <a:rPr lang="en-US" sz="2400" b="1" spc="-9" dirty="0" smtClean="0">
                <a:latin typeface="Calibri"/>
                <a:cs typeface="Calibri"/>
              </a:rPr>
              <a:t>i</a:t>
            </a:r>
            <a:r>
              <a:rPr lang="en-US" sz="2400" b="1" dirty="0" smtClean="0">
                <a:latin typeface="Calibri"/>
                <a:cs typeface="Calibri"/>
              </a:rPr>
              <a:t>ng </a:t>
            </a:r>
            <a:r>
              <a:rPr lang="en-US" sz="2400" b="1" spc="-25" dirty="0" err="1" smtClean="0">
                <a:latin typeface="Calibri"/>
                <a:cs typeface="Calibri"/>
              </a:rPr>
              <a:t>t</a:t>
            </a:r>
            <a:r>
              <a:rPr lang="en-US" sz="2400" b="1" dirty="0" err="1" smtClean="0">
                <a:latin typeface="Calibri"/>
                <a:cs typeface="Calibri"/>
              </a:rPr>
              <a:t>o</a:t>
            </a:r>
            <a:r>
              <a:rPr lang="en-US" sz="2400" b="1" spc="-4" dirty="0" err="1" smtClean="0">
                <a:latin typeface="Calibri"/>
                <a:cs typeface="Calibri"/>
              </a:rPr>
              <a:t>S</a:t>
            </a:r>
            <a:r>
              <a:rPr lang="en-US" sz="2400" b="1" dirty="0" err="1" smtClean="0">
                <a:latin typeface="Calibri"/>
                <a:cs typeface="Calibri"/>
              </a:rPr>
              <a:t>tring</a:t>
            </a:r>
            <a:r>
              <a:rPr lang="en-US" sz="2400" b="1" dirty="0" smtClean="0">
                <a:latin typeface="Calibri"/>
                <a:cs typeface="Calibri"/>
              </a:rPr>
              <a:t>(</a:t>
            </a:r>
            <a:r>
              <a:rPr lang="en-US" sz="2400" b="1" spc="-9" dirty="0" smtClean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)</a:t>
            </a:r>
            <a:endParaRPr lang="en-US" sz="2400" dirty="0" smtClean="0">
              <a:latin typeface="Calibri"/>
              <a:cs typeface="Calibri"/>
            </a:endParaRPr>
          </a:p>
          <a:p>
            <a:pPr marL="12700" marR="62786">
              <a:lnSpc>
                <a:spcPct val="101725"/>
              </a:lnSpc>
              <a:buNone/>
            </a:pPr>
            <a:r>
              <a:rPr lang="en-US" sz="2400" dirty="0" smtClean="0">
                <a:latin typeface="Calibri"/>
                <a:cs typeface="Calibri"/>
              </a:rPr>
              <a:t>     Co</a:t>
            </a:r>
            <a:r>
              <a:rPr lang="en-US" sz="2400" spc="-44" dirty="0" smtClean="0">
                <a:latin typeface="Calibri"/>
                <a:cs typeface="Calibri"/>
              </a:rPr>
              <a:t>n</a:t>
            </a:r>
            <a:r>
              <a:rPr lang="en-US" sz="2400" spc="-19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er</a:t>
            </a:r>
            <a:r>
              <a:rPr lang="en-US" sz="2400" spc="-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s</a:t>
            </a:r>
            <a:r>
              <a:rPr lang="en-US" sz="2400" spc="-34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the i</a:t>
            </a:r>
            <a:r>
              <a:rPr lang="en-US" sz="2400" spc="-50" dirty="0" smtClean="0">
                <a:latin typeface="Calibri"/>
                <a:cs typeface="Calibri"/>
              </a:rPr>
              <a:t>n</a:t>
            </a:r>
            <a:r>
              <a:rPr lang="en-US" sz="2400" spc="-19" dirty="0" smtClean="0">
                <a:latin typeface="Calibri"/>
                <a:cs typeface="Calibri"/>
              </a:rPr>
              <a:t>v</a:t>
            </a:r>
            <a:r>
              <a:rPr lang="en-US" sz="2400" dirty="0" smtClean="0">
                <a:latin typeface="Calibri"/>
                <a:cs typeface="Calibri"/>
              </a:rPr>
              <a:t>oking D</a:t>
            </a:r>
            <a:r>
              <a:rPr lang="en-US" sz="2400" spc="-19" dirty="0" smtClean="0">
                <a:latin typeface="Calibri"/>
                <a:cs typeface="Calibri"/>
              </a:rPr>
              <a:t>a</a:t>
            </a:r>
            <a:r>
              <a:rPr lang="en-US" sz="2400" spc="-2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e</a:t>
            </a:r>
            <a:r>
              <a:rPr lang="en-US" sz="2400" spc="-9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object</a:t>
            </a:r>
            <a:r>
              <a:rPr lang="en-US" sz="2400" spc="-2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i</a:t>
            </a:r>
            <a:r>
              <a:rPr lang="en-US" sz="2400" spc="-19" dirty="0" smtClean="0">
                <a:latin typeface="Calibri"/>
                <a:cs typeface="Calibri"/>
              </a:rPr>
              <a:t>n</a:t>
            </a:r>
            <a:r>
              <a:rPr lang="en-US" sz="2400" spc="-29" dirty="0" smtClean="0">
                <a:latin typeface="Calibri"/>
                <a:cs typeface="Calibri"/>
              </a:rPr>
              <a:t>t</a:t>
            </a:r>
            <a:r>
              <a:rPr lang="en-US" sz="2400" dirty="0" smtClean="0">
                <a:latin typeface="Calibri"/>
                <a:cs typeface="Calibri"/>
              </a:rPr>
              <a:t>o a </a:t>
            </a:r>
            <a:r>
              <a:rPr lang="en-US" sz="2400" spc="-34" dirty="0" smtClean="0">
                <a:latin typeface="Calibri"/>
                <a:cs typeface="Calibri"/>
              </a:rPr>
              <a:t>s</a:t>
            </a:r>
            <a:r>
              <a:rPr lang="en-US" sz="2400" dirty="0" smtClean="0">
                <a:latin typeface="Calibri"/>
                <a:cs typeface="Calibri"/>
              </a:rPr>
              <a:t>t</a:t>
            </a:r>
            <a:r>
              <a:rPr lang="en-US" sz="2400" spc="-9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ing and   </a:t>
            </a:r>
            <a:r>
              <a:rPr lang="en-US" sz="2400" spc="-39" dirty="0" smtClean="0">
                <a:latin typeface="Calibri"/>
                <a:cs typeface="Calibri"/>
              </a:rPr>
              <a:t>r</a:t>
            </a:r>
            <a:r>
              <a:rPr lang="en-US" sz="2400" spc="-9" dirty="0" smtClean="0">
                <a:latin typeface="Calibri"/>
                <a:cs typeface="Calibri"/>
              </a:rPr>
              <a:t>e</a:t>
            </a:r>
            <a:r>
              <a:rPr lang="en-US" sz="2400" dirty="0" smtClean="0">
                <a:latin typeface="Calibri"/>
                <a:cs typeface="Calibri"/>
              </a:rPr>
              <a:t>tu</a:t>
            </a:r>
            <a:r>
              <a:rPr lang="en-US" sz="2400" spc="-14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ns</a:t>
            </a:r>
            <a:r>
              <a:rPr lang="en-US" sz="2400" spc="-34" dirty="0" smtClean="0">
                <a:latin typeface="Calibri"/>
                <a:cs typeface="Calibri"/>
              </a:rPr>
              <a:t>     </a:t>
            </a:r>
            <a:r>
              <a:rPr lang="en-US" sz="2400" dirty="0" smtClean="0">
                <a:latin typeface="Calibri"/>
                <a:cs typeface="Calibri"/>
              </a:rPr>
              <a:t>the </a:t>
            </a:r>
            <a:r>
              <a:rPr lang="en-US" sz="2400" spc="-44" dirty="0" smtClean="0">
                <a:latin typeface="Calibri"/>
                <a:cs typeface="Calibri"/>
              </a:rPr>
              <a:t>r</a:t>
            </a:r>
            <a:r>
              <a:rPr lang="en-US" sz="2400" dirty="0" smtClean="0">
                <a:latin typeface="Calibri"/>
                <a:cs typeface="Calibri"/>
              </a:rPr>
              <a:t>esult.</a:t>
            </a:r>
          </a:p>
          <a:p>
            <a:endParaRPr lang="en-US" sz="2400" dirty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1331640" y="548680"/>
            <a:ext cx="1142494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b="1" dirty="0" smtClean="0">
                <a:solidFill>
                  <a:srgbClr val="403D41"/>
                </a:solidFill>
                <a:latin typeface="Arial"/>
                <a:cs typeface="Arial"/>
              </a:rPr>
              <a:t>Character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19872" y="548680"/>
            <a:ext cx="1313979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b="1" dirty="0" smtClean="0">
                <a:solidFill>
                  <a:srgbClr val="403D41"/>
                </a:solidFill>
                <a:latin typeface="Arial"/>
                <a:cs typeface="Arial"/>
              </a:rPr>
              <a:t>Description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33820" y="577986"/>
            <a:ext cx="982509" cy="45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b="1" dirty="0" smtClean="0">
                <a:solidFill>
                  <a:srgbClr val="403D41"/>
                </a:solidFill>
                <a:latin typeface="Arial"/>
                <a:cs typeface="Arial"/>
              </a:rPr>
              <a:t>Example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53859" y="900711"/>
            <a:ext cx="337272" cy="2755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2925" spc="0" baseline="4526" dirty="0" smtClean="0">
                <a:solidFill>
                  <a:srgbClr val="5B5A5E"/>
                </a:solidFill>
                <a:latin typeface="Courier New"/>
                <a:cs typeface="Courier New"/>
              </a:rPr>
              <a:t>AD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02000" y="915807"/>
            <a:ext cx="1508254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dirty="0" smtClean="0">
                <a:solidFill>
                  <a:srgbClr val="5B5A5E"/>
                </a:solidFill>
                <a:latin typeface="Arial"/>
                <a:cs typeface="Arial"/>
              </a:rPr>
              <a:t>E</a:t>
            </a:r>
            <a:r>
              <a:rPr sz="1600" dirty="0" smtClean="0">
                <a:solidFill>
                  <a:srgbClr val="6D6C70"/>
                </a:solidFill>
                <a:latin typeface="Arial"/>
                <a:cs typeface="Arial"/>
              </a:rPr>
              <a:t>r</a:t>
            </a:r>
            <a:r>
              <a:rPr sz="1600" dirty="0" smtClean="0">
                <a:solidFill>
                  <a:srgbClr val="5B5A5E"/>
                </a:solidFill>
                <a:latin typeface="Arial"/>
                <a:cs typeface="Arial"/>
              </a:rPr>
              <a:t>a </a:t>
            </a:r>
            <a:r>
              <a:rPr sz="1600" spc="-164" dirty="0" smtClean="0">
                <a:solidFill>
                  <a:srgbClr val="5B5A5E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d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e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s</a:t>
            </a:r>
            <a:r>
              <a:rPr sz="160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g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n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at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o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58950" y="928156"/>
            <a:ext cx="191662" cy="2184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50"/>
              </a:lnSpc>
              <a:spcBef>
                <a:spcPts val="82"/>
              </a:spcBef>
            </a:pPr>
            <a:r>
              <a:rPr sz="1500" spc="0" dirty="0" smtClean="0">
                <a:solidFill>
                  <a:srgbClr val="5B5A5E"/>
                </a:solidFill>
                <a:latin typeface="Arial"/>
                <a:cs typeface="Arial"/>
              </a:rPr>
              <a:t>G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70380" y="1441587"/>
            <a:ext cx="170941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059832" y="1412776"/>
            <a:ext cx="1828291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r>
              <a:rPr sz="1600" dirty="0" smtClean="0">
                <a:solidFill>
                  <a:srgbClr val="5B5A5E"/>
                </a:solidFill>
                <a:latin typeface="Arial"/>
                <a:cs typeface="Arial"/>
              </a:rPr>
              <a:t>ea</a:t>
            </a:r>
            <a:r>
              <a:rPr sz="1600" dirty="0" smtClean="0">
                <a:solidFill>
                  <a:srgbClr val="6D6C70"/>
                </a:solidFill>
                <a:latin typeface="Arial"/>
                <a:cs typeface="Arial"/>
              </a:rPr>
              <a:t>r</a:t>
            </a:r>
            <a:r>
              <a:rPr sz="1600" spc="18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n </a:t>
            </a:r>
            <a:r>
              <a:rPr sz="1600" spc="-16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fou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r</a:t>
            </a:r>
            <a:r>
              <a:rPr sz="1600" spc="18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d</a:t>
            </a:r>
            <a:r>
              <a:rPr sz="160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g</a:t>
            </a:r>
            <a:r>
              <a:rPr sz="1600" spc="0" dirty="0" smtClean="0">
                <a:solidFill>
                  <a:srgbClr val="666D91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ts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50990" y="1441587"/>
            <a:ext cx="536736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2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00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36290" y="1967367"/>
            <a:ext cx="1439674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dirty="0" smtClean="0">
                <a:solidFill>
                  <a:srgbClr val="6D6C70"/>
                </a:solidFill>
                <a:latin typeface="Arial"/>
                <a:cs typeface="Arial"/>
              </a:rPr>
              <a:t>Mon</a:t>
            </a:r>
            <a:r>
              <a:rPr sz="1600" dirty="0" smtClean="0">
                <a:solidFill>
                  <a:srgbClr val="5B5A5E"/>
                </a:solidFill>
                <a:latin typeface="Arial"/>
                <a:cs typeface="Arial"/>
              </a:rPr>
              <a:t>t</a:t>
            </a:r>
            <a:r>
              <a:rPr sz="1600" dirty="0" smtClean="0">
                <a:solidFill>
                  <a:srgbClr val="6D6C70"/>
                </a:solidFill>
                <a:latin typeface="Arial"/>
                <a:cs typeface="Arial"/>
              </a:rPr>
              <a:t>h </a:t>
            </a:r>
            <a:r>
              <a:rPr sz="1600" spc="-75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n </a:t>
            </a:r>
            <a:r>
              <a:rPr sz="1600" spc="-16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ea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99530" y="1967367"/>
            <a:ext cx="719584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dirty="0" smtClean="0">
                <a:solidFill>
                  <a:srgbClr val="5B5A5E"/>
                </a:solidFill>
                <a:latin typeface="Arial"/>
                <a:cs typeface="Arial"/>
              </a:rPr>
              <a:t>J</a:t>
            </a:r>
            <a:r>
              <a:rPr sz="1600" dirty="0" smtClean="0">
                <a:solidFill>
                  <a:srgbClr val="6D6C70"/>
                </a:solidFill>
                <a:latin typeface="Arial"/>
                <a:cs typeface="Arial"/>
              </a:rPr>
              <a:t>uly </a:t>
            </a:r>
            <a:r>
              <a:rPr sz="1600" spc="-16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42480" y="1967367"/>
            <a:ext cx="296706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07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8950" y="1978687"/>
            <a:ext cx="191707" cy="2197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5B5A5E"/>
                </a:solidFill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70380" y="2489031"/>
            <a:ext cx="160302" cy="2387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d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88150" y="2492052"/>
            <a:ext cx="277263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sz="2700" baseline="4904" dirty="0" smtClean="0">
                <a:solidFill>
                  <a:srgbClr val="5B5A5E"/>
                </a:solidFill>
                <a:latin typeface="Courier New"/>
                <a:cs typeface="Courier New"/>
              </a:rPr>
              <a:t>1</a:t>
            </a:r>
            <a:r>
              <a:rPr sz="2700" baseline="4904" dirty="0" smtClean="0">
                <a:solidFill>
                  <a:srgbClr val="6D6C7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47720" y="2493147"/>
            <a:ext cx="1393983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Da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r>
              <a:rPr sz="1600" spc="390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n </a:t>
            </a:r>
            <a:r>
              <a:rPr sz="1600" spc="-75" dirty="0" smtClean="0">
                <a:solidFill>
                  <a:srgbClr val="5B5A5E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on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th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70380" y="3012753"/>
            <a:ext cx="160683" cy="241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9"/>
              </a:lnSpc>
              <a:spcBef>
                <a:spcPts val="92"/>
              </a:spcBef>
            </a:pPr>
            <a:r>
              <a:rPr sz="1700" spc="0" dirty="0" smtClean="0">
                <a:solidFill>
                  <a:srgbClr val="5B5A5E"/>
                </a:solidFill>
                <a:latin typeface="Arial"/>
                <a:cs typeface="Arial"/>
              </a:rPr>
              <a:t>h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53360" y="3018927"/>
            <a:ext cx="2582674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70"/>
              </a:lnSpc>
              <a:spcBef>
                <a:spcPts val="88"/>
              </a:spcBef>
            </a:pPr>
            <a:r>
              <a:rPr sz="1600" dirty="0" smtClean="0">
                <a:solidFill>
                  <a:srgbClr val="5B5A5E"/>
                </a:solidFill>
                <a:latin typeface="Arial"/>
                <a:cs typeface="Arial"/>
              </a:rPr>
              <a:t>H</a:t>
            </a:r>
            <a:r>
              <a:rPr sz="1600" dirty="0" smtClean="0">
                <a:solidFill>
                  <a:srgbClr val="6D6C70"/>
                </a:solidFill>
                <a:latin typeface="Arial"/>
                <a:cs typeface="Arial"/>
              </a:rPr>
              <a:t>our</a:t>
            </a:r>
            <a:r>
              <a:rPr sz="1600" spc="18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i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n</a:t>
            </a:r>
            <a:r>
              <a:rPr sz="1600" spc="184" dirty="0" smtClean="0">
                <a:solidFill>
                  <a:srgbClr val="5B5A5E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A</a:t>
            </a:r>
            <a:r>
              <a:rPr sz="1600" spc="0" dirty="0" smtClean="0">
                <a:solidFill>
                  <a:srgbClr val="828085"/>
                </a:solidFill>
                <a:latin typeface="Arial"/>
                <a:cs typeface="Arial"/>
              </a:rPr>
              <a:t>.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M</a:t>
            </a:r>
            <a:r>
              <a:rPr sz="1600" spc="0" dirty="0" smtClean="0">
                <a:solidFill>
                  <a:srgbClr val="828085"/>
                </a:solidFill>
                <a:latin typeface="Arial"/>
                <a:cs typeface="Arial"/>
              </a:rPr>
              <a:t>./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P</a:t>
            </a:r>
            <a:r>
              <a:rPr sz="1600" spc="0" dirty="0" smtClean="0">
                <a:solidFill>
                  <a:srgbClr val="6D6C70"/>
                </a:solidFill>
                <a:latin typeface="Arial"/>
                <a:cs typeface="Arial"/>
              </a:rPr>
              <a:t>.M. </a:t>
            </a:r>
            <a:r>
              <a:rPr sz="1600" spc="9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00" spc="0" dirty="0" smtClean="0">
                <a:solidFill>
                  <a:srgbClr val="828085"/>
                </a:solidFill>
                <a:latin typeface="Arial"/>
                <a:cs typeface="Arial"/>
              </a:rPr>
              <a:t>(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1...</a:t>
            </a:r>
            <a:r>
              <a:rPr sz="1600" spc="-4" dirty="0" smtClean="0">
                <a:solidFill>
                  <a:srgbClr val="5B5A5E"/>
                </a:solidFill>
                <a:latin typeface="Arial"/>
                <a:cs typeface="Arial"/>
              </a:rPr>
              <a:t>,</a:t>
            </a:r>
            <a:r>
              <a:rPr sz="1600" spc="0" dirty="0" smtClean="0">
                <a:solidFill>
                  <a:srgbClr val="5B5A5E"/>
                </a:solidFill>
                <a:latin typeface="Arial"/>
                <a:cs typeface="Arial"/>
              </a:rPr>
              <a:t>12</a:t>
            </a:r>
            <a:r>
              <a:rPr sz="1600" spc="0" dirty="0" smtClean="0">
                <a:solidFill>
                  <a:srgbClr val="828085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88150" y="3017832"/>
            <a:ext cx="277263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sz="2700" baseline="4904" dirty="0" smtClean="0">
                <a:solidFill>
                  <a:srgbClr val="5B5A5E"/>
                </a:solidFill>
                <a:latin typeface="Courier New"/>
                <a:cs typeface="Courier New"/>
              </a:rPr>
              <a:t>12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50540" y="3544707"/>
            <a:ext cx="1988313" cy="2336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50" dirty="0" smtClean="0">
                <a:solidFill>
                  <a:srgbClr val="5B5A5E"/>
                </a:solidFill>
                <a:latin typeface="Arial"/>
                <a:cs typeface="Arial"/>
              </a:rPr>
              <a:t>Ho</a:t>
            </a: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u</a:t>
            </a:r>
            <a:r>
              <a:rPr sz="1650" dirty="0" smtClean="0">
                <a:solidFill>
                  <a:srgbClr val="828085"/>
                </a:solidFill>
                <a:latin typeface="Arial"/>
                <a:cs typeface="Arial"/>
              </a:rPr>
              <a:t>r</a:t>
            </a:r>
            <a:r>
              <a:rPr sz="1650" spc="175" dirty="0" smtClean="0">
                <a:solidFill>
                  <a:srgbClr val="828085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n </a:t>
            </a:r>
            <a:r>
              <a:rPr sz="1650" spc="-19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da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r>
              <a:rPr sz="1650" spc="290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828085"/>
                </a:solidFill>
                <a:latin typeface="Arial"/>
                <a:cs typeface="Arial"/>
              </a:rPr>
              <a:t>(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0</a:t>
            </a:r>
            <a:r>
              <a:rPr sz="1650" spc="-184" dirty="0" smtClean="0">
                <a:solidFill>
                  <a:srgbClr val="5B5A5E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.....</a:t>
            </a:r>
            <a:r>
              <a:rPr sz="1650" spc="-189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23</a:t>
            </a:r>
            <a:r>
              <a:rPr sz="1650" spc="0" dirty="0" smtClean="0">
                <a:solidFill>
                  <a:srgbClr val="828085"/>
                </a:solidFill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0380" y="3556027"/>
            <a:ext cx="168873" cy="21970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60"/>
              </a:lnSpc>
              <a:spcBef>
                <a:spcPts val="83"/>
              </a:spcBef>
            </a:pPr>
            <a:r>
              <a:rPr sz="1500" spc="0" dirty="0" smtClean="0">
                <a:solidFill>
                  <a:srgbClr val="5B5A5E"/>
                </a:solidFill>
                <a:latin typeface="Arial"/>
                <a:cs typeface="Arial"/>
              </a:rPr>
              <a:t>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76720" y="3555042"/>
            <a:ext cx="288691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sz="2700" spc="0" baseline="4904" dirty="0" smtClean="0">
                <a:solidFill>
                  <a:srgbClr val="5B5A5E"/>
                </a:solidFill>
                <a:latin typeface="Courier New"/>
                <a:cs typeface="Courier New"/>
              </a:rPr>
              <a:t>22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47520" y="4074713"/>
            <a:ext cx="217997" cy="2425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45"/>
              </a:lnSpc>
              <a:spcBef>
                <a:spcPts val="92"/>
              </a:spcBef>
            </a:pPr>
            <a:r>
              <a:rPr sz="1700" spc="0" dirty="0" smtClean="0">
                <a:solidFill>
                  <a:srgbClr val="6D6C70"/>
                </a:solidFill>
                <a:latin typeface="Arial"/>
                <a:cs typeface="Arial"/>
              </a:rPr>
              <a:t>m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02000" y="4081917"/>
            <a:ext cx="1508254" cy="23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M</a:t>
            </a:r>
            <a:r>
              <a:rPr sz="165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n</a:t>
            </a:r>
            <a:r>
              <a:rPr sz="1650" dirty="0" smtClean="0">
                <a:solidFill>
                  <a:srgbClr val="5B5A5E"/>
                </a:solidFill>
                <a:latin typeface="Arial"/>
                <a:cs typeface="Arial"/>
              </a:rPr>
              <a:t>ute </a:t>
            </a:r>
            <a:r>
              <a:rPr sz="1650" spc="-194" dirty="0" smtClean="0">
                <a:solidFill>
                  <a:srgbClr val="5B5A5E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n </a:t>
            </a:r>
            <a:r>
              <a:rPr sz="1650" spc="-19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h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ou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76720" y="4080822"/>
            <a:ext cx="288691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sz="2700" spc="0" baseline="4904" dirty="0" smtClean="0">
                <a:solidFill>
                  <a:srgbClr val="5B5A5E"/>
                </a:solidFill>
                <a:latin typeface="Courier New"/>
                <a:cs typeface="Courier New"/>
              </a:rPr>
              <a:t>30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380" y="4571060"/>
            <a:ext cx="185086" cy="13247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4130" marR="18487">
              <a:lnSpc>
                <a:spcPts val="2150"/>
              </a:lnSpc>
              <a:spcBef>
                <a:spcPts val="107"/>
              </a:spcBef>
            </a:pPr>
            <a:r>
              <a:rPr sz="2000" spc="0" dirty="0" smtClean="0">
                <a:solidFill>
                  <a:srgbClr val="5B5A5E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1405"/>
              </a:spcBef>
            </a:pPr>
            <a:r>
              <a:rPr sz="2350" spc="0" dirty="0" smtClean="0">
                <a:solidFill>
                  <a:srgbClr val="6D6C70"/>
                </a:solidFill>
                <a:latin typeface="Times New Roman"/>
                <a:cs typeface="Times New Roman"/>
              </a:rPr>
              <a:t>s</a:t>
            </a:r>
            <a:endParaRPr sz="2350">
              <a:latin typeface="Times New Roman"/>
              <a:cs typeface="Times New Roman"/>
            </a:endParaRPr>
          </a:p>
          <a:p>
            <a:pPr marL="24130" marR="24114">
              <a:lnSpc>
                <a:spcPct val="95825"/>
              </a:lnSpc>
              <a:spcBef>
                <a:spcPts val="2044"/>
              </a:spcBef>
            </a:pPr>
            <a:r>
              <a:rPr sz="1700" spc="0" dirty="0" smtClean="0">
                <a:solidFill>
                  <a:srgbClr val="403D41"/>
                </a:solidFill>
                <a:latin typeface="Times New Roman"/>
                <a:cs typeface="Times New Roman"/>
              </a:rPr>
              <a:t>E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41980" y="4607697"/>
            <a:ext cx="1805463" cy="23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S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e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con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d</a:t>
            </a:r>
            <a:r>
              <a:rPr sz="1650" spc="318" dirty="0" smtClean="0">
                <a:solidFill>
                  <a:srgbClr val="5B5A5E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n </a:t>
            </a:r>
            <a:r>
              <a:rPr sz="1650" spc="-19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m</a:t>
            </a:r>
            <a:r>
              <a:rPr sz="165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nu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te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88150" y="4604784"/>
            <a:ext cx="274573" cy="23875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10"/>
              </a:lnSpc>
              <a:spcBef>
                <a:spcPts val="90"/>
              </a:spcBef>
            </a:pPr>
            <a:r>
              <a:rPr sz="1650" spc="0" dirty="0" smtClean="0">
                <a:solidFill>
                  <a:srgbClr val="5B5A5E"/>
                </a:solidFill>
                <a:latin typeface="Times New Roman"/>
                <a:cs typeface="Times New Roman"/>
              </a:rPr>
              <a:t>55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84879" y="5133477"/>
            <a:ext cx="1119666" cy="23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M</a:t>
            </a:r>
            <a:r>
              <a:rPr sz="1650" dirty="0" smtClean="0">
                <a:solidFill>
                  <a:srgbClr val="828085"/>
                </a:solidFill>
                <a:latin typeface="Arial"/>
                <a:cs typeface="Arial"/>
              </a:rPr>
              <a:t>il</a:t>
            </a:r>
            <a:r>
              <a:rPr sz="1650" dirty="0" smtClean="0">
                <a:solidFill>
                  <a:srgbClr val="5B5A5E"/>
                </a:solidFill>
                <a:latin typeface="Arial"/>
                <a:cs typeface="Arial"/>
              </a:rPr>
              <a:t>l</a:t>
            </a:r>
            <a:r>
              <a:rPr sz="165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s</a:t>
            </a:r>
            <a:r>
              <a:rPr sz="1650" dirty="0" smtClean="0">
                <a:solidFill>
                  <a:srgbClr val="5B5A5E"/>
                </a:solidFill>
                <a:latin typeface="Arial"/>
                <a:cs typeface="Arial"/>
              </a:rPr>
              <a:t>e</a:t>
            </a: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cond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19570" y="5132382"/>
            <a:ext cx="414421" cy="2565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sz="2700" baseline="4904" dirty="0" smtClean="0">
                <a:solidFill>
                  <a:srgbClr val="5B5A5E"/>
                </a:solidFill>
                <a:latin typeface="Courier New"/>
                <a:cs typeface="Courier New"/>
              </a:rPr>
              <a:t>2</a:t>
            </a:r>
            <a:r>
              <a:rPr sz="2700" baseline="4904" dirty="0" smtClean="0">
                <a:solidFill>
                  <a:srgbClr val="6D6C70"/>
                </a:solidFill>
                <a:latin typeface="Courier New"/>
                <a:cs typeface="Courier New"/>
              </a:rPr>
              <a:t>3</a:t>
            </a:r>
            <a:r>
              <a:rPr sz="2700" baseline="4904" dirty="0" smtClean="0">
                <a:solidFill>
                  <a:srgbClr val="5B5A5E"/>
                </a:solidFill>
                <a:latin typeface="Courier New"/>
                <a:cs typeface="Courier New"/>
              </a:rPr>
              <a:t>4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16300" y="5659257"/>
            <a:ext cx="1268221" cy="23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Da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r>
              <a:rPr sz="1650" spc="299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n </a:t>
            </a:r>
            <a:r>
              <a:rPr sz="1650" spc="-194" dirty="0" smtClean="0">
                <a:solidFill>
                  <a:srgbClr val="5B5A5E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w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ee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k</a:t>
            </a:r>
            <a:endParaRPr sz="1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79540" y="5659257"/>
            <a:ext cx="879602" cy="23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50" dirty="0" smtClean="0">
                <a:solidFill>
                  <a:srgbClr val="5B5A5E"/>
                </a:solidFill>
                <a:latin typeface="Arial"/>
                <a:cs typeface="Arial"/>
              </a:rPr>
              <a:t>T</a:t>
            </a: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u</a:t>
            </a:r>
            <a:r>
              <a:rPr sz="1650" dirty="0" smtClean="0">
                <a:solidFill>
                  <a:srgbClr val="5B5A5E"/>
                </a:solidFill>
                <a:latin typeface="Arial"/>
                <a:cs typeface="Arial"/>
              </a:rPr>
              <a:t>es</a:t>
            </a: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d</a:t>
            </a:r>
            <a:r>
              <a:rPr sz="1650" dirty="0" smtClean="0">
                <a:solidFill>
                  <a:srgbClr val="5B5A5E"/>
                </a:solidFill>
                <a:latin typeface="Arial"/>
                <a:cs typeface="Arial"/>
              </a:rPr>
              <a:t>a</a:t>
            </a:r>
            <a:r>
              <a:rPr sz="165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endParaRPr sz="1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0380" y="6169941"/>
            <a:ext cx="188678" cy="275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35"/>
              </a:lnSpc>
              <a:spcBef>
                <a:spcPts val="106"/>
              </a:spcBef>
            </a:pPr>
            <a:r>
              <a:rPr sz="2925" spc="0" baseline="4526" dirty="0" smtClean="0">
                <a:solidFill>
                  <a:srgbClr val="5B5A5E"/>
                </a:solidFill>
                <a:latin typeface="Courier New"/>
                <a:cs typeface="Courier New"/>
              </a:rPr>
              <a:t>D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0590" y="6185037"/>
            <a:ext cx="1199644" cy="2336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Da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r>
              <a:rPr sz="1650" spc="281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828085"/>
                </a:solidFill>
                <a:latin typeface="Arial"/>
                <a:cs typeface="Arial"/>
              </a:rPr>
              <a:t>i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n </a:t>
            </a:r>
            <a:r>
              <a:rPr sz="1650" spc="-194" dirty="0" smtClean="0">
                <a:solidFill>
                  <a:srgbClr val="6D6C70"/>
                </a:solidFill>
                <a:latin typeface="Arial"/>
                <a:cs typeface="Arial"/>
              </a:rPr>
              <a:t> 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y</a:t>
            </a:r>
            <a:r>
              <a:rPr sz="1650" spc="0" dirty="0" smtClean="0">
                <a:solidFill>
                  <a:srgbClr val="5B5A5E"/>
                </a:solidFill>
                <a:latin typeface="Arial"/>
                <a:cs typeface="Arial"/>
              </a:rPr>
              <a:t>ea</a:t>
            </a:r>
            <a:r>
              <a:rPr sz="1650" spc="0" dirty="0" smtClean="0">
                <a:solidFill>
                  <a:srgbClr val="6D6C70"/>
                </a:solidFill>
                <a:latin typeface="Arial"/>
                <a:cs typeface="Arial"/>
              </a:rPr>
              <a:t>r</a:t>
            </a:r>
            <a:endParaRPr sz="165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719570" y="6183942"/>
            <a:ext cx="414421" cy="2565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80"/>
              </a:lnSpc>
              <a:spcBef>
                <a:spcPts val="99"/>
              </a:spcBef>
            </a:pPr>
            <a:r>
              <a:rPr sz="2700" baseline="4904" dirty="0" smtClean="0">
                <a:solidFill>
                  <a:srgbClr val="5B5A5E"/>
                </a:solidFill>
                <a:latin typeface="Courier New"/>
                <a:cs typeface="Courier New"/>
              </a:rPr>
              <a:t>36</a:t>
            </a:r>
            <a:r>
              <a:rPr sz="2700" baseline="4904" dirty="0" smtClean="0">
                <a:solidFill>
                  <a:srgbClr val="6D6C70"/>
                </a:solidFill>
                <a:latin typeface="Courier New"/>
                <a:cs typeface="Courier New"/>
              </a:rPr>
              <a:t>0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914400"/>
            <a:ext cx="8095996" cy="541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mart_pp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resentation1" id="{5FB693E4-5558-4172-814C-FE299FD77723}" vid="{2A47D8DB-B90F-4F8B-9A3C-0970E6F3C75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1098</Words>
  <Application>Microsoft Office PowerPoint</Application>
  <PresentationFormat>On-screen Show (4:3)</PresentationFormat>
  <Paragraphs>351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Smart_ppt_Theme</vt:lpstr>
      <vt:lpstr>PowerPoint Presentation</vt:lpstr>
      <vt:lpstr>DATE</vt:lpstr>
      <vt:lpstr>DATE</vt:lpstr>
      <vt:lpstr>IMPORTANT METHODS IN DATE</vt:lpstr>
      <vt:lpstr>IMPORTANT METHODS IN DATE</vt:lpstr>
      <vt:lpstr>PowerPoint Presentation</vt:lpstr>
      <vt:lpstr>IMPORTANT METHODS IN DATE</vt:lpstr>
      <vt:lpstr>PowerPoint Presentation</vt:lpstr>
      <vt:lpstr>PowerPoint Presentation</vt:lpstr>
      <vt:lpstr>Java LocalDate Example </vt:lpstr>
      <vt:lpstr>Java LocalDate Example: isLeapYear() </vt:lpstr>
      <vt:lpstr>LEAP YEAR OUTPUT</vt:lpstr>
      <vt:lpstr>LOCAL TIME</vt:lpstr>
      <vt:lpstr>LOCAL TIME OUTPUT</vt:lpstr>
      <vt:lpstr>Java LocalDateTime Example: plusDays() </vt:lpstr>
      <vt:lpstr>PowerPoint Presentation</vt:lpstr>
      <vt:lpstr>                       New Date-Time API in Java 8 </vt:lpstr>
      <vt:lpstr>PowerPoint Presentation</vt:lpstr>
      <vt:lpstr>PERIOD AND DURATION PROGRAM</vt:lpstr>
      <vt:lpstr>PERIOD AND DURATION PROGRAM</vt:lpstr>
      <vt:lpstr>PERIOD AND DURATION OUTPUT</vt:lpstr>
      <vt:lpstr>ChronoUnits Enum</vt:lpstr>
      <vt:lpstr>ChronoUnits Enum PROGRAM</vt:lpstr>
      <vt:lpstr>ChronoUnits Enum OUTPUT</vt:lpstr>
      <vt:lpstr>TemporalAdjuster</vt:lpstr>
      <vt:lpstr>TemporalAdjuster</vt:lpstr>
      <vt:lpstr>TemporalAdjuster OUTPUT</vt:lpstr>
      <vt:lpstr>MULTIPLE CHOICE QUESTIONS</vt:lpstr>
      <vt:lpstr>MULTIPLE CHOICE QUESTIONS</vt:lpstr>
      <vt:lpstr>MULTIPLE CHOICE QUESTIONS</vt:lpstr>
      <vt:lpstr>MULTIPLE CHOICE QUESTIONS</vt:lpstr>
      <vt:lpstr>MULTIPLE CHOICE QUESTIONS</vt:lpstr>
      <vt:lpstr>ANSWERS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Hp</cp:lastModifiedBy>
  <cp:revision>40</cp:revision>
  <dcterms:created xsi:type="dcterms:W3CDTF">2018-12-12T04:53:05Z</dcterms:created>
  <dcterms:modified xsi:type="dcterms:W3CDTF">2019-08-21T04:55:09Z</dcterms:modified>
</cp:coreProperties>
</file>