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56" r:id="rId2"/>
    <p:sldId id="259" r:id="rId3"/>
    <p:sldId id="260" r:id="rId4"/>
    <p:sldId id="261" r:id="rId5"/>
    <p:sldId id="262" r:id="rId6"/>
    <p:sldId id="263" r:id="rId7"/>
    <p:sldId id="282" r:id="rId8"/>
    <p:sldId id="264" r:id="rId9"/>
    <p:sldId id="265" r:id="rId10"/>
    <p:sldId id="266" r:id="rId11"/>
    <p:sldId id="267" r:id="rId12"/>
    <p:sldId id="268" r:id="rId13"/>
    <p:sldId id="269" r:id="rId14"/>
    <p:sldId id="283"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5" r:id="rId28"/>
    <p:sldId id="28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 id="401" r:id="rId61"/>
    <p:sldId id="402" r:id="rId62"/>
    <p:sldId id="403" r:id="rId63"/>
    <p:sldId id="404" r:id="rId64"/>
    <p:sldId id="405" r:id="rId65"/>
    <p:sldId id="328"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381AF0-A832-4781-925B-42E3D171149D}">
          <p14:sldIdLst>
            <p14:sldId id="256"/>
            <p14:sldId id="259"/>
            <p14:sldId id="260"/>
            <p14:sldId id="261"/>
            <p14:sldId id="262"/>
            <p14:sldId id="263"/>
            <p14:sldId id="282"/>
            <p14:sldId id="264"/>
            <p14:sldId id="265"/>
            <p14:sldId id="266"/>
            <p14:sldId id="267"/>
            <p14:sldId id="268"/>
            <p14:sldId id="269"/>
            <p14:sldId id="283"/>
            <p14:sldId id="270"/>
            <p14:sldId id="271"/>
            <p14:sldId id="272"/>
            <p14:sldId id="273"/>
            <p14:sldId id="274"/>
            <p14:sldId id="275"/>
            <p14:sldId id="276"/>
            <p14:sldId id="277"/>
            <p14:sldId id="278"/>
            <p14:sldId id="279"/>
            <p14:sldId id="280"/>
            <p14:sldId id="281"/>
            <p14:sldId id="285"/>
            <p14:sldId id="28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401"/>
            <p14:sldId id="402"/>
            <p14:sldId id="403"/>
            <p14:sldId id="404"/>
            <p14:sldId id="405"/>
            <p14:sldId id="328"/>
          </p14:sldIdLst>
        </p14:section>
        <p14:section name="Module 2 - Strings" id="{743F613A-BB5F-47AA-B933-4FFF4B927AE5}">
          <p14:sldIdLst/>
        </p14:section>
        <p14:section name="Module 2 - Arrays" id="{F45E8930-3D04-4645-81B9-64CFAEC7092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90" d="100"/>
          <a:sy n="90" d="100"/>
        </p:scale>
        <p:origin x="-576" y="-1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F6C66-000E-4C53-AA62-BBBE6150CF7E}" type="datetimeFigureOut">
              <a:rPr lang="en-IN" smtClean="0"/>
              <a:t>21-08-2019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536EB-66BC-40ED-805C-FC3DCBB0A429}" type="slidenum">
              <a:rPr lang="en-IN" smtClean="0"/>
              <a:t>‹#›</a:t>
            </a:fld>
            <a:endParaRPr lang="en-IN"/>
          </a:p>
        </p:txBody>
      </p:sp>
    </p:spTree>
    <p:extLst>
      <p:ext uri="{BB962C8B-B14F-4D97-AF65-F5344CB8AC3E}">
        <p14:creationId xmlns:p14="http://schemas.microsoft.com/office/powerpoint/2010/main" val="1253066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p:cNvSpPr>
            <a:spLocks noGrp="1"/>
          </p:cNvSpPr>
          <p:nvPr>
            <p:ph type="subTitle" idx="1"/>
          </p:nvPr>
        </p:nvSpPr>
        <p:spPr>
          <a:xfrm>
            <a:off x="2844800" y="3581400"/>
            <a:ext cx="7033403"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Title 4"/>
          <p:cNvSpPr>
            <a:spLocks noGrp="1"/>
          </p:cNvSpPr>
          <p:nvPr>
            <p:ph type="title"/>
          </p:nvPr>
        </p:nvSpPr>
        <p:spPr>
          <a:xfrm>
            <a:off x="1117600" y="2362200"/>
            <a:ext cx="10668000" cy="914400"/>
          </a:xfrm>
        </p:spPr>
        <p:txBody>
          <a:bodyPr/>
          <a:lstStyle>
            <a:lvl1pPr algn="ctr">
              <a:defRPr b="1"/>
            </a:lvl1pPr>
          </a:lstStyle>
          <a:p>
            <a:r>
              <a:rPr lang="en-US" smtClean="0"/>
              <a:t>Click to edit Master title style</a:t>
            </a:r>
            <a:endParaRPr lang="en-US"/>
          </a:p>
        </p:txBody>
      </p:sp>
      <p:sp>
        <p:nvSpPr>
          <p:cNvPr id="6" name="TextBox 11"/>
          <p:cNvSpPr txBox="1">
            <a:spLocks noChangeArrowheads="1"/>
          </p:cNvSpPr>
          <p:nvPr/>
        </p:nvSpPr>
        <p:spPr bwMode="auto">
          <a:xfrm>
            <a:off x="8584435" y="6587867"/>
            <a:ext cx="29182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
        <p:nvSpPr>
          <p:cNvPr id="7" name="TextBox 10"/>
          <p:cNvSpPr txBox="1">
            <a:spLocks noChangeArrowheads="1"/>
          </p:cNvSpPr>
          <p:nvPr/>
        </p:nvSpPr>
        <p:spPr bwMode="auto">
          <a:xfrm>
            <a:off x="1016000" y="6588125"/>
            <a:ext cx="599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Tree>
    <p:extLst>
      <p:ext uri="{BB962C8B-B14F-4D97-AF65-F5344CB8AC3E}">
        <p14:creationId xmlns:p14="http://schemas.microsoft.com/office/powerpoint/2010/main" val="404974075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676401"/>
            <a:ext cx="10972800" cy="42973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327867744"/>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762001"/>
            <a:ext cx="27432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762001"/>
            <a:ext cx="8026400" cy="52117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4251967679"/>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1524000" y="1905001"/>
            <a:ext cx="6807200" cy="1143001"/>
          </a:xfrm>
        </p:spPr>
        <p:txBody>
          <a:bodyPr anchor="b" anchorCtr="0">
            <a:normAutofit/>
          </a:bodyPr>
          <a:lstStyle>
            <a:lvl1pPr algn="l">
              <a:defRPr sz="3600" b="0" cap="none">
                <a:latin typeface="Georgia" pitchFamily="18" charset="0"/>
              </a:defRPr>
            </a:lvl1pPr>
          </a:lstStyle>
          <a:p>
            <a:r>
              <a:rPr lang="en-US" dirty="0"/>
              <a:t>Click to edit master title style</a:t>
            </a:r>
          </a:p>
        </p:txBody>
      </p:sp>
      <p:sp>
        <p:nvSpPr>
          <p:cNvPr id="3" name="Text Placeholder 2"/>
          <p:cNvSpPr>
            <a:spLocks noGrp="1"/>
          </p:cNvSpPr>
          <p:nvPr>
            <p:ph type="body" idx="1"/>
          </p:nvPr>
        </p:nvSpPr>
        <p:spPr>
          <a:xfrm>
            <a:off x="1579595" y="3048001"/>
            <a:ext cx="68072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805964140"/>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Cambria" panose="02040503050406030204" pitchFamily="18" charset="0"/>
              </a:defRPr>
            </a:lvl1p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8"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344073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24405" y="1905001"/>
            <a:ext cx="6659595" cy="1143001"/>
          </a:xfrm>
        </p:spPr>
        <p:txBody>
          <a:bodyPr anchor="b">
            <a:normAutofit/>
          </a:bodyPr>
          <a:lstStyle>
            <a:lvl1pPr algn="l">
              <a:defRPr sz="3600" b="0" cap="none">
                <a:latin typeface="Georgia"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5080000" y="3148014"/>
            <a:ext cx="6604000" cy="1500187"/>
          </a:xfrm>
        </p:spPr>
        <p:txBody>
          <a:bodyPr/>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11" name="Picture Placeholder 10"/>
          <p:cNvSpPr>
            <a:spLocks noGrp="1"/>
          </p:cNvSpPr>
          <p:nvPr>
            <p:ph type="pic" sz="quarter" idx="12"/>
          </p:nvPr>
        </p:nvSpPr>
        <p:spPr>
          <a:xfrm>
            <a:off x="812800" y="1371600"/>
            <a:ext cx="3962400" cy="3962400"/>
          </a:xfrm>
        </p:spPr>
        <p:txBody>
          <a:bodyPr rtlCol="0">
            <a:normAutofit/>
          </a:bodyPr>
          <a:lstStyle/>
          <a:p>
            <a:pPr lvl="0"/>
            <a:r>
              <a:rPr lang="en-US" noProof="0" smtClean="0"/>
              <a:t>Click icon to add picture</a:t>
            </a:r>
            <a:endParaRPr lang="en-US" noProof="0"/>
          </a:p>
        </p:txBody>
      </p:sp>
      <p:sp>
        <p:nvSpPr>
          <p:cNvPr id="13"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565130185"/>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nchor="t">
            <a:normAutofit/>
          </a:bodyPr>
          <a:lstStyle>
            <a:lvl1pPr algn="l">
              <a:defRPr sz="2800">
                <a:latin typeface="Georgia"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609600" y="1676401"/>
            <a:ext cx="10972800" cy="4297363"/>
          </a:xfrm>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361374056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1676401"/>
            <a:ext cx="53848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6401"/>
            <a:ext cx="53848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722314391"/>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609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382713"/>
            <a:ext cx="5386917"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022475"/>
            <a:ext cx="5386917"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382713"/>
            <a:ext cx="5389033"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022475"/>
            <a:ext cx="5389033"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4"/>
          <p:cNvSpPr>
            <a:spLocks noGrp="1"/>
          </p:cNvSpPr>
          <p:nvPr>
            <p:ph type="ftr" sz="quarter" idx="10"/>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138149900"/>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nchor="t">
            <a:normAutofit/>
          </a:bodyPr>
          <a:lstStyle>
            <a:lvl1pPr>
              <a:defRPr sz="2800"/>
            </a:lvl1pPr>
          </a:lstStyle>
          <a:p>
            <a:r>
              <a:rPr lang="en-US" smtClean="0"/>
              <a:t>Click to edit Master title style</a:t>
            </a:r>
            <a:endParaRPr lang="en-US" dirty="0"/>
          </a:p>
        </p:txBody>
      </p:sp>
      <p:sp>
        <p:nvSpPr>
          <p:cNvPr id="6"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628339814"/>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384029248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762000"/>
            <a:ext cx="4011084" cy="7620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762001"/>
            <a:ext cx="6815667"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1600200"/>
            <a:ext cx="4011084"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3428547552"/>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6482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4603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2149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038322648"/>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26" name="Title Placeholder 1"/>
          <p:cNvSpPr>
            <a:spLocks noGrp="1"/>
          </p:cNvSpPr>
          <p:nvPr>
            <p:ph type="title"/>
          </p:nvPr>
        </p:nvSpPr>
        <p:spPr bwMode="auto">
          <a:xfrm>
            <a:off x="609600" y="762000"/>
            <a:ext cx="10972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a:p>
        </p:txBody>
      </p:sp>
      <p:sp>
        <p:nvSpPr>
          <p:cNvPr id="1027" name="Text Placeholder 2"/>
          <p:cNvSpPr>
            <a:spLocks noGrp="1"/>
          </p:cNvSpPr>
          <p:nvPr>
            <p:ph type="body" idx="1"/>
          </p:nvPr>
        </p:nvSpPr>
        <p:spPr bwMode="auto">
          <a:xfrm>
            <a:off x="609600" y="1676401"/>
            <a:ext cx="109728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a:p>
        </p:txBody>
      </p:sp>
      <p:sp>
        <p:nvSpPr>
          <p:cNvPr id="7" name="TextBox 10"/>
          <p:cNvSpPr txBox="1">
            <a:spLocks noChangeArrowheads="1"/>
          </p:cNvSpPr>
          <p:nvPr/>
        </p:nvSpPr>
        <p:spPr bwMode="auto">
          <a:xfrm>
            <a:off x="1016000" y="6588125"/>
            <a:ext cx="599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
        <p:nvSpPr>
          <p:cNvPr id="6" name="TextBox 11"/>
          <p:cNvSpPr txBox="1">
            <a:spLocks noChangeArrowheads="1"/>
          </p:cNvSpPr>
          <p:nvPr/>
        </p:nvSpPr>
        <p:spPr bwMode="auto">
          <a:xfrm>
            <a:off x="8584435" y="6587867"/>
            <a:ext cx="29182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Tree>
    <p:extLst>
      <p:ext uri="{BB962C8B-B14F-4D97-AF65-F5344CB8AC3E}">
        <p14:creationId xmlns:p14="http://schemas.microsoft.com/office/powerpoint/2010/main" val="3417932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slow">
    <p:fade/>
  </p:transition>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bwMode="auto">
          <a:xfrm>
            <a:off x="2423344" y="1908449"/>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rtl="0" eaLnBrk="1" fontAlgn="base" hangingPunct="1">
              <a:spcBef>
                <a:spcPct val="20000"/>
              </a:spcBef>
              <a:spcAft>
                <a:spcPct val="0"/>
              </a:spcAft>
              <a:buFont typeface="Arial" charset="0"/>
              <a:buNone/>
              <a:defRPr sz="1600" kern="1200" baseline="0">
                <a:solidFill>
                  <a:schemeClr val="tx1"/>
                </a:solidFill>
                <a:latin typeface="Georgia" pitchFamily="18" charset="0"/>
                <a:ea typeface="+mn-ea"/>
                <a:cs typeface="+mn-cs"/>
              </a:defRPr>
            </a:lvl1pPr>
            <a:lvl2pPr marL="457200" indent="0" algn="ctr" rtl="0" eaLnBrk="1" fontAlgn="base" hangingPunct="1">
              <a:spcBef>
                <a:spcPct val="20000"/>
              </a:spcBef>
              <a:spcAft>
                <a:spcPct val="0"/>
              </a:spcAft>
              <a:buFont typeface="Arial" charset="0"/>
              <a:buNone/>
              <a:defRPr sz="20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charset="0"/>
              <a:buNone/>
              <a:defRPr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endParaRPr lang="en-IN" sz="3200" b="1" dirty="0" smtClean="0"/>
          </a:p>
          <a:p>
            <a:endParaRPr lang="en-IN" sz="3200" b="1" dirty="0" smtClean="0"/>
          </a:p>
          <a:p>
            <a:pPr algn="ctr"/>
            <a:r>
              <a:rPr lang="en-IN" sz="3200" b="1" dirty="0" smtClean="0"/>
              <a:t>Decision Making In Java</a:t>
            </a:r>
            <a:endParaRPr lang="en-IN" sz="3200" dirty="0"/>
          </a:p>
        </p:txBody>
      </p:sp>
    </p:spTree>
    <p:extLst>
      <p:ext uri="{BB962C8B-B14F-4D97-AF65-F5344CB8AC3E}">
        <p14:creationId xmlns:p14="http://schemas.microsoft.com/office/powerpoint/2010/main" val="2036210978"/>
      </p:ext>
    </p:extLst>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152401"/>
            <a:ext cx="7467600" cy="563563"/>
          </a:xfrm>
        </p:spPr>
        <p:txBody>
          <a:bodyPr/>
          <a:lstStyle/>
          <a:p>
            <a:pPr fontAlgn="auto">
              <a:spcAft>
                <a:spcPts val="0"/>
              </a:spcAft>
              <a:defRPr/>
            </a:pPr>
            <a:r>
              <a:rPr lang="en-IN" sz="2500" b="1" dirty="0"/>
              <a:t>Predict the Output</a:t>
            </a:r>
          </a:p>
        </p:txBody>
      </p:sp>
      <p:sp>
        <p:nvSpPr>
          <p:cNvPr id="68611" name="Content Placeholder 2"/>
          <p:cNvSpPr>
            <a:spLocks noGrp="1"/>
          </p:cNvSpPr>
          <p:nvPr>
            <p:ph sz="quarter" idx="1"/>
          </p:nvPr>
        </p:nvSpPr>
        <p:spPr>
          <a:xfrm>
            <a:off x="1771328" y="715964"/>
            <a:ext cx="6280472" cy="4873625"/>
          </a:xfrm>
        </p:spPr>
        <p:txBody>
          <a:bodyPr/>
          <a:lstStyle/>
          <a:p>
            <a:pPr eaLnBrk="1" hangingPunct="1">
              <a:lnSpc>
                <a:spcPct val="125000"/>
              </a:lnSpc>
              <a:spcBef>
                <a:spcPct val="0"/>
              </a:spcBef>
              <a:buFont typeface="Wingdings" pitchFamily="2" charset="2"/>
              <a:buNone/>
            </a:pPr>
            <a:r>
              <a:rPr lang="en-IN" b="1" dirty="0"/>
              <a:t>public</a:t>
            </a:r>
            <a:r>
              <a:rPr lang="en-IN" dirty="0"/>
              <a:t> </a:t>
            </a:r>
            <a:r>
              <a:rPr lang="en-IN" b="1" dirty="0"/>
              <a:t>class</a:t>
            </a:r>
            <a:r>
              <a:rPr lang="en-IN" dirty="0"/>
              <a:t> SwitchExample2 {  </a:t>
            </a:r>
          </a:p>
          <a:p>
            <a:pPr eaLnBrk="1" hangingPunct="1">
              <a:lnSpc>
                <a:spcPct val="125000"/>
              </a:lnSpc>
              <a:spcBef>
                <a:spcPct val="0"/>
              </a:spcBef>
              <a:buFont typeface="Wingdings" pitchFamily="2" charset="2"/>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p>
          <a:p>
            <a:pPr eaLnBrk="1" hangingPunct="1">
              <a:lnSpc>
                <a:spcPct val="125000"/>
              </a:lnSpc>
              <a:spcBef>
                <a:spcPct val="0"/>
              </a:spcBef>
              <a:buFont typeface="Wingdings" pitchFamily="2" charset="2"/>
              <a:buNone/>
            </a:pPr>
            <a:r>
              <a:rPr lang="en-IN" dirty="0"/>
              <a:t>    </a:t>
            </a:r>
            <a:r>
              <a:rPr lang="en-IN" b="1" dirty="0" err="1"/>
              <a:t>int</a:t>
            </a:r>
            <a:r>
              <a:rPr lang="en-IN" dirty="0"/>
              <a:t> number=20;  </a:t>
            </a:r>
          </a:p>
          <a:p>
            <a:pPr eaLnBrk="1" hangingPunct="1">
              <a:lnSpc>
                <a:spcPct val="125000"/>
              </a:lnSpc>
              <a:spcBef>
                <a:spcPct val="0"/>
              </a:spcBef>
              <a:buFont typeface="Wingdings" pitchFamily="2" charset="2"/>
              <a:buNone/>
            </a:pPr>
            <a:r>
              <a:rPr lang="en-IN" dirty="0"/>
              <a:t>    </a:t>
            </a:r>
            <a:r>
              <a:rPr lang="en-IN" b="1" dirty="0"/>
              <a:t>switch</a:t>
            </a:r>
            <a:r>
              <a:rPr lang="en-IN" dirty="0"/>
              <a:t>(number){  </a:t>
            </a:r>
          </a:p>
          <a:p>
            <a:pPr eaLnBrk="1" hangingPunct="1">
              <a:lnSpc>
                <a:spcPct val="125000"/>
              </a:lnSpc>
              <a:spcBef>
                <a:spcPct val="0"/>
              </a:spcBef>
              <a:buFont typeface="Wingdings" pitchFamily="2" charset="2"/>
              <a:buNone/>
            </a:pPr>
            <a:r>
              <a:rPr lang="en-IN" dirty="0"/>
              <a:t>    </a:t>
            </a:r>
            <a:r>
              <a:rPr lang="en-IN" b="1" dirty="0"/>
              <a:t>case</a:t>
            </a:r>
            <a:r>
              <a:rPr lang="en-IN" dirty="0"/>
              <a:t> 10: </a:t>
            </a:r>
            <a:r>
              <a:rPr lang="en-IN" dirty="0" err="1"/>
              <a:t>System.out.println</a:t>
            </a:r>
            <a:r>
              <a:rPr lang="en-IN" dirty="0"/>
              <a:t>("10");  </a:t>
            </a:r>
          </a:p>
          <a:p>
            <a:pPr eaLnBrk="1" hangingPunct="1">
              <a:lnSpc>
                <a:spcPct val="125000"/>
              </a:lnSpc>
              <a:spcBef>
                <a:spcPct val="0"/>
              </a:spcBef>
              <a:buFont typeface="Wingdings" pitchFamily="2" charset="2"/>
              <a:buNone/>
            </a:pPr>
            <a:r>
              <a:rPr lang="en-IN" dirty="0"/>
              <a:t>    </a:t>
            </a:r>
            <a:r>
              <a:rPr lang="en-IN" b="1" dirty="0"/>
              <a:t>case</a:t>
            </a:r>
            <a:r>
              <a:rPr lang="en-IN" dirty="0"/>
              <a:t> 20: </a:t>
            </a:r>
            <a:r>
              <a:rPr lang="en-IN" dirty="0" err="1"/>
              <a:t>System.out.println</a:t>
            </a:r>
            <a:r>
              <a:rPr lang="en-IN" dirty="0"/>
              <a:t>("20");  </a:t>
            </a:r>
          </a:p>
          <a:p>
            <a:pPr eaLnBrk="1" hangingPunct="1">
              <a:lnSpc>
                <a:spcPct val="125000"/>
              </a:lnSpc>
              <a:spcBef>
                <a:spcPct val="0"/>
              </a:spcBef>
              <a:buFont typeface="Wingdings" pitchFamily="2" charset="2"/>
              <a:buNone/>
            </a:pPr>
            <a:r>
              <a:rPr lang="en-IN" dirty="0"/>
              <a:t>    </a:t>
            </a:r>
            <a:r>
              <a:rPr lang="en-IN" b="1" dirty="0"/>
              <a:t>case</a:t>
            </a:r>
            <a:r>
              <a:rPr lang="en-IN" dirty="0"/>
              <a:t> 30: </a:t>
            </a:r>
            <a:r>
              <a:rPr lang="en-IN" dirty="0" err="1"/>
              <a:t>System.out.println</a:t>
            </a:r>
            <a:r>
              <a:rPr lang="en-IN" dirty="0"/>
              <a:t>("30");  </a:t>
            </a:r>
          </a:p>
          <a:p>
            <a:pPr eaLnBrk="1" hangingPunct="1">
              <a:lnSpc>
                <a:spcPct val="125000"/>
              </a:lnSpc>
              <a:spcBef>
                <a:spcPct val="0"/>
              </a:spcBef>
              <a:buFont typeface="Wingdings" pitchFamily="2" charset="2"/>
              <a:buNone/>
            </a:pPr>
            <a:r>
              <a:rPr lang="en-IN" dirty="0"/>
              <a:t>    </a:t>
            </a:r>
            <a:r>
              <a:rPr lang="en-IN" b="1" dirty="0" err="1"/>
              <a:t>default</a:t>
            </a:r>
            <a:r>
              <a:rPr lang="en-IN" dirty="0" err="1"/>
              <a:t>:System.out.println</a:t>
            </a:r>
            <a:r>
              <a:rPr lang="en-IN" dirty="0"/>
              <a:t>("Not in 10, 20 or 30");  </a:t>
            </a:r>
          </a:p>
          <a:p>
            <a:pPr eaLnBrk="1" hangingPunct="1">
              <a:lnSpc>
                <a:spcPct val="125000"/>
              </a:lnSpc>
              <a:spcBef>
                <a:spcPct val="0"/>
              </a:spcBef>
              <a:buFont typeface="Wingdings" pitchFamily="2" charset="2"/>
              <a:buNone/>
            </a:pPr>
            <a:r>
              <a:rPr lang="en-IN" dirty="0"/>
              <a:t>    }  </a:t>
            </a:r>
          </a:p>
          <a:p>
            <a:pPr eaLnBrk="1" hangingPunct="1">
              <a:lnSpc>
                <a:spcPct val="125000"/>
              </a:lnSpc>
              <a:spcBef>
                <a:spcPct val="0"/>
              </a:spcBef>
              <a:buFont typeface="Wingdings" pitchFamily="2" charset="2"/>
              <a:buNone/>
            </a:pPr>
            <a:r>
              <a:rPr lang="en-IN" dirty="0"/>
              <a:t>}  </a:t>
            </a:r>
          </a:p>
          <a:p>
            <a:pPr eaLnBrk="1" hangingPunct="1">
              <a:lnSpc>
                <a:spcPct val="125000"/>
              </a:lnSpc>
              <a:spcBef>
                <a:spcPct val="0"/>
              </a:spcBef>
              <a:buFont typeface="Wingdings" pitchFamily="2" charset="2"/>
              <a:buNone/>
            </a:pPr>
            <a:r>
              <a:rPr lang="en-IN" dirty="0"/>
              <a:t>}  </a:t>
            </a:r>
          </a:p>
          <a:p>
            <a:pPr eaLnBrk="1" hangingPunct="1">
              <a:lnSpc>
                <a:spcPct val="125000"/>
              </a:lnSpc>
              <a:spcBef>
                <a:spcPct val="0"/>
              </a:spcBef>
              <a:buFont typeface="Wingdings" pitchFamily="2" charset="2"/>
              <a:buNone/>
            </a:pPr>
            <a:endParaRPr lang="en-IN" dirty="0"/>
          </a:p>
        </p:txBody>
      </p:sp>
    </p:spTree>
    <p:extLst>
      <p:ext uri="{BB962C8B-B14F-4D97-AF65-F5344CB8AC3E}">
        <p14:creationId xmlns:p14="http://schemas.microsoft.com/office/powerpoint/2010/main" val="3501778943"/>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Program</a:t>
            </a:r>
            <a:endParaRPr lang="en-IN" b="1" dirty="0"/>
          </a:p>
        </p:txBody>
      </p:sp>
      <p:sp>
        <p:nvSpPr>
          <p:cNvPr id="3" name="Content Placeholder 2"/>
          <p:cNvSpPr>
            <a:spLocks noGrp="1"/>
          </p:cNvSpPr>
          <p:nvPr>
            <p:ph idx="1"/>
          </p:nvPr>
        </p:nvSpPr>
        <p:spPr>
          <a:xfrm>
            <a:off x="609600" y="1473201"/>
            <a:ext cx="10972800" cy="4297363"/>
          </a:xfrm>
        </p:spPr>
        <p:txBody>
          <a:bodyPr/>
          <a:lstStyle/>
          <a:p>
            <a:pPr marL="0" indent="0">
              <a:buNone/>
            </a:pPr>
            <a:r>
              <a:rPr lang="en-IN" dirty="0" smtClean="0"/>
              <a:t>1. There </a:t>
            </a:r>
            <a:r>
              <a:rPr lang="en-IN" dirty="0"/>
              <a:t>are two numbers ‘a’ and ‘b’. Write a java program which should print ‘a’ if ‘a’ is bigger than ‘b’ by 2 or more or should print ‘b’ if ‘b’ is bigger than ‘a’ by 2 or more. Otherwise, it should print “INCONCLUSIVE”?</a:t>
            </a:r>
          </a:p>
          <a:p>
            <a:endParaRPr lang="en-IN" dirty="0"/>
          </a:p>
        </p:txBody>
      </p:sp>
    </p:spTree>
    <p:extLst>
      <p:ext uri="{BB962C8B-B14F-4D97-AF65-F5344CB8AC3E}">
        <p14:creationId xmlns:p14="http://schemas.microsoft.com/office/powerpoint/2010/main" val="1694874000"/>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578768"/>
          </a:xfrm>
        </p:spPr>
        <p:txBody>
          <a:bodyPr/>
          <a:lstStyle/>
          <a:p>
            <a:r>
              <a:rPr lang="en-IN" dirty="0" smtClean="0"/>
              <a:t>Code</a:t>
            </a:r>
            <a:endParaRPr lang="en-IN" dirty="0"/>
          </a:p>
        </p:txBody>
      </p:sp>
      <p:sp>
        <p:nvSpPr>
          <p:cNvPr id="3" name="Content Placeholder 2"/>
          <p:cNvSpPr>
            <a:spLocks noGrp="1"/>
          </p:cNvSpPr>
          <p:nvPr>
            <p:ph idx="1"/>
          </p:nvPr>
        </p:nvSpPr>
        <p:spPr>
          <a:xfrm>
            <a:off x="609600" y="889000"/>
            <a:ext cx="10541000" cy="5348312"/>
          </a:xfrm>
        </p:spPr>
        <p:txBody>
          <a:bodyPr numCol="2">
            <a:normAutofit fontScale="25000" lnSpcReduction="20000"/>
          </a:bodyPr>
          <a:lstStyle/>
          <a:p>
            <a:pPr marL="0" indent="0">
              <a:buNone/>
            </a:pPr>
            <a:r>
              <a:rPr lang="en-IN" sz="6200" dirty="0"/>
              <a:t>public class </a:t>
            </a:r>
            <a:r>
              <a:rPr lang="en-IN" sz="6200" dirty="0" err="1"/>
              <a:t>BiggerNumber</a:t>
            </a:r>
            <a:endParaRPr lang="en-IN" sz="6200" dirty="0"/>
          </a:p>
          <a:p>
            <a:pPr marL="0" indent="0">
              <a:buNone/>
            </a:pPr>
            <a:r>
              <a:rPr lang="en-IN" sz="6200" dirty="0"/>
              <a:t>{</a:t>
            </a:r>
          </a:p>
          <a:p>
            <a:pPr marL="0" indent="0">
              <a:buNone/>
            </a:pPr>
            <a:r>
              <a:rPr lang="en-IN" sz="6200" dirty="0"/>
              <a:t>    public static void main(String[] </a:t>
            </a:r>
            <a:r>
              <a:rPr lang="en-IN" sz="6200" dirty="0" err="1"/>
              <a:t>args</a:t>
            </a:r>
            <a:r>
              <a:rPr lang="en-IN" sz="6200" dirty="0"/>
              <a:t>)</a:t>
            </a:r>
          </a:p>
          <a:p>
            <a:pPr marL="0" indent="0">
              <a:buNone/>
            </a:pPr>
            <a:r>
              <a:rPr lang="en-IN" sz="6200" dirty="0"/>
              <a:t>    {</a:t>
            </a:r>
          </a:p>
          <a:p>
            <a:pPr marL="0" indent="0">
              <a:buNone/>
            </a:pPr>
            <a:r>
              <a:rPr lang="en-IN" sz="6200" dirty="0"/>
              <a:t>        Scanner </a:t>
            </a:r>
            <a:r>
              <a:rPr lang="en-IN" sz="6200" dirty="0" err="1"/>
              <a:t>sc</a:t>
            </a:r>
            <a:r>
              <a:rPr lang="en-IN" sz="6200" dirty="0"/>
              <a:t> = new Scanner(System.in);</a:t>
            </a:r>
          </a:p>
          <a:p>
            <a:pPr marL="0" indent="0">
              <a:buNone/>
            </a:pPr>
            <a:r>
              <a:rPr lang="en-IN" sz="6200" dirty="0"/>
              <a:t>        </a:t>
            </a:r>
            <a:r>
              <a:rPr lang="en-IN" sz="6200" dirty="0" err="1"/>
              <a:t>System.out.println</a:t>
            </a:r>
            <a:r>
              <a:rPr lang="en-IN" sz="6200" dirty="0"/>
              <a:t>("Enter First number");</a:t>
            </a:r>
          </a:p>
          <a:p>
            <a:pPr marL="0" indent="0">
              <a:buNone/>
            </a:pPr>
            <a:r>
              <a:rPr lang="en-IN" sz="6200" dirty="0"/>
              <a:t>        </a:t>
            </a:r>
            <a:r>
              <a:rPr lang="en-IN" sz="6200" dirty="0" err="1"/>
              <a:t>int</a:t>
            </a:r>
            <a:r>
              <a:rPr lang="en-IN" sz="6200" dirty="0"/>
              <a:t> a = </a:t>
            </a:r>
            <a:r>
              <a:rPr lang="en-IN" sz="6200" dirty="0" err="1"/>
              <a:t>sc.nextInt</a:t>
            </a:r>
            <a:r>
              <a:rPr lang="en-IN" sz="6200" dirty="0"/>
              <a:t>();</a:t>
            </a:r>
          </a:p>
          <a:p>
            <a:pPr marL="0" indent="0">
              <a:buNone/>
            </a:pPr>
            <a:r>
              <a:rPr lang="en-IN" sz="6200" dirty="0"/>
              <a:t>        </a:t>
            </a:r>
            <a:r>
              <a:rPr lang="en-IN" sz="6200" dirty="0" err="1"/>
              <a:t>System.out.println</a:t>
            </a:r>
            <a:r>
              <a:rPr lang="en-IN" sz="6200" dirty="0"/>
              <a:t>("Enter Second Number");</a:t>
            </a:r>
          </a:p>
          <a:p>
            <a:pPr marL="0" indent="0">
              <a:buNone/>
            </a:pPr>
            <a:r>
              <a:rPr lang="en-IN" sz="6200" dirty="0"/>
              <a:t>        </a:t>
            </a:r>
            <a:r>
              <a:rPr lang="en-IN" sz="6200" dirty="0" err="1"/>
              <a:t>int</a:t>
            </a:r>
            <a:r>
              <a:rPr lang="en-IN" sz="6200" dirty="0"/>
              <a:t> b = </a:t>
            </a:r>
            <a:r>
              <a:rPr lang="en-IN" sz="6200" dirty="0" err="1"/>
              <a:t>sc.nextInt</a:t>
            </a:r>
            <a:r>
              <a:rPr lang="en-IN" sz="6200" dirty="0"/>
              <a:t>();</a:t>
            </a:r>
          </a:p>
          <a:p>
            <a:pPr marL="0" indent="0">
              <a:buNone/>
            </a:pPr>
            <a:r>
              <a:rPr lang="en-IN" sz="6200" dirty="0"/>
              <a:t>        if((a &gt; b) &amp;&amp; (a - b) &gt;= 2)</a:t>
            </a:r>
          </a:p>
          <a:p>
            <a:pPr marL="0" indent="0">
              <a:buNone/>
            </a:pPr>
            <a:r>
              <a:rPr lang="en-IN" sz="6200" dirty="0"/>
              <a:t>        {</a:t>
            </a:r>
          </a:p>
          <a:p>
            <a:pPr marL="0" indent="0">
              <a:buNone/>
            </a:pPr>
            <a:r>
              <a:rPr lang="en-IN" sz="6200" dirty="0"/>
              <a:t>            </a:t>
            </a:r>
            <a:r>
              <a:rPr lang="en-IN" sz="6200" dirty="0" err="1"/>
              <a:t>System.out.println</a:t>
            </a:r>
            <a:r>
              <a:rPr lang="en-IN" sz="6200" dirty="0"/>
              <a:t>(a);</a:t>
            </a:r>
          </a:p>
          <a:p>
            <a:pPr marL="0" indent="0">
              <a:buNone/>
            </a:pPr>
            <a:r>
              <a:rPr lang="en-IN" sz="6200" dirty="0"/>
              <a:t>        }</a:t>
            </a:r>
          </a:p>
          <a:p>
            <a:pPr marL="0" indent="0">
              <a:buNone/>
            </a:pPr>
            <a:r>
              <a:rPr lang="en-IN" sz="6200" dirty="0"/>
              <a:t>        </a:t>
            </a:r>
          </a:p>
          <a:p>
            <a:pPr marL="0" indent="0">
              <a:buNone/>
            </a:pPr>
            <a:r>
              <a:rPr lang="en-IN" sz="6200" dirty="0"/>
              <a:t>else if ((b &gt; a) &amp;&amp; (b - a) &gt;=2)</a:t>
            </a:r>
          </a:p>
          <a:p>
            <a:pPr marL="0" indent="0">
              <a:buNone/>
            </a:pPr>
            <a:r>
              <a:rPr lang="en-IN" sz="6200" dirty="0"/>
              <a:t>        {</a:t>
            </a:r>
          </a:p>
          <a:p>
            <a:pPr marL="0" indent="0">
              <a:buNone/>
            </a:pPr>
            <a:r>
              <a:rPr lang="en-IN" sz="6200" dirty="0"/>
              <a:t>            </a:t>
            </a:r>
            <a:r>
              <a:rPr lang="en-IN" sz="6200" dirty="0" err="1"/>
              <a:t>System.out.println</a:t>
            </a:r>
            <a:r>
              <a:rPr lang="en-IN" sz="6200" dirty="0"/>
              <a:t>(b);</a:t>
            </a:r>
          </a:p>
          <a:p>
            <a:pPr marL="0" indent="0">
              <a:buNone/>
            </a:pPr>
            <a:r>
              <a:rPr lang="en-IN" sz="6200" dirty="0"/>
              <a:t>        }</a:t>
            </a:r>
          </a:p>
          <a:p>
            <a:pPr marL="0" indent="0">
              <a:buNone/>
            </a:pPr>
            <a:r>
              <a:rPr lang="en-IN" sz="6200" dirty="0"/>
              <a:t>        else</a:t>
            </a:r>
          </a:p>
          <a:p>
            <a:pPr marL="0" indent="0">
              <a:buNone/>
            </a:pPr>
            <a:r>
              <a:rPr lang="en-IN" sz="6200" dirty="0"/>
              <a:t>        {</a:t>
            </a:r>
          </a:p>
          <a:p>
            <a:pPr marL="0" indent="0">
              <a:buNone/>
            </a:pPr>
            <a:r>
              <a:rPr lang="en-IN" sz="6200" dirty="0"/>
              <a:t>            </a:t>
            </a:r>
            <a:r>
              <a:rPr lang="en-IN" sz="6200" dirty="0" err="1"/>
              <a:t>System.out.println</a:t>
            </a:r>
            <a:r>
              <a:rPr lang="en-IN" sz="6200" dirty="0"/>
              <a:t>("INCONCLUSIVE");</a:t>
            </a:r>
          </a:p>
          <a:p>
            <a:pPr marL="0" indent="0">
              <a:buNone/>
            </a:pPr>
            <a:r>
              <a:rPr lang="en-IN" sz="6200" dirty="0"/>
              <a:t>        }</a:t>
            </a:r>
          </a:p>
          <a:p>
            <a:pPr marL="0" indent="0">
              <a:buNone/>
            </a:pPr>
            <a:r>
              <a:rPr lang="en-IN" sz="6200" dirty="0"/>
              <a:t>    }</a:t>
            </a:r>
          </a:p>
          <a:p>
            <a:pPr marL="0" indent="0">
              <a:buNone/>
            </a:pPr>
            <a:r>
              <a:rPr lang="en-IN" sz="6200" dirty="0"/>
              <a:t>}</a:t>
            </a:r>
          </a:p>
          <a:p>
            <a:endParaRPr lang="en-IN" dirty="0"/>
          </a:p>
        </p:txBody>
      </p:sp>
    </p:spTree>
    <p:extLst>
      <p:ext uri="{BB962C8B-B14F-4D97-AF65-F5344CB8AC3E}">
        <p14:creationId xmlns:p14="http://schemas.microsoft.com/office/powerpoint/2010/main" val="3606256759"/>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3100" y="709588"/>
            <a:ext cx="10845800" cy="5157812"/>
          </a:xfrm>
        </p:spPr>
        <p:txBody>
          <a:bodyPr numCol="1">
            <a:noAutofit/>
          </a:bodyPr>
          <a:lstStyle/>
          <a:p>
            <a:pPr marL="0" indent="0">
              <a:buNone/>
            </a:pPr>
            <a:r>
              <a:rPr lang="en-US" sz="1800" b="1" dirty="0" smtClean="0">
                <a:latin typeface="Cambria" panose="02040503050406030204" pitchFamily="18" charset="0"/>
                <a:ea typeface="Cambria" panose="02040503050406030204" pitchFamily="18" charset="0"/>
              </a:rPr>
              <a:t>2.</a:t>
            </a:r>
            <a:r>
              <a:rPr lang="en-US" sz="1800" dirty="0" smtClean="0">
                <a:latin typeface="Cambria" panose="02040503050406030204" pitchFamily="18" charset="0"/>
                <a:ea typeface="Cambria" panose="02040503050406030204" pitchFamily="18" charset="0"/>
              </a:rPr>
              <a:t> Given </a:t>
            </a:r>
            <a:r>
              <a:rPr lang="en-US" sz="1800" dirty="0">
                <a:latin typeface="Cambria" panose="02040503050406030204" pitchFamily="18" charset="0"/>
                <a:ea typeface="Cambria" panose="02040503050406030204" pitchFamily="18" charset="0"/>
              </a:rPr>
              <a:t>an integer, n , perform the following conditional actions:</a:t>
            </a:r>
          </a:p>
          <a:p>
            <a:pPr marL="0" indent="0">
              <a:buNone/>
            </a:pPr>
            <a:r>
              <a:rPr lang="en-US" sz="1800" dirty="0">
                <a:latin typeface="Cambria" panose="02040503050406030204" pitchFamily="18" charset="0"/>
                <a:ea typeface="Cambria" panose="02040503050406030204" pitchFamily="18" charset="0"/>
              </a:rPr>
              <a:t>If  n is odd, print Weird</a:t>
            </a:r>
          </a:p>
          <a:p>
            <a:pPr marL="0" indent="0">
              <a:buNone/>
            </a:pPr>
            <a:r>
              <a:rPr lang="en-US" sz="1800" dirty="0">
                <a:latin typeface="Cambria" panose="02040503050406030204" pitchFamily="18" charset="0"/>
                <a:ea typeface="Cambria" panose="02040503050406030204" pitchFamily="18" charset="0"/>
              </a:rPr>
              <a:t>If  n is even and in the inclusive range of  2 to  5, print Not Weird</a:t>
            </a:r>
          </a:p>
          <a:p>
            <a:pPr marL="0" indent="0">
              <a:buNone/>
            </a:pPr>
            <a:r>
              <a:rPr lang="en-US" sz="1800" dirty="0">
                <a:latin typeface="Cambria" panose="02040503050406030204" pitchFamily="18" charset="0"/>
                <a:ea typeface="Cambria" panose="02040503050406030204" pitchFamily="18" charset="0"/>
              </a:rPr>
              <a:t>If  n is even and in the inclusive range of  6 to 20, print Wei</a:t>
            </a:r>
          </a:p>
          <a:p>
            <a:pPr marL="0" indent="0">
              <a:buNone/>
            </a:pPr>
            <a:r>
              <a:rPr lang="en-US" sz="1800" dirty="0">
                <a:latin typeface="Cambria" panose="02040503050406030204" pitchFamily="18" charset="0"/>
                <a:ea typeface="Cambria" panose="02040503050406030204" pitchFamily="18" charset="0"/>
              </a:rPr>
              <a:t>If  n is even and greater than 20, print Not Weird</a:t>
            </a:r>
          </a:p>
          <a:p>
            <a:pPr marL="0" indent="0">
              <a:buNone/>
            </a:pPr>
            <a:r>
              <a:rPr lang="en-US" sz="1800" b="1" dirty="0" smtClean="0">
                <a:latin typeface="Cambria" panose="02040503050406030204" pitchFamily="18" charset="0"/>
                <a:ea typeface="Cambria" panose="02040503050406030204" pitchFamily="18" charset="0"/>
              </a:rPr>
              <a:t>Input </a:t>
            </a:r>
            <a:r>
              <a:rPr lang="en-US" sz="1800" b="1" dirty="0">
                <a:latin typeface="Cambria" panose="02040503050406030204" pitchFamily="18" charset="0"/>
                <a:ea typeface="Cambria" panose="02040503050406030204" pitchFamily="18" charset="0"/>
              </a:rPr>
              <a:t>Format</a:t>
            </a:r>
          </a:p>
          <a:p>
            <a:pPr marL="0" indent="0">
              <a:buNone/>
            </a:pPr>
            <a:r>
              <a:rPr lang="en-US" sz="1800" dirty="0">
                <a:latin typeface="Cambria" panose="02040503050406030204" pitchFamily="18" charset="0"/>
                <a:ea typeface="Cambria" panose="02040503050406030204" pitchFamily="18" charset="0"/>
              </a:rPr>
              <a:t>A single line containing a positive integer, .n</a:t>
            </a:r>
          </a:p>
          <a:p>
            <a:pPr marL="0" indent="0">
              <a:buNone/>
            </a:pPr>
            <a:r>
              <a:rPr lang="en-US" sz="1800" dirty="0">
                <a:latin typeface="Cambria" panose="02040503050406030204" pitchFamily="18" charset="0"/>
                <a:ea typeface="Cambria" panose="02040503050406030204" pitchFamily="18" charset="0"/>
              </a:rPr>
              <a:t>Constraints</a:t>
            </a:r>
          </a:p>
          <a:p>
            <a:pPr marL="0" indent="0">
              <a:buNone/>
            </a:pPr>
            <a:r>
              <a:rPr lang="en-US" sz="1800" dirty="0">
                <a:latin typeface="Cambria" panose="02040503050406030204" pitchFamily="18" charset="0"/>
                <a:ea typeface="Cambria" panose="02040503050406030204" pitchFamily="18" charset="0"/>
              </a:rPr>
              <a:t>1&lt;= n  &lt;= 100</a:t>
            </a:r>
          </a:p>
          <a:p>
            <a:pPr marL="0" indent="0">
              <a:buNone/>
            </a:pPr>
            <a:r>
              <a:rPr lang="en-US" sz="1800" dirty="0">
                <a:latin typeface="Cambria" panose="02040503050406030204" pitchFamily="18" charset="0"/>
                <a:ea typeface="Cambria" panose="02040503050406030204" pitchFamily="18" charset="0"/>
              </a:rPr>
              <a:t>Output Format</a:t>
            </a:r>
          </a:p>
          <a:p>
            <a:pPr marL="0" indent="0">
              <a:buNone/>
            </a:pPr>
            <a:r>
              <a:rPr lang="en-US" sz="1800" dirty="0">
                <a:latin typeface="Cambria" panose="02040503050406030204" pitchFamily="18" charset="0"/>
                <a:ea typeface="Cambria" panose="02040503050406030204" pitchFamily="18" charset="0"/>
              </a:rPr>
              <a:t>Print Weird if the number is weird; otherwise, print Not Weird.</a:t>
            </a:r>
          </a:p>
          <a:p>
            <a:pPr marL="0" indent="0">
              <a:buNone/>
            </a:pPr>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8024414"/>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47701"/>
            <a:ext cx="10972800" cy="5422899"/>
          </a:xfrm>
        </p:spPr>
        <p:txBody>
          <a:bodyPr>
            <a:noAutofit/>
          </a:bodyPr>
          <a:lstStyle/>
          <a:p>
            <a:pPr marL="0" indent="0">
              <a:buNone/>
            </a:pPr>
            <a:r>
              <a:rPr lang="en-US" sz="1800" b="1" dirty="0"/>
              <a:t>Sample Input 0</a:t>
            </a:r>
          </a:p>
          <a:p>
            <a:pPr marL="0" indent="0">
              <a:buNone/>
            </a:pPr>
            <a:r>
              <a:rPr lang="en-US" sz="1800" dirty="0"/>
              <a:t>3</a:t>
            </a:r>
          </a:p>
          <a:p>
            <a:pPr marL="0" indent="0">
              <a:buNone/>
            </a:pPr>
            <a:r>
              <a:rPr lang="en-US" sz="1800" b="1" dirty="0"/>
              <a:t>Sample Output 0</a:t>
            </a:r>
          </a:p>
          <a:p>
            <a:pPr marL="0" indent="0">
              <a:buNone/>
            </a:pPr>
            <a:r>
              <a:rPr lang="en-US" sz="1800" dirty="0"/>
              <a:t>Weird</a:t>
            </a:r>
          </a:p>
          <a:p>
            <a:pPr marL="0" indent="0">
              <a:buNone/>
            </a:pPr>
            <a:r>
              <a:rPr lang="en-US" sz="1800" b="1" dirty="0"/>
              <a:t>Sample Input 1</a:t>
            </a:r>
          </a:p>
          <a:p>
            <a:pPr marL="0" indent="0">
              <a:buNone/>
            </a:pPr>
            <a:r>
              <a:rPr lang="en-US" sz="1800" dirty="0"/>
              <a:t>24</a:t>
            </a:r>
          </a:p>
          <a:p>
            <a:pPr marL="0" indent="0">
              <a:buNone/>
            </a:pPr>
            <a:r>
              <a:rPr lang="en-US" sz="1800" b="1" dirty="0"/>
              <a:t>Sample Output 1</a:t>
            </a:r>
          </a:p>
          <a:p>
            <a:pPr marL="0" indent="0">
              <a:buNone/>
            </a:pPr>
            <a:r>
              <a:rPr lang="en-US" sz="1800" dirty="0"/>
              <a:t>Not Weird</a:t>
            </a:r>
          </a:p>
          <a:p>
            <a:pPr marL="0" indent="0">
              <a:buNone/>
            </a:pPr>
            <a:r>
              <a:rPr lang="en-US" sz="1800" b="1" dirty="0"/>
              <a:t>Explanation</a:t>
            </a:r>
          </a:p>
          <a:p>
            <a:pPr lvl="2"/>
            <a:r>
              <a:rPr lang="en-US" sz="1800" dirty="0"/>
              <a:t>Sample Case 0:  n =3</a:t>
            </a:r>
          </a:p>
          <a:p>
            <a:pPr marL="0" indent="0">
              <a:buNone/>
            </a:pPr>
            <a:r>
              <a:rPr lang="en-US" sz="1800" dirty="0" smtClean="0"/>
              <a:t>		n </a:t>
            </a:r>
            <a:r>
              <a:rPr lang="en-US" sz="1800" dirty="0"/>
              <a:t>is odd and odd numbers are weird, so we print Weird.</a:t>
            </a:r>
          </a:p>
          <a:p>
            <a:pPr lvl="2"/>
            <a:r>
              <a:rPr lang="en-US" sz="1800" dirty="0"/>
              <a:t>Sample Case 1:  n=24</a:t>
            </a:r>
          </a:p>
          <a:p>
            <a:pPr marL="0" indent="0">
              <a:buNone/>
            </a:pPr>
            <a:r>
              <a:rPr lang="en-US" sz="1800" dirty="0" smtClean="0"/>
              <a:t>		n&gt;20 </a:t>
            </a:r>
            <a:r>
              <a:rPr lang="en-US" sz="1800" dirty="0"/>
              <a:t>and n is even, so it isn't weird. Thus, we print Not Weird.</a:t>
            </a:r>
            <a:endParaRPr lang="en-IN" sz="1800" dirty="0"/>
          </a:p>
          <a:p>
            <a:endParaRPr lang="en-IN" sz="1800" dirty="0"/>
          </a:p>
        </p:txBody>
      </p:sp>
    </p:spTree>
    <p:extLst>
      <p:ext uri="{BB962C8B-B14F-4D97-AF65-F5344CB8AC3E}">
        <p14:creationId xmlns:p14="http://schemas.microsoft.com/office/powerpoint/2010/main" val="2323311646"/>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228600"/>
            <a:ext cx="8229600" cy="722784"/>
          </a:xfrm>
        </p:spPr>
        <p:txBody>
          <a:bodyPr/>
          <a:lstStyle/>
          <a:p>
            <a:r>
              <a:rPr lang="en-IN" b="1" dirty="0" smtClean="0"/>
              <a:t>Sample code</a:t>
            </a:r>
            <a:endParaRPr lang="en-IN" b="1" dirty="0"/>
          </a:p>
        </p:txBody>
      </p:sp>
      <p:sp>
        <p:nvSpPr>
          <p:cNvPr id="3" name="Content Placeholder 2"/>
          <p:cNvSpPr>
            <a:spLocks noGrp="1"/>
          </p:cNvSpPr>
          <p:nvPr>
            <p:ph idx="1"/>
          </p:nvPr>
        </p:nvSpPr>
        <p:spPr>
          <a:xfrm>
            <a:off x="1295400" y="811684"/>
            <a:ext cx="5156200" cy="5805016"/>
          </a:xfrm>
        </p:spPr>
        <p:txBody>
          <a:bodyPr>
            <a:noAutofit/>
          </a:bodyPr>
          <a:lstStyle/>
          <a:p>
            <a:pPr marL="0" indent="0">
              <a:lnSpc>
                <a:spcPct val="100000"/>
              </a:lnSpc>
              <a:spcBef>
                <a:spcPts val="300"/>
              </a:spcBef>
              <a:spcAft>
                <a:spcPts val="300"/>
              </a:spcAft>
              <a:buNone/>
            </a:pPr>
            <a:r>
              <a:rPr lang="en-IN" sz="1800" dirty="0">
                <a:latin typeface="Cambria" panose="02040503050406030204" pitchFamily="18" charset="0"/>
                <a:ea typeface="Cambria" panose="02040503050406030204" pitchFamily="18" charset="0"/>
              </a:rPr>
              <a:t>public class Solution {</a:t>
            </a:r>
          </a:p>
          <a:p>
            <a:pPr marL="0" indent="0">
              <a:lnSpc>
                <a:spcPct val="100000"/>
              </a:lnSpc>
              <a:spcBef>
                <a:spcPts val="300"/>
              </a:spcBef>
              <a:spcAft>
                <a:spcPts val="300"/>
              </a:spcAft>
              <a:buNone/>
            </a:pPr>
            <a:r>
              <a:rPr lang="en-IN" sz="1800" dirty="0">
                <a:latin typeface="Cambria" panose="02040503050406030204" pitchFamily="18" charset="0"/>
                <a:ea typeface="Cambria" panose="02040503050406030204" pitchFamily="18" charset="0"/>
              </a:rPr>
              <a:t>    public static void main(String[] </a:t>
            </a:r>
            <a:r>
              <a:rPr lang="en-IN" sz="1800" dirty="0" err="1">
                <a:latin typeface="Cambria" panose="02040503050406030204" pitchFamily="18" charset="0"/>
                <a:ea typeface="Cambria" panose="02040503050406030204" pitchFamily="18" charset="0"/>
              </a:rPr>
              <a:t>args</a:t>
            </a:r>
            <a:r>
              <a:rPr lang="en-IN" sz="1800" dirty="0">
                <a:latin typeface="Cambria" panose="02040503050406030204" pitchFamily="18" charset="0"/>
                <a:ea typeface="Cambria" panose="02040503050406030204" pitchFamily="18" charset="0"/>
              </a:rPr>
              <a:t>) {</a:t>
            </a:r>
          </a:p>
          <a:p>
            <a:pPr marL="0" indent="0">
              <a:lnSpc>
                <a:spcPct val="100000"/>
              </a:lnSpc>
              <a:spcBef>
                <a:spcPts val="300"/>
              </a:spcBef>
              <a:spcAft>
                <a:spcPts val="300"/>
              </a:spcAft>
              <a:buNone/>
            </a:pPr>
            <a:r>
              <a:rPr lang="en-IN" sz="1800" dirty="0">
                <a:latin typeface="Cambria" panose="02040503050406030204" pitchFamily="18" charset="0"/>
                <a:ea typeface="Cambria" panose="02040503050406030204" pitchFamily="18" charset="0"/>
              </a:rPr>
              <a:t>        Scanner </a:t>
            </a:r>
            <a:r>
              <a:rPr lang="en-IN" sz="1800" dirty="0" err="1">
                <a:latin typeface="Cambria" panose="02040503050406030204" pitchFamily="18" charset="0"/>
                <a:ea typeface="Cambria" panose="02040503050406030204" pitchFamily="18" charset="0"/>
              </a:rPr>
              <a:t>sc</a:t>
            </a:r>
            <a:r>
              <a:rPr lang="en-IN" sz="1800" dirty="0">
                <a:latin typeface="Cambria" panose="02040503050406030204" pitchFamily="18" charset="0"/>
                <a:ea typeface="Cambria" panose="02040503050406030204" pitchFamily="18" charset="0"/>
              </a:rPr>
              <a:t>=new Scanner(System.in);</a:t>
            </a:r>
          </a:p>
          <a:p>
            <a:pPr marL="0" indent="0">
              <a:lnSpc>
                <a:spcPct val="100000"/>
              </a:lnSpc>
              <a:spcBef>
                <a:spcPts val="300"/>
              </a:spcBef>
              <a:spcAft>
                <a:spcPts val="300"/>
              </a:spcAft>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int</a:t>
            </a:r>
            <a:r>
              <a:rPr lang="en-IN" sz="1800" dirty="0">
                <a:latin typeface="Cambria" panose="02040503050406030204" pitchFamily="18" charset="0"/>
                <a:ea typeface="Cambria" panose="02040503050406030204" pitchFamily="18" charset="0"/>
              </a:rPr>
              <a:t> n=</a:t>
            </a:r>
            <a:r>
              <a:rPr lang="en-IN" sz="1800" dirty="0" err="1">
                <a:latin typeface="Cambria" panose="02040503050406030204" pitchFamily="18" charset="0"/>
                <a:ea typeface="Cambria" panose="02040503050406030204" pitchFamily="18" charset="0"/>
              </a:rPr>
              <a:t>sc.nextInt</a:t>
            </a:r>
            <a:r>
              <a:rPr lang="en-IN" sz="1800" dirty="0">
                <a:latin typeface="Cambria" panose="02040503050406030204" pitchFamily="18" charset="0"/>
                <a:ea typeface="Cambria" panose="02040503050406030204" pitchFamily="18" charset="0"/>
              </a:rPr>
              <a:t>();            </a:t>
            </a:r>
          </a:p>
          <a:p>
            <a:pPr marL="0" indent="0">
              <a:lnSpc>
                <a:spcPct val="100000"/>
              </a:lnSpc>
              <a:spcBef>
                <a:spcPts val="300"/>
              </a:spcBef>
              <a:spcAft>
                <a:spcPts val="300"/>
              </a:spcAft>
              <a:buNone/>
            </a:pPr>
            <a:r>
              <a:rPr lang="en-IN" sz="1800" dirty="0">
                <a:latin typeface="Cambria" panose="02040503050406030204" pitchFamily="18" charset="0"/>
                <a:ea typeface="Cambria" panose="02040503050406030204" pitchFamily="18" charset="0"/>
              </a:rPr>
              <a:t>        String </a:t>
            </a:r>
            <a:r>
              <a:rPr lang="en-IN" sz="1800" dirty="0" err="1">
                <a:latin typeface="Cambria" panose="02040503050406030204" pitchFamily="18" charset="0"/>
                <a:ea typeface="Cambria" panose="02040503050406030204" pitchFamily="18" charset="0"/>
              </a:rPr>
              <a:t>ans</a:t>
            </a:r>
            <a:r>
              <a:rPr lang="en-IN" sz="1800" dirty="0">
                <a:latin typeface="Cambria" panose="02040503050406030204" pitchFamily="18" charset="0"/>
                <a:ea typeface="Cambria" panose="02040503050406030204" pitchFamily="18" charset="0"/>
              </a:rPr>
              <a:t>;</a:t>
            </a:r>
          </a:p>
          <a:p>
            <a:pPr marL="0" indent="0">
              <a:lnSpc>
                <a:spcPct val="100000"/>
              </a:lnSpc>
              <a:spcBef>
                <a:spcPts val="300"/>
              </a:spcBef>
              <a:spcAft>
                <a:spcPts val="300"/>
              </a:spcAft>
              <a:buNone/>
            </a:pPr>
            <a:r>
              <a:rPr lang="en-IN" sz="1800" dirty="0">
                <a:latin typeface="Cambria" panose="02040503050406030204" pitchFamily="18" charset="0"/>
                <a:ea typeface="Cambria" panose="02040503050406030204" pitchFamily="18" charset="0"/>
              </a:rPr>
              <a:t>        if(n%2==1)</a:t>
            </a:r>
            <a:r>
              <a:rPr lang="en-IN" sz="1800" dirty="0" err="1">
                <a:latin typeface="Cambria" panose="02040503050406030204" pitchFamily="18" charset="0"/>
                <a:ea typeface="Cambria" panose="02040503050406030204" pitchFamily="18" charset="0"/>
              </a:rPr>
              <a:t>ans</a:t>
            </a:r>
            <a:r>
              <a:rPr lang="en-IN" sz="1800" dirty="0">
                <a:latin typeface="Cambria" panose="02040503050406030204" pitchFamily="18" charset="0"/>
                <a:ea typeface="Cambria" panose="02040503050406030204" pitchFamily="18" charset="0"/>
              </a:rPr>
              <a:t> = "Weird";</a:t>
            </a:r>
          </a:p>
          <a:p>
            <a:pPr marL="0" indent="0">
              <a:lnSpc>
                <a:spcPct val="100000"/>
              </a:lnSpc>
              <a:spcBef>
                <a:spcPts val="300"/>
              </a:spcBef>
              <a:spcAft>
                <a:spcPts val="300"/>
              </a:spcAft>
              <a:buNone/>
            </a:pPr>
            <a:r>
              <a:rPr lang="en-IN" sz="1800" dirty="0">
                <a:latin typeface="Cambria" panose="02040503050406030204" pitchFamily="18" charset="0"/>
                <a:ea typeface="Cambria" panose="02040503050406030204" pitchFamily="18" charset="0"/>
              </a:rPr>
              <a:t>        else</a:t>
            </a:r>
          </a:p>
          <a:p>
            <a:pPr marL="0" indent="0">
              <a:lnSpc>
                <a:spcPct val="100000"/>
              </a:lnSpc>
              <a:spcBef>
                <a:spcPts val="300"/>
              </a:spcBef>
              <a:spcAft>
                <a:spcPts val="300"/>
              </a:spcAft>
              <a:buNone/>
            </a:pPr>
            <a:r>
              <a:rPr lang="en-IN" sz="1800" dirty="0">
                <a:latin typeface="Cambria" panose="02040503050406030204" pitchFamily="18" charset="0"/>
                <a:ea typeface="Cambria" panose="02040503050406030204" pitchFamily="18" charset="0"/>
              </a:rPr>
              <a:t>        {</a:t>
            </a:r>
          </a:p>
          <a:p>
            <a:pPr marL="0" indent="0">
              <a:lnSpc>
                <a:spcPct val="100000"/>
              </a:lnSpc>
              <a:spcBef>
                <a:spcPts val="300"/>
              </a:spcBef>
              <a:spcAft>
                <a:spcPts val="300"/>
              </a:spcAft>
              <a:buNone/>
            </a:pPr>
            <a:r>
              <a:rPr lang="en-IN" sz="1800" dirty="0">
                <a:latin typeface="Cambria" panose="02040503050406030204" pitchFamily="18" charset="0"/>
                <a:ea typeface="Cambria" panose="02040503050406030204" pitchFamily="18" charset="0"/>
              </a:rPr>
              <a:t>            if(n&gt;=2 &amp;&amp; n&lt;=5)</a:t>
            </a:r>
            <a:r>
              <a:rPr lang="en-IN" sz="1800" dirty="0" err="1">
                <a:latin typeface="Cambria" panose="02040503050406030204" pitchFamily="18" charset="0"/>
                <a:ea typeface="Cambria" panose="02040503050406030204" pitchFamily="18" charset="0"/>
              </a:rPr>
              <a:t>ans</a:t>
            </a:r>
            <a:r>
              <a:rPr lang="en-IN" sz="1800" dirty="0">
                <a:latin typeface="Cambria" panose="02040503050406030204" pitchFamily="18" charset="0"/>
                <a:ea typeface="Cambria" panose="02040503050406030204" pitchFamily="18" charset="0"/>
              </a:rPr>
              <a:t> = "Not Weird";</a:t>
            </a:r>
          </a:p>
          <a:p>
            <a:pPr marL="0" indent="0">
              <a:lnSpc>
                <a:spcPct val="100000"/>
              </a:lnSpc>
              <a:spcBef>
                <a:spcPts val="300"/>
              </a:spcBef>
              <a:spcAft>
                <a:spcPts val="300"/>
              </a:spcAft>
              <a:buNone/>
            </a:pPr>
            <a:r>
              <a:rPr lang="en-IN" sz="1800" dirty="0">
                <a:latin typeface="Cambria" panose="02040503050406030204" pitchFamily="18" charset="0"/>
                <a:ea typeface="Cambria" panose="02040503050406030204" pitchFamily="18" charset="0"/>
              </a:rPr>
              <a:t>            else if(n&gt;=5 &amp;&amp; n&lt;=20)</a:t>
            </a:r>
            <a:r>
              <a:rPr lang="en-IN" sz="1800" dirty="0" err="1">
                <a:latin typeface="Cambria" panose="02040503050406030204" pitchFamily="18" charset="0"/>
                <a:ea typeface="Cambria" panose="02040503050406030204" pitchFamily="18" charset="0"/>
              </a:rPr>
              <a:t>ans</a:t>
            </a:r>
            <a:r>
              <a:rPr lang="en-IN" sz="1800" dirty="0">
                <a:latin typeface="Cambria" panose="02040503050406030204" pitchFamily="18" charset="0"/>
                <a:ea typeface="Cambria" panose="02040503050406030204" pitchFamily="18" charset="0"/>
              </a:rPr>
              <a:t>="Weird";</a:t>
            </a:r>
          </a:p>
          <a:p>
            <a:pPr marL="0" indent="0">
              <a:lnSpc>
                <a:spcPct val="100000"/>
              </a:lnSpc>
              <a:spcBef>
                <a:spcPts val="300"/>
              </a:spcBef>
              <a:spcAft>
                <a:spcPts val="300"/>
              </a:spcAft>
              <a:buNone/>
            </a:pPr>
            <a:r>
              <a:rPr lang="en-IN" sz="1800" dirty="0">
                <a:latin typeface="Cambria" panose="02040503050406030204" pitchFamily="18" charset="0"/>
                <a:ea typeface="Cambria" panose="02040503050406030204" pitchFamily="18" charset="0"/>
              </a:rPr>
              <a:t>            else </a:t>
            </a:r>
            <a:r>
              <a:rPr lang="en-IN" sz="1800" dirty="0" err="1">
                <a:latin typeface="Cambria" panose="02040503050406030204" pitchFamily="18" charset="0"/>
                <a:ea typeface="Cambria" panose="02040503050406030204" pitchFamily="18" charset="0"/>
              </a:rPr>
              <a:t>ans</a:t>
            </a:r>
            <a:r>
              <a:rPr lang="en-IN" sz="1800" dirty="0">
                <a:latin typeface="Cambria" panose="02040503050406030204" pitchFamily="18" charset="0"/>
                <a:ea typeface="Cambria" panose="02040503050406030204" pitchFamily="18" charset="0"/>
              </a:rPr>
              <a:t> = "Not Weird";</a:t>
            </a:r>
          </a:p>
          <a:p>
            <a:pPr marL="0" indent="0">
              <a:lnSpc>
                <a:spcPct val="100000"/>
              </a:lnSpc>
              <a:spcBef>
                <a:spcPts val="300"/>
              </a:spcBef>
              <a:spcAft>
                <a:spcPts val="300"/>
              </a:spcAft>
              <a:buNone/>
            </a:pPr>
            <a:r>
              <a:rPr lang="en-IN" sz="1800" dirty="0">
                <a:latin typeface="Cambria" panose="02040503050406030204" pitchFamily="18" charset="0"/>
                <a:ea typeface="Cambria" panose="02040503050406030204" pitchFamily="18" charset="0"/>
              </a:rPr>
              <a:t>        }</a:t>
            </a:r>
          </a:p>
          <a:p>
            <a:pPr marL="0" indent="0">
              <a:lnSpc>
                <a:spcPct val="100000"/>
              </a:lnSpc>
              <a:spcBef>
                <a:spcPts val="300"/>
              </a:spcBef>
              <a:spcAft>
                <a:spcPts val="300"/>
              </a:spcAft>
              <a:buNone/>
            </a:pP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System.out.println</a:t>
            </a:r>
            <a:r>
              <a:rPr lang="en-IN" sz="1800" dirty="0">
                <a:latin typeface="Cambria" panose="02040503050406030204" pitchFamily="18" charset="0"/>
                <a:ea typeface="Cambria" panose="02040503050406030204" pitchFamily="18" charset="0"/>
              </a:rPr>
              <a:t>(</a:t>
            </a:r>
            <a:r>
              <a:rPr lang="en-IN" sz="1800" dirty="0" err="1">
                <a:latin typeface="Cambria" panose="02040503050406030204" pitchFamily="18" charset="0"/>
                <a:ea typeface="Cambria" panose="02040503050406030204" pitchFamily="18" charset="0"/>
              </a:rPr>
              <a:t>ans</a:t>
            </a:r>
            <a:r>
              <a:rPr lang="en-IN" sz="1800" dirty="0">
                <a:latin typeface="Cambria" panose="02040503050406030204" pitchFamily="18" charset="0"/>
                <a:ea typeface="Cambria" panose="02040503050406030204" pitchFamily="18" charset="0"/>
              </a:rPr>
              <a:t>);</a:t>
            </a:r>
          </a:p>
          <a:p>
            <a:pPr marL="0" indent="0">
              <a:lnSpc>
                <a:spcPct val="100000"/>
              </a:lnSpc>
              <a:spcBef>
                <a:spcPts val="300"/>
              </a:spcBef>
              <a:spcAft>
                <a:spcPts val="300"/>
              </a:spcAft>
              <a:buNone/>
            </a:pPr>
            <a:r>
              <a:rPr lang="en-IN" sz="1800" dirty="0">
                <a:latin typeface="Cambria" panose="02040503050406030204" pitchFamily="18" charset="0"/>
                <a:ea typeface="Cambria" panose="02040503050406030204" pitchFamily="18" charset="0"/>
              </a:rPr>
              <a:t>    }</a:t>
            </a:r>
          </a:p>
          <a:p>
            <a:pPr marL="0" indent="0">
              <a:lnSpc>
                <a:spcPct val="100000"/>
              </a:lnSpc>
              <a:spcBef>
                <a:spcPts val="300"/>
              </a:spcBef>
              <a:spcAft>
                <a:spcPts val="300"/>
              </a:spcAft>
              <a:buNone/>
            </a:pPr>
            <a:r>
              <a:rPr lang="en-IN" sz="1800"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2748965389"/>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Here are some list of example programs that uses the if statement:</a:t>
            </a:r>
          </a:p>
        </p:txBody>
      </p:sp>
      <p:sp>
        <p:nvSpPr>
          <p:cNvPr id="3" name="Content Placeholder 2"/>
          <p:cNvSpPr>
            <a:spLocks noGrp="1"/>
          </p:cNvSpPr>
          <p:nvPr>
            <p:ph idx="1"/>
          </p:nvPr>
        </p:nvSpPr>
        <p:spPr/>
        <p:txBody>
          <a:bodyPr/>
          <a:lstStyle/>
          <a:p>
            <a:r>
              <a:rPr lang="en-US" dirty="0" smtClean="0"/>
              <a:t>Check </a:t>
            </a:r>
            <a:r>
              <a:rPr lang="en-US" dirty="0"/>
              <a:t>Even or Odd</a:t>
            </a:r>
          </a:p>
          <a:p>
            <a:r>
              <a:rPr lang="en-US" dirty="0"/>
              <a:t>Check Prime or Not</a:t>
            </a:r>
          </a:p>
          <a:p>
            <a:r>
              <a:rPr lang="en-US" dirty="0"/>
              <a:t>Check Alphabet or Not</a:t>
            </a:r>
          </a:p>
          <a:p>
            <a:r>
              <a:rPr lang="en-US" dirty="0"/>
              <a:t>Check Vowel or Not</a:t>
            </a:r>
          </a:p>
          <a:p>
            <a:r>
              <a:rPr lang="en-US" dirty="0"/>
              <a:t>Check Leap Year or Not</a:t>
            </a:r>
          </a:p>
          <a:p>
            <a:r>
              <a:rPr lang="en-US" dirty="0"/>
              <a:t>Check Anagram or Not</a:t>
            </a:r>
            <a:endParaRPr lang="en-IN" dirty="0"/>
          </a:p>
        </p:txBody>
      </p:sp>
    </p:spTree>
    <p:extLst>
      <p:ext uri="{BB962C8B-B14F-4D97-AF65-F5344CB8AC3E}">
        <p14:creationId xmlns:p14="http://schemas.microsoft.com/office/powerpoint/2010/main" val="1491321162"/>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8500"/>
            <a:ext cx="10972800" cy="914400"/>
          </a:xfrm>
        </p:spPr>
        <p:txBody>
          <a:bodyPr>
            <a:normAutofit fontScale="90000"/>
          </a:bodyPr>
          <a:lstStyle/>
          <a:p>
            <a:r>
              <a:rPr lang="en-IN" b="1" dirty="0" smtClean="0"/>
              <a:t>Interview questions based on  if – else and switch statement</a:t>
            </a:r>
            <a:endParaRPr lang="en-IN" b="1" dirty="0"/>
          </a:p>
        </p:txBody>
      </p:sp>
      <p:sp>
        <p:nvSpPr>
          <p:cNvPr id="3" name="Content Placeholder 2"/>
          <p:cNvSpPr>
            <a:spLocks noGrp="1"/>
          </p:cNvSpPr>
          <p:nvPr>
            <p:ph idx="1"/>
          </p:nvPr>
        </p:nvSpPr>
        <p:spPr>
          <a:xfrm>
            <a:off x="609600" y="1397001"/>
            <a:ext cx="10972800" cy="4297363"/>
          </a:xfrm>
        </p:spPr>
        <p:txBody>
          <a:bodyPr/>
          <a:lstStyle/>
          <a:p>
            <a:pPr marL="0" indent="0">
              <a:buNone/>
            </a:pPr>
            <a:r>
              <a:rPr lang="en-US" dirty="0" smtClean="0"/>
              <a:t>1.Describe </a:t>
            </a:r>
            <a:r>
              <a:rPr lang="en-US" dirty="0"/>
              <a:t>the if-then and if-then-else statements. What types of expressions can be used as conditions</a:t>
            </a:r>
            <a:r>
              <a:rPr lang="en-US" dirty="0" smtClean="0"/>
              <a:t>?</a:t>
            </a:r>
          </a:p>
          <a:p>
            <a:pPr marL="0" indent="0">
              <a:buNone/>
            </a:pPr>
            <a:r>
              <a:rPr lang="en-US" dirty="0"/>
              <a:t>2. Describe the switch statement. What object types can be used in the switch clause</a:t>
            </a:r>
            <a:r>
              <a:rPr lang="en-US" dirty="0" smtClean="0"/>
              <a:t>?</a:t>
            </a:r>
          </a:p>
          <a:p>
            <a:pPr marL="0" indent="0">
              <a:buNone/>
            </a:pPr>
            <a:r>
              <a:rPr lang="en-US" dirty="0"/>
              <a:t>3. What happens when we forget to put a break statement in a case clause of a switch</a:t>
            </a:r>
            <a:r>
              <a:rPr lang="en-US" dirty="0" smtClean="0"/>
              <a:t>?</a:t>
            </a:r>
          </a:p>
          <a:p>
            <a:pPr marL="0" indent="0">
              <a:buNone/>
            </a:pPr>
            <a:r>
              <a:rPr lang="en-US" dirty="0"/>
              <a:t>4. When is preferable to use a switch over an if-then-else statement and vice versa?</a:t>
            </a:r>
            <a:endParaRPr lang="en-IN" dirty="0"/>
          </a:p>
        </p:txBody>
      </p:sp>
    </p:spTree>
    <p:extLst>
      <p:ext uri="{BB962C8B-B14F-4D97-AF65-F5344CB8AC3E}">
        <p14:creationId xmlns:p14="http://schemas.microsoft.com/office/powerpoint/2010/main" val="1030738168"/>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673" y="130935"/>
            <a:ext cx="8229600" cy="650776"/>
          </a:xfrm>
        </p:spPr>
        <p:txBody>
          <a:bodyPr/>
          <a:lstStyle/>
          <a:p>
            <a:r>
              <a:rPr lang="en-IN" dirty="0" err="1" smtClean="0"/>
              <a:t>Mcqs</a:t>
            </a:r>
            <a:endParaRPr lang="en-IN" dirty="0"/>
          </a:p>
        </p:txBody>
      </p:sp>
      <p:sp>
        <p:nvSpPr>
          <p:cNvPr id="3" name="Content Placeholder 2"/>
          <p:cNvSpPr>
            <a:spLocks noGrp="1"/>
          </p:cNvSpPr>
          <p:nvPr>
            <p:ph idx="1"/>
          </p:nvPr>
        </p:nvSpPr>
        <p:spPr>
          <a:xfrm>
            <a:off x="334851" y="734096"/>
            <a:ext cx="11857149" cy="5808372"/>
          </a:xfrm>
        </p:spPr>
        <p:txBody>
          <a:bodyPr>
            <a:normAutofit fontScale="77500" lnSpcReduction="20000"/>
          </a:bodyPr>
          <a:lstStyle/>
          <a:p>
            <a:pPr marL="0" indent="0">
              <a:buNone/>
            </a:pPr>
            <a:r>
              <a:rPr lang="en-IN" sz="2300" dirty="0"/>
              <a:t>1. Consider the following program written in Java.</a:t>
            </a:r>
          </a:p>
          <a:p>
            <a:pPr marL="0" indent="0">
              <a:buNone/>
            </a:pPr>
            <a:r>
              <a:rPr lang="en-IN" sz="2300" dirty="0"/>
              <a:t>class Test{</a:t>
            </a:r>
          </a:p>
          <a:p>
            <a:pPr marL="0" indent="0">
              <a:buNone/>
            </a:pPr>
            <a:r>
              <a:rPr lang="en-IN" sz="2300" dirty="0"/>
              <a:t>        public static void main(String </a:t>
            </a:r>
            <a:r>
              <a:rPr lang="en-IN" sz="2300" dirty="0" err="1"/>
              <a:t>args</a:t>
            </a:r>
            <a:r>
              <a:rPr lang="en-IN" sz="2300" dirty="0"/>
              <a:t>[]){</a:t>
            </a:r>
          </a:p>
          <a:p>
            <a:pPr marL="0" indent="0">
              <a:buNone/>
            </a:pPr>
            <a:r>
              <a:rPr lang="en-IN" sz="2300" dirty="0"/>
              <a:t>                </a:t>
            </a:r>
            <a:r>
              <a:rPr lang="en-IN" sz="2300" dirty="0" err="1"/>
              <a:t>int</a:t>
            </a:r>
            <a:r>
              <a:rPr lang="en-IN" sz="2300" dirty="0"/>
              <a:t> x=7; </a:t>
            </a:r>
          </a:p>
          <a:p>
            <a:pPr marL="0" indent="0">
              <a:buNone/>
            </a:pPr>
            <a:r>
              <a:rPr lang="en-IN" sz="2300" dirty="0"/>
              <a:t>                if(x==2); </a:t>
            </a:r>
            <a:endParaRPr lang="en-IN" sz="2300" dirty="0" smtClean="0"/>
          </a:p>
          <a:p>
            <a:pPr marL="0" indent="0">
              <a:buNone/>
            </a:pPr>
            <a:r>
              <a:rPr lang="en-IN" sz="2300" dirty="0" smtClean="0"/>
              <a:t>                </a:t>
            </a:r>
            <a:r>
              <a:rPr lang="en-IN" sz="2300" dirty="0" err="1" smtClean="0"/>
              <a:t>System.out.print</a:t>
            </a:r>
            <a:r>
              <a:rPr lang="en-IN" sz="2300" dirty="0" smtClean="0"/>
              <a:t>("</a:t>
            </a:r>
            <a:r>
              <a:rPr lang="en-IN" sz="2300" dirty="0" err="1"/>
              <a:t>NumberSeven</a:t>
            </a:r>
            <a:r>
              <a:rPr lang="en-IN" sz="2300" dirty="0"/>
              <a:t>");</a:t>
            </a:r>
          </a:p>
          <a:p>
            <a:pPr marL="0" indent="0">
              <a:buNone/>
            </a:pPr>
            <a:r>
              <a:rPr lang="en-IN" sz="2300" dirty="0"/>
              <a:t>                </a:t>
            </a:r>
            <a:r>
              <a:rPr lang="en-IN" sz="2300" dirty="0" err="1"/>
              <a:t>System.out.println</a:t>
            </a:r>
            <a:r>
              <a:rPr lang="en-IN" sz="2300" dirty="0"/>
              <a:t>("</a:t>
            </a:r>
            <a:r>
              <a:rPr lang="en-IN" sz="2300" dirty="0" err="1"/>
              <a:t>NotSeven</a:t>
            </a:r>
            <a:r>
              <a:rPr lang="en-IN" sz="2300" dirty="0"/>
              <a:t>");</a:t>
            </a:r>
          </a:p>
          <a:p>
            <a:pPr marL="0" indent="0">
              <a:buNone/>
            </a:pPr>
            <a:r>
              <a:rPr lang="en-IN" sz="2300" dirty="0"/>
              <a:t>        }</a:t>
            </a:r>
          </a:p>
          <a:p>
            <a:pPr marL="0" indent="0">
              <a:buNone/>
            </a:pPr>
            <a:r>
              <a:rPr lang="en-IN" sz="2300" dirty="0"/>
              <a:t>}</a:t>
            </a:r>
          </a:p>
          <a:p>
            <a:pPr marL="0" indent="0">
              <a:buNone/>
            </a:pPr>
            <a:r>
              <a:rPr lang="en-IN" sz="2300" dirty="0"/>
              <a:t>What would the output of the program be?</a:t>
            </a:r>
          </a:p>
          <a:p>
            <a:pPr marL="0" indent="0">
              <a:buNone/>
            </a:pPr>
            <a:r>
              <a:rPr lang="en-IN" sz="2300" dirty="0"/>
              <a:t>A. </a:t>
            </a:r>
            <a:r>
              <a:rPr lang="en-IN" sz="2300" dirty="0" err="1"/>
              <a:t>NumberSeven</a:t>
            </a:r>
            <a:r>
              <a:rPr lang="en-IN" sz="2300" dirty="0"/>
              <a:t> </a:t>
            </a:r>
            <a:r>
              <a:rPr lang="en-IN" sz="2300" dirty="0" err="1"/>
              <a:t>NotSeven</a:t>
            </a:r>
            <a:endParaRPr lang="en-IN" sz="2300" dirty="0"/>
          </a:p>
          <a:p>
            <a:pPr marL="0" indent="0">
              <a:buNone/>
            </a:pPr>
            <a:r>
              <a:rPr lang="en-IN" sz="2300" dirty="0"/>
              <a:t>B. </a:t>
            </a:r>
            <a:r>
              <a:rPr lang="en-IN" sz="2300" dirty="0" err="1"/>
              <a:t>NumberSeven</a:t>
            </a:r>
            <a:endParaRPr lang="en-IN" sz="2300" dirty="0"/>
          </a:p>
          <a:p>
            <a:pPr marL="0" indent="0">
              <a:buNone/>
            </a:pPr>
            <a:r>
              <a:rPr lang="en-IN" sz="2300" dirty="0"/>
              <a:t>C. </a:t>
            </a:r>
            <a:r>
              <a:rPr lang="en-IN" sz="2300" dirty="0" err="1"/>
              <a:t>NotSeven</a:t>
            </a:r>
            <a:endParaRPr lang="en-IN" sz="2300" dirty="0"/>
          </a:p>
          <a:p>
            <a:pPr marL="0" indent="0">
              <a:buNone/>
            </a:pPr>
            <a:r>
              <a:rPr lang="en-IN" sz="2300" dirty="0"/>
              <a:t>D. Error</a:t>
            </a:r>
          </a:p>
          <a:p>
            <a:pPr marL="0" indent="0">
              <a:buNone/>
            </a:pPr>
            <a:r>
              <a:rPr lang="en-IN" sz="2300" dirty="0"/>
              <a:t>E. 7</a:t>
            </a:r>
          </a:p>
          <a:p>
            <a:endParaRPr lang="en-IN" dirty="0"/>
          </a:p>
        </p:txBody>
      </p:sp>
    </p:spTree>
    <p:extLst>
      <p:ext uri="{BB962C8B-B14F-4D97-AF65-F5344CB8AC3E}">
        <p14:creationId xmlns:p14="http://schemas.microsoft.com/office/powerpoint/2010/main" val="1338184395"/>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04664"/>
            <a:ext cx="8229600" cy="5760640"/>
          </a:xfrm>
        </p:spPr>
        <p:txBody>
          <a:bodyPr>
            <a:normAutofit fontScale="92500" lnSpcReduction="10000"/>
          </a:bodyPr>
          <a:lstStyle/>
          <a:p>
            <a:pPr marL="0" indent="0">
              <a:buNone/>
            </a:pPr>
            <a:endParaRPr lang="en-IN" sz="1500" dirty="0"/>
          </a:p>
          <a:p>
            <a:pPr marL="0" indent="0">
              <a:buNone/>
            </a:pPr>
            <a:r>
              <a:rPr lang="en-IN" sz="1500" dirty="0"/>
              <a:t>2.   public class </a:t>
            </a:r>
            <a:r>
              <a:rPr lang="en-IN" sz="1500" dirty="0" err="1"/>
              <a:t>HelloWorld</a:t>
            </a:r>
            <a:r>
              <a:rPr lang="en-IN" sz="1500" dirty="0"/>
              <a:t>{  </a:t>
            </a:r>
          </a:p>
          <a:p>
            <a:pPr marL="0" indent="0">
              <a:buNone/>
            </a:pPr>
            <a:r>
              <a:rPr lang="en-IN" sz="1500" dirty="0"/>
              <a:t>      public static void main(String []</a:t>
            </a:r>
            <a:r>
              <a:rPr lang="en-IN" sz="1500" dirty="0" err="1"/>
              <a:t>args</a:t>
            </a:r>
            <a:r>
              <a:rPr lang="en-IN" sz="1500" dirty="0"/>
              <a:t>)</a:t>
            </a:r>
          </a:p>
          <a:p>
            <a:pPr marL="0" indent="0">
              <a:buNone/>
            </a:pPr>
            <a:r>
              <a:rPr lang="en-IN" sz="1500" dirty="0"/>
              <a:t>{      </a:t>
            </a:r>
          </a:p>
          <a:p>
            <a:pPr marL="0" indent="0">
              <a:buNone/>
            </a:pPr>
            <a:r>
              <a:rPr lang="en-IN" sz="1500" dirty="0"/>
              <a:t> float x = 0.1f;   </a:t>
            </a:r>
          </a:p>
          <a:p>
            <a:pPr marL="0" indent="0">
              <a:buNone/>
            </a:pPr>
            <a:r>
              <a:rPr lang="en-IN" sz="1500" dirty="0"/>
              <a:t>  if ( x == 0.1 )       </a:t>
            </a:r>
          </a:p>
          <a:p>
            <a:pPr marL="0" indent="0">
              <a:buNone/>
            </a:pPr>
            <a:r>
              <a:rPr lang="en-IN" sz="1500" dirty="0"/>
              <a:t>  </a:t>
            </a:r>
            <a:r>
              <a:rPr lang="en-IN" sz="1500" dirty="0" err="1"/>
              <a:t>System.out.print</a:t>
            </a:r>
            <a:r>
              <a:rPr lang="en-IN" sz="1500" dirty="0"/>
              <a:t>("IF");    </a:t>
            </a:r>
          </a:p>
          <a:p>
            <a:pPr marL="0" indent="0">
              <a:buNone/>
            </a:pPr>
            <a:r>
              <a:rPr lang="en-IN" sz="1500" dirty="0"/>
              <a:t> else if (x == 0.1f)         </a:t>
            </a:r>
          </a:p>
          <a:p>
            <a:pPr marL="0" indent="0">
              <a:buNone/>
            </a:pPr>
            <a:r>
              <a:rPr lang="en-IN" sz="1500" dirty="0" err="1"/>
              <a:t>System.out.print</a:t>
            </a:r>
            <a:r>
              <a:rPr lang="en-IN" sz="1500" dirty="0"/>
              <a:t>("ELSE IF");    </a:t>
            </a:r>
          </a:p>
          <a:p>
            <a:pPr marL="0" indent="0">
              <a:buNone/>
            </a:pPr>
            <a:r>
              <a:rPr lang="en-IN" sz="1500" dirty="0"/>
              <a:t> else        </a:t>
            </a:r>
          </a:p>
          <a:p>
            <a:pPr marL="0" indent="0">
              <a:buNone/>
            </a:pPr>
            <a:r>
              <a:rPr lang="en-IN" sz="1500" dirty="0" err="1"/>
              <a:t>System.out.print</a:t>
            </a:r>
            <a:r>
              <a:rPr lang="en-IN" sz="1500" dirty="0"/>
              <a:t>("ELSE");</a:t>
            </a:r>
          </a:p>
          <a:p>
            <a:pPr marL="0" indent="0">
              <a:buNone/>
            </a:pPr>
            <a:r>
              <a:rPr lang="en-IN" sz="1500" dirty="0"/>
              <a:t>}</a:t>
            </a:r>
          </a:p>
          <a:p>
            <a:pPr marL="0" indent="0">
              <a:buNone/>
            </a:pPr>
            <a:r>
              <a:rPr lang="en-IN" sz="1500" dirty="0"/>
              <a:t>}</a:t>
            </a:r>
          </a:p>
          <a:p>
            <a:pPr marL="0" indent="0">
              <a:buNone/>
            </a:pPr>
            <a:r>
              <a:rPr lang="en-US" dirty="0"/>
              <a:t>(A) ELSE IF</a:t>
            </a:r>
          </a:p>
          <a:p>
            <a:pPr marL="0" indent="0">
              <a:buNone/>
            </a:pPr>
            <a:r>
              <a:rPr lang="en-US" dirty="0"/>
              <a:t>(B) IF</a:t>
            </a:r>
          </a:p>
          <a:p>
            <a:pPr marL="0" indent="0">
              <a:buNone/>
            </a:pPr>
            <a:r>
              <a:rPr lang="en-US" dirty="0"/>
              <a:t>(C) ELSE</a:t>
            </a:r>
          </a:p>
          <a:p>
            <a:pPr marL="0" indent="0">
              <a:buNone/>
            </a:pPr>
            <a:r>
              <a:rPr lang="en-US" dirty="0"/>
              <a:t>d. none of these</a:t>
            </a:r>
          </a:p>
          <a:p>
            <a:pPr marL="0" indent="0">
              <a:buNone/>
            </a:pPr>
            <a:endParaRPr lang="en-IN" dirty="0"/>
          </a:p>
        </p:txBody>
      </p:sp>
    </p:spTree>
    <p:extLst>
      <p:ext uri="{BB962C8B-B14F-4D97-AF65-F5344CB8AC3E}">
        <p14:creationId xmlns:p14="http://schemas.microsoft.com/office/powerpoint/2010/main" val="1402730693"/>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Decision Making In Java</a:t>
            </a:r>
            <a:endParaRPr lang="en-IN" dirty="0"/>
          </a:p>
        </p:txBody>
      </p:sp>
      <p:sp>
        <p:nvSpPr>
          <p:cNvPr id="3" name="Content Placeholder 2"/>
          <p:cNvSpPr>
            <a:spLocks noGrp="1"/>
          </p:cNvSpPr>
          <p:nvPr>
            <p:ph idx="1"/>
          </p:nvPr>
        </p:nvSpPr>
        <p:spPr/>
        <p:txBody>
          <a:bodyPr>
            <a:normAutofit/>
          </a:bodyPr>
          <a:lstStyle/>
          <a:p>
            <a:r>
              <a:rPr lang="en-IN" dirty="0"/>
              <a:t>Sometimes our program needs to take a decision based on whether a particular condition has occurred or not.  Then our program will execute certain statements based on this decision.</a:t>
            </a:r>
          </a:p>
          <a:p>
            <a:r>
              <a:rPr lang="en-IN" dirty="0"/>
              <a:t>Decision making in Java can be achieved using any of the following statements.</a:t>
            </a:r>
          </a:p>
          <a:p>
            <a:pPr marL="1714500" lvl="4" indent="0">
              <a:lnSpc>
                <a:spcPct val="150000"/>
              </a:lnSpc>
              <a:buNone/>
            </a:pPr>
            <a:r>
              <a:rPr lang="en-IN" dirty="0"/>
              <a:t>1. If statement</a:t>
            </a:r>
            <a:r>
              <a:rPr lang="en-IN" dirty="0" smtClean="0"/>
              <a:t/>
            </a:r>
            <a:br>
              <a:rPr lang="en-IN" dirty="0" smtClean="0"/>
            </a:br>
            <a:r>
              <a:rPr lang="en-IN" dirty="0"/>
              <a:t>2. switch  statement</a:t>
            </a:r>
            <a:r>
              <a:rPr lang="en-IN" dirty="0" smtClean="0"/>
              <a:t/>
            </a:r>
            <a:br>
              <a:rPr lang="en-IN" dirty="0" smtClean="0"/>
            </a:br>
            <a:r>
              <a:rPr lang="en-IN" dirty="0"/>
              <a:t>3. conditional operator </a:t>
            </a:r>
            <a:r>
              <a:rPr lang="en-IN" dirty="0" smtClean="0"/>
              <a:t>statement</a:t>
            </a:r>
            <a:endParaRPr lang="en-IN" dirty="0"/>
          </a:p>
        </p:txBody>
      </p:sp>
    </p:spTree>
    <p:extLst>
      <p:ext uri="{BB962C8B-B14F-4D97-AF65-F5344CB8AC3E}">
        <p14:creationId xmlns:p14="http://schemas.microsoft.com/office/powerpoint/2010/main" val="3177659947"/>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36713"/>
            <a:ext cx="8229600" cy="5137051"/>
          </a:xfrm>
        </p:spPr>
        <p:txBody>
          <a:bodyPr>
            <a:normAutofit fontScale="70000" lnSpcReduction="20000"/>
          </a:bodyPr>
          <a:lstStyle/>
          <a:p>
            <a:pPr marL="0" indent="0">
              <a:buNone/>
            </a:pPr>
            <a:r>
              <a:rPr lang="en-IN" dirty="0" smtClean="0"/>
              <a:t>3.</a:t>
            </a:r>
            <a:r>
              <a:rPr lang="en-US" dirty="0"/>
              <a:t> What will be the value of y after execution of switch statement?</a:t>
            </a:r>
          </a:p>
          <a:p>
            <a:pPr marL="0" indent="0">
              <a:buNone/>
            </a:pPr>
            <a:r>
              <a:rPr lang="en-US" dirty="0"/>
              <a:t>public class Test{</a:t>
            </a:r>
          </a:p>
          <a:p>
            <a:pPr marL="0" indent="0">
              <a:buNone/>
            </a:pPr>
            <a:r>
              <a:rPr lang="en-US" dirty="0"/>
              <a:t>        public static void main(String[] </a:t>
            </a:r>
            <a:r>
              <a:rPr lang="en-US" dirty="0" err="1"/>
              <a:t>args</a:t>
            </a:r>
            <a:r>
              <a:rPr lang="en-US" dirty="0"/>
              <a:t>){</a:t>
            </a:r>
          </a:p>
          <a:p>
            <a:pPr marL="0" indent="0">
              <a:buNone/>
            </a:pPr>
            <a:r>
              <a:rPr lang="en-US" dirty="0"/>
              <a:t>                </a:t>
            </a:r>
            <a:r>
              <a:rPr lang="en-US" dirty="0" err="1"/>
              <a:t>int</a:t>
            </a:r>
            <a:r>
              <a:rPr lang="en-US" dirty="0"/>
              <a:t> x = 3, y = 4;</a:t>
            </a:r>
          </a:p>
          <a:p>
            <a:pPr marL="0" indent="0">
              <a:buNone/>
            </a:pPr>
            <a:r>
              <a:rPr lang="en-US" dirty="0"/>
              <a:t>                switch(x + 3){</a:t>
            </a:r>
          </a:p>
          <a:p>
            <a:pPr marL="0" indent="0">
              <a:buNone/>
            </a:pPr>
            <a:r>
              <a:rPr lang="en-US" dirty="0"/>
              <a:t>                        case 6: y = 0;</a:t>
            </a:r>
          </a:p>
          <a:p>
            <a:pPr marL="0" indent="0">
              <a:buNone/>
            </a:pPr>
            <a:r>
              <a:rPr lang="en-US" dirty="0"/>
              <a:t>                        case 7: y = 1;</a:t>
            </a:r>
          </a:p>
          <a:p>
            <a:pPr marL="0" indent="0">
              <a:buNone/>
            </a:pPr>
            <a:r>
              <a:rPr lang="en-US" dirty="0"/>
              <a:t>                        default: y += 1;</a:t>
            </a:r>
          </a:p>
          <a:p>
            <a:pPr marL="0" indent="0">
              <a:buNone/>
            </a:pPr>
            <a:r>
              <a:rPr lang="en-US" dirty="0"/>
              <a:t>                }</a:t>
            </a:r>
          </a:p>
          <a:p>
            <a:pPr marL="0" indent="0">
              <a:buNone/>
            </a:pPr>
            <a:r>
              <a:rPr lang="en-US" dirty="0"/>
              <a:t>        }</a:t>
            </a:r>
          </a:p>
          <a:p>
            <a:pPr marL="0" indent="0">
              <a:buNone/>
            </a:pPr>
            <a:r>
              <a:rPr lang="en-US" dirty="0"/>
              <a:t>}</a:t>
            </a:r>
          </a:p>
          <a:p>
            <a:pPr marL="0" indent="0">
              <a:buNone/>
            </a:pPr>
            <a:r>
              <a:rPr lang="en-US" dirty="0"/>
              <a:t>A. 1</a:t>
            </a:r>
          </a:p>
          <a:p>
            <a:pPr marL="0" indent="0">
              <a:buNone/>
            </a:pPr>
            <a:r>
              <a:rPr lang="en-US" dirty="0"/>
              <a:t>B. 2</a:t>
            </a:r>
          </a:p>
          <a:p>
            <a:pPr marL="0" indent="0">
              <a:buNone/>
            </a:pPr>
            <a:r>
              <a:rPr lang="en-US" dirty="0"/>
              <a:t>C. 3</a:t>
            </a:r>
          </a:p>
          <a:p>
            <a:pPr marL="0" indent="0">
              <a:buNone/>
            </a:pPr>
            <a:r>
              <a:rPr lang="en-US" dirty="0"/>
              <a:t>D. 4</a:t>
            </a:r>
          </a:p>
          <a:p>
            <a:pPr marL="0" indent="0">
              <a:buNone/>
            </a:pPr>
            <a:r>
              <a:rPr lang="en-US" dirty="0"/>
              <a:t>E. 0</a:t>
            </a:r>
            <a:endParaRPr lang="en-IN" dirty="0"/>
          </a:p>
        </p:txBody>
      </p:sp>
    </p:spTree>
    <p:extLst>
      <p:ext uri="{BB962C8B-B14F-4D97-AF65-F5344CB8AC3E}">
        <p14:creationId xmlns:p14="http://schemas.microsoft.com/office/powerpoint/2010/main" val="1740029585"/>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70457"/>
            <a:ext cx="8229600" cy="6168980"/>
          </a:xfrm>
        </p:spPr>
        <p:txBody>
          <a:bodyPr>
            <a:normAutofit fontScale="85000" lnSpcReduction="20000"/>
          </a:bodyPr>
          <a:lstStyle/>
          <a:p>
            <a:pPr marL="0" indent="0">
              <a:buNone/>
            </a:pPr>
            <a:r>
              <a:rPr lang="en-IN" dirty="0"/>
              <a:t>4. public void test(</a:t>
            </a:r>
            <a:r>
              <a:rPr lang="en-IN" dirty="0" err="1"/>
              <a:t>int</a:t>
            </a:r>
            <a:r>
              <a:rPr lang="en-IN" dirty="0"/>
              <a:t> x) </a:t>
            </a:r>
          </a:p>
          <a:p>
            <a:pPr marL="0" indent="0">
              <a:buNone/>
            </a:pPr>
            <a:r>
              <a:rPr lang="en-IN" dirty="0"/>
              <a:t>{ </a:t>
            </a:r>
          </a:p>
          <a:p>
            <a:pPr marL="0" indent="0">
              <a:buNone/>
            </a:pPr>
            <a:r>
              <a:rPr lang="en-IN" dirty="0"/>
              <a:t>    </a:t>
            </a:r>
            <a:r>
              <a:rPr lang="en-IN" dirty="0" err="1"/>
              <a:t>int</a:t>
            </a:r>
            <a:r>
              <a:rPr lang="en-IN" dirty="0"/>
              <a:t> odd = 1; </a:t>
            </a:r>
          </a:p>
          <a:p>
            <a:pPr marL="0" indent="0">
              <a:buNone/>
            </a:pPr>
            <a:r>
              <a:rPr lang="en-IN" dirty="0"/>
              <a:t>    if(odd) </a:t>
            </a:r>
            <a:endParaRPr lang="en-IN" dirty="0" smtClean="0"/>
          </a:p>
          <a:p>
            <a:pPr marL="0" indent="0">
              <a:buNone/>
            </a:pPr>
            <a:r>
              <a:rPr lang="en-IN" dirty="0" smtClean="0"/>
              <a:t>{</a:t>
            </a:r>
            <a:endParaRPr lang="en-IN" dirty="0"/>
          </a:p>
          <a:p>
            <a:pPr marL="0" indent="0">
              <a:buNone/>
            </a:pPr>
            <a:r>
              <a:rPr lang="en-IN" dirty="0"/>
              <a:t>        </a:t>
            </a:r>
            <a:r>
              <a:rPr lang="en-IN" dirty="0" err="1"/>
              <a:t>System.out.println</a:t>
            </a:r>
            <a:r>
              <a:rPr lang="en-IN" dirty="0"/>
              <a:t>("odd"); </a:t>
            </a:r>
          </a:p>
          <a:p>
            <a:pPr marL="0" indent="0">
              <a:buNone/>
            </a:pPr>
            <a:r>
              <a:rPr lang="en-IN" dirty="0"/>
              <a:t>    } </a:t>
            </a:r>
          </a:p>
          <a:p>
            <a:pPr marL="0" indent="0">
              <a:buNone/>
            </a:pPr>
            <a:r>
              <a:rPr lang="en-IN" dirty="0"/>
              <a:t>    else </a:t>
            </a:r>
          </a:p>
          <a:p>
            <a:pPr marL="0" indent="0">
              <a:buNone/>
            </a:pPr>
            <a:r>
              <a:rPr lang="en-IN" dirty="0"/>
              <a:t>    {</a:t>
            </a:r>
          </a:p>
          <a:p>
            <a:pPr marL="0" indent="0">
              <a:buNone/>
            </a:pPr>
            <a:r>
              <a:rPr lang="en-IN" dirty="0"/>
              <a:t>        </a:t>
            </a:r>
            <a:r>
              <a:rPr lang="en-IN" dirty="0" err="1"/>
              <a:t>System.out.println</a:t>
            </a:r>
            <a:r>
              <a:rPr lang="en-IN" dirty="0"/>
              <a:t>("even"); </a:t>
            </a:r>
          </a:p>
          <a:p>
            <a:pPr marL="0" indent="0">
              <a:buNone/>
            </a:pPr>
            <a:r>
              <a:rPr lang="en-IN" dirty="0"/>
              <a:t>    } </a:t>
            </a:r>
          </a:p>
          <a:p>
            <a:pPr marL="0" indent="0">
              <a:buNone/>
            </a:pPr>
            <a:r>
              <a:rPr lang="en-IN" dirty="0"/>
              <a:t>}</a:t>
            </a:r>
          </a:p>
          <a:p>
            <a:pPr marL="0" indent="0">
              <a:buNone/>
            </a:pPr>
            <a:r>
              <a:rPr lang="en-IN" dirty="0"/>
              <a:t>Which statement is true?</a:t>
            </a:r>
          </a:p>
          <a:p>
            <a:pPr marL="0" indent="0">
              <a:buNone/>
            </a:pPr>
            <a:r>
              <a:rPr lang="en-IN" dirty="0"/>
              <a:t>A. Compilation fails.</a:t>
            </a:r>
          </a:p>
          <a:p>
            <a:pPr marL="0" indent="0">
              <a:buNone/>
            </a:pPr>
            <a:r>
              <a:rPr lang="en-IN" dirty="0"/>
              <a:t>B. "odd" will always be output.</a:t>
            </a:r>
          </a:p>
          <a:p>
            <a:pPr marL="0" indent="0">
              <a:buNone/>
            </a:pPr>
            <a:r>
              <a:rPr lang="en-IN" dirty="0"/>
              <a:t>C. "even" will always be output.</a:t>
            </a:r>
          </a:p>
          <a:p>
            <a:pPr marL="0" indent="0">
              <a:buNone/>
            </a:pPr>
            <a:r>
              <a:rPr lang="en-IN" dirty="0"/>
              <a:t>D. "odd" will be output for odd values of x, and "even" for even values.</a:t>
            </a:r>
          </a:p>
          <a:p>
            <a:pPr marL="0" indent="0">
              <a:buNone/>
            </a:pPr>
            <a:endParaRPr lang="en-IN" dirty="0"/>
          </a:p>
        </p:txBody>
      </p:sp>
    </p:spTree>
    <p:extLst>
      <p:ext uri="{BB962C8B-B14F-4D97-AF65-F5344CB8AC3E}">
        <p14:creationId xmlns:p14="http://schemas.microsoft.com/office/powerpoint/2010/main" val="3998575258"/>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5"/>
            <a:ext cx="8229600" cy="5209059"/>
          </a:xfrm>
        </p:spPr>
        <p:txBody>
          <a:bodyPr/>
          <a:lstStyle/>
          <a:p>
            <a:pPr marL="0" indent="0">
              <a:buNone/>
            </a:pPr>
            <a:r>
              <a:rPr lang="en-IN" dirty="0" smtClean="0"/>
              <a:t>5. </a:t>
            </a:r>
            <a:r>
              <a:rPr lang="en-US" dirty="0"/>
              <a:t>Which of these selection statements test only for equality?</a:t>
            </a:r>
          </a:p>
          <a:p>
            <a:pPr marL="0" indent="0">
              <a:buNone/>
            </a:pPr>
            <a:r>
              <a:rPr lang="en-US" dirty="0"/>
              <a:t>a) if</a:t>
            </a:r>
          </a:p>
          <a:p>
            <a:pPr marL="0" indent="0">
              <a:buNone/>
            </a:pPr>
            <a:r>
              <a:rPr lang="en-US" dirty="0"/>
              <a:t>b) switch</a:t>
            </a:r>
          </a:p>
          <a:p>
            <a:pPr marL="0" indent="0">
              <a:buNone/>
            </a:pPr>
            <a:r>
              <a:rPr lang="en-US" dirty="0"/>
              <a:t>c) if &amp; switch</a:t>
            </a:r>
          </a:p>
          <a:p>
            <a:pPr marL="0" indent="0">
              <a:buNone/>
            </a:pPr>
            <a:r>
              <a:rPr lang="en-US" dirty="0"/>
              <a:t>d) none of the mentioned</a:t>
            </a:r>
          </a:p>
          <a:p>
            <a:pPr marL="0" indent="0">
              <a:buNone/>
            </a:pPr>
            <a:r>
              <a:rPr lang="en-IN" dirty="0" smtClean="0"/>
              <a:t>6. </a:t>
            </a:r>
            <a:r>
              <a:rPr lang="en-US" dirty="0"/>
              <a:t>Which of this statement is incorrect?</a:t>
            </a:r>
          </a:p>
          <a:p>
            <a:pPr marL="0" indent="0">
              <a:buNone/>
            </a:pPr>
            <a:r>
              <a:rPr lang="en-US" dirty="0"/>
              <a:t>a) switch statement is more efficient than a set of nested ifs</a:t>
            </a:r>
          </a:p>
          <a:p>
            <a:pPr marL="0" indent="0">
              <a:buNone/>
            </a:pPr>
            <a:r>
              <a:rPr lang="en-US" dirty="0"/>
              <a:t>b) two case constants in the same switch can have identical values</a:t>
            </a:r>
          </a:p>
          <a:p>
            <a:pPr marL="0" indent="0">
              <a:buNone/>
            </a:pPr>
            <a:r>
              <a:rPr lang="en-US" dirty="0"/>
              <a:t>c) switch statement can only test for equality, whereas if statement can evaluate any type of </a:t>
            </a:r>
            <a:r>
              <a:rPr lang="en-US" dirty="0" err="1"/>
              <a:t>boolean</a:t>
            </a:r>
            <a:r>
              <a:rPr lang="en-US" dirty="0"/>
              <a:t> expression</a:t>
            </a:r>
          </a:p>
          <a:p>
            <a:pPr marL="0" indent="0">
              <a:buNone/>
            </a:pPr>
            <a:r>
              <a:rPr lang="en-US" dirty="0"/>
              <a:t>d) it is possible to create a nested switch statements</a:t>
            </a:r>
          </a:p>
          <a:p>
            <a:pPr marL="0" indent="0">
              <a:buNone/>
            </a:pPr>
            <a:endParaRPr lang="en-IN" dirty="0"/>
          </a:p>
        </p:txBody>
      </p:sp>
    </p:spTree>
    <p:extLst>
      <p:ext uri="{BB962C8B-B14F-4D97-AF65-F5344CB8AC3E}">
        <p14:creationId xmlns:p14="http://schemas.microsoft.com/office/powerpoint/2010/main" val="637835146"/>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93183"/>
            <a:ext cx="8229600" cy="6284890"/>
          </a:xfrm>
        </p:spPr>
        <p:txBody>
          <a:bodyPr>
            <a:normAutofit fontScale="85000" lnSpcReduction="10000"/>
          </a:bodyPr>
          <a:lstStyle/>
          <a:p>
            <a:pPr marL="0" indent="0">
              <a:buNone/>
            </a:pPr>
            <a:r>
              <a:rPr lang="en-IN" dirty="0"/>
              <a:t>7. What is the output of this program?</a:t>
            </a:r>
          </a:p>
          <a:p>
            <a:pPr marL="0" indent="0">
              <a:buNone/>
            </a:pPr>
            <a:r>
              <a:rPr lang="en-IN" dirty="0" smtClean="0"/>
              <a:t>1.</a:t>
            </a:r>
            <a:r>
              <a:rPr lang="en-IN" dirty="0"/>
              <a:t>	    class </a:t>
            </a:r>
            <a:r>
              <a:rPr lang="en-IN" dirty="0" err="1"/>
              <a:t>selection_statements</a:t>
            </a:r>
            <a:r>
              <a:rPr lang="en-IN" dirty="0"/>
              <a:t> </a:t>
            </a:r>
          </a:p>
          <a:p>
            <a:pPr marL="0" indent="0">
              <a:buNone/>
            </a:pPr>
            <a:r>
              <a:rPr lang="en-IN" dirty="0"/>
              <a:t>2.	    {</a:t>
            </a:r>
          </a:p>
          <a:p>
            <a:pPr marL="0" indent="0">
              <a:buNone/>
            </a:pPr>
            <a:r>
              <a:rPr lang="en-IN" dirty="0"/>
              <a:t>3.	        public static void main(String </a:t>
            </a:r>
            <a:r>
              <a:rPr lang="en-IN" dirty="0" err="1"/>
              <a:t>args</a:t>
            </a:r>
            <a:r>
              <a:rPr lang="en-IN" dirty="0"/>
              <a:t>[])</a:t>
            </a:r>
          </a:p>
          <a:p>
            <a:pPr marL="0" indent="0">
              <a:buNone/>
            </a:pPr>
            <a:r>
              <a:rPr lang="en-IN" dirty="0"/>
              <a:t>4.	        {</a:t>
            </a:r>
          </a:p>
          <a:p>
            <a:pPr marL="0" indent="0">
              <a:buNone/>
            </a:pPr>
            <a:r>
              <a:rPr lang="en-IN" dirty="0"/>
              <a:t>5.	            </a:t>
            </a:r>
            <a:r>
              <a:rPr lang="en-IN" dirty="0" err="1"/>
              <a:t>int</a:t>
            </a:r>
            <a:r>
              <a:rPr lang="en-IN" dirty="0"/>
              <a:t> var1 = 5; </a:t>
            </a:r>
          </a:p>
          <a:p>
            <a:pPr marL="0" indent="0">
              <a:buNone/>
            </a:pPr>
            <a:r>
              <a:rPr lang="en-IN" dirty="0"/>
              <a:t>6.	            </a:t>
            </a:r>
            <a:r>
              <a:rPr lang="en-IN" dirty="0" err="1"/>
              <a:t>int</a:t>
            </a:r>
            <a:r>
              <a:rPr lang="en-IN" dirty="0"/>
              <a:t> var2 = 6;</a:t>
            </a:r>
          </a:p>
          <a:p>
            <a:pPr marL="0" indent="0">
              <a:buNone/>
            </a:pPr>
            <a:r>
              <a:rPr lang="en-IN" dirty="0"/>
              <a:t>7.	            if ((var2 = 1) == var1)</a:t>
            </a:r>
          </a:p>
          <a:p>
            <a:pPr marL="0" indent="0">
              <a:buNone/>
            </a:pPr>
            <a:r>
              <a:rPr lang="en-IN" dirty="0"/>
              <a:t>8.	                </a:t>
            </a:r>
            <a:r>
              <a:rPr lang="en-IN" dirty="0" err="1"/>
              <a:t>System.out.print</a:t>
            </a:r>
            <a:r>
              <a:rPr lang="en-IN" dirty="0"/>
              <a:t>(var2);</a:t>
            </a:r>
          </a:p>
          <a:p>
            <a:pPr marL="0" indent="0">
              <a:buNone/>
            </a:pPr>
            <a:r>
              <a:rPr lang="en-IN" dirty="0"/>
              <a:t>9.	            else </a:t>
            </a:r>
          </a:p>
          <a:p>
            <a:pPr marL="0" indent="0">
              <a:buNone/>
            </a:pPr>
            <a:r>
              <a:rPr lang="en-IN" dirty="0"/>
              <a:t>10.	                </a:t>
            </a:r>
            <a:r>
              <a:rPr lang="en-IN" dirty="0" err="1"/>
              <a:t>System.out.print</a:t>
            </a:r>
            <a:r>
              <a:rPr lang="en-IN" dirty="0"/>
              <a:t>(++var2);</a:t>
            </a:r>
          </a:p>
          <a:p>
            <a:pPr marL="457200" indent="-457200">
              <a:buAutoNum type="arabicPeriod" startAt="11"/>
            </a:pPr>
            <a:r>
              <a:rPr lang="en-IN" dirty="0" smtClean="0"/>
              <a:t>} }</a:t>
            </a:r>
          </a:p>
          <a:p>
            <a:pPr marL="0" indent="0">
              <a:buNone/>
            </a:pPr>
            <a:r>
              <a:rPr lang="en-IN" dirty="0" smtClean="0"/>
              <a:t>Options:</a:t>
            </a:r>
            <a:endParaRPr lang="en-IN" dirty="0"/>
          </a:p>
          <a:p>
            <a:pPr marL="0" indent="0">
              <a:buNone/>
            </a:pPr>
            <a:r>
              <a:rPr lang="en-IN" dirty="0"/>
              <a:t>a)1</a:t>
            </a:r>
          </a:p>
          <a:p>
            <a:pPr marL="0" indent="0">
              <a:buNone/>
            </a:pPr>
            <a:r>
              <a:rPr lang="en-IN" dirty="0"/>
              <a:t>b)2</a:t>
            </a:r>
          </a:p>
          <a:p>
            <a:pPr marL="0" indent="0">
              <a:buNone/>
            </a:pPr>
            <a:r>
              <a:rPr lang="en-IN" dirty="0"/>
              <a:t>c)3</a:t>
            </a:r>
          </a:p>
          <a:p>
            <a:pPr marL="0" indent="0">
              <a:buNone/>
            </a:pPr>
            <a:r>
              <a:rPr lang="en-IN" dirty="0"/>
              <a:t>d)4</a:t>
            </a:r>
          </a:p>
          <a:p>
            <a:pPr marL="0" indent="0">
              <a:buNone/>
            </a:pPr>
            <a:endParaRPr lang="en-IN" dirty="0"/>
          </a:p>
        </p:txBody>
      </p:sp>
    </p:spTree>
    <p:extLst>
      <p:ext uri="{BB962C8B-B14F-4D97-AF65-F5344CB8AC3E}">
        <p14:creationId xmlns:p14="http://schemas.microsoft.com/office/powerpoint/2010/main" val="3097521876"/>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3161" y="476518"/>
            <a:ext cx="8229600" cy="5950039"/>
          </a:xfrm>
        </p:spPr>
        <p:txBody>
          <a:bodyPr>
            <a:normAutofit fontScale="85000" lnSpcReduction="20000"/>
          </a:bodyPr>
          <a:lstStyle/>
          <a:p>
            <a:pPr marL="0" indent="0">
              <a:buNone/>
            </a:pPr>
            <a:r>
              <a:rPr lang="en-IN" dirty="0" smtClean="0"/>
              <a:t>8. </a:t>
            </a:r>
            <a:r>
              <a:rPr lang="en-US" dirty="0"/>
              <a:t>What would be the output of the following </a:t>
            </a:r>
            <a:r>
              <a:rPr lang="en-US" dirty="0" err="1"/>
              <a:t>codesnippet</a:t>
            </a:r>
            <a:r>
              <a:rPr lang="en-US" dirty="0"/>
              <a:t> if variable a=10?</a:t>
            </a:r>
          </a:p>
          <a:p>
            <a:pPr marL="0" indent="0">
              <a:buNone/>
            </a:pPr>
            <a:r>
              <a:rPr lang="en-US" dirty="0"/>
              <a:t>	if(a&lt;=0)</a:t>
            </a:r>
          </a:p>
          <a:p>
            <a:pPr marL="0" indent="0">
              <a:buNone/>
            </a:pPr>
            <a:r>
              <a:rPr lang="en-US" dirty="0"/>
              <a:t>	{</a:t>
            </a:r>
          </a:p>
          <a:p>
            <a:pPr marL="0" indent="0">
              <a:buNone/>
            </a:pPr>
            <a:r>
              <a:rPr lang="en-US" dirty="0"/>
              <a:t>	   if(a==0)</a:t>
            </a:r>
          </a:p>
          <a:p>
            <a:pPr marL="0" indent="0">
              <a:buNone/>
            </a:pPr>
            <a:r>
              <a:rPr lang="en-US" dirty="0"/>
              <a:t>	   {</a:t>
            </a:r>
          </a:p>
          <a:p>
            <a:pPr marL="0" indent="0">
              <a:buNone/>
            </a:pPr>
            <a:r>
              <a:rPr lang="en-US" dirty="0"/>
              <a:t>	     </a:t>
            </a:r>
            <a:r>
              <a:rPr lang="en-US" dirty="0" err="1"/>
              <a:t>System.out.println</a:t>
            </a:r>
            <a:r>
              <a:rPr lang="en-US" dirty="0"/>
              <a:t>("1 ");</a:t>
            </a:r>
          </a:p>
          <a:p>
            <a:pPr marL="0" indent="0">
              <a:buNone/>
            </a:pPr>
            <a:r>
              <a:rPr lang="en-US" dirty="0"/>
              <a:t>	   }</a:t>
            </a:r>
          </a:p>
          <a:p>
            <a:pPr marL="0" indent="0">
              <a:buNone/>
            </a:pPr>
            <a:r>
              <a:rPr lang="en-US" dirty="0"/>
              <a:t>	   else </a:t>
            </a:r>
          </a:p>
          <a:p>
            <a:pPr marL="0" indent="0">
              <a:buNone/>
            </a:pPr>
            <a:r>
              <a:rPr lang="en-US" dirty="0"/>
              <a:t>	   { </a:t>
            </a:r>
          </a:p>
          <a:p>
            <a:pPr marL="0" indent="0">
              <a:buNone/>
            </a:pPr>
            <a:r>
              <a:rPr lang="en-US" dirty="0"/>
              <a:t>	      </a:t>
            </a:r>
            <a:r>
              <a:rPr lang="en-US" dirty="0" err="1"/>
              <a:t>System.out.println</a:t>
            </a:r>
            <a:r>
              <a:rPr lang="en-US" dirty="0"/>
              <a:t>("2 ");</a:t>
            </a:r>
          </a:p>
          <a:p>
            <a:pPr marL="0" indent="0">
              <a:buNone/>
            </a:pPr>
            <a:r>
              <a:rPr lang="en-US" dirty="0"/>
              <a:t>	   }</a:t>
            </a:r>
          </a:p>
          <a:p>
            <a:pPr marL="0" indent="0">
              <a:buNone/>
            </a:pPr>
            <a:r>
              <a:rPr lang="en-US" dirty="0"/>
              <a:t>	}</a:t>
            </a:r>
          </a:p>
          <a:p>
            <a:pPr marL="0" indent="0">
              <a:buNone/>
            </a:pPr>
            <a:r>
              <a:rPr lang="en-US" dirty="0"/>
              <a:t>	</a:t>
            </a:r>
            <a:r>
              <a:rPr lang="en-US" dirty="0" err="1"/>
              <a:t>System.out.println</a:t>
            </a:r>
            <a:r>
              <a:rPr lang="en-US" dirty="0"/>
              <a:t>("3 ");</a:t>
            </a:r>
          </a:p>
          <a:p>
            <a:pPr marL="0" indent="0">
              <a:buNone/>
            </a:pPr>
            <a:r>
              <a:rPr lang="en-US" dirty="0"/>
              <a:t>a) 1 2</a:t>
            </a:r>
          </a:p>
          <a:p>
            <a:pPr marL="0" indent="0">
              <a:buNone/>
            </a:pPr>
            <a:r>
              <a:rPr lang="en-US" dirty="0"/>
              <a:t>b) 2 3</a:t>
            </a:r>
          </a:p>
          <a:p>
            <a:pPr marL="0" indent="0">
              <a:buNone/>
            </a:pPr>
            <a:r>
              <a:rPr lang="en-US" dirty="0"/>
              <a:t>c) 1 3</a:t>
            </a:r>
          </a:p>
          <a:p>
            <a:pPr marL="0" indent="0">
              <a:buNone/>
            </a:pPr>
            <a:r>
              <a:rPr lang="en-US" dirty="0"/>
              <a:t>d) 3</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676080740"/>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08721"/>
            <a:ext cx="8229600" cy="5065043"/>
          </a:xfrm>
        </p:spPr>
        <p:txBody>
          <a:bodyPr/>
          <a:lstStyle/>
          <a:p>
            <a:pPr marL="0" indent="0">
              <a:buNone/>
            </a:pPr>
            <a:r>
              <a:rPr lang="en-IN" dirty="0" smtClean="0"/>
              <a:t>1. a</a:t>
            </a:r>
          </a:p>
          <a:p>
            <a:pPr marL="0" indent="0">
              <a:buNone/>
            </a:pPr>
            <a:r>
              <a:rPr lang="en-IN" dirty="0" smtClean="0"/>
              <a:t>2. a</a:t>
            </a:r>
          </a:p>
          <a:p>
            <a:pPr marL="0" indent="0">
              <a:buNone/>
            </a:pPr>
            <a:r>
              <a:rPr lang="en-IN" dirty="0" smtClean="0"/>
              <a:t>3. b</a:t>
            </a:r>
          </a:p>
          <a:p>
            <a:pPr marL="0" indent="0">
              <a:buNone/>
            </a:pPr>
            <a:r>
              <a:rPr lang="en-IN" dirty="0" smtClean="0"/>
              <a:t>4. a</a:t>
            </a:r>
          </a:p>
          <a:p>
            <a:pPr marL="0" indent="0">
              <a:buNone/>
            </a:pPr>
            <a:r>
              <a:rPr lang="en-IN" dirty="0" smtClean="0"/>
              <a:t>5.b</a:t>
            </a:r>
          </a:p>
          <a:p>
            <a:pPr marL="0" indent="0">
              <a:buNone/>
            </a:pPr>
            <a:r>
              <a:rPr lang="en-IN" dirty="0" smtClean="0"/>
              <a:t>6. b</a:t>
            </a:r>
          </a:p>
          <a:p>
            <a:pPr marL="0" indent="0">
              <a:buNone/>
            </a:pPr>
            <a:r>
              <a:rPr lang="en-IN" dirty="0" smtClean="0"/>
              <a:t>7. b</a:t>
            </a:r>
          </a:p>
          <a:p>
            <a:pPr marL="0" indent="0">
              <a:buNone/>
            </a:pPr>
            <a:r>
              <a:rPr lang="en-IN" dirty="0" smtClean="0"/>
              <a:t>8. d</a:t>
            </a:r>
          </a:p>
          <a:p>
            <a:endParaRPr lang="en-IN" dirty="0" smtClean="0"/>
          </a:p>
          <a:p>
            <a:endParaRPr lang="en-IN" dirty="0"/>
          </a:p>
        </p:txBody>
      </p:sp>
    </p:spTree>
    <p:extLst>
      <p:ext uri="{BB962C8B-B14F-4D97-AF65-F5344CB8AC3E}">
        <p14:creationId xmlns:p14="http://schemas.microsoft.com/office/powerpoint/2010/main" val="1610594324"/>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08721"/>
            <a:ext cx="8229600" cy="5065043"/>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lgn="ctr">
              <a:buNone/>
            </a:pPr>
            <a:r>
              <a:rPr lang="en-IN" sz="2400" dirty="0"/>
              <a:t>Thank you</a:t>
            </a:r>
          </a:p>
        </p:txBody>
      </p:sp>
    </p:spTree>
    <p:extLst>
      <p:ext uri="{BB962C8B-B14F-4D97-AF65-F5344CB8AC3E}">
        <p14:creationId xmlns:p14="http://schemas.microsoft.com/office/powerpoint/2010/main" val="2915795535"/>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Loop</a:t>
            </a:r>
            <a:endParaRPr lang="en-IN" b="1" dirty="0"/>
          </a:p>
        </p:txBody>
      </p:sp>
      <p:sp>
        <p:nvSpPr>
          <p:cNvPr id="3" name="Content Placeholder 2"/>
          <p:cNvSpPr>
            <a:spLocks noGrp="1"/>
          </p:cNvSpPr>
          <p:nvPr>
            <p:ph idx="1"/>
          </p:nvPr>
        </p:nvSpPr>
        <p:spPr>
          <a:xfrm>
            <a:off x="609600" y="1358901"/>
            <a:ext cx="10972800" cy="4297363"/>
          </a:xfrm>
        </p:spPr>
        <p:txBody>
          <a:bodyPr/>
          <a:lstStyle/>
          <a:p>
            <a:r>
              <a:rPr lang="en-IN" dirty="0"/>
              <a:t>A </a:t>
            </a:r>
            <a:r>
              <a:rPr lang="en-IN" b="1" dirty="0"/>
              <a:t>loop</a:t>
            </a:r>
            <a:r>
              <a:rPr lang="en-IN" dirty="0"/>
              <a:t> statement allows us to execute a statement or group of statements multiple </a:t>
            </a:r>
            <a:r>
              <a:rPr lang="en-IN" dirty="0" smtClean="0"/>
              <a:t>times.</a:t>
            </a:r>
          </a:p>
          <a:p>
            <a:pPr>
              <a:spcBef>
                <a:spcPct val="50000"/>
              </a:spcBef>
            </a:pPr>
            <a:r>
              <a:rPr lang="en-US" altLang="en-US" dirty="0"/>
              <a:t>Like conditional statements, they are controlled by </a:t>
            </a:r>
            <a:r>
              <a:rPr lang="en-US" altLang="en-US" dirty="0" smtClean="0"/>
              <a:t>Boolean </a:t>
            </a:r>
            <a:r>
              <a:rPr lang="en-US" altLang="en-US" dirty="0"/>
              <a:t>expressions</a:t>
            </a:r>
          </a:p>
          <a:p>
            <a:pPr>
              <a:spcBef>
                <a:spcPct val="50000"/>
              </a:spcBef>
            </a:pPr>
            <a:r>
              <a:rPr lang="en-US" altLang="en-US" dirty="0"/>
              <a:t>Java has three kinds of repetition statements:</a:t>
            </a:r>
          </a:p>
          <a:p>
            <a:pPr lvl="3">
              <a:spcBef>
                <a:spcPct val="50000"/>
              </a:spcBef>
            </a:pPr>
            <a:r>
              <a:rPr lang="en-US" altLang="en-US" dirty="0"/>
              <a:t>the </a:t>
            </a:r>
            <a:r>
              <a:rPr lang="en-US" altLang="en-US" i="1" dirty="0"/>
              <a:t>while loop</a:t>
            </a:r>
            <a:endParaRPr lang="en-US" altLang="en-US" dirty="0"/>
          </a:p>
          <a:p>
            <a:pPr lvl="3"/>
            <a:r>
              <a:rPr lang="en-US" altLang="en-US" dirty="0"/>
              <a:t>the </a:t>
            </a:r>
            <a:r>
              <a:rPr lang="en-US" altLang="en-US" i="1" dirty="0"/>
              <a:t>do loop</a:t>
            </a:r>
            <a:endParaRPr lang="en-US" altLang="en-US" dirty="0"/>
          </a:p>
          <a:p>
            <a:pPr lvl="3"/>
            <a:r>
              <a:rPr lang="en-US" altLang="en-US" dirty="0"/>
              <a:t>the </a:t>
            </a:r>
            <a:r>
              <a:rPr lang="en-US" altLang="en-US" i="1" dirty="0"/>
              <a:t>for loop</a:t>
            </a:r>
          </a:p>
          <a:p>
            <a:pPr marL="0" indent="0">
              <a:buNone/>
            </a:pPr>
            <a:endParaRPr lang="en-IN" dirty="0"/>
          </a:p>
        </p:txBody>
      </p:sp>
    </p:spTree>
    <p:extLst>
      <p:ext uri="{BB962C8B-B14F-4D97-AF65-F5344CB8AC3E}">
        <p14:creationId xmlns:p14="http://schemas.microsoft.com/office/powerpoint/2010/main" val="129750907"/>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635000"/>
          </a:xfrm>
        </p:spPr>
        <p:txBody>
          <a:bodyPr>
            <a:normAutofit/>
          </a:bodyPr>
          <a:lstStyle/>
          <a:p>
            <a:r>
              <a:rPr lang="en-IN" b="1" dirty="0">
                <a:latin typeface="Cambria" panose="02040503050406030204" pitchFamily="18" charset="0"/>
                <a:ea typeface="Cambria" panose="02040503050406030204" pitchFamily="18" charset="0"/>
              </a:rPr>
              <a:t>Java While Loop</a:t>
            </a:r>
          </a:p>
        </p:txBody>
      </p:sp>
      <p:sp>
        <p:nvSpPr>
          <p:cNvPr id="3" name="Content Placeholder 2"/>
          <p:cNvSpPr>
            <a:spLocks noGrp="1"/>
          </p:cNvSpPr>
          <p:nvPr>
            <p:ph idx="1"/>
          </p:nvPr>
        </p:nvSpPr>
        <p:spPr>
          <a:xfrm>
            <a:off x="609600" y="1397000"/>
            <a:ext cx="10972800" cy="4297363"/>
          </a:xfrm>
        </p:spPr>
        <p:txBody>
          <a:bodyPr>
            <a:normAutofit/>
          </a:bodyPr>
          <a:lstStyle/>
          <a:p>
            <a:pPr>
              <a:lnSpc>
                <a:spcPct val="80000"/>
              </a:lnSpc>
            </a:pPr>
            <a:r>
              <a:rPr lang="en-US" altLang="en-US" sz="1800" dirty="0">
                <a:latin typeface="Cambria" panose="02040503050406030204" pitchFamily="18" charset="0"/>
                <a:ea typeface="Cambria" panose="02040503050406030204" pitchFamily="18" charset="0"/>
              </a:rPr>
              <a:t>A </a:t>
            </a:r>
            <a:r>
              <a:rPr lang="en-US" altLang="en-US" sz="1800" i="1" dirty="0">
                <a:latin typeface="Cambria" panose="02040503050406030204" pitchFamily="18" charset="0"/>
                <a:ea typeface="Cambria" panose="02040503050406030204" pitchFamily="18" charset="0"/>
              </a:rPr>
              <a:t>while statement</a:t>
            </a:r>
            <a:r>
              <a:rPr lang="en-US" altLang="en-US" sz="1800" dirty="0">
                <a:latin typeface="Cambria" panose="02040503050406030204" pitchFamily="18" charset="0"/>
                <a:ea typeface="Cambria" panose="02040503050406030204" pitchFamily="18" charset="0"/>
              </a:rPr>
              <a:t> has the following syntax</a:t>
            </a:r>
            <a:r>
              <a:rPr lang="en-US" altLang="en-US" sz="1800" dirty="0" smtClean="0">
                <a:latin typeface="Cambria" panose="02040503050406030204" pitchFamily="18" charset="0"/>
                <a:ea typeface="Cambria" panose="02040503050406030204" pitchFamily="18" charset="0"/>
              </a:rPr>
              <a:t>:</a:t>
            </a:r>
          </a:p>
          <a:p>
            <a:r>
              <a:rPr lang="en-IN" sz="1800" b="1" dirty="0">
                <a:latin typeface="Cambria" panose="02040503050406030204" pitchFamily="18" charset="0"/>
                <a:ea typeface="Cambria" panose="02040503050406030204" pitchFamily="18" charset="0"/>
              </a:rPr>
              <a:t>Syntax:</a:t>
            </a:r>
            <a:endParaRPr lang="en-IN" sz="1800" dirty="0">
              <a:latin typeface="Cambria" panose="02040503050406030204" pitchFamily="18" charset="0"/>
              <a:ea typeface="Cambria" panose="02040503050406030204" pitchFamily="18" charset="0"/>
            </a:endParaRPr>
          </a:p>
          <a:p>
            <a:pPr lvl="2">
              <a:buNone/>
            </a:pPr>
            <a:r>
              <a:rPr lang="en-IN" sz="1800" b="1" dirty="0">
                <a:latin typeface="Cambria" panose="02040503050406030204" pitchFamily="18" charset="0"/>
                <a:ea typeface="Cambria" panose="02040503050406030204" pitchFamily="18" charset="0"/>
              </a:rPr>
              <a:t>while</a:t>
            </a:r>
            <a:r>
              <a:rPr lang="en-IN" sz="1800" dirty="0">
                <a:latin typeface="Cambria" panose="02040503050406030204" pitchFamily="18" charset="0"/>
                <a:ea typeface="Cambria" panose="02040503050406030204" pitchFamily="18" charset="0"/>
              </a:rPr>
              <a:t>(condition){  </a:t>
            </a:r>
          </a:p>
          <a:p>
            <a:pPr lvl="2">
              <a:buNone/>
            </a:pPr>
            <a:r>
              <a:rPr lang="en-IN" sz="1800" dirty="0">
                <a:latin typeface="Cambria" panose="02040503050406030204" pitchFamily="18" charset="0"/>
                <a:ea typeface="Cambria" panose="02040503050406030204" pitchFamily="18" charset="0"/>
              </a:rPr>
              <a:t>//code to be executed  </a:t>
            </a:r>
          </a:p>
          <a:p>
            <a:pPr lvl="2">
              <a:buNone/>
            </a:pPr>
            <a:r>
              <a:rPr lang="en-IN" sz="1800" dirty="0">
                <a:latin typeface="Cambria" panose="02040503050406030204" pitchFamily="18" charset="0"/>
                <a:ea typeface="Cambria" panose="02040503050406030204" pitchFamily="18" charset="0"/>
              </a:rPr>
              <a:t>}</a:t>
            </a:r>
            <a:endParaRPr lang="en-US" altLang="en-US" sz="1800" dirty="0">
              <a:latin typeface="Cambria" panose="02040503050406030204" pitchFamily="18" charset="0"/>
              <a:ea typeface="Cambria" panose="02040503050406030204" pitchFamily="18" charset="0"/>
            </a:endParaRPr>
          </a:p>
          <a:p>
            <a:pPr marL="0" indent="0">
              <a:lnSpc>
                <a:spcPct val="80000"/>
              </a:lnSpc>
              <a:buNone/>
            </a:pPr>
            <a:endParaRPr lang="en-US" altLang="en-US" sz="1800" dirty="0">
              <a:latin typeface="Cambria" panose="02040503050406030204" pitchFamily="18" charset="0"/>
              <a:ea typeface="Cambria" panose="02040503050406030204" pitchFamily="18" charset="0"/>
            </a:endParaRPr>
          </a:p>
          <a:p>
            <a:pPr>
              <a:lnSpc>
                <a:spcPct val="80000"/>
              </a:lnSpc>
              <a:spcBef>
                <a:spcPct val="70000"/>
              </a:spcBef>
            </a:pPr>
            <a:r>
              <a:rPr lang="en-US" altLang="en-US" sz="1800" dirty="0">
                <a:latin typeface="Cambria" panose="02040503050406030204" pitchFamily="18" charset="0"/>
                <a:ea typeface="Cambria" panose="02040503050406030204" pitchFamily="18" charset="0"/>
              </a:rPr>
              <a:t>If the condition is true, the statement is executed</a:t>
            </a:r>
          </a:p>
          <a:p>
            <a:pPr>
              <a:lnSpc>
                <a:spcPct val="80000"/>
              </a:lnSpc>
              <a:spcBef>
                <a:spcPct val="70000"/>
              </a:spcBef>
            </a:pPr>
            <a:r>
              <a:rPr lang="en-US" altLang="en-US" sz="1800" dirty="0">
                <a:latin typeface="Cambria" panose="02040503050406030204" pitchFamily="18" charset="0"/>
                <a:ea typeface="Cambria" panose="02040503050406030204" pitchFamily="18" charset="0"/>
              </a:rPr>
              <a:t>Then the condition is evaluated again, and if it is still true, the statement is executed again</a:t>
            </a:r>
          </a:p>
          <a:p>
            <a:pPr>
              <a:lnSpc>
                <a:spcPct val="80000"/>
              </a:lnSpc>
              <a:spcBef>
                <a:spcPct val="70000"/>
              </a:spcBef>
            </a:pPr>
            <a:r>
              <a:rPr lang="en-US" altLang="en-US" sz="1800" dirty="0">
                <a:latin typeface="Cambria" panose="02040503050406030204" pitchFamily="18" charset="0"/>
                <a:ea typeface="Cambria" panose="02040503050406030204" pitchFamily="18" charset="0"/>
              </a:rPr>
              <a:t>The statement is executed repeatedly until the condition becomes </a:t>
            </a:r>
            <a:r>
              <a:rPr lang="en-US" altLang="en-US" sz="1800" dirty="0" smtClean="0">
                <a:latin typeface="Cambria" panose="02040503050406030204" pitchFamily="18" charset="0"/>
                <a:ea typeface="Cambria" panose="02040503050406030204" pitchFamily="18" charset="0"/>
              </a:rPr>
              <a:t>false</a:t>
            </a:r>
          </a:p>
          <a:p>
            <a:pPr>
              <a:lnSpc>
                <a:spcPct val="80000"/>
              </a:lnSpc>
              <a:spcBef>
                <a:spcPct val="70000"/>
              </a:spcBef>
            </a:pPr>
            <a:r>
              <a:rPr lang="en-IN" sz="1800" dirty="0">
                <a:latin typeface="Cambria" panose="02040503050406030204" pitchFamily="18" charset="0"/>
                <a:ea typeface="Cambria" panose="02040503050406030204" pitchFamily="18" charset="0"/>
              </a:rPr>
              <a:t>If the number of iteration is not fixed, it is recommended to use while loop.</a:t>
            </a:r>
          </a:p>
          <a:p>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79418600"/>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t>An example of a while statement</a:t>
            </a:r>
            <a:r>
              <a:rPr lang="en-US" altLang="en-US" b="1" dirty="0" smtClean="0"/>
              <a:t>:</a:t>
            </a:r>
            <a:endParaRPr lang="en-IN" b="1" dirty="0"/>
          </a:p>
        </p:txBody>
      </p:sp>
      <p:sp>
        <p:nvSpPr>
          <p:cNvPr id="3" name="Content Placeholder 2"/>
          <p:cNvSpPr>
            <a:spLocks noGrp="1"/>
          </p:cNvSpPr>
          <p:nvPr>
            <p:ph idx="1"/>
          </p:nvPr>
        </p:nvSpPr>
        <p:spPr/>
        <p:txBody>
          <a:bodyPr>
            <a:normAutofit/>
          </a:bodyPr>
          <a:lstStyle/>
          <a:p>
            <a:pPr>
              <a:spcBef>
                <a:spcPct val="25000"/>
              </a:spcBef>
            </a:pPr>
            <a:endParaRPr lang="en-US" altLang="en-US" sz="1800" dirty="0">
              <a:latin typeface="Cambria" panose="02040503050406030204" pitchFamily="18" charset="0"/>
              <a:ea typeface="Cambria" panose="02040503050406030204" pitchFamily="18" charset="0"/>
            </a:endParaRPr>
          </a:p>
          <a:p>
            <a:pPr>
              <a:spcBef>
                <a:spcPct val="25000"/>
              </a:spcBef>
            </a:pPr>
            <a:endParaRPr lang="en-US" altLang="en-US" sz="1800" dirty="0" smtClean="0">
              <a:latin typeface="Cambria" panose="02040503050406030204" pitchFamily="18" charset="0"/>
              <a:ea typeface="Cambria" panose="02040503050406030204" pitchFamily="18" charset="0"/>
            </a:endParaRPr>
          </a:p>
          <a:p>
            <a:pPr>
              <a:spcBef>
                <a:spcPct val="25000"/>
              </a:spcBef>
            </a:pPr>
            <a:endParaRPr lang="en-US" altLang="en-US" sz="1800" dirty="0">
              <a:latin typeface="Cambria" panose="02040503050406030204" pitchFamily="18" charset="0"/>
              <a:ea typeface="Cambria" panose="02040503050406030204" pitchFamily="18" charset="0"/>
            </a:endParaRPr>
          </a:p>
          <a:p>
            <a:pPr>
              <a:spcBef>
                <a:spcPct val="25000"/>
              </a:spcBef>
            </a:pPr>
            <a:endParaRPr lang="en-US" altLang="en-US" sz="1800" dirty="0" smtClean="0">
              <a:latin typeface="Cambria" panose="02040503050406030204" pitchFamily="18" charset="0"/>
              <a:ea typeface="Cambria" panose="02040503050406030204" pitchFamily="18" charset="0"/>
            </a:endParaRPr>
          </a:p>
          <a:p>
            <a:pPr>
              <a:spcBef>
                <a:spcPct val="25000"/>
              </a:spcBef>
            </a:pPr>
            <a:endParaRPr lang="en-US" altLang="en-US" sz="1800" dirty="0" smtClean="0">
              <a:latin typeface="Cambria" panose="02040503050406030204" pitchFamily="18" charset="0"/>
              <a:ea typeface="Cambria" panose="02040503050406030204" pitchFamily="18" charset="0"/>
            </a:endParaRPr>
          </a:p>
          <a:p>
            <a:pPr>
              <a:spcBef>
                <a:spcPct val="25000"/>
              </a:spcBef>
            </a:pPr>
            <a:endParaRPr lang="en-US" altLang="en-US" sz="1800" dirty="0" smtClean="0">
              <a:latin typeface="Cambria" panose="02040503050406030204" pitchFamily="18" charset="0"/>
              <a:ea typeface="Cambria" panose="02040503050406030204" pitchFamily="18" charset="0"/>
            </a:endParaRPr>
          </a:p>
          <a:p>
            <a:pPr>
              <a:spcBef>
                <a:spcPct val="25000"/>
              </a:spcBef>
            </a:pPr>
            <a:r>
              <a:rPr lang="en-US" altLang="en-US" sz="1800" dirty="0" smtClean="0">
                <a:latin typeface="Cambria" panose="02040503050406030204" pitchFamily="18" charset="0"/>
                <a:ea typeface="Cambria" panose="02040503050406030204" pitchFamily="18" charset="0"/>
              </a:rPr>
              <a:t>If </a:t>
            </a:r>
            <a:r>
              <a:rPr lang="en-US" altLang="en-US" sz="1800" dirty="0">
                <a:latin typeface="Cambria" panose="02040503050406030204" pitchFamily="18" charset="0"/>
                <a:ea typeface="Cambria" panose="02040503050406030204" pitchFamily="18" charset="0"/>
              </a:rPr>
              <a:t>the condition of a while loop is false initially, the statement is never executed</a:t>
            </a:r>
          </a:p>
          <a:p>
            <a:pPr>
              <a:spcBef>
                <a:spcPct val="25000"/>
              </a:spcBef>
            </a:pPr>
            <a:r>
              <a:rPr lang="en-US" altLang="en-US" sz="1800" dirty="0">
                <a:latin typeface="Cambria" panose="02040503050406030204" pitchFamily="18" charset="0"/>
                <a:ea typeface="Cambria" panose="02040503050406030204" pitchFamily="18" charset="0"/>
              </a:rPr>
              <a:t>Therefore, the body of a while loop will execute zero or more times</a:t>
            </a:r>
          </a:p>
          <a:p>
            <a:endParaRPr lang="en-IN" sz="1800" dirty="0">
              <a:latin typeface="Cambria" panose="02040503050406030204" pitchFamily="18" charset="0"/>
              <a:ea typeface="Cambria" panose="02040503050406030204" pitchFamily="18" charset="0"/>
            </a:endParaRPr>
          </a:p>
        </p:txBody>
      </p:sp>
      <p:sp>
        <p:nvSpPr>
          <p:cNvPr id="4" name="Text Box 4"/>
          <p:cNvSpPr txBox="1">
            <a:spLocks noChangeArrowheads="1"/>
          </p:cNvSpPr>
          <p:nvPr/>
        </p:nvSpPr>
        <p:spPr bwMode="auto">
          <a:xfrm>
            <a:off x="698500" y="1276916"/>
            <a:ext cx="5092700" cy="2246769"/>
          </a:xfrm>
          <a:prstGeom prst="rect">
            <a:avLst/>
          </a:prstGeom>
          <a:solidFill>
            <a:schemeClr val="bg1">
              <a:lumMod val="85000"/>
            </a:schemeClr>
          </a:solidFill>
          <a:ln>
            <a:noFill/>
          </a:ln>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dirty="0" smtClean="0">
                <a:latin typeface="Cambria" panose="02040503050406030204" pitchFamily="18" charset="0"/>
                <a:ea typeface="Cambria" panose="02040503050406030204" pitchFamily="18" charset="0"/>
              </a:rPr>
              <a:t>Example 1 :</a:t>
            </a:r>
          </a:p>
          <a:p>
            <a:pPr>
              <a:spcBef>
                <a:spcPct val="0"/>
              </a:spcBef>
              <a:buFontTx/>
              <a:buNone/>
            </a:pPr>
            <a:r>
              <a:rPr lang="en-US" altLang="en-US" sz="2000" b="1" dirty="0" err="1" smtClean="0">
                <a:latin typeface="Cambria" panose="02040503050406030204" pitchFamily="18" charset="0"/>
                <a:ea typeface="Cambria" panose="02040503050406030204" pitchFamily="18" charset="0"/>
              </a:rPr>
              <a:t>int</a:t>
            </a:r>
            <a:r>
              <a:rPr lang="en-US" altLang="en-US" sz="2000" b="1" dirty="0" smtClean="0">
                <a:latin typeface="Cambria" panose="02040503050406030204" pitchFamily="18" charset="0"/>
                <a:ea typeface="Cambria" panose="02040503050406030204" pitchFamily="18" charset="0"/>
              </a:rPr>
              <a:t> </a:t>
            </a:r>
            <a:r>
              <a:rPr lang="en-US" altLang="en-US" sz="2000" b="1" dirty="0">
                <a:latin typeface="Cambria" panose="02040503050406030204" pitchFamily="18" charset="0"/>
                <a:ea typeface="Cambria" panose="02040503050406030204" pitchFamily="18" charset="0"/>
              </a:rPr>
              <a:t>count = 0;</a:t>
            </a:r>
          </a:p>
          <a:p>
            <a:pPr>
              <a:spcBef>
                <a:spcPct val="0"/>
              </a:spcBef>
              <a:buFontTx/>
              <a:buNone/>
            </a:pPr>
            <a:r>
              <a:rPr lang="en-US" altLang="en-US" sz="2000" b="1" dirty="0">
                <a:latin typeface="Cambria" panose="02040503050406030204" pitchFamily="18" charset="0"/>
                <a:ea typeface="Cambria" panose="02040503050406030204" pitchFamily="18" charset="0"/>
              </a:rPr>
              <a:t>while (count &lt; 2)</a:t>
            </a:r>
          </a:p>
          <a:p>
            <a:pPr>
              <a:spcBef>
                <a:spcPct val="0"/>
              </a:spcBef>
              <a:buFontTx/>
              <a:buNone/>
            </a:pPr>
            <a:r>
              <a:rPr lang="en-US" altLang="en-US" sz="2000" b="1" dirty="0">
                <a:latin typeface="Cambria" panose="02040503050406030204" pitchFamily="18" charset="0"/>
                <a:ea typeface="Cambria" panose="02040503050406030204" pitchFamily="18" charset="0"/>
              </a:rPr>
              <a:t>{</a:t>
            </a:r>
          </a:p>
          <a:p>
            <a:pPr>
              <a:spcBef>
                <a:spcPct val="0"/>
              </a:spcBef>
              <a:buFontTx/>
              <a:buNone/>
            </a:pPr>
            <a:r>
              <a:rPr lang="en-US" altLang="en-US" sz="2000" b="1" dirty="0">
                <a:latin typeface="Cambria" panose="02040503050406030204" pitchFamily="18" charset="0"/>
                <a:ea typeface="Cambria" panose="02040503050406030204" pitchFamily="18" charset="0"/>
              </a:rPr>
              <a:t>   </a:t>
            </a:r>
            <a:r>
              <a:rPr lang="en-US" altLang="en-US" sz="2000" b="1" dirty="0" err="1">
                <a:latin typeface="Cambria" panose="02040503050406030204" pitchFamily="18" charset="0"/>
                <a:ea typeface="Cambria" panose="02040503050406030204" pitchFamily="18" charset="0"/>
              </a:rPr>
              <a:t>System.out.println</a:t>
            </a:r>
            <a:r>
              <a:rPr lang="en-US" altLang="en-US" sz="2000" b="1" dirty="0">
                <a:latin typeface="Cambria" panose="02040503050406030204" pitchFamily="18" charset="0"/>
                <a:ea typeface="Cambria" panose="02040503050406030204" pitchFamily="18" charset="0"/>
              </a:rPr>
              <a:t>(</a:t>
            </a:r>
            <a:r>
              <a:rPr lang="en-US" altLang="en-US" sz="2000" dirty="0">
                <a:latin typeface="Cambria" panose="02040503050406030204" pitchFamily="18" charset="0"/>
                <a:ea typeface="Cambria" panose="02040503050406030204" pitchFamily="18" charset="0"/>
                <a:cs typeface="Courier New" panose="02070309020205020404" pitchFamily="49" charset="0"/>
              </a:rPr>
              <a:t>"</a:t>
            </a:r>
            <a:r>
              <a:rPr lang="en-US" altLang="en-US" sz="2000" b="1" dirty="0">
                <a:latin typeface="Cambria" panose="02040503050406030204" pitchFamily="18" charset="0"/>
                <a:ea typeface="Cambria" panose="02040503050406030204" pitchFamily="18" charset="0"/>
              </a:rPr>
              <a:t>Welcome to Java</a:t>
            </a:r>
            <a:r>
              <a:rPr lang="en-US" altLang="en-US" sz="2000" b="1" dirty="0" smtClean="0">
                <a:latin typeface="Cambria" panose="02040503050406030204" pitchFamily="18" charset="0"/>
                <a:ea typeface="Cambria" panose="02040503050406030204" pitchFamily="18" charset="0"/>
              </a:rPr>
              <a:t>!</a:t>
            </a:r>
            <a:r>
              <a:rPr lang="en-US" altLang="en-US" sz="2000" dirty="0" smtClean="0">
                <a:latin typeface="Cambria" panose="02040503050406030204" pitchFamily="18" charset="0"/>
                <a:ea typeface="Cambria" panose="02040503050406030204" pitchFamily="18" charset="0"/>
                <a:cs typeface="Courier New" panose="02070309020205020404" pitchFamily="49" charset="0"/>
              </a:rPr>
              <a:t>“ </a:t>
            </a:r>
            <a:r>
              <a:rPr lang="en-US" altLang="en-US" sz="2000" b="1" dirty="0" smtClean="0">
                <a:latin typeface="Cambria" panose="02040503050406030204" pitchFamily="18" charset="0"/>
                <a:ea typeface="Cambria" panose="02040503050406030204" pitchFamily="18" charset="0"/>
              </a:rPr>
              <a:t>);</a:t>
            </a:r>
            <a:endParaRPr lang="en-US" altLang="en-US" sz="2000" b="1" dirty="0">
              <a:latin typeface="Cambria" panose="02040503050406030204" pitchFamily="18" charset="0"/>
              <a:ea typeface="Cambria" panose="02040503050406030204" pitchFamily="18" charset="0"/>
            </a:endParaRPr>
          </a:p>
          <a:p>
            <a:pPr>
              <a:spcBef>
                <a:spcPct val="0"/>
              </a:spcBef>
              <a:buFontTx/>
              <a:buNone/>
            </a:pPr>
            <a:r>
              <a:rPr lang="en-US" altLang="en-US" sz="2000" b="1" dirty="0">
                <a:latin typeface="Cambria" panose="02040503050406030204" pitchFamily="18" charset="0"/>
                <a:ea typeface="Cambria" panose="02040503050406030204" pitchFamily="18" charset="0"/>
              </a:rPr>
              <a:t>   count++;</a:t>
            </a:r>
          </a:p>
          <a:p>
            <a:pPr>
              <a:spcBef>
                <a:spcPct val="0"/>
              </a:spcBef>
              <a:buFontTx/>
              <a:buNone/>
            </a:pPr>
            <a:r>
              <a:rPr lang="en-US" altLang="en-US" sz="2000" b="1" dirty="0">
                <a:latin typeface="Cambria" panose="02040503050406030204" pitchFamily="18" charset="0"/>
                <a:ea typeface="Cambria" panose="02040503050406030204" pitchFamily="18" charset="0"/>
              </a:rPr>
              <a:t>}</a:t>
            </a:r>
            <a:endParaRPr lang="en-US" altLang="en-US" sz="2000" dirty="0">
              <a:latin typeface="Cambria" panose="02040503050406030204" pitchFamily="18" charset="0"/>
              <a:ea typeface="Cambria" panose="02040503050406030204" pitchFamily="18" charset="0"/>
            </a:endParaRPr>
          </a:p>
        </p:txBody>
      </p:sp>
      <p:sp>
        <p:nvSpPr>
          <p:cNvPr id="5" name="Rectangle 4"/>
          <p:cNvSpPr/>
          <p:nvPr/>
        </p:nvSpPr>
        <p:spPr>
          <a:xfrm>
            <a:off x="914400" y="3602267"/>
            <a:ext cx="1981200" cy="923330"/>
          </a:xfrm>
          <a:prstGeom prst="rect">
            <a:avLst/>
          </a:prstGeom>
          <a:solidFill>
            <a:srgbClr val="FFFF00"/>
          </a:solidFill>
        </p:spPr>
        <p:txBody>
          <a:bodyPr wrap="square">
            <a:spAutoFit/>
          </a:bodyPr>
          <a:lstStyle/>
          <a:p>
            <a:pPr>
              <a:spcBef>
                <a:spcPct val="0"/>
              </a:spcBef>
              <a:buFontTx/>
              <a:buNone/>
            </a:pPr>
            <a:r>
              <a:rPr lang="en-US" altLang="en-US" b="1" dirty="0" smtClean="0">
                <a:latin typeface="Cambria" panose="02040503050406030204" pitchFamily="18" charset="0"/>
                <a:ea typeface="Cambria" panose="02040503050406030204" pitchFamily="18" charset="0"/>
              </a:rPr>
              <a:t>OUTPUT:</a:t>
            </a:r>
          </a:p>
          <a:p>
            <a:pPr>
              <a:spcBef>
                <a:spcPct val="0"/>
              </a:spcBef>
              <a:buFontTx/>
              <a:buNone/>
            </a:pPr>
            <a:r>
              <a:rPr lang="en-US" altLang="en-US" b="1" dirty="0" smtClean="0">
                <a:latin typeface="Cambria" panose="02040503050406030204" pitchFamily="18" charset="0"/>
                <a:ea typeface="Cambria" panose="02040503050406030204" pitchFamily="18" charset="0"/>
              </a:rPr>
              <a:t>Welcome to Java</a:t>
            </a:r>
          </a:p>
          <a:p>
            <a:pPr>
              <a:spcBef>
                <a:spcPct val="0"/>
              </a:spcBef>
            </a:pPr>
            <a:r>
              <a:rPr lang="en-US" altLang="en-US" b="1" dirty="0">
                <a:latin typeface="Cambria" panose="02040503050406030204" pitchFamily="18" charset="0"/>
                <a:ea typeface="Cambria" panose="02040503050406030204" pitchFamily="18" charset="0"/>
              </a:rPr>
              <a:t>Welcome to </a:t>
            </a:r>
            <a:r>
              <a:rPr lang="en-US" altLang="en-US" b="1" dirty="0" smtClean="0">
                <a:latin typeface="Cambria" panose="02040503050406030204" pitchFamily="18" charset="0"/>
                <a:ea typeface="Cambria" panose="02040503050406030204" pitchFamily="18" charset="0"/>
              </a:rPr>
              <a:t>Java</a:t>
            </a:r>
            <a:endParaRPr lang="en-US" altLang="en-US" b="1" dirty="0">
              <a:latin typeface="Cambria" panose="02040503050406030204" pitchFamily="18" charset="0"/>
              <a:ea typeface="Cambria" panose="02040503050406030204" pitchFamily="18" charset="0"/>
            </a:endParaRPr>
          </a:p>
        </p:txBody>
      </p:sp>
      <p:sp>
        <p:nvSpPr>
          <p:cNvPr id="6" name="Text Box 4"/>
          <p:cNvSpPr txBox="1">
            <a:spLocks noChangeArrowheads="1"/>
          </p:cNvSpPr>
          <p:nvPr/>
        </p:nvSpPr>
        <p:spPr bwMode="auto">
          <a:xfrm>
            <a:off x="5969000" y="1738580"/>
            <a:ext cx="6083300" cy="1323439"/>
          </a:xfrm>
          <a:prstGeom prst="rect">
            <a:avLst/>
          </a:prstGeom>
          <a:solidFill>
            <a:schemeClr val="bg1">
              <a:lumMod val="85000"/>
            </a:schemeClr>
          </a:solidFill>
          <a:ln>
            <a:noFill/>
          </a:ln>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dirty="0" smtClean="0">
                <a:latin typeface="Cambria" panose="02040503050406030204" pitchFamily="18" charset="0"/>
                <a:ea typeface="Cambria" panose="02040503050406030204" pitchFamily="18" charset="0"/>
              </a:rPr>
              <a:t>Example 2 :</a:t>
            </a:r>
          </a:p>
          <a:p>
            <a:pPr>
              <a:spcBef>
                <a:spcPct val="0"/>
              </a:spcBef>
              <a:buFontTx/>
              <a:buNone/>
            </a:pPr>
            <a:r>
              <a:rPr lang="en-US" altLang="en-US" sz="2000" b="1" dirty="0" err="1" smtClean="0">
                <a:latin typeface="Cambria" panose="02040503050406030204" pitchFamily="18" charset="0"/>
                <a:ea typeface="Cambria" panose="02040503050406030204" pitchFamily="18" charset="0"/>
              </a:rPr>
              <a:t>int</a:t>
            </a:r>
            <a:r>
              <a:rPr lang="en-US" altLang="en-US" sz="2000" b="1" dirty="0" smtClean="0">
                <a:latin typeface="Cambria" panose="02040503050406030204" pitchFamily="18" charset="0"/>
                <a:ea typeface="Cambria" panose="02040503050406030204" pitchFamily="18" charset="0"/>
              </a:rPr>
              <a:t> </a:t>
            </a:r>
            <a:r>
              <a:rPr lang="en-US" altLang="en-US" sz="2000" b="1" dirty="0">
                <a:latin typeface="Cambria" panose="02040503050406030204" pitchFamily="18" charset="0"/>
                <a:ea typeface="Cambria" panose="02040503050406030204" pitchFamily="18" charset="0"/>
              </a:rPr>
              <a:t>count = 0;</a:t>
            </a:r>
          </a:p>
          <a:p>
            <a:pPr>
              <a:spcBef>
                <a:spcPct val="0"/>
              </a:spcBef>
              <a:buFontTx/>
              <a:buNone/>
            </a:pPr>
            <a:r>
              <a:rPr lang="en-US" altLang="en-US" sz="2000" b="1" dirty="0">
                <a:latin typeface="Cambria" panose="02040503050406030204" pitchFamily="18" charset="0"/>
                <a:ea typeface="Cambria" panose="02040503050406030204" pitchFamily="18" charset="0"/>
              </a:rPr>
              <a:t>while (count &lt; 2)</a:t>
            </a:r>
          </a:p>
          <a:p>
            <a:pPr>
              <a:spcBef>
                <a:spcPct val="0"/>
              </a:spcBef>
              <a:buNone/>
            </a:pPr>
            <a:r>
              <a:rPr lang="en-US" altLang="en-US" sz="2000" b="1" dirty="0" smtClean="0">
                <a:latin typeface="Cambria" panose="02040503050406030204" pitchFamily="18" charset="0"/>
                <a:ea typeface="Cambria" panose="02040503050406030204" pitchFamily="18" charset="0"/>
              </a:rPr>
              <a:t>   </a:t>
            </a:r>
            <a:r>
              <a:rPr lang="en-US" altLang="en-US" sz="2000" dirty="0" err="1">
                <a:latin typeface="Cambria" panose="02040503050406030204" pitchFamily="18" charset="0"/>
                <a:ea typeface="Cambria" panose="02040503050406030204" pitchFamily="18" charset="0"/>
              </a:rPr>
              <a:t>System.out.println</a:t>
            </a:r>
            <a:r>
              <a:rPr lang="en-US" altLang="en-US" sz="2000" dirty="0">
                <a:latin typeface="Cambria" panose="02040503050406030204" pitchFamily="18" charset="0"/>
                <a:ea typeface="Cambria" panose="02040503050406030204" pitchFamily="18" charset="0"/>
              </a:rPr>
              <a:t>(</a:t>
            </a:r>
            <a:r>
              <a:rPr lang="en-US" altLang="en-US" sz="2000" dirty="0">
                <a:latin typeface="Cambria" panose="02040503050406030204" pitchFamily="18" charset="0"/>
                <a:ea typeface="Cambria" panose="02040503050406030204" pitchFamily="18" charset="0"/>
                <a:cs typeface="Courier New" panose="02070309020205020404" pitchFamily="49" charset="0"/>
              </a:rPr>
              <a:t>"</a:t>
            </a:r>
            <a:r>
              <a:rPr lang="en-US" altLang="en-US" sz="2000" dirty="0">
                <a:latin typeface="Cambria" panose="02040503050406030204" pitchFamily="18" charset="0"/>
                <a:ea typeface="Cambria" panose="02040503050406030204" pitchFamily="18" charset="0"/>
              </a:rPr>
              <a:t>Welcome to Java</a:t>
            </a:r>
            <a:r>
              <a:rPr lang="en-US" altLang="en-US" sz="2000" dirty="0" smtClean="0">
                <a:latin typeface="Cambria" panose="02040503050406030204" pitchFamily="18" charset="0"/>
                <a:ea typeface="Cambria" panose="02040503050406030204" pitchFamily="18" charset="0"/>
              </a:rPr>
              <a:t>! </a:t>
            </a:r>
            <a:r>
              <a:rPr lang="en-US" altLang="en-US" sz="2000" dirty="0" smtClean="0">
                <a:latin typeface="Cambria" panose="02040503050406030204" pitchFamily="18" charset="0"/>
                <a:ea typeface="Cambria" panose="02040503050406030204" pitchFamily="18" charset="0"/>
                <a:cs typeface="Courier New" panose="02070309020205020404" pitchFamily="49" charset="0"/>
              </a:rPr>
              <a:t>“ +</a:t>
            </a:r>
            <a:r>
              <a:rPr lang="en-US" altLang="en-US" sz="2000" dirty="0">
                <a:latin typeface="Cambria" panose="02040503050406030204" pitchFamily="18" charset="0"/>
                <a:ea typeface="Cambria" panose="02040503050406030204" pitchFamily="18" charset="0"/>
              </a:rPr>
              <a:t>count</a:t>
            </a:r>
            <a:r>
              <a:rPr lang="en-US" altLang="en-US" sz="2000" dirty="0" smtClean="0">
                <a:latin typeface="Cambria" panose="02040503050406030204" pitchFamily="18" charset="0"/>
                <a:ea typeface="Cambria" panose="02040503050406030204" pitchFamily="18" charset="0"/>
              </a:rPr>
              <a:t>++);</a:t>
            </a:r>
            <a:endParaRPr lang="en-US" altLang="en-US" sz="2000" dirty="0">
              <a:latin typeface="Cambria" panose="02040503050406030204" pitchFamily="18" charset="0"/>
              <a:ea typeface="Cambria" panose="02040503050406030204" pitchFamily="18" charset="0"/>
            </a:endParaRPr>
          </a:p>
        </p:txBody>
      </p:sp>
      <p:sp>
        <p:nvSpPr>
          <p:cNvPr id="7" name="Rectangle 6"/>
          <p:cNvSpPr/>
          <p:nvPr/>
        </p:nvSpPr>
        <p:spPr>
          <a:xfrm>
            <a:off x="6515100" y="3629170"/>
            <a:ext cx="2286000" cy="923330"/>
          </a:xfrm>
          <a:prstGeom prst="rect">
            <a:avLst/>
          </a:prstGeom>
          <a:solidFill>
            <a:srgbClr val="FFFF00"/>
          </a:solidFill>
        </p:spPr>
        <p:txBody>
          <a:bodyPr wrap="square">
            <a:spAutoFit/>
          </a:bodyPr>
          <a:lstStyle/>
          <a:p>
            <a:pPr>
              <a:spcBef>
                <a:spcPct val="0"/>
              </a:spcBef>
              <a:buFontTx/>
              <a:buNone/>
            </a:pPr>
            <a:r>
              <a:rPr lang="en-US" altLang="en-US" b="1" dirty="0" smtClean="0">
                <a:latin typeface="Cambria" panose="02040503050406030204" pitchFamily="18" charset="0"/>
                <a:ea typeface="Cambria" panose="02040503050406030204" pitchFamily="18" charset="0"/>
              </a:rPr>
              <a:t>OUTPUT:</a:t>
            </a:r>
          </a:p>
          <a:p>
            <a:pPr>
              <a:spcBef>
                <a:spcPct val="0"/>
              </a:spcBef>
              <a:buFontTx/>
              <a:buNone/>
            </a:pPr>
            <a:r>
              <a:rPr lang="en-US" altLang="en-US" b="1" dirty="0" smtClean="0">
                <a:latin typeface="Cambria" panose="02040503050406030204" pitchFamily="18" charset="0"/>
                <a:ea typeface="Cambria" panose="02040503050406030204" pitchFamily="18" charset="0"/>
              </a:rPr>
              <a:t>Welcome to Java 0</a:t>
            </a:r>
          </a:p>
          <a:p>
            <a:pPr>
              <a:spcBef>
                <a:spcPct val="0"/>
              </a:spcBef>
            </a:pPr>
            <a:r>
              <a:rPr lang="en-US" altLang="en-US" b="1" dirty="0">
                <a:latin typeface="Cambria" panose="02040503050406030204" pitchFamily="18" charset="0"/>
                <a:ea typeface="Cambria" panose="02040503050406030204" pitchFamily="18" charset="0"/>
              </a:rPr>
              <a:t>Welcome to </a:t>
            </a:r>
            <a:r>
              <a:rPr lang="en-US" altLang="en-US" b="1" dirty="0" smtClean="0">
                <a:latin typeface="Cambria" panose="02040503050406030204" pitchFamily="18" charset="0"/>
                <a:ea typeface="Cambria" panose="02040503050406030204" pitchFamily="18" charset="0"/>
              </a:rPr>
              <a:t>Java 1</a:t>
            </a:r>
            <a:endParaRPr lang="en-US" alt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822572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6"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764704"/>
            <a:ext cx="7467600" cy="457200"/>
          </a:xfrm>
        </p:spPr>
        <p:txBody>
          <a:bodyPr>
            <a:noAutofit/>
          </a:bodyPr>
          <a:lstStyle/>
          <a:p>
            <a:pPr algn="ctr" fontAlgn="auto">
              <a:spcAft>
                <a:spcPts val="0"/>
              </a:spcAft>
              <a:defRPr/>
            </a:pPr>
            <a:r>
              <a:rPr lang="en-IN" sz="2500" b="1" dirty="0"/>
              <a:t>Java If Statement</a:t>
            </a:r>
          </a:p>
        </p:txBody>
      </p:sp>
      <p:sp>
        <p:nvSpPr>
          <p:cNvPr id="63491" name="Content Placeholder 2"/>
          <p:cNvSpPr>
            <a:spLocks noGrp="1"/>
          </p:cNvSpPr>
          <p:nvPr>
            <p:ph sz="quarter" idx="1"/>
          </p:nvPr>
        </p:nvSpPr>
        <p:spPr>
          <a:xfrm>
            <a:off x="698500" y="1409701"/>
            <a:ext cx="10490200" cy="4501382"/>
          </a:xfrm>
        </p:spPr>
        <p:txBody>
          <a:bodyPr/>
          <a:lstStyle/>
          <a:p>
            <a:pPr algn="just" eaLnBrk="1" hangingPunct="1">
              <a:lnSpc>
                <a:spcPct val="150000"/>
              </a:lnSpc>
            </a:pPr>
            <a:r>
              <a:rPr lang="en-IN" dirty="0"/>
              <a:t>The Java </a:t>
            </a:r>
            <a:r>
              <a:rPr lang="en-IN" i="1" dirty="0"/>
              <a:t>if statement</a:t>
            </a:r>
            <a:r>
              <a:rPr lang="en-IN" dirty="0"/>
              <a:t> is used to test the condition. It checks </a:t>
            </a:r>
            <a:r>
              <a:rPr lang="en-IN" dirty="0" err="1"/>
              <a:t>boolean</a:t>
            </a:r>
            <a:r>
              <a:rPr lang="en-IN" dirty="0"/>
              <a:t> condition: </a:t>
            </a:r>
            <a:r>
              <a:rPr lang="en-IN" i="1" dirty="0"/>
              <a:t>true</a:t>
            </a:r>
            <a:r>
              <a:rPr lang="en-IN" dirty="0"/>
              <a:t> or </a:t>
            </a:r>
            <a:r>
              <a:rPr lang="en-IN" i="1" dirty="0"/>
              <a:t>false</a:t>
            </a:r>
            <a:r>
              <a:rPr lang="en-IN" dirty="0"/>
              <a:t>. There are various types of if statement in java.</a:t>
            </a:r>
          </a:p>
          <a:p>
            <a:pPr marL="1714500" lvl="3" indent="-457200" algn="just">
              <a:buFont typeface="+mj-lt"/>
              <a:buAutoNum type="arabicPeriod"/>
            </a:pPr>
            <a:r>
              <a:rPr lang="en-IN" dirty="0"/>
              <a:t>if statement</a:t>
            </a:r>
          </a:p>
          <a:p>
            <a:pPr marL="1714500" lvl="3" indent="-457200" algn="just">
              <a:buFont typeface="+mj-lt"/>
              <a:buAutoNum type="arabicPeriod"/>
            </a:pPr>
            <a:r>
              <a:rPr lang="en-IN" dirty="0"/>
              <a:t>if-else statement</a:t>
            </a:r>
          </a:p>
          <a:p>
            <a:pPr marL="1714500" lvl="3" indent="-457200" algn="just">
              <a:buFont typeface="+mj-lt"/>
              <a:buAutoNum type="arabicPeriod"/>
            </a:pPr>
            <a:r>
              <a:rPr lang="en-IN" dirty="0"/>
              <a:t>if-else-if ladder</a:t>
            </a:r>
          </a:p>
          <a:p>
            <a:pPr marL="1714500" lvl="3" indent="-457200" algn="just">
              <a:buFont typeface="+mj-lt"/>
              <a:buAutoNum type="arabicPeriod"/>
            </a:pPr>
            <a:r>
              <a:rPr lang="en-IN" dirty="0"/>
              <a:t>nested if statement</a:t>
            </a:r>
          </a:p>
          <a:p>
            <a:pPr algn="just" eaLnBrk="1" hangingPunct="1">
              <a:lnSpc>
                <a:spcPct val="150000"/>
              </a:lnSpc>
              <a:buFont typeface="Wingdings" pitchFamily="2" charset="2"/>
              <a:buNone/>
            </a:pPr>
            <a:endParaRPr lang="en-IN" dirty="0"/>
          </a:p>
        </p:txBody>
      </p:sp>
    </p:spTree>
    <p:extLst>
      <p:ext uri="{BB962C8B-B14F-4D97-AF65-F5344CB8AC3E}">
        <p14:creationId xmlns:p14="http://schemas.microsoft.com/office/powerpoint/2010/main" val="1645922854"/>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Infinite Loops</a:t>
            </a:r>
            <a:endParaRPr lang="en-IN" b="1" dirty="0"/>
          </a:p>
        </p:txBody>
      </p:sp>
      <p:sp>
        <p:nvSpPr>
          <p:cNvPr id="3" name="Content Placeholder 2"/>
          <p:cNvSpPr>
            <a:spLocks noGrp="1"/>
          </p:cNvSpPr>
          <p:nvPr>
            <p:ph idx="1"/>
          </p:nvPr>
        </p:nvSpPr>
        <p:spPr/>
        <p:txBody>
          <a:bodyPr/>
          <a:lstStyle/>
          <a:p>
            <a:pPr>
              <a:spcBef>
                <a:spcPct val="75000"/>
              </a:spcBef>
            </a:pPr>
            <a:r>
              <a:rPr lang="en-US" altLang="en-US" dirty="0">
                <a:latin typeface="Cambria" panose="02040503050406030204" pitchFamily="18" charset="0"/>
                <a:ea typeface="Cambria" panose="02040503050406030204" pitchFamily="18" charset="0"/>
              </a:rPr>
              <a:t>The body of a while loop eventually must make the condition false</a:t>
            </a:r>
          </a:p>
          <a:p>
            <a:pPr>
              <a:spcBef>
                <a:spcPct val="75000"/>
              </a:spcBef>
            </a:pPr>
            <a:r>
              <a:rPr lang="en-US" altLang="en-US" dirty="0">
                <a:latin typeface="Cambria" panose="02040503050406030204" pitchFamily="18" charset="0"/>
                <a:ea typeface="Cambria" panose="02040503050406030204" pitchFamily="18" charset="0"/>
              </a:rPr>
              <a:t>If not, it is called an </a:t>
            </a:r>
            <a:r>
              <a:rPr lang="en-US" altLang="en-US" i="1" dirty="0">
                <a:latin typeface="Cambria" panose="02040503050406030204" pitchFamily="18" charset="0"/>
                <a:ea typeface="Cambria" panose="02040503050406030204" pitchFamily="18" charset="0"/>
              </a:rPr>
              <a:t>infinite loop</a:t>
            </a:r>
            <a:r>
              <a:rPr lang="en-US" altLang="en-US" dirty="0">
                <a:latin typeface="Cambria" panose="02040503050406030204" pitchFamily="18" charset="0"/>
                <a:ea typeface="Cambria" panose="02040503050406030204" pitchFamily="18" charset="0"/>
              </a:rPr>
              <a:t>, which will execute until the user interrupts the program</a:t>
            </a:r>
          </a:p>
          <a:p>
            <a:pPr>
              <a:spcBef>
                <a:spcPct val="75000"/>
              </a:spcBef>
            </a:pPr>
            <a:r>
              <a:rPr lang="en-US" altLang="en-US" dirty="0">
                <a:latin typeface="Cambria" panose="02040503050406030204" pitchFamily="18" charset="0"/>
                <a:ea typeface="Cambria" panose="02040503050406030204" pitchFamily="18" charset="0"/>
              </a:rPr>
              <a:t>This is a common logical error</a:t>
            </a:r>
          </a:p>
          <a:p>
            <a:pPr>
              <a:spcBef>
                <a:spcPct val="75000"/>
              </a:spcBef>
            </a:pPr>
            <a:r>
              <a:rPr lang="en-US" altLang="en-US" dirty="0">
                <a:latin typeface="Cambria" panose="02040503050406030204" pitchFamily="18" charset="0"/>
                <a:ea typeface="Cambria" panose="02040503050406030204" pitchFamily="18" charset="0"/>
              </a:rPr>
              <a:t>You should always double check the logic of a program to ensure that your loops will terminate normally</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15882718"/>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Example :</a:t>
            </a:r>
            <a:endParaRPr lang="en-IN" b="1" dirty="0"/>
          </a:p>
        </p:txBody>
      </p:sp>
      <p:sp>
        <p:nvSpPr>
          <p:cNvPr id="4" name="Text Box 4"/>
          <p:cNvSpPr txBox="1">
            <a:spLocks noChangeArrowheads="1"/>
          </p:cNvSpPr>
          <p:nvPr/>
        </p:nvSpPr>
        <p:spPr bwMode="auto">
          <a:xfrm>
            <a:off x="2413000" y="1832700"/>
            <a:ext cx="3205045" cy="1754326"/>
          </a:xfrm>
          <a:prstGeom prst="rect">
            <a:avLst/>
          </a:prstGeom>
          <a:solidFill>
            <a:schemeClr val="bg1">
              <a:lumMod val="85000"/>
            </a:schemeClr>
          </a:solidFill>
          <a:ln>
            <a:noFill/>
          </a:ln>
          <a:effectLst/>
        </p:spPr>
        <p:txBody>
          <a:bodyPr wrap="none" anchor="ctr">
            <a:spAutoFit/>
          </a:bodyPr>
          <a:lstStyle/>
          <a:p>
            <a:r>
              <a:rPr lang="en-US" altLang="en-US" b="1" dirty="0" err="1">
                <a:latin typeface="Cambria" panose="02040503050406030204" pitchFamily="18" charset="0"/>
                <a:ea typeface="Cambria" panose="02040503050406030204" pitchFamily="18" charset="0"/>
              </a:rPr>
              <a:t>int</a:t>
            </a:r>
            <a:r>
              <a:rPr lang="en-US" altLang="en-US" b="1" dirty="0">
                <a:latin typeface="Cambria" panose="02040503050406030204" pitchFamily="18" charset="0"/>
                <a:ea typeface="Cambria" panose="02040503050406030204" pitchFamily="18" charset="0"/>
              </a:rPr>
              <a:t> count = 1;</a:t>
            </a:r>
          </a:p>
          <a:p>
            <a:r>
              <a:rPr lang="en-US" altLang="en-US" b="1" dirty="0" smtClean="0">
                <a:latin typeface="Cambria" panose="02040503050406030204" pitchFamily="18" charset="0"/>
                <a:ea typeface="Cambria" panose="02040503050406030204" pitchFamily="18" charset="0"/>
              </a:rPr>
              <a:t>while </a:t>
            </a:r>
            <a:r>
              <a:rPr lang="en-US" altLang="en-US" b="1" dirty="0">
                <a:latin typeface="Cambria" panose="02040503050406030204" pitchFamily="18" charset="0"/>
                <a:ea typeface="Cambria" panose="02040503050406030204" pitchFamily="18" charset="0"/>
              </a:rPr>
              <a:t>(count &lt;= 25)</a:t>
            </a:r>
          </a:p>
          <a:p>
            <a:r>
              <a:rPr lang="en-US" altLang="en-US" b="1" dirty="0">
                <a:latin typeface="Cambria" panose="02040503050406030204" pitchFamily="18" charset="0"/>
                <a:ea typeface="Cambria" panose="02040503050406030204" pitchFamily="18" charset="0"/>
              </a:rPr>
              <a:t>{</a:t>
            </a:r>
          </a:p>
          <a:p>
            <a:r>
              <a:rPr lang="en-US" altLang="en-US" b="1" dirty="0">
                <a:latin typeface="Cambria" panose="02040503050406030204" pitchFamily="18" charset="0"/>
                <a:ea typeface="Cambria" panose="02040503050406030204" pitchFamily="18" charset="0"/>
              </a:rPr>
              <a:t>   </a:t>
            </a:r>
            <a:r>
              <a:rPr lang="en-US" altLang="en-US" b="1" dirty="0" err="1">
                <a:latin typeface="Cambria" panose="02040503050406030204" pitchFamily="18" charset="0"/>
                <a:ea typeface="Cambria" panose="02040503050406030204" pitchFamily="18" charset="0"/>
              </a:rPr>
              <a:t>System.out.println</a:t>
            </a:r>
            <a:r>
              <a:rPr lang="en-US" altLang="en-US" b="1" dirty="0">
                <a:latin typeface="Cambria" panose="02040503050406030204" pitchFamily="18" charset="0"/>
                <a:ea typeface="Cambria" panose="02040503050406030204" pitchFamily="18" charset="0"/>
              </a:rPr>
              <a:t> (count);</a:t>
            </a:r>
          </a:p>
          <a:p>
            <a:r>
              <a:rPr lang="en-US" altLang="en-US" b="1" dirty="0">
                <a:latin typeface="Cambria" panose="02040503050406030204" pitchFamily="18" charset="0"/>
                <a:ea typeface="Cambria" panose="02040503050406030204" pitchFamily="18" charset="0"/>
              </a:rPr>
              <a:t>   count = count - 1;</a:t>
            </a:r>
          </a:p>
          <a:p>
            <a:r>
              <a:rPr lang="en-US" altLang="en-US" b="1" dirty="0">
                <a:latin typeface="Cambria" panose="02040503050406030204" pitchFamily="18" charset="0"/>
                <a:ea typeface="Cambria" panose="02040503050406030204" pitchFamily="18" charset="0"/>
              </a:rPr>
              <a:t>}</a:t>
            </a:r>
            <a:endParaRPr lang="en-US" altLang="en-US" dirty="0">
              <a:latin typeface="Cambria" panose="02040503050406030204" pitchFamily="18" charset="0"/>
              <a:ea typeface="Cambria" panose="02040503050406030204" pitchFamily="18" charset="0"/>
            </a:endParaRPr>
          </a:p>
        </p:txBody>
      </p:sp>
      <p:sp>
        <p:nvSpPr>
          <p:cNvPr id="6" name="Rectangle 5"/>
          <p:cNvSpPr/>
          <p:nvPr/>
        </p:nvSpPr>
        <p:spPr>
          <a:xfrm>
            <a:off x="1004202" y="1265794"/>
            <a:ext cx="4361963" cy="369332"/>
          </a:xfrm>
          <a:prstGeom prst="rect">
            <a:avLst/>
          </a:prstGeom>
        </p:spPr>
        <p:txBody>
          <a:bodyPr wrap="none">
            <a:spAutoFit/>
          </a:bodyPr>
          <a:lstStyle/>
          <a:p>
            <a:r>
              <a:rPr lang="en-US" altLang="en-US" b="1" dirty="0" smtClean="0">
                <a:latin typeface="Cambria" panose="02040503050406030204" pitchFamily="18" charset="0"/>
                <a:ea typeface="Cambria" panose="02040503050406030204" pitchFamily="18" charset="0"/>
              </a:rPr>
              <a:t>Predict the output of the following code</a:t>
            </a:r>
            <a:endParaRPr lang="en-US" altLang="en-US" b="1" dirty="0">
              <a:latin typeface="Cambria" panose="02040503050406030204" pitchFamily="18" charset="0"/>
              <a:ea typeface="Cambria" panose="02040503050406030204" pitchFamily="18" charset="0"/>
            </a:endParaRPr>
          </a:p>
        </p:txBody>
      </p:sp>
      <p:sp>
        <p:nvSpPr>
          <p:cNvPr id="7" name="Rectangle 6"/>
          <p:cNvSpPr/>
          <p:nvPr/>
        </p:nvSpPr>
        <p:spPr>
          <a:xfrm>
            <a:off x="1296302" y="4289426"/>
            <a:ext cx="10020300" cy="369332"/>
          </a:xfrm>
          <a:prstGeom prst="rect">
            <a:avLst/>
          </a:prstGeom>
        </p:spPr>
        <p:txBody>
          <a:bodyPr wrap="square">
            <a:spAutoFit/>
          </a:bodyPr>
          <a:lstStyle/>
          <a:p>
            <a:r>
              <a:rPr lang="en-US" altLang="en-US" dirty="0"/>
              <a:t>This loop will continue executing until interrupted (Control-C) or until an underflow error occurs</a:t>
            </a:r>
          </a:p>
        </p:txBody>
      </p:sp>
    </p:spTree>
    <p:extLst>
      <p:ext uri="{BB962C8B-B14F-4D97-AF65-F5344CB8AC3E}">
        <p14:creationId xmlns:p14="http://schemas.microsoft.com/office/powerpoint/2010/main" val="21745854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101600"/>
            <a:ext cx="10972800" cy="914400"/>
          </a:xfrm>
        </p:spPr>
        <p:txBody>
          <a:bodyPr/>
          <a:lstStyle/>
          <a:p>
            <a:r>
              <a:rPr lang="en-US" altLang="en-US" b="1" dirty="0"/>
              <a:t>Nested Loops</a:t>
            </a:r>
            <a:endParaRPr lang="en-IN" b="1" dirty="0"/>
          </a:p>
        </p:txBody>
      </p:sp>
      <p:sp>
        <p:nvSpPr>
          <p:cNvPr id="3" name="Content Placeholder 2"/>
          <p:cNvSpPr>
            <a:spLocks noGrp="1"/>
          </p:cNvSpPr>
          <p:nvPr>
            <p:ph idx="1"/>
          </p:nvPr>
        </p:nvSpPr>
        <p:spPr>
          <a:xfrm>
            <a:off x="698500" y="808830"/>
            <a:ext cx="10972800" cy="4297363"/>
          </a:xfrm>
        </p:spPr>
        <p:txBody>
          <a:bodyPr/>
          <a:lstStyle/>
          <a:p>
            <a:pPr>
              <a:lnSpc>
                <a:spcPct val="100000"/>
              </a:lnSpc>
              <a:spcBef>
                <a:spcPts val="600"/>
              </a:spcBef>
            </a:pPr>
            <a:r>
              <a:rPr lang="en-US" altLang="en-US" dirty="0"/>
              <a:t>Similar to nested </a:t>
            </a:r>
            <a:r>
              <a:rPr lang="en-US" altLang="en-US" dirty="0">
                <a:latin typeface="Courier New" panose="02070309020205020404" pitchFamily="49" charset="0"/>
              </a:rPr>
              <a:t>if</a:t>
            </a:r>
            <a:r>
              <a:rPr lang="en-US" altLang="en-US" dirty="0"/>
              <a:t> statements, loops can be nested as well</a:t>
            </a:r>
          </a:p>
          <a:p>
            <a:pPr>
              <a:lnSpc>
                <a:spcPct val="100000"/>
              </a:lnSpc>
              <a:spcBef>
                <a:spcPts val="600"/>
              </a:spcBef>
            </a:pPr>
            <a:r>
              <a:rPr lang="en-US" altLang="en-US" dirty="0"/>
              <a:t>That is, the body of a loop can contain another loop</a:t>
            </a:r>
          </a:p>
          <a:p>
            <a:pPr>
              <a:lnSpc>
                <a:spcPct val="100000"/>
              </a:lnSpc>
              <a:spcBef>
                <a:spcPts val="600"/>
              </a:spcBef>
            </a:pPr>
            <a:r>
              <a:rPr lang="en-US" altLang="en-US" dirty="0"/>
              <a:t>For each iteration of the outer loop, the inner loop iterates completely</a:t>
            </a:r>
          </a:p>
          <a:p>
            <a:pPr>
              <a:lnSpc>
                <a:spcPct val="100000"/>
              </a:lnSpc>
              <a:spcBef>
                <a:spcPts val="600"/>
              </a:spcBef>
            </a:pPr>
            <a:r>
              <a:rPr lang="en-US" altLang="en-US" dirty="0"/>
              <a:t>How many times will the string </a:t>
            </a:r>
            <a:r>
              <a:rPr lang="en-US" altLang="en-US" dirty="0">
                <a:latin typeface="Courier New" panose="02070309020205020404" pitchFamily="49" charset="0"/>
              </a:rPr>
              <a:t>"</a:t>
            </a:r>
            <a:r>
              <a:rPr lang="en-US" altLang="en-US" dirty="0">
                <a:latin typeface="Cambria" panose="02040503050406030204" pitchFamily="18" charset="0"/>
                <a:ea typeface="Cambria" panose="02040503050406030204" pitchFamily="18" charset="0"/>
              </a:rPr>
              <a:t>Here</a:t>
            </a:r>
            <a:r>
              <a:rPr lang="en-US" altLang="en-US" dirty="0">
                <a:latin typeface="Courier New" panose="02070309020205020404" pitchFamily="49" charset="0"/>
              </a:rPr>
              <a:t>"</a:t>
            </a:r>
            <a:r>
              <a:rPr lang="en-US" altLang="en-US" dirty="0"/>
              <a:t> be printed?</a:t>
            </a:r>
          </a:p>
          <a:p>
            <a:pPr>
              <a:lnSpc>
                <a:spcPct val="100000"/>
              </a:lnSpc>
              <a:spcBef>
                <a:spcPts val="600"/>
              </a:spcBef>
            </a:pPr>
            <a:endParaRPr lang="en-IN" dirty="0"/>
          </a:p>
        </p:txBody>
      </p:sp>
      <p:sp>
        <p:nvSpPr>
          <p:cNvPr id="4" name="Text Box 4"/>
          <p:cNvSpPr txBox="1">
            <a:spLocks noChangeArrowheads="1"/>
          </p:cNvSpPr>
          <p:nvPr/>
        </p:nvSpPr>
        <p:spPr bwMode="auto">
          <a:xfrm>
            <a:off x="3797300" y="2489190"/>
            <a:ext cx="3251468" cy="3416320"/>
          </a:xfrm>
          <a:prstGeom prst="rect">
            <a:avLst/>
          </a:prstGeom>
          <a:solidFill>
            <a:schemeClr val="bg1">
              <a:lumMod val="85000"/>
            </a:schemeClr>
          </a:solidFill>
          <a:ln>
            <a:noFill/>
          </a:ln>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b="1" dirty="0" smtClean="0">
                <a:latin typeface="Cambria" panose="02040503050406030204" pitchFamily="18" charset="0"/>
                <a:ea typeface="Cambria" panose="02040503050406030204" pitchFamily="18" charset="0"/>
              </a:rPr>
              <a:t>Example :</a:t>
            </a:r>
          </a:p>
          <a:p>
            <a:pPr>
              <a:spcBef>
                <a:spcPct val="0"/>
              </a:spcBef>
              <a:buFontTx/>
              <a:buNone/>
            </a:pPr>
            <a:r>
              <a:rPr lang="en-US" altLang="en-US" sz="1800" dirty="0" smtClean="0">
                <a:latin typeface="Cambria" panose="02040503050406030204" pitchFamily="18" charset="0"/>
                <a:ea typeface="Cambria" panose="02040503050406030204" pitchFamily="18" charset="0"/>
              </a:rPr>
              <a:t>count1 </a:t>
            </a:r>
            <a:r>
              <a:rPr lang="en-US" altLang="en-US" sz="1800" dirty="0">
                <a:latin typeface="Cambria" panose="02040503050406030204" pitchFamily="18" charset="0"/>
                <a:ea typeface="Cambria" panose="02040503050406030204" pitchFamily="18" charset="0"/>
              </a:rPr>
              <a:t>= 1;</a:t>
            </a:r>
          </a:p>
          <a:p>
            <a:pPr>
              <a:spcBef>
                <a:spcPct val="0"/>
              </a:spcBef>
              <a:buFontTx/>
              <a:buNone/>
            </a:pPr>
            <a:r>
              <a:rPr lang="en-US" altLang="en-US" sz="1800" dirty="0">
                <a:latin typeface="Cambria" panose="02040503050406030204" pitchFamily="18" charset="0"/>
                <a:ea typeface="Cambria" panose="02040503050406030204" pitchFamily="18" charset="0"/>
              </a:rPr>
              <a:t>while (count1 &lt;= 10)</a:t>
            </a:r>
          </a:p>
          <a:p>
            <a:pPr>
              <a:spcBef>
                <a:spcPct val="0"/>
              </a:spcBef>
              <a:buFontTx/>
              <a:buNone/>
            </a:pPr>
            <a:r>
              <a:rPr lang="en-US" altLang="en-US" sz="1800" dirty="0">
                <a:latin typeface="Cambria" panose="02040503050406030204" pitchFamily="18" charset="0"/>
                <a:ea typeface="Cambria" panose="02040503050406030204" pitchFamily="18" charset="0"/>
              </a:rPr>
              <a:t>{</a:t>
            </a:r>
          </a:p>
          <a:p>
            <a:pPr>
              <a:spcBef>
                <a:spcPct val="0"/>
              </a:spcBef>
              <a:buFontTx/>
              <a:buNone/>
            </a:pPr>
            <a:r>
              <a:rPr lang="en-US" altLang="en-US" sz="1800" dirty="0">
                <a:latin typeface="Cambria" panose="02040503050406030204" pitchFamily="18" charset="0"/>
                <a:ea typeface="Cambria" panose="02040503050406030204" pitchFamily="18" charset="0"/>
              </a:rPr>
              <a:t>   count2 = 1;</a:t>
            </a:r>
          </a:p>
          <a:p>
            <a:pPr>
              <a:spcBef>
                <a:spcPct val="0"/>
              </a:spcBef>
              <a:buFontTx/>
              <a:buNone/>
            </a:pPr>
            <a:r>
              <a:rPr lang="en-US" altLang="en-US" sz="1800" dirty="0">
                <a:latin typeface="Cambria" panose="02040503050406030204" pitchFamily="18" charset="0"/>
                <a:ea typeface="Cambria" panose="02040503050406030204" pitchFamily="18" charset="0"/>
              </a:rPr>
              <a:t>   while (count2 &lt;= 20)</a:t>
            </a:r>
          </a:p>
          <a:p>
            <a:pPr>
              <a:spcBef>
                <a:spcPct val="0"/>
              </a:spcBef>
              <a:buFontTx/>
              <a:buNone/>
            </a:pPr>
            <a:r>
              <a:rPr lang="en-US" altLang="en-US" sz="1800" dirty="0">
                <a:latin typeface="Cambria" panose="02040503050406030204" pitchFamily="18" charset="0"/>
                <a:ea typeface="Cambria" panose="02040503050406030204" pitchFamily="18" charset="0"/>
              </a:rPr>
              <a:t>   {</a:t>
            </a:r>
          </a:p>
          <a:p>
            <a:pPr>
              <a:spcBef>
                <a:spcPct val="0"/>
              </a:spcBef>
              <a:buFontTx/>
              <a:buNone/>
            </a:pPr>
            <a:r>
              <a:rPr lang="en-US" altLang="en-US" sz="1800" dirty="0">
                <a:latin typeface="Cambria" panose="02040503050406030204" pitchFamily="18" charset="0"/>
                <a:ea typeface="Cambria" panose="02040503050406030204" pitchFamily="18" charset="0"/>
              </a:rPr>
              <a:t>      </a:t>
            </a:r>
            <a:r>
              <a:rPr lang="en-US" altLang="en-US" sz="1800" dirty="0" err="1">
                <a:latin typeface="Cambria" panose="02040503050406030204" pitchFamily="18" charset="0"/>
                <a:ea typeface="Cambria" panose="02040503050406030204" pitchFamily="18" charset="0"/>
              </a:rPr>
              <a:t>System.out.println</a:t>
            </a:r>
            <a:r>
              <a:rPr lang="en-US" altLang="en-US" sz="1800" dirty="0">
                <a:latin typeface="Cambria" panose="02040503050406030204" pitchFamily="18" charset="0"/>
                <a:ea typeface="Cambria" panose="02040503050406030204" pitchFamily="18" charset="0"/>
              </a:rPr>
              <a:t> ("Here");</a:t>
            </a:r>
          </a:p>
          <a:p>
            <a:pPr>
              <a:spcBef>
                <a:spcPct val="0"/>
              </a:spcBef>
              <a:buFontTx/>
              <a:buNone/>
            </a:pPr>
            <a:r>
              <a:rPr lang="en-US" altLang="en-US" sz="1800" dirty="0">
                <a:latin typeface="Cambria" panose="02040503050406030204" pitchFamily="18" charset="0"/>
                <a:ea typeface="Cambria" panose="02040503050406030204" pitchFamily="18" charset="0"/>
              </a:rPr>
              <a:t>      count2++;</a:t>
            </a:r>
          </a:p>
          <a:p>
            <a:pPr>
              <a:spcBef>
                <a:spcPct val="0"/>
              </a:spcBef>
              <a:buFontTx/>
              <a:buNone/>
            </a:pPr>
            <a:r>
              <a:rPr lang="en-US" altLang="en-US" sz="1800" dirty="0">
                <a:latin typeface="Cambria" panose="02040503050406030204" pitchFamily="18" charset="0"/>
                <a:ea typeface="Cambria" panose="02040503050406030204" pitchFamily="18" charset="0"/>
              </a:rPr>
              <a:t>   }</a:t>
            </a:r>
          </a:p>
          <a:p>
            <a:pPr>
              <a:spcBef>
                <a:spcPct val="0"/>
              </a:spcBef>
              <a:buFontTx/>
              <a:buNone/>
            </a:pPr>
            <a:r>
              <a:rPr lang="en-US" altLang="en-US" sz="1800" dirty="0">
                <a:latin typeface="Cambria" panose="02040503050406030204" pitchFamily="18" charset="0"/>
                <a:ea typeface="Cambria" panose="02040503050406030204" pitchFamily="18" charset="0"/>
              </a:rPr>
              <a:t>   count1++;</a:t>
            </a:r>
          </a:p>
          <a:p>
            <a:pPr>
              <a:spcBef>
                <a:spcPct val="0"/>
              </a:spcBef>
              <a:buFontTx/>
              <a:buNone/>
            </a:pPr>
            <a:r>
              <a:rPr lang="en-US" altLang="en-US" sz="1800"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129942366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73100" y="731044"/>
            <a:ext cx="7924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rtl="0" eaLnBrk="1" fontAlgn="base" hangingPunct="1">
              <a:spcBef>
                <a:spcPct val="0"/>
              </a:spcBef>
              <a:spcAft>
                <a:spcPct val="0"/>
              </a:spcAft>
              <a:defRPr sz="2800" kern="1200">
                <a:solidFill>
                  <a:schemeClr val="tx1"/>
                </a:solidFill>
                <a:latin typeface="Georgia" pitchFamily="18" charset="0"/>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a:lstStyle>
          <a:p>
            <a:r>
              <a:rPr lang="en-US" altLang="en-US" dirty="0" smtClean="0"/>
              <a:t>The do – while loop Statement</a:t>
            </a:r>
            <a:endParaRPr lang="en-US" altLang="en-US" dirty="0"/>
          </a:p>
        </p:txBody>
      </p:sp>
      <p:sp>
        <p:nvSpPr>
          <p:cNvPr id="5" name="Rectangle 3"/>
          <p:cNvSpPr txBox="1">
            <a:spLocks noChangeArrowheads="1"/>
          </p:cNvSpPr>
          <p:nvPr/>
        </p:nvSpPr>
        <p:spPr bwMode="auto">
          <a:xfrm>
            <a:off x="990600" y="1219200"/>
            <a:ext cx="7924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1" fontAlgn="base" hangingPunct="1">
              <a:lnSpc>
                <a:spcPct val="150000"/>
              </a:lnSpc>
              <a:spcBef>
                <a:spcPts val="0"/>
              </a:spcBef>
              <a:spcAft>
                <a:spcPct val="0"/>
              </a:spcAft>
              <a:buSzPct val="130000"/>
              <a:buFont typeface="Arial" pitchFamily="34" charset="0"/>
              <a:buChar char="•"/>
              <a:defRPr sz="2000" kern="1200">
                <a:solidFill>
                  <a:schemeClr val="tx1"/>
                </a:solidFill>
                <a:latin typeface="Georgia" pitchFamily="18" charset="0"/>
                <a:ea typeface="+mn-ea"/>
                <a:cs typeface="+mn-cs"/>
              </a:defRPr>
            </a:lvl1pPr>
            <a:lvl2pPr marL="571500" indent="-228600" algn="l" rtl="0" eaLnBrk="1" fontAlgn="base" hangingPunct="1">
              <a:lnSpc>
                <a:spcPct val="150000"/>
              </a:lnSpc>
              <a:spcBef>
                <a:spcPts val="0"/>
              </a:spcBef>
              <a:spcAft>
                <a:spcPct val="0"/>
              </a:spcAft>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mtClean="0"/>
              <a:t>A </a:t>
            </a:r>
            <a:r>
              <a:rPr lang="en-US" altLang="en-US" i="1" smtClean="0"/>
              <a:t>do statement</a:t>
            </a:r>
            <a:r>
              <a:rPr lang="en-US" altLang="en-US" smtClean="0"/>
              <a:t> has the following syntax:</a:t>
            </a:r>
            <a:endParaRPr lang="en-US" altLang="en-US" dirty="0"/>
          </a:p>
        </p:txBody>
      </p:sp>
      <p:sp>
        <p:nvSpPr>
          <p:cNvPr id="6" name="Text Box 4"/>
          <p:cNvSpPr txBox="1">
            <a:spLocks noChangeArrowheads="1"/>
          </p:cNvSpPr>
          <p:nvPr/>
        </p:nvSpPr>
        <p:spPr bwMode="auto">
          <a:xfrm>
            <a:off x="3149600" y="1863725"/>
            <a:ext cx="2090444" cy="1477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b="1" dirty="0">
                <a:latin typeface="Cambria" panose="02040503050406030204" pitchFamily="18" charset="0"/>
                <a:ea typeface="Cambria" panose="02040503050406030204" pitchFamily="18" charset="0"/>
              </a:rPr>
              <a:t>do</a:t>
            </a:r>
          </a:p>
          <a:p>
            <a:r>
              <a:rPr lang="en-US" altLang="en-US" b="1" dirty="0">
                <a:latin typeface="Cambria" panose="02040503050406030204" pitchFamily="18" charset="0"/>
                <a:ea typeface="Cambria" panose="02040503050406030204" pitchFamily="18" charset="0"/>
              </a:rPr>
              <a:t>{</a:t>
            </a:r>
          </a:p>
          <a:p>
            <a:r>
              <a:rPr lang="en-US" altLang="en-US" b="1" dirty="0">
                <a:latin typeface="Cambria" panose="02040503050406030204" pitchFamily="18" charset="0"/>
                <a:ea typeface="Cambria" panose="02040503050406030204" pitchFamily="18" charset="0"/>
              </a:rPr>
              <a:t>   </a:t>
            </a:r>
            <a:r>
              <a:rPr lang="en-US" altLang="en-US" b="1" i="1" dirty="0">
                <a:latin typeface="Cambria" panose="02040503050406030204" pitchFamily="18" charset="0"/>
                <a:ea typeface="Cambria" panose="02040503050406030204" pitchFamily="18" charset="0"/>
              </a:rPr>
              <a:t>statement</a:t>
            </a:r>
            <a:r>
              <a:rPr lang="en-US" altLang="en-US" b="1" dirty="0">
                <a:latin typeface="Cambria" panose="02040503050406030204" pitchFamily="18" charset="0"/>
                <a:ea typeface="Cambria" panose="02040503050406030204" pitchFamily="18" charset="0"/>
              </a:rPr>
              <a:t>;</a:t>
            </a:r>
          </a:p>
          <a:p>
            <a:r>
              <a:rPr lang="en-US" altLang="en-US" b="1" dirty="0">
                <a:latin typeface="Cambria" panose="02040503050406030204" pitchFamily="18" charset="0"/>
                <a:ea typeface="Cambria" panose="02040503050406030204" pitchFamily="18" charset="0"/>
              </a:rPr>
              <a:t>}</a:t>
            </a:r>
          </a:p>
          <a:p>
            <a:r>
              <a:rPr lang="en-US" altLang="en-US" b="1" dirty="0">
                <a:latin typeface="Cambria" panose="02040503050406030204" pitchFamily="18" charset="0"/>
                <a:ea typeface="Cambria" panose="02040503050406030204" pitchFamily="18" charset="0"/>
              </a:rPr>
              <a:t>while ( </a:t>
            </a:r>
            <a:r>
              <a:rPr lang="en-US" altLang="en-US" b="1" i="1" dirty="0">
                <a:latin typeface="Cambria" panose="02040503050406030204" pitchFamily="18" charset="0"/>
                <a:ea typeface="Cambria" panose="02040503050406030204" pitchFamily="18" charset="0"/>
              </a:rPr>
              <a:t>condition</a:t>
            </a:r>
            <a:r>
              <a:rPr lang="en-US" altLang="en-US" b="1" dirty="0">
                <a:latin typeface="Cambria" panose="02040503050406030204" pitchFamily="18" charset="0"/>
                <a:ea typeface="Cambria" panose="02040503050406030204" pitchFamily="18" charset="0"/>
              </a:rPr>
              <a:t> )</a:t>
            </a:r>
          </a:p>
        </p:txBody>
      </p:sp>
      <p:sp>
        <p:nvSpPr>
          <p:cNvPr id="7" name="Rectangle 5"/>
          <p:cNvSpPr>
            <a:spLocks noChangeArrowheads="1"/>
          </p:cNvSpPr>
          <p:nvPr/>
        </p:nvSpPr>
        <p:spPr bwMode="auto">
          <a:xfrm>
            <a:off x="990600" y="3505200"/>
            <a:ext cx="1065530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2400" b="1">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2000" b="1">
                <a:solidFill>
                  <a:schemeClr val="tx1"/>
                </a:solidFill>
                <a:latin typeface="Arial" panose="020B0604020202020204" pitchFamily="34" charset="0"/>
              </a:defRPr>
            </a:lvl2pPr>
            <a:lvl3pPr marL="1143000" indent="-53975">
              <a:spcBef>
                <a:spcPct val="20000"/>
              </a:spcBef>
              <a:buChar char="•"/>
              <a:defRPr b="1">
                <a:solidFill>
                  <a:schemeClr val="tx1"/>
                </a:solidFill>
                <a:latin typeface="Arial" panose="020B0604020202020204" pitchFamily="34" charset="0"/>
              </a:defRPr>
            </a:lvl3pPr>
            <a:lvl4pPr marL="1600200" indent="-228600">
              <a:spcBef>
                <a:spcPct val="20000"/>
              </a:spcBef>
              <a:buChar char="–"/>
              <a:defRPr b="1">
                <a:solidFill>
                  <a:schemeClr val="tx1"/>
                </a:solidFill>
                <a:latin typeface="Arial" panose="020B0604020202020204" pitchFamily="34" charset="0"/>
              </a:defRPr>
            </a:lvl4pPr>
            <a:lvl5pPr marL="2803525" indent="168275">
              <a:spcBef>
                <a:spcPct val="20000"/>
              </a:spcBef>
              <a:buChar char="»"/>
              <a:defRPr b="1">
                <a:solidFill>
                  <a:schemeClr val="tx1"/>
                </a:solidFill>
                <a:latin typeface="Arial" panose="020B0604020202020204" pitchFamily="34" charset="0"/>
              </a:defRPr>
            </a:lvl5pPr>
            <a:lvl6pPr marL="3260725" indent="168275" fontAlgn="base">
              <a:spcBef>
                <a:spcPct val="20000"/>
              </a:spcBef>
              <a:spcAft>
                <a:spcPct val="0"/>
              </a:spcAft>
              <a:buChar char="»"/>
              <a:defRPr b="1">
                <a:solidFill>
                  <a:schemeClr val="tx1"/>
                </a:solidFill>
                <a:latin typeface="Arial" panose="020B0604020202020204" pitchFamily="34" charset="0"/>
              </a:defRPr>
            </a:lvl6pPr>
            <a:lvl7pPr marL="3717925" indent="168275" fontAlgn="base">
              <a:spcBef>
                <a:spcPct val="20000"/>
              </a:spcBef>
              <a:spcAft>
                <a:spcPct val="0"/>
              </a:spcAft>
              <a:buChar char="»"/>
              <a:defRPr b="1">
                <a:solidFill>
                  <a:schemeClr val="tx1"/>
                </a:solidFill>
                <a:latin typeface="Arial" panose="020B0604020202020204" pitchFamily="34" charset="0"/>
              </a:defRPr>
            </a:lvl7pPr>
            <a:lvl8pPr marL="4175125" indent="168275" fontAlgn="base">
              <a:spcBef>
                <a:spcPct val="20000"/>
              </a:spcBef>
              <a:spcAft>
                <a:spcPct val="0"/>
              </a:spcAft>
              <a:buChar char="»"/>
              <a:defRPr b="1">
                <a:solidFill>
                  <a:schemeClr val="tx1"/>
                </a:solidFill>
                <a:latin typeface="Arial" panose="020B0604020202020204" pitchFamily="34" charset="0"/>
              </a:defRPr>
            </a:lvl8pPr>
            <a:lvl9pPr marL="4632325" indent="168275" fontAlgn="base">
              <a:spcBef>
                <a:spcPct val="20000"/>
              </a:spcBef>
              <a:spcAft>
                <a:spcPct val="0"/>
              </a:spcAft>
              <a:buChar char="»"/>
              <a:defRPr b="1">
                <a:solidFill>
                  <a:schemeClr val="tx1"/>
                </a:solidFill>
                <a:latin typeface="Arial" panose="020B0604020202020204" pitchFamily="34" charset="0"/>
              </a:defRPr>
            </a:lvl9pPr>
          </a:lstStyle>
          <a:p>
            <a:pPr eaLnBrk="1" hangingPunct="1">
              <a:spcBef>
                <a:spcPct val="70000"/>
              </a:spcBef>
            </a:pPr>
            <a:r>
              <a:rPr lang="en-US" altLang="en-US" b="0" dirty="0">
                <a:latin typeface="Cambria" panose="02040503050406030204" pitchFamily="18" charset="0"/>
                <a:ea typeface="Cambria" panose="02040503050406030204" pitchFamily="18" charset="0"/>
              </a:rPr>
              <a:t>The statement is executed once initially, and then the condition is evaluated</a:t>
            </a:r>
          </a:p>
          <a:p>
            <a:pPr eaLnBrk="1" hangingPunct="1">
              <a:spcBef>
                <a:spcPct val="70000"/>
              </a:spcBef>
            </a:pPr>
            <a:r>
              <a:rPr lang="en-US" altLang="en-US" b="0" dirty="0">
                <a:latin typeface="Cambria" panose="02040503050406030204" pitchFamily="18" charset="0"/>
                <a:ea typeface="Cambria" panose="02040503050406030204" pitchFamily="18" charset="0"/>
              </a:rPr>
              <a:t>The statement is executed repeatedly until the condition becomes false</a:t>
            </a:r>
          </a:p>
        </p:txBody>
      </p:sp>
    </p:spTree>
    <p:extLst>
      <p:ext uri="{BB962C8B-B14F-4D97-AF65-F5344CB8AC3E}">
        <p14:creationId xmlns:p14="http://schemas.microsoft.com/office/powerpoint/2010/main" val="208937529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up)">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wipe(up)">
                                      <p:cBhvr>
                                        <p:cTn id="18"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73100" y="731044"/>
            <a:ext cx="7924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rtl="0" eaLnBrk="1" fontAlgn="base" hangingPunct="1">
              <a:spcBef>
                <a:spcPct val="0"/>
              </a:spcBef>
              <a:spcAft>
                <a:spcPct val="0"/>
              </a:spcAft>
              <a:defRPr sz="2800" kern="1200">
                <a:solidFill>
                  <a:schemeClr val="tx1"/>
                </a:solidFill>
                <a:latin typeface="Georgia" pitchFamily="18" charset="0"/>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a:lstStyle>
          <a:p>
            <a:r>
              <a:rPr lang="en-US" altLang="en-US" b="1" dirty="0" smtClean="0"/>
              <a:t>Example do – while loop Statement</a:t>
            </a:r>
            <a:endParaRPr lang="en-US" altLang="en-US" b="1" dirty="0"/>
          </a:p>
        </p:txBody>
      </p:sp>
      <p:sp>
        <p:nvSpPr>
          <p:cNvPr id="8" name="TextBox 3"/>
          <p:cNvSpPr txBox="1">
            <a:spLocks noChangeArrowheads="1"/>
          </p:cNvSpPr>
          <p:nvPr/>
        </p:nvSpPr>
        <p:spPr bwMode="auto">
          <a:xfrm>
            <a:off x="1524000" y="1574800"/>
            <a:ext cx="4787900" cy="3170238"/>
          </a:xfrm>
          <a:prstGeom prst="rect">
            <a:avLst/>
          </a:prstGeom>
          <a:solidFill>
            <a:schemeClr val="bg1">
              <a:lumMod val="85000"/>
            </a:schemeClr>
          </a:solidFill>
          <a:ln>
            <a:noFill/>
          </a:ln>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IN" sz="2000" b="1" dirty="0">
                <a:latin typeface="Cambria" panose="02040503050406030204" pitchFamily="18" charset="0"/>
                <a:ea typeface="Cambria" panose="02040503050406030204" pitchFamily="18" charset="0"/>
              </a:rPr>
              <a:t>public</a:t>
            </a:r>
            <a:r>
              <a:rPr lang="en-IN" sz="2000" dirty="0">
                <a:latin typeface="Cambria" panose="02040503050406030204" pitchFamily="18" charset="0"/>
                <a:ea typeface="Cambria" panose="02040503050406030204" pitchFamily="18" charset="0"/>
              </a:rPr>
              <a:t> </a:t>
            </a:r>
            <a:r>
              <a:rPr lang="en-IN" sz="2000" b="1" dirty="0">
                <a:latin typeface="Cambria" panose="02040503050406030204" pitchFamily="18" charset="0"/>
                <a:ea typeface="Cambria" panose="02040503050406030204" pitchFamily="18" charset="0"/>
              </a:rPr>
              <a:t>class</a:t>
            </a:r>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DoWhileExample</a:t>
            </a:r>
            <a:r>
              <a:rPr lang="en-IN" sz="2000" dirty="0">
                <a:latin typeface="Cambria" panose="02040503050406030204" pitchFamily="18" charset="0"/>
                <a:ea typeface="Cambria" panose="02040503050406030204" pitchFamily="18" charset="0"/>
              </a:rPr>
              <a:t> {  </a:t>
            </a:r>
          </a:p>
          <a:p>
            <a:pPr eaLnBrk="1" hangingPunct="1"/>
            <a:r>
              <a:rPr lang="en-IN" sz="2000" b="1" dirty="0">
                <a:latin typeface="Cambria" panose="02040503050406030204" pitchFamily="18" charset="0"/>
                <a:ea typeface="Cambria" panose="02040503050406030204" pitchFamily="18" charset="0"/>
              </a:rPr>
              <a:t>public</a:t>
            </a:r>
            <a:r>
              <a:rPr lang="en-IN" sz="2000" dirty="0">
                <a:latin typeface="Cambria" panose="02040503050406030204" pitchFamily="18" charset="0"/>
                <a:ea typeface="Cambria" panose="02040503050406030204" pitchFamily="18" charset="0"/>
              </a:rPr>
              <a:t> </a:t>
            </a:r>
            <a:r>
              <a:rPr lang="en-IN" sz="2000" b="1" dirty="0">
                <a:latin typeface="Cambria" panose="02040503050406030204" pitchFamily="18" charset="0"/>
                <a:ea typeface="Cambria" panose="02040503050406030204" pitchFamily="18" charset="0"/>
              </a:rPr>
              <a:t>static</a:t>
            </a:r>
            <a:r>
              <a:rPr lang="en-IN" sz="2000" dirty="0">
                <a:latin typeface="Cambria" panose="02040503050406030204" pitchFamily="18" charset="0"/>
                <a:ea typeface="Cambria" panose="02040503050406030204" pitchFamily="18" charset="0"/>
              </a:rPr>
              <a:t> </a:t>
            </a:r>
            <a:r>
              <a:rPr lang="en-IN" sz="2000" b="1" dirty="0">
                <a:latin typeface="Cambria" panose="02040503050406030204" pitchFamily="18" charset="0"/>
                <a:ea typeface="Cambria" panose="02040503050406030204" pitchFamily="18" charset="0"/>
              </a:rPr>
              <a:t>void</a:t>
            </a:r>
            <a:r>
              <a:rPr lang="en-IN" sz="2000" dirty="0">
                <a:latin typeface="Cambria" panose="02040503050406030204" pitchFamily="18" charset="0"/>
                <a:ea typeface="Cambria" panose="02040503050406030204" pitchFamily="18" charset="0"/>
              </a:rPr>
              <a:t> main(String[] </a:t>
            </a:r>
            <a:r>
              <a:rPr lang="en-IN" sz="2000" dirty="0" err="1">
                <a:latin typeface="Cambria" panose="02040503050406030204" pitchFamily="18" charset="0"/>
                <a:ea typeface="Cambria" panose="02040503050406030204" pitchFamily="18" charset="0"/>
              </a:rPr>
              <a:t>args</a:t>
            </a:r>
            <a:r>
              <a:rPr lang="en-IN" sz="2000" dirty="0">
                <a:latin typeface="Cambria" panose="02040503050406030204" pitchFamily="18" charset="0"/>
                <a:ea typeface="Cambria" panose="02040503050406030204" pitchFamily="18" charset="0"/>
              </a:rPr>
              <a:t>) {  </a:t>
            </a:r>
          </a:p>
          <a:p>
            <a:pPr eaLnBrk="1" hangingPunct="1"/>
            <a:r>
              <a:rPr lang="en-IN" sz="2000" dirty="0">
                <a:latin typeface="Cambria" panose="02040503050406030204" pitchFamily="18" charset="0"/>
                <a:ea typeface="Cambria" panose="02040503050406030204" pitchFamily="18" charset="0"/>
              </a:rPr>
              <a:t>    </a:t>
            </a:r>
            <a:r>
              <a:rPr lang="en-IN" sz="2000" b="1" dirty="0" err="1">
                <a:latin typeface="Cambria" panose="02040503050406030204" pitchFamily="18" charset="0"/>
                <a:ea typeface="Cambria" panose="02040503050406030204" pitchFamily="18" charset="0"/>
              </a:rPr>
              <a:t>int</a:t>
            </a:r>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i</a:t>
            </a:r>
            <a:r>
              <a:rPr lang="en-IN" sz="2000" dirty="0">
                <a:latin typeface="Cambria" panose="02040503050406030204" pitchFamily="18" charset="0"/>
                <a:ea typeface="Cambria" panose="02040503050406030204" pitchFamily="18" charset="0"/>
              </a:rPr>
              <a:t>=1;  </a:t>
            </a:r>
          </a:p>
          <a:p>
            <a:pPr eaLnBrk="1" hangingPunct="1"/>
            <a:r>
              <a:rPr lang="en-IN" sz="2000" dirty="0">
                <a:latin typeface="Cambria" panose="02040503050406030204" pitchFamily="18" charset="0"/>
                <a:ea typeface="Cambria" panose="02040503050406030204" pitchFamily="18" charset="0"/>
              </a:rPr>
              <a:t>    </a:t>
            </a:r>
            <a:r>
              <a:rPr lang="en-IN" sz="2000" b="1" dirty="0">
                <a:latin typeface="Cambria" panose="02040503050406030204" pitchFamily="18" charset="0"/>
                <a:ea typeface="Cambria" panose="02040503050406030204" pitchFamily="18" charset="0"/>
              </a:rPr>
              <a:t>do</a:t>
            </a:r>
            <a:r>
              <a:rPr lang="en-IN" sz="2000" dirty="0">
                <a:latin typeface="Cambria" panose="02040503050406030204" pitchFamily="18" charset="0"/>
                <a:ea typeface="Cambria" panose="02040503050406030204" pitchFamily="18" charset="0"/>
              </a:rPr>
              <a:t>{  </a:t>
            </a:r>
          </a:p>
          <a:p>
            <a:pPr eaLnBrk="1" hangingPunct="1"/>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System.out.println</a:t>
            </a:r>
            <a:r>
              <a:rPr lang="en-IN" sz="2000" dirty="0">
                <a:latin typeface="Cambria" panose="02040503050406030204" pitchFamily="18" charset="0"/>
                <a:ea typeface="Cambria" panose="02040503050406030204" pitchFamily="18" charset="0"/>
              </a:rPr>
              <a:t>(</a:t>
            </a:r>
            <a:r>
              <a:rPr lang="en-IN" sz="2000" dirty="0" err="1">
                <a:latin typeface="Cambria" panose="02040503050406030204" pitchFamily="18" charset="0"/>
                <a:ea typeface="Cambria" panose="02040503050406030204" pitchFamily="18" charset="0"/>
              </a:rPr>
              <a:t>i</a:t>
            </a:r>
            <a:r>
              <a:rPr lang="en-IN" sz="2000" dirty="0">
                <a:latin typeface="Cambria" panose="02040503050406030204" pitchFamily="18" charset="0"/>
                <a:ea typeface="Cambria" panose="02040503050406030204" pitchFamily="18" charset="0"/>
              </a:rPr>
              <a:t>);  </a:t>
            </a:r>
          </a:p>
          <a:p>
            <a:pPr eaLnBrk="1" hangingPunct="1"/>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i</a:t>
            </a:r>
            <a:r>
              <a:rPr lang="en-IN" sz="2000" dirty="0">
                <a:latin typeface="Cambria" panose="02040503050406030204" pitchFamily="18" charset="0"/>
                <a:ea typeface="Cambria" panose="02040503050406030204" pitchFamily="18" charset="0"/>
              </a:rPr>
              <a:t>++;  </a:t>
            </a:r>
          </a:p>
          <a:p>
            <a:pPr eaLnBrk="1" hangingPunct="1"/>
            <a:r>
              <a:rPr lang="en-IN" sz="2000" dirty="0">
                <a:latin typeface="Cambria" panose="02040503050406030204" pitchFamily="18" charset="0"/>
                <a:ea typeface="Cambria" panose="02040503050406030204" pitchFamily="18" charset="0"/>
              </a:rPr>
              <a:t>    }</a:t>
            </a:r>
            <a:r>
              <a:rPr lang="en-IN" sz="2000" b="1" dirty="0">
                <a:latin typeface="Cambria" panose="02040503050406030204" pitchFamily="18" charset="0"/>
                <a:ea typeface="Cambria" panose="02040503050406030204" pitchFamily="18" charset="0"/>
              </a:rPr>
              <a:t>while</a:t>
            </a:r>
            <a:r>
              <a:rPr lang="en-IN" sz="2000" dirty="0">
                <a:latin typeface="Cambria" panose="02040503050406030204" pitchFamily="18" charset="0"/>
                <a:ea typeface="Cambria" panose="02040503050406030204" pitchFamily="18" charset="0"/>
              </a:rPr>
              <a:t>(</a:t>
            </a:r>
            <a:r>
              <a:rPr lang="en-IN" sz="2000" dirty="0" err="1">
                <a:latin typeface="Cambria" panose="02040503050406030204" pitchFamily="18" charset="0"/>
                <a:ea typeface="Cambria" panose="02040503050406030204" pitchFamily="18" charset="0"/>
              </a:rPr>
              <a:t>i</a:t>
            </a:r>
            <a:r>
              <a:rPr lang="en-IN" sz="2000" dirty="0">
                <a:latin typeface="Cambria" panose="02040503050406030204" pitchFamily="18" charset="0"/>
                <a:ea typeface="Cambria" panose="02040503050406030204" pitchFamily="18" charset="0"/>
              </a:rPr>
              <a:t>&lt;=10);  </a:t>
            </a:r>
          </a:p>
          <a:p>
            <a:pPr eaLnBrk="1" hangingPunct="1"/>
            <a:r>
              <a:rPr lang="en-IN" sz="2000" dirty="0">
                <a:latin typeface="Cambria" panose="02040503050406030204" pitchFamily="18" charset="0"/>
                <a:ea typeface="Cambria" panose="02040503050406030204" pitchFamily="18" charset="0"/>
              </a:rPr>
              <a:t>}  </a:t>
            </a:r>
          </a:p>
          <a:p>
            <a:pPr eaLnBrk="1" hangingPunct="1"/>
            <a:r>
              <a:rPr lang="en-IN" sz="2000" dirty="0">
                <a:latin typeface="Cambria" panose="02040503050406030204" pitchFamily="18" charset="0"/>
                <a:ea typeface="Cambria" panose="02040503050406030204" pitchFamily="18" charset="0"/>
              </a:rPr>
              <a:t>}  </a:t>
            </a:r>
          </a:p>
          <a:p>
            <a:pPr eaLnBrk="1" hangingPunct="1"/>
            <a:r>
              <a:rPr lang="en-IN" sz="2000" dirty="0" smtClean="0">
                <a:latin typeface="Cambria" panose="02040503050406030204" pitchFamily="18" charset="0"/>
                <a:ea typeface="Cambria" panose="02040503050406030204" pitchFamily="18" charset="0"/>
              </a:rPr>
              <a:t> 	</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7247581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95300" y="749300"/>
            <a:ext cx="6096000" cy="4254500"/>
          </a:xfrm>
          <a:prstGeom prst="rect">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eaLnBrk="1" fontAlgn="base" hangingPunct="1">
              <a:lnSpc>
                <a:spcPct val="150000"/>
              </a:lnSpc>
              <a:spcBef>
                <a:spcPts val="0"/>
              </a:spcBef>
              <a:spcAft>
                <a:spcPct val="0"/>
              </a:spcAft>
              <a:buSzPct val="130000"/>
              <a:buFont typeface="Arial" pitchFamily="34" charset="0"/>
              <a:buChar char="•"/>
              <a:defRPr sz="2000" kern="1200">
                <a:solidFill>
                  <a:schemeClr val="tx1"/>
                </a:solidFill>
                <a:latin typeface="Georgia" pitchFamily="18" charset="0"/>
                <a:ea typeface="+mn-ea"/>
                <a:cs typeface="+mn-cs"/>
              </a:defRPr>
            </a:lvl1pPr>
            <a:lvl2pPr marL="571500" indent="-228600" algn="l" rtl="0" eaLnBrk="1" fontAlgn="base" hangingPunct="1">
              <a:lnSpc>
                <a:spcPct val="150000"/>
              </a:lnSpc>
              <a:spcBef>
                <a:spcPts val="0"/>
              </a:spcBef>
              <a:spcAft>
                <a:spcPct val="0"/>
              </a:spcAft>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altLang="en-US" sz="1800" b="1" dirty="0" smtClean="0">
                <a:latin typeface="Cambria" panose="02040503050406030204" pitchFamily="18" charset="0"/>
                <a:ea typeface="Cambria" panose="02040503050406030204" pitchFamily="18" charset="0"/>
              </a:rPr>
              <a:t>Example – Reverse a number:</a:t>
            </a:r>
            <a:r>
              <a:rPr lang="en-US" altLang="en-US" sz="1800" dirty="0" smtClean="0">
                <a:latin typeface="Cambria" panose="02040503050406030204" pitchFamily="18" charset="0"/>
                <a:ea typeface="Cambria" panose="02040503050406030204" pitchFamily="18" charset="0"/>
              </a:rPr>
              <a:t>       </a:t>
            </a:r>
          </a:p>
          <a:p>
            <a:pPr>
              <a:buFontTx/>
              <a:buNone/>
            </a:pPr>
            <a:r>
              <a:rPr lang="en-US" altLang="en-US" sz="1800" dirty="0" err="1" smtClean="0">
                <a:latin typeface="Cambria" panose="02040503050406030204" pitchFamily="18" charset="0"/>
                <a:ea typeface="Cambria" panose="02040503050406030204" pitchFamily="18" charset="0"/>
              </a:rPr>
              <a:t>System.out.print</a:t>
            </a:r>
            <a:r>
              <a:rPr lang="en-US" altLang="en-US" sz="1800" dirty="0" smtClean="0">
                <a:latin typeface="Cambria" panose="02040503050406030204" pitchFamily="18" charset="0"/>
                <a:ea typeface="Cambria" panose="02040503050406030204" pitchFamily="18" charset="0"/>
              </a:rPr>
              <a:t> ("Enter a positive integer: ");</a:t>
            </a:r>
          </a:p>
          <a:p>
            <a:pPr>
              <a:buFontTx/>
              <a:buNone/>
            </a:pPr>
            <a:r>
              <a:rPr lang="en-US" altLang="en-US" sz="1800" dirty="0" smtClean="0">
                <a:latin typeface="Cambria" panose="02040503050406030204" pitchFamily="18" charset="0"/>
                <a:ea typeface="Cambria" panose="02040503050406030204" pitchFamily="18" charset="0"/>
              </a:rPr>
              <a:t>      number = </a:t>
            </a:r>
            <a:r>
              <a:rPr lang="en-US" altLang="en-US" sz="1800" dirty="0" err="1" smtClean="0">
                <a:latin typeface="Cambria" panose="02040503050406030204" pitchFamily="18" charset="0"/>
                <a:ea typeface="Cambria" panose="02040503050406030204" pitchFamily="18" charset="0"/>
              </a:rPr>
              <a:t>scan.nextInt</a:t>
            </a:r>
            <a:r>
              <a:rPr lang="en-US" altLang="en-US" sz="1800" dirty="0" smtClean="0">
                <a:latin typeface="Cambria" panose="02040503050406030204" pitchFamily="18" charset="0"/>
                <a:ea typeface="Cambria" panose="02040503050406030204" pitchFamily="18" charset="0"/>
              </a:rPr>
              <a:t>();</a:t>
            </a:r>
          </a:p>
          <a:p>
            <a:pPr>
              <a:buFontTx/>
              <a:buNone/>
            </a:pPr>
            <a:r>
              <a:rPr lang="en-US" altLang="en-US" sz="1800" dirty="0" smtClean="0">
                <a:latin typeface="Cambria" panose="02040503050406030204" pitchFamily="18" charset="0"/>
                <a:ea typeface="Cambria" panose="02040503050406030204" pitchFamily="18" charset="0"/>
              </a:rPr>
              <a:t>      do</a:t>
            </a:r>
          </a:p>
          <a:p>
            <a:pPr>
              <a:buFontTx/>
              <a:buNone/>
            </a:pPr>
            <a:r>
              <a:rPr lang="en-US" altLang="en-US" sz="1800" dirty="0" smtClean="0">
                <a:latin typeface="Cambria" panose="02040503050406030204" pitchFamily="18" charset="0"/>
                <a:ea typeface="Cambria" panose="02040503050406030204" pitchFamily="18" charset="0"/>
              </a:rPr>
              <a:t>      {</a:t>
            </a:r>
          </a:p>
          <a:p>
            <a:pPr>
              <a:buFontTx/>
              <a:buNone/>
            </a:pPr>
            <a:r>
              <a:rPr lang="en-US" altLang="en-US" sz="1800" dirty="0" smtClean="0">
                <a:latin typeface="Cambria" panose="02040503050406030204" pitchFamily="18" charset="0"/>
                <a:ea typeface="Cambria" panose="02040503050406030204" pitchFamily="18" charset="0"/>
              </a:rPr>
              <a:t>         </a:t>
            </a:r>
            <a:r>
              <a:rPr lang="en-US" altLang="en-US" sz="1800" dirty="0" err="1" smtClean="0">
                <a:latin typeface="Cambria" panose="02040503050406030204" pitchFamily="18" charset="0"/>
                <a:ea typeface="Cambria" panose="02040503050406030204" pitchFamily="18" charset="0"/>
              </a:rPr>
              <a:t>lastDigit</a:t>
            </a:r>
            <a:r>
              <a:rPr lang="en-US" altLang="en-US" sz="1800" dirty="0" smtClean="0">
                <a:latin typeface="Cambria" panose="02040503050406030204" pitchFamily="18" charset="0"/>
                <a:ea typeface="Cambria" panose="02040503050406030204" pitchFamily="18" charset="0"/>
              </a:rPr>
              <a:t> = number % 10;</a:t>
            </a:r>
          </a:p>
          <a:p>
            <a:pPr>
              <a:buFontTx/>
              <a:buNone/>
            </a:pPr>
            <a:r>
              <a:rPr lang="en-US" altLang="en-US" sz="1800" dirty="0" smtClean="0">
                <a:latin typeface="Cambria" panose="02040503050406030204" pitchFamily="18" charset="0"/>
                <a:ea typeface="Cambria" panose="02040503050406030204" pitchFamily="18" charset="0"/>
              </a:rPr>
              <a:t>         reverse = (reverse * 10) + </a:t>
            </a:r>
            <a:r>
              <a:rPr lang="en-US" altLang="en-US" sz="1800" dirty="0" err="1" smtClean="0">
                <a:latin typeface="Cambria" panose="02040503050406030204" pitchFamily="18" charset="0"/>
                <a:ea typeface="Cambria" panose="02040503050406030204" pitchFamily="18" charset="0"/>
              </a:rPr>
              <a:t>lastDigit</a:t>
            </a:r>
            <a:r>
              <a:rPr lang="en-US" altLang="en-US" sz="1800" dirty="0" smtClean="0">
                <a:latin typeface="Cambria" panose="02040503050406030204" pitchFamily="18" charset="0"/>
                <a:ea typeface="Cambria" panose="02040503050406030204" pitchFamily="18" charset="0"/>
              </a:rPr>
              <a:t>;</a:t>
            </a:r>
          </a:p>
          <a:p>
            <a:pPr>
              <a:buFontTx/>
              <a:buNone/>
            </a:pPr>
            <a:r>
              <a:rPr lang="en-US" altLang="en-US" sz="1800" dirty="0" smtClean="0">
                <a:latin typeface="Cambria" panose="02040503050406030204" pitchFamily="18" charset="0"/>
                <a:ea typeface="Cambria" panose="02040503050406030204" pitchFamily="18" charset="0"/>
              </a:rPr>
              <a:t>         number = number / 10;</a:t>
            </a:r>
          </a:p>
          <a:p>
            <a:pPr>
              <a:buFontTx/>
              <a:buNone/>
            </a:pPr>
            <a:r>
              <a:rPr lang="en-US" altLang="en-US" sz="1800" dirty="0" smtClean="0">
                <a:latin typeface="Cambria" panose="02040503050406030204" pitchFamily="18" charset="0"/>
                <a:ea typeface="Cambria" panose="02040503050406030204" pitchFamily="18" charset="0"/>
              </a:rPr>
              <a:t>      }</a:t>
            </a:r>
          </a:p>
          <a:p>
            <a:pPr>
              <a:buFontTx/>
              <a:buNone/>
            </a:pPr>
            <a:r>
              <a:rPr lang="en-US" altLang="en-US" sz="1800" dirty="0" smtClean="0">
                <a:latin typeface="Cambria" panose="02040503050406030204" pitchFamily="18" charset="0"/>
                <a:ea typeface="Cambria" panose="02040503050406030204" pitchFamily="18" charset="0"/>
              </a:rPr>
              <a:t>      while (number &gt; 0);</a:t>
            </a:r>
          </a:p>
          <a:p>
            <a:pPr>
              <a:buFontTx/>
              <a:buNone/>
            </a:pPr>
            <a:r>
              <a:rPr lang="en-US" altLang="en-US" sz="1800" dirty="0" smtClean="0">
                <a:latin typeface="Cambria" panose="02040503050406030204" pitchFamily="18" charset="0"/>
                <a:ea typeface="Cambria" panose="02040503050406030204" pitchFamily="18" charset="0"/>
              </a:rPr>
              <a:t>      </a:t>
            </a:r>
            <a:r>
              <a:rPr lang="en-US" altLang="en-US" sz="1800" dirty="0" err="1" smtClean="0">
                <a:latin typeface="Cambria" panose="02040503050406030204" pitchFamily="18" charset="0"/>
                <a:ea typeface="Cambria" panose="02040503050406030204" pitchFamily="18" charset="0"/>
              </a:rPr>
              <a:t>System.out.println</a:t>
            </a:r>
            <a:r>
              <a:rPr lang="en-US" altLang="en-US" sz="1800" dirty="0" smtClean="0">
                <a:latin typeface="Cambria" panose="02040503050406030204" pitchFamily="18" charset="0"/>
                <a:ea typeface="Cambria" panose="02040503050406030204" pitchFamily="18" charset="0"/>
              </a:rPr>
              <a:t> ("That number reversed is " +reverse);</a:t>
            </a:r>
            <a:endParaRPr lang="en-US" altLang="en-US" sz="1800" dirty="0">
              <a:latin typeface="Cambria" panose="02040503050406030204" pitchFamily="18" charset="0"/>
              <a:ea typeface="Cambria" panose="02040503050406030204" pitchFamily="18" charset="0"/>
            </a:endParaRPr>
          </a:p>
        </p:txBody>
      </p:sp>
      <p:sp>
        <p:nvSpPr>
          <p:cNvPr id="5" name="Text Box 4"/>
          <p:cNvSpPr txBox="1">
            <a:spLocks noChangeArrowheads="1"/>
          </p:cNvSpPr>
          <p:nvPr/>
        </p:nvSpPr>
        <p:spPr bwMode="auto">
          <a:xfrm>
            <a:off x="6019800" y="5359400"/>
            <a:ext cx="3334567" cy="923330"/>
          </a:xfrm>
          <a:prstGeom prst="rect">
            <a:avLst/>
          </a:prstGeom>
          <a:solidFill>
            <a:srgbClr val="FFFF00"/>
          </a:solidFill>
          <a:ln>
            <a:noFill/>
          </a:ln>
          <a:effectLst/>
        </p:spPr>
        <p:txBody>
          <a:bodyPr wrap="none">
            <a:spAutoFit/>
          </a:bodyPr>
          <a:lstStyle/>
          <a:p>
            <a:r>
              <a:rPr lang="en-US" altLang="en-US" b="1" dirty="0" smtClean="0"/>
              <a:t>OUTPUT:</a:t>
            </a:r>
          </a:p>
          <a:p>
            <a:r>
              <a:rPr lang="en-US" altLang="en-US" dirty="0" smtClean="0"/>
              <a:t>Enter </a:t>
            </a:r>
            <a:r>
              <a:rPr lang="en-US" altLang="en-US" dirty="0"/>
              <a:t>a positive integer: 13667</a:t>
            </a:r>
          </a:p>
          <a:p>
            <a:r>
              <a:rPr lang="en-US" altLang="en-US" dirty="0"/>
              <a:t>That number reversed is 76631</a:t>
            </a:r>
          </a:p>
        </p:txBody>
      </p:sp>
    </p:spTree>
    <p:extLst>
      <p:ext uri="{BB962C8B-B14F-4D97-AF65-F5344CB8AC3E}">
        <p14:creationId xmlns:p14="http://schemas.microsoft.com/office/powerpoint/2010/main" val="2013405148"/>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11188" y="151607"/>
            <a:ext cx="7924800" cy="685800"/>
          </a:xfrm>
        </p:spPr>
        <p:txBody>
          <a:bodyPr/>
          <a:lstStyle/>
          <a:p>
            <a:r>
              <a:rPr lang="en-US" altLang="en-US" b="1" dirty="0" smtClean="0">
                <a:latin typeface="Cambria" panose="02040503050406030204" pitchFamily="18" charset="0"/>
                <a:ea typeface="Cambria" panose="02040503050406030204" pitchFamily="18" charset="0"/>
              </a:rPr>
              <a:t>The for Statement</a:t>
            </a:r>
            <a:endParaRPr lang="en-US" altLang="en-US" b="1" dirty="0">
              <a:latin typeface="Cambria" panose="02040503050406030204" pitchFamily="18" charset="0"/>
              <a:ea typeface="Cambria" panose="02040503050406030204" pitchFamily="18" charset="0"/>
            </a:endParaRPr>
          </a:p>
        </p:txBody>
      </p:sp>
      <p:sp>
        <p:nvSpPr>
          <p:cNvPr id="7" name="Rectangle 3"/>
          <p:cNvSpPr txBox="1">
            <a:spLocks noChangeArrowheads="1"/>
          </p:cNvSpPr>
          <p:nvPr/>
        </p:nvSpPr>
        <p:spPr bwMode="auto">
          <a:xfrm>
            <a:off x="728662" y="2842869"/>
            <a:ext cx="5143500" cy="430488"/>
          </a:xfrm>
          <a:prstGeom prst="rect">
            <a:avLst/>
          </a:prstGeom>
          <a:solidFill>
            <a:schemeClr val="bg1">
              <a:lumMod val="85000"/>
            </a:schemeClr>
          </a:solidFill>
          <a:ln>
            <a:noFill/>
          </a:ln>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lnSpc>
                <a:spcPct val="150000"/>
              </a:lnSpc>
              <a:spcBef>
                <a:spcPts val="0"/>
              </a:spcBef>
              <a:spcAft>
                <a:spcPct val="0"/>
              </a:spcAft>
              <a:buSzPct val="130000"/>
              <a:buFont typeface="Arial" pitchFamily="34" charset="0"/>
              <a:buChar char="•"/>
              <a:defRPr sz="2000" kern="1200">
                <a:solidFill>
                  <a:schemeClr val="tx1"/>
                </a:solidFill>
                <a:latin typeface="Georgia" pitchFamily="18" charset="0"/>
                <a:ea typeface="+mn-ea"/>
                <a:cs typeface="+mn-cs"/>
              </a:defRPr>
            </a:lvl1pPr>
            <a:lvl2pPr marL="571500" indent="-228600" algn="l" rtl="0" eaLnBrk="1" fontAlgn="base" hangingPunct="1">
              <a:lnSpc>
                <a:spcPct val="150000"/>
              </a:lnSpc>
              <a:spcBef>
                <a:spcPts val="0"/>
              </a:spcBef>
              <a:spcAft>
                <a:spcPct val="0"/>
              </a:spcAft>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1800" dirty="0" smtClean="0">
                <a:latin typeface="Cambria" panose="02040503050406030204" pitchFamily="18" charset="0"/>
                <a:ea typeface="Cambria" panose="02040503050406030204" pitchFamily="18" charset="0"/>
              </a:rPr>
              <a:t>A </a:t>
            </a:r>
            <a:r>
              <a:rPr lang="en-US" altLang="en-US" sz="1800" i="1" dirty="0" smtClean="0">
                <a:latin typeface="Cambria" panose="02040503050406030204" pitchFamily="18" charset="0"/>
                <a:ea typeface="Cambria" panose="02040503050406030204" pitchFamily="18" charset="0"/>
              </a:rPr>
              <a:t>for statement</a:t>
            </a:r>
            <a:r>
              <a:rPr lang="en-US" altLang="en-US" sz="1800" dirty="0" smtClean="0">
                <a:latin typeface="Cambria" panose="02040503050406030204" pitchFamily="18" charset="0"/>
                <a:ea typeface="Cambria" panose="02040503050406030204" pitchFamily="18" charset="0"/>
              </a:rPr>
              <a:t> has the following syntax:</a:t>
            </a:r>
            <a:endParaRPr lang="en-US" altLang="en-US" sz="1800" dirty="0">
              <a:latin typeface="Cambria" panose="02040503050406030204" pitchFamily="18" charset="0"/>
              <a:ea typeface="Cambria" panose="02040503050406030204" pitchFamily="18" charset="0"/>
            </a:endParaRPr>
          </a:p>
        </p:txBody>
      </p:sp>
      <p:sp>
        <p:nvSpPr>
          <p:cNvPr id="8" name="Text Box 4"/>
          <p:cNvSpPr txBox="1">
            <a:spLocks noChangeArrowheads="1"/>
          </p:cNvSpPr>
          <p:nvPr/>
        </p:nvSpPr>
        <p:spPr bwMode="auto">
          <a:xfrm>
            <a:off x="1152524" y="4950510"/>
            <a:ext cx="5746751" cy="646331"/>
          </a:xfrm>
          <a:prstGeom prst="rect">
            <a:avLst/>
          </a:prstGeom>
          <a:solidFill>
            <a:schemeClr val="tx2">
              <a:lumMod val="20000"/>
              <a:lumOff val="80000"/>
            </a:schemeClr>
          </a:solidFill>
          <a:ln>
            <a:noFill/>
          </a:ln>
          <a:effectLst/>
        </p:spPr>
        <p:txBody>
          <a:bodyPr wrap="square" anchor="ctr">
            <a:spAutoFit/>
          </a:bodyPr>
          <a:lstStyle/>
          <a:p>
            <a:r>
              <a:rPr lang="en-US" altLang="en-US" b="1" dirty="0">
                <a:latin typeface="Cambria" panose="02040503050406030204" pitchFamily="18" charset="0"/>
                <a:ea typeface="Cambria" panose="02040503050406030204" pitchFamily="18" charset="0"/>
              </a:rPr>
              <a:t>for ( </a:t>
            </a:r>
            <a:r>
              <a:rPr lang="en-US" altLang="en-US" b="1" i="1" dirty="0">
                <a:latin typeface="Cambria" panose="02040503050406030204" pitchFamily="18" charset="0"/>
                <a:ea typeface="Cambria" panose="02040503050406030204" pitchFamily="18" charset="0"/>
              </a:rPr>
              <a:t>initialization</a:t>
            </a:r>
            <a:r>
              <a:rPr lang="en-US" altLang="en-US" b="1" dirty="0">
                <a:latin typeface="Cambria" panose="02040503050406030204" pitchFamily="18" charset="0"/>
                <a:ea typeface="Cambria" panose="02040503050406030204" pitchFamily="18" charset="0"/>
              </a:rPr>
              <a:t> ; </a:t>
            </a:r>
            <a:r>
              <a:rPr lang="en-US" altLang="en-US" b="1" i="1" dirty="0">
                <a:latin typeface="Cambria" panose="02040503050406030204" pitchFamily="18" charset="0"/>
                <a:ea typeface="Cambria" panose="02040503050406030204" pitchFamily="18" charset="0"/>
              </a:rPr>
              <a:t>condition</a:t>
            </a:r>
            <a:r>
              <a:rPr lang="en-US" altLang="en-US" b="1" dirty="0">
                <a:latin typeface="Cambria" panose="02040503050406030204" pitchFamily="18" charset="0"/>
                <a:ea typeface="Cambria" panose="02040503050406030204" pitchFamily="18" charset="0"/>
              </a:rPr>
              <a:t> ; </a:t>
            </a:r>
            <a:r>
              <a:rPr lang="en-US" altLang="en-US" b="1" i="1" dirty="0">
                <a:latin typeface="Cambria" panose="02040503050406030204" pitchFamily="18" charset="0"/>
                <a:ea typeface="Cambria" panose="02040503050406030204" pitchFamily="18" charset="0"/>
              </a:rPr>
              <a:t>increment</a:t>
            </a:r>
            <a:r>
              <a:rPr lang="en-US" altLang="en-US" b="1" dirty="0">
                <a:latin typeface="Cambria" panose="02040503050406030204" pitchFamily="18" charset="0"/>
                <a:ea typeface="Cambria" panose="02040503050406030204" pitchFamily="18" charset="0"/>
              </a:rPr>
              <a:t> )</a:t>
            </a:r>
          </a:p>
          <a:p>
            <a:r>
              <a:rPr lang="en-US" altLang="en-US" b="1" dirty="0">
                <a:latin typeface="Cambria" panose="02040503050406030204" pitchFamily="18" charset="0"/>
                <a:ea typeface="Cambria" panose="02040503050406030204" pitchFamily="18" charset="0"/>
              </a:rPr>
              <a:t>   </a:t>
            </a:r>
            <a:r>
              <a:rPr lang="en-US" altLang="en-US" b="1" i="1" dirty="0">
                <a:latin typeface="Cambria" panose="02040503050406030204" pitchFamily="18" charset="0"/>
                <a:ea typeface="Cambria" panose="02040503050406030204" pitchFamily="18" charset="0"/>
              </a:rPr>
              <a:t>statement</a:t>
            </a:r>
            <a:r>
              <a:rPr lang="en-US" altLang="en-US" b="1" dirty="0">
                <a:latin typeface="Cambria" panose="02040503050406030204" pitchFamily="18" charset="0"/>
                <a:ea typeface="Cambria" panose="02040503050406030204" pitchFamily="18" charset="0"/>
              </a:rPr>
              <a:t>;</a:t>
            </a:r>
          </a:p>
        </p:txBody>
      </p:sp>
      <p:grpSp>
        <p:nvGrpSpPr>
          <p:cNvPr id="9" name="Group 20"/>
          <p:cNvGrpSpPr>
            <a:grpSpLocks/>
          </p:cNvGrpSpPr>
          <p:nvPr/>
        </p:nvGrpSpPr>
        <p:grpSpPr bwMode="auto">
          <a:xfrm>
            <a:off x="836612" y="3619500"/>
            <a:ext cx="2368550" cy="1346200"/>
            <a:chOff x="1095" y="1312"/>
            <a:chExt cx="1492" cy="848"/>
          </a:xfrm>
        </p:grpSpPr>
        <p:sp>
          <p:nvSpPr>
            <p:cNvPr id="10" name="Text Box 9"/>
            <p:cNvSpPr txBox="1">
              <a:spLocks noChangeArrowheads="1"/>
            </p:cNvSpPr>
            <p:nvPr/>
          </p:nvSpPr>
          <p:spPr bwMode="auto">
            <a:xfrm>
              <a:off x="1095" y="1312"/>
              <a:ext cx="1492" cy="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dirty="0">
                  <a:latin typeface="Cambria" panose="02040503050406030204" pitchFamily="18" charset="0"/>
                  <a:ea typeface="Cambria" panose="02040503050406030204" pitchFamily="18" charset="0"/>
                </a:rPr>
                <a:t>The </a:t>
              </a:r>
              <a:r>
                <a:rPr lang="en-US" altLang="en-US" i="1" dirty="0">
                  <a:latin typeface="Cambria" panose="02040503050406030204" pitchFamily="18" charset="0"/>
                  <a:ea typeface="Cambria" panose="02040503050406030204" pitchFamily="18" charset="0"/>
                </a:rPr>
                <a:t>initialization</a:t>
              </a:r>
              <a:endParaRPr lang="en-US" altLang="en-US" dirty="0">
                <a:latin typeface="Cambria" panose="02040503050406030204" pitchFamily="18" charset="0"/>
                <a:ea typeface="Cambria" panose="02040503050406030204" pitchFamily="18" charset="0"/>
              </a:endParaRPr>
            </a:p>
            <a:p>
              <a:pPr algn="ctr"/>
              <a:r>
                <a:rPr lang="en-US" altLang="en-US" dirty="0">
                  <a:latin typeface="Cambria" panose="02040503050406030204" pitchFamily="18" charset="0"/>
                  <a:ea typeface="Cambria" panose="02040503050406030204" pitchFamily="18" charset="0"/>
                </a:rPr>
                <a:t>is executed once</a:t>
              </a:r>
            </a:p>
            <a:p>
              <a:pPr algn="ctr"/>
              <a:r>
                <a:rPr lang="en-US" altLang="en-US" dirty="0">
                  <a:latin typeface="Cambria" panose="02040503050406030204" pitchFamily="18" charset="0"/>
                  <a:ea typeface="Cambria" panose="02040503050406030204" pitchFamily="18" charset="0"/>
                </a:rPr>
                <a:t>before the loop begins</a:t>
              </a:r>
            </a:p>
          </p:txBody>
        </p:sp>
        <p:sp>
          <p:nvSpPr>
            <p:cNvPr id="11" name="Line 10"/>
            <p:cNvSpPr>
              <a:spLocks noChangeShapeType="1"/>
            </p:cNvSpPr>
            <p:nvPr/>
          </p:nvSpPr>
          <p:spPr bwMode="auto">
            <a:xfrm>
              <a:off x="1824" y="1920"/>
              <a:ext cx="96" cy="240"/>
            </a:xfrm>
            <a:prstGeom prst="line">
              <a:avLst/>
            </a:prstGeom>
            <a:noFill/>
            <a:ln w="3175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Cambria" panose="02040503050406030204" pitchFamily="18" charset="0"/>
                <a:ea typeface="Cambria" panose="02040503050406030204" pitchFamily="18" charset="0"/>
              </a:endParaRPr>
            </a:p>
          </p:txBody>
        </p:sp>
      </p:grpSp>
      <p:grpSp>
        <p:nvGrpSpPr>
          <p:cNvPr id="12" name="Group 21"/>
          <p:cNvGrpSpPr>
            <a:grpSpLocks/>
          </p:cNvGrpSpPr>
          <p:nvPr/>
        </p:nvGrpSpPr>
        <p:grpSpPr bwMode="auto">
          <a:xfrm>
            <a:off x="3448050" y="3644900"/>
            <a:ext cx="2509838" cy="1330325"/>
            <a:chOff x="2940" y="1274"/>
            <a:chExt cx="1581" cy="838"/>
          </a:xfrm>
        </p:grpSpPr>
        <p:sp>
          <p:nvSpPr>
            <p:cNvPr id="13" name="Text Box 12"/>
            <p:cNvSpPr txBox="1">
              <a:spLocks noChangeArrowheads="1"/>
            </p:cNvSpPr>
            <p:nvPr/>
          </p:nvSpPr>
          <p:spPr bwMode="auto">
            <a:xfrm>
              <a:off x="2940" y="1274"/>
              <a:ext cx="1581" cy="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dirty="0">
                  <a:latin typeface="Cambria" panose="02040503050406030204" pitchFamily="18" charset="0"/>
                  <a:ea typeface="Cambria" panose="02040503050406030204" pitchFamily="18" charset="0"/>
                </a:rPr>
                <a:t>The </a:t>
              </a:r>
              <a:r>
                <a:rPr lang="en-US" altLang="en-US" i="1" dirty="0">
                  <a:latin typeface="Cambria" panose="02040503050406030204" pitchFamily="18" charset="0"/>
                  <a:ea typeface="Cambria" panose="02040503050406030204" pitchFamily="18" charset="0"/>
                </a:rPr>
                <a:t>statement</a:t>
              </a:r>
              <a:r>
                <a:rPr lang="en-US" altLang="en-US" dirty="0">
                  <a:latin typeface="Cambria" panose="02040503050406030204" pitchFamily="18" charset="0"/>
                  <a:ea typeface="Cambria" panose="02040503050406030204" pitchFamily="18" charset="0"/>
                </a:rPr>
                <a:t> is</a:t>
              </a:r>
            </a:p>
            <a:p>
              <a:pPr algn="ctr"/>
              <a:r>
                <a:rPr lang="en-US" altLang="en-US" dirty="0">
                  <a:latin typeface="Cambria" panose="02040503050406030204" pitchFamily="18" charset="0"/>
                  <a:ea typeface="Cambria" panose="02040503050406030204" pitchFamily="18" charset="0"/>
                </a:rPr>
                <a:t>executed until the</a:t>
              </a:r>
            </a:p>
            <a:p>
              <a:pPr algn="ctr"/>
              <a:r>
                <a:rPr lang="en-US" altLang="en-US" i="1" dirty="0">
                  <a:latin typeface="Cambria" panose="02040503050406030204" pitchFamily="18" charset="0"/>
                  <a:ea typeface="Cambria" panose="02040503050406030204" pitchFamily="18" charset="0"/>
                </a:rPr>
                <a:t>condition</a:t>
              </a:r>
              <a:r>
                <a:rPr lang="en-US" altLang="en-US" dirty="0">
                  <a:latin typeface="Cambria" panose="02040503050406030204" pitchFamily="18" charset="0"/>
                  <a:ea typeface="Cambria" panose="02040503050406030204" pitchFamily="18" charset="0"/>
                </a:rPr>
                <a:t> becomes false</a:t>
              </a:r>
            </a:p>
          </p:txBody>
        </p:sp>
        <p:sp>
          <p:nvSpPr>
            <p:cNvPr id="14" name="Line 13"/>
            <p:cNvSpPr>
              <a:spLocks noChangeShapeType="1"/>
            </p:cNvSpPr>
            <p:nvPr/>
          </p:nvSpPr>
          <p:spPr bwMode="auto">
            <a:xfrm flipH="1">
              <a:off x="3176" y="1872"/>
              <a:ext cx="192" cy="240"/>
            </a:xfrm>
            <a:prstGeom prst="line">
              <a:avLst/>
            </a:prstGeom>
            <a:noFill/>
            <a:ln w="3175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Cambria" panose="02040503050406030204" pitchFamily="18" charset="0"/>
                <a:ea typeface="Cambria" panose="02040503050406030204" pitchFamily="18" charset="0"/>
              </a:endParaRPr>
            </a:p>
          </p:txBody>
        </p:sp>
      </p:grpSp>
      <p:grpSp>
        <p:nvGrpSpPr>
          <p:cNvPr id="15" name="Group 22"/>
          <p:cNvGrpSpPr>
            <a:grpSpLocks/>
          </p:cNvGrpSpPr>
          <p:nvPr/>
        </p:nvGrpSpPr>
        <p:grpSpPr bwMode="auto">
          <a:xfrm>
            <a:off x="2235200" y="5340350"/>
            <a:ext cx="4586288" cy="1108075"/>
            <a:chOff x="2576" y="2534"/>
            <a:chExt cx="2889" cy="698"/>
          </a:xfrm>
        </p:grpSpPr>
        <p:sp>
          <p:nvSpPr>
            <p:cNvPr id="16" name="Text Box 15"/>
            <p:cNvSpPr txBox="1">
              <a:spLocks noChangeArrowheads="1"/>
            </p:cNvSpPr>
            <p:nvPr/>
          </p:nvSpPr>
          <p:spPr bwMode="auto">
            <a:xfrm>
              <a:off x="2576" y="2825"/>
              <a:ext cx="2889"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en-US" dirty="0">
                  <a:latin typeface="Cambria" panose="02040503050406030204" pitchFamily="18" charset="0"/>
                  <a:ea typeface="Cambria" panose="02040503050406030204" pitchFamily="18" charset="0"/>
                </a:rPr>
                <a:t>The </a:t>
              </a:r>
              <a:r>
                <a:rPr lang="en-US" altLang="en-US" i="1" dirty="0">
                  <a:latin typeface="Cambria" panose="02040503050406030204" pitchFamily="18" charset="0"/>
                  <a:ea typeface="Cambria" panose="02040503050406030204" pitchFamily="18" charset="0"/>
                </a:rPr>
                <a:t>increment</a:t>
              </a:r>
              <a:r>
                <a:rPr lang="en-US" altLang="en-US" dirty="0">
                  <a:latin typeface="Cambria" panose="02040503050406030204" pitchFamily="18" charset="0"/>
                  <a:ea typeface="Cambria" panose="02040503050406030204" pitchFamily="18" charset="0"/>
                </a:rPr>
                <a:t> portion is executed at the end of each iteration</a:t>
              </a:r>
            </a:p>
          </p:txBody>
        </p:sp>
        <p:sp>
          <p:nvSpPr>
            <p:cNvPr id="17" name="Line 16"/>
            <p:cNvSpPr>
              <a:spLocks noChangeShapeType="1"/>
            </p:cNvSpPr>
            <p:nvPr/>
          </p:nvSpPr>
          <p:spPr bwMode="auto">
            <a:xfrm flipV="1">
              <a:off x="3961" y="2534"/>
              <a:ext cx="199" cy="298"/>
            </a:xfrm>
            <a:prstGeom prst="line">
              <a:avLst/>
            </a:prstGeom>
            <a:noFill/>
            <a:ln w="3175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Cambria" panose="02040503050406030204" pitchFamily="18" charset="0"/>
                <a:ea typeface="Cambria" panose="02040503050406030204" pitchFamily="18" charset="0"/>
              </a:endParaRPr>
            </a:p>
          </p:txBody>
        </p:sp>
      </p:grpSp>
      <p:sp>
        <p:nvSpPr>
          <p:cNvPr id="19" name="Text Box 4"/>
          <p:cNvSpPr txBox="1">
            <a:spLocks noChangeArrowheads="1"/>
          </p:cNvSpPr>
          <p:nvPr/>
        </p:nvSpPr>
        <p:spPr bwMode="auto">
          <a:xfrm>
            <a:off x="7798743" y="3567837"/>
            <a:ext cx="2090444" cy="1754326"/>
          </a:xfrm>
          <a:prstGeom prst="rect">
            <a:avLst/>
          </a:prstGeom>
          <a:solidFill>
            <a:srgbClr val="FFFF00"/>
          </a:solidFill>
          <a:ln>
            <a:noFill/>
          </a:ln>
          <a:effectLst/>
        </p:spPr>
        <p:txBody>
          <a:bodyPr wrap="none" anchor="ctr">
            <a:spAutoFit/>
          </a:bodyPr>
          <a:lstStyle/>
          <a:p>
            <a:r>
              <a:rPr lang="en-US" altLang="en-US" b="1" i="1" dirty="0">
                <a:latin typeface="Cambria" panose="02040503050406030204" pitchFamily="18" charset="0"/>
                <a:ea typeface="Cambria" panose="02040503050406030204" pitchFamily="18" charset="0"/>
              </a:rPr>
              <a:t>initialization</a:t>
            </a:r>
            <a:r>
              <a:rPr lang="en-US" altLang="en-US" b="1" dirty="0">
                <a:latin typeface="Cambria" panose="02040503050406030204" pitchFamily="18" charset="0"/>
                <a:ea typeface="Cambria" panose="02040503050406030204" pitchFamily="18" charset="0"/>
              </a:rPr>
              <a:t>;</a:t>
            </a:r>
          </a:p>
          <a:p>
            <a:r>
              <a:rPr lang="en-US" altLang="en-US" b="1" dirty="0">
                <a:latin typeface="Cambria" panose="02040503050406030204" pitchFamily="18" charset="0"/>
                <a:ea typeface="Cambria" panose="02040503050406030204" pitchFamily="18" charset="0"/>
              </a:rPr>
              <a:t>while ( </a:t>
            </a:r>
            <a:r>
              <a:rPr lang="en-US" altLang="en-US" b="1" i="1" dirty="0">
                <a:latin typeface="Cambria" panose="02040503050406030204" pitchFamily="18" charset="0"/>
                <a:ea typeface="Cambria" panose="02040503050406030204" pitchFamily="18" charset="0"/>
              </a:rPr>
              <a:t>condition</a:t>
            </a:r>
            <a:r>
              <a:rPr lang="en-US" altLang="en-US" b="1" dirty="0">
                <a:latin typeface="Cambria" panose="02040503050406030204" pitchFamily="18" charset="0"/>
                <a:ea typeface="Cambria" panose="02040503050406030204" pitchFamily="18" charset="0"/>
              </a:rPr>
              <a:t> )</a:t>
            </a:r>
          </a:p>
          <a:p>
            <a:r>
              <a:rPr lang="en-US" altLang="en-US" b="1" dirty="0">
                <a:latin typeface="Cambria" panose="02040503050406030204" pitchFamily="18" charset="0"/>
                <a:ea typeface="Cambria" panose="02040503050406030204" pitchFamily="18" charset="0"/>
              </a:rPr>
              <a:t>{</a:t>
            </a:r>
          </a:p>
          <a:p>
            <a:r>
              <a:rPr lang="en-US" altLang="en-US" dirty="0">
                <a:latin typeface="Cambria" panose="02040503050406030204" pitchFamily="18" charset="0"/>
                <a:ea typeface="Cambria" panose="02040503050406030204" pitchFamily="18" charset="0"/>
              </a:rPr>
              <a:t>   </a:t>
            </a:r>
            <a:r>
              <a:rPr lang="en-US" altLang="en-US" i="1" dirty="0">
                <a:latin typeface="Cambria" panose="02040503050406030204" pitchFamily="18" charset="0"/>
                <a:ea typeface="Cambria" panose="02040503050406030204" pitchFamily="18" charset="0"/>
              </a:rPr>
              <a:t>statement</a:t>
            </a:r>
            <a:r>
              <a:rPr lang="en-US" altLang="en-US" dirty="0">
                <a:latin typeface="Cambria" panose="02040503050406030204" pitchFamily="18" charset="0"/>
                <a:ea typeface="Cambria" panose="02040503050406030204" pitchFamily="18" charset="0"/>
              </a:rPr>
              <a:t>;</a:t>
            </a:r>
          </a:p>
          <a:p>
            <a:r>
              <a:rPr lang="en-US" altLang="en-US" b="1" dirty="0">
                <a:latin typeface="Cambria" panose="02040503050406030204" pitchFamily="18" charset="0"/>
                <a:ea typeface="Cambria" panose="02040503050406030204" pitchFamily="18" charset="0"/>
              </a:rPr>
              <a:t>   </a:t>
            </a:r>
            <a:r>
              <a:rPr lang="en-US" altLang="en-US" b="1" i="1" dirty="0">
                <a:latin typeface="Cambria" panose="02040503050406030204" pitchFamily="18" charset="0"/>
                <a:ea typeface="Cambria" panose="02040503050406030204" pitchFamily="18" charset="0"/>
              </a:rPr>
              <a:t>increment</a:t>
            </a:r>
            <a:r>
              <a:rPr lang="en-US" altLang="en-US" b="1" dirty="0">
                <a:latin typeface="Cambria" panose="02040503050406030204" pitchFamily="18" charset="0"/>
                <a:ea typeface="Cambria" panose="02040503050406030204" pitchFamily="18" charset="0"/>
              </a:rPr>
              <a:t>;</a:t>
            </a:r>
          </a:p>
          <a:p>
            <a:r>
              <a:rPr lang="en-US" altLang="en-US" b="1" dirty="0">
                <a:latin typeface="Cambria" panose="02040503050406030204" pitchFamily="18" charset="0"/>
                <a:ea typeface="Cambria" panose="02040503050406030204" pitchFamily="18" charset="0"/>
              </a:rPr>
              <a:t>}</a:t>
            </a:r>
          </a:p>
        </p:txBody>
      </p:sp>
      <p:sp>
        <p:nvSpPr>
          <p:cNvPr id="20" name="Rectangle 19"/>
          <p:cNvSpPr/>
          <p:nvPr/>
        </p:nvSpPr>
        <p:spPr>
          <a:xfrm>
            <a:off x="6899275" y="2849633"/>
            <a:ext cx="4772026" cy="646331"/>
          </a:xfrm>
          <a:prstGeom prst="rect">
            <a:avLst/>
          </a:prstGeom>
          <a:solidFill>
            <a:schemeClr val="bg1">
              <a:lumMod val="85000"/>
            </a:schemeClr>
          </a:solidFill>
        </p:spPr>
        <p:txBody>
          <a:bodyPr wrap="square">
            <a:spAutoFit/>
          </a:bodyPr>
          <a:lstStyle/>
          <a:p>
            <a:pPr marL="285750" indent="-285750">
              <a:buFont typeface="Arial" panose="020B0604020202020204" pitchFamily="34" charset="0"/>
              <a:buChar char="•"/>
            </a:pPr>
            <a:r>
              <a:rPr lang="en-US" altLang="en-US" dirty="0">
                <a:latin typeface="Cambria" panose="02040503050406030204" pitchFamily="18" charset="0"/>
                <a:ea typeface="Cambria" panose="02040503050406030204" pitchFamily="18" charset="0"/>
              </a:rPr>
              <a:t>A for loop is functionally equivalent to the following while loop structure:</a:t>
            </a:r>
          </a:p>
        </p:txBody>
      </p:sp>
      <p:sp>
        <p:nvSpPr>
          <p:cNvPr id="21" name="Rectangle 20"/>
          <p:cNvSpPr/>
          <p:nvPr/>
        </p:nvSpPr>
        <p:spPr>
          <a:xfrm>
            <a:off x="611188" y="629031"/>
            <a:ext cx="11060111" cy="2169825"/>
          </a:xfrm>
          <a:prstGeom prst="rect">
            <a:avLst/>
          </a:prstGeom>
        </p:spPr>
        <p:txBody>
          <a:bodyPr wrap="square">
            <a:spAutoFit/>
          </a:bodyPr>
          <a:lstStyle/>
          <a:p>
            <a:pPr marL="285750" indent="-285750" algn="just">
              <a:lnSpc>
                <a:spcPct val="125000"/>
              </a:lnSpc>
              <a:buFont typeface="Arial" panose="020B0604020202020204" pitchFamily="34" charset="0"/>
              <a:buChar char="•"/>
            </a:pPr>
            <a:r>
              <a:rPr lang="en-IN" dirty="0">
                <a:latin typeface="Cambria" panose="02040503050406030204" pitchFamily="18" charset="0"/>
                <a:ea typeface="Cambria" panose="02040503050406030204" pitchFamily="18" charset="0"/>
              </a:rPr>
              <a:t>The Java </a:t>
            </a:r>
            <a:r>
              <a:rPr lang="en-IN" i="1" dirty="0">
                <a:latin typeface="Cambria" panose="02040503050406030204" pitchFamily="18" charset="0"/>
                <a:ea typeface="Cambria" panose="02040503050406030204" pitchFamily="18" charset="0"/>
              </a:rPr>
              <a:t>for loop</a:t>
            </a:r>
            <a:r>
              <a:rPr lang="en-IN" dirty="0">
                <a:latin typeface="Cambria" panose="02040503050406030204" pitchFamily="18" charset="0"/>
                <a:ea typeface="Cambria" panose="02040503050406030204" pitchFamily="18" charset="0"/>
              </a:rPr>
              <a:t> is used to iterate a part of the program several times. If the number of iteration is fixed, it is recommended to use for loop.</a:t>
            </a:r>
          </a:p>
          <a:p>
            <a:pPr marL="285750" indent="-285750" algn="just">
              <a:lnSpc>
                <a:spcPct val="125000"/>
              </a:lnSpc>
              <a:buFont typeface="Arial" panose="020B0604020202020204" pitchFamily="34" charset="0"/>
              <a:buChar char="•"/>
            </a:pPr>
            <a:r>
              <a:rPr lang="en-IN" dirty="0">
                <a:latin typeface="Cambria" panose="02040503050406030204" pitchFamily="18" charset="0"/>
                <a:ea typeface="Cambria" panose="02040503050406030204" pitchFamily="18" charset="0"/>
              </a:rPr>
              <a:t>There are three types of for loops in java.</a:t>
            </a:r>
          </a:p>
          <a:p>
            <a:pPr marL="800100" lvl="1" indent="-342900" algn="just">
              <a:lnSpc>
                <a:spcPct val="125000"/>
              </a:lnSpc>
              <a:buFont typeface="+mj-lt"/>
              <a:buAutoNum type="arabicPeriod"/>
            </a:pPr>
            <a:r>
              <a:rPr lang="en-IN" dirty="0">
                <a:latin typeface="Cambria" panose="02040503050406030204" pitchFamily="18" charset="0"/>
                <a:ea typeface="Cambria" panose="02040503050406030204" pitchFamily="18" charset="0"/>
              </a:rPr>
              <a:t>Simple For Loop</a:t>
            </a:r>
          </a:p>
          <a:p>
            <a:pPr marL="800100" lvl="1" indent="-342900" algn="just">
              <a:lnSpc>
                <a:spcPct val="125000"/>
              </a:lnSpc>
              <a:buFont typeface="+mj-lt"/>
              <a:buAutoNum type="arabicPeriod"/>
            </a:pPr>
            <a:r>
              <a:rPr lang="en-IN" dirty="0">
                <a:latin typeface="Cambria" panose="02040503050406030204" pitchFamily="18" charset="0"/>
                <a:ea typeface="Cambria" panose="02040503050406030204" pitchFamily="18" charset="0"/>
              </a:rPr>
              <a:t>For-each or Enhanced For Loop</a:t>
            </a:r>
          </a:p>
          <a:p>
            <a:pPr marL="800100" lvl="1" indent="-342900" algn="just">
              <a:lnSpc>
                <a:spcPct val="125000"/>
              </a:lnSpc>
              <a:buFont typeface="+mj-lt"/>
              <a:buAutoNum type="arabicPeriod"/>
            </a:pPr>
            <a:r>
              <a:rPr lang="en-IN" dirty="0" err="1">
                <a:latin typeface="Cambria" panose="02040503050406030204" pitchFamily="18" charset="0"/>
                <a:ea typeface="Cambria" panose="02040503050406030204" pitchFamily="18" charset="0"/>
              </a:rPr>
              <a:t>Labeled</a:t>
            </a:r>
            <a:r>
              <a:rPr lang="en-IN" dirty="0">
                <a:latin typeface="Cambria" panose="02040503050406030204" pitchFamily="18" charset="0"/>
                <a:ea typeface="Cambria" panose="02040503050406030204" pitchFamily="18" charset="0"/>
              </a:rPr>
              <a:t> For Loop</a:t>
            </a:r>
          </a:p>
        </p:txBody>
      </p:sp>
    </p:spTree>
    <p:extLst>
      <p:ext uri="{BB962C8B-B14F-4D97-AF65-F5344CB8AC3E}">
        <p14:creationId xmlns:p14="http://schemas.microsoft.com/office/powerpoint/2010/main" val="413552013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ppt_x"/>
                                          </p:val>
                                        </p:tav>
                                        <p:tav tm="100000">
                                          <p:val>
                                            <p:strVal val="#ppt_x"/>
                                          </p:val>
                                        </p:tav>
                                      </p:tavLst>
                                    </p:anim>
                                    <p:anim calcmode="lin" valueType="num">
                                      <p:cBhvr additive="base">
                                        <p:cTn id="2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9"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09600" y="622300"/>
            <a:ext cx="10972800" cy="914400"/>
          </a:xfrm>
        </p:spPr>
        <p:txBody>
          <a:bodyPr/>
          <a:lstStyle/>
          <a:p>
            <a:r>
              <a:rPr lang="en-IN" b="1" dirty="0" smtClean="0"/>
              <a:t>Example – For loop</a:t>
            </a:r>
            <a:endParaRPr lang="en-IN" b="1" dirty="0"/>
          </a:p>
        </p:txBody>
      </p:sp>
      <p:sp>
        <p:nvSpPr>
          <p:cNvPr id="10" name="TextBox 3"/>
          <p:cNvSpPr txBox="1">
            <a:spLocks noChangeArrowheads="1"/>
          </p:cNvSpPr>
          <p:nvPr/>
        </p:nvSpPr>
        <p:spPr bwMode="auto">
          <a:xfrm>
            <a:off x="1282700" y="1219200"/>
            <a:ext cx="5219700" cy="3323987"/>
          </a:xfrm>
          <a:prstGeom prst="rect">
            <a:avLst/>
          </a:prstGeom>
          <a:solidFill>
            <a:schemeClr val="bg1">
              <a:lumMod val="85000"/>
            </a:schemeClr>
          </a:solidFill>
          <a:ln w="9525">
            <a:noFill/>
            <a:miter lim="800000"/>
            <a:headEnd/>
            <a:tailEnd/>
          </a:ln>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50000"/>
              </a:lnSpc>
            </a:pPr>
            <a:r>
              <a:rPr lang="en-IN" sz="2000" b="1" dirty="0" smtClean="0">
                <a:latin typeface="Century Schoolbook" pitchFamily="18" charset="0"/>
              </a:rPr>
              <a:t>public</a:t>
            </a:r>
            <a:r>
              <a:rPr lang="en-IN" sz="2000" dirty="0" smtClean="0">
                <a:latin typeface="Century Schoolbook" pitchFamily="18" charset="0"/>
              </a:rPr>
              <a:t> </a:t>
            </a:r>
            <a:r>
              <a:rPr lang="en-IN" sz="2000" b="1" dirty="0" smtClean="0">
                <a:latin typeface="Century Schoolbook" pitchFamily="18" charset="0"/>
              </a:rPr>
              <a:t>class</a:t>
            </a:r>
            <a:r>
              <a:rPr lang="en-IN" sz="2000" dirty="0" smtClean="0">
                <a:latin typeface="Century Schoolbook" pitchFamily="18" charset="0"/>
              </a:rPr>
              <a:t> </a:t>
            </a:r>
            <a:r>
              <a:rPr lang="en-IN" sz="2000" dirty="0" err="1" smtClean="0">
                <a:latin typeface="Century Schoolbook" pitchFamily="18" charset="0"/>
              </a:rPr>
              <a:t>ForExample</a:t>
            </a:r>
            <a:r>
              <a:rPr lang="en-IN" sz="2000" dirty="0" smtClean="0">
                <a:latin typeface="Century Schoolbook" pitchFamily="18" charset="0"/>
              </a:rPr>
              <a:t> {  </a:t>
            </a:r>
          </a:p>
          <a:p>
            <a:pPr eaLnBrk="1" hangingPunct="1">
              <a:lnSpc>
                <a:spcPct val="150000"/>
              </a:lnSpc>
            </a:pPr>
            <a:r>
              <a:rPr lang="en-IN" sz="2000" b="1" dirty="0" smtClean="0">
                <a:latin typeface="Century Schoolbook" pitchFamily="18" charset="0"/>
              </a:rPr>
              <a:t>public</a:t>
            </a:r>
            <a:r>
              <a:rPr lang="en-IN" sz="2000" dirty="0" smtClean="0">
                <a:latin typeface="Century Schoolbook" pitchFamily="18" charset="0"/>
              </a:rPr>
              <a:t> </a:t>
            </a:r>
            <a:r>
              <a:rPr lang="en-IN" sz="2000" b="1" dirty="0" smtClean="0">
                <a:latin typeface="Century Schoolbook" pitchFamily="18" charset="0"/>
              </a:rPr>
              <a:t>static</a:t>
            </a:r>
            <a:r>
              <a:rPr lang="en-IN" sz="2000" dirty="0" smtClean="0">
                <a:latin typeface="Century Schoolbook" pitchFamily="18" charset="0"/>
              </a:rPr>
              <a:t> </a:t>
            </a:r>
            <a:r>
              <a:rPr lang="en-IN" sz="2000" b="1" dirty="0" smtClean="0">
                <a:latin typeface="Century Schoolbook" pitchFamily="18" charset="0"/>
              </a:rPr>
              <a:t>void</a:t>
            </a:r>
            <a:r>
              <a:rPr lang="en-IN" sz="2000" dirty="0" smtClean="0">
                <a:latin typeface="Century Schoolbook" pitchFamily="18" charset="0"/>
              </a:rPr>
              <a:t> main(String[] </a:t>
            </a:r>
            <a:r>
              <a:rPr lang="en-IN" sz="2000" dirty="0" err="1" smtClean="0">
                <a:latin typeface="Century Schoolbook" pitchFamily="18" charset="0"/>
              </a:rPr>
              <a:t>args</a:t>
            </a:r>
            <a:r>
              <a:rPr lang="en-IN" sz="2000" dirty="0" smtClean="0">
                <a:latin typeface="Century Schoolbook" pitchFamily="18" charset="0"/>
              </a:rPr>
              <a:t>) {  </a:t>
            </a:r>
          </a:p>
          <a:p>
            <a:pPr eaLnBrk="1" hangingPunct="1">
              <a:lnSpc>
                <a:spcPct val="150000"/>
              </a:lnSpc>
            </a:pPr>
            <a:r>
              <a:rPr lang="en-IN" sz="2000" dirty="0" smtClean="0">
                <a:latin typeface="Century Schoolbook" pitchFamily="18" charset="0"/>
              </a:rPr>
              <a:t>    </a:t>
            </a:r>
            <a:r>
              <a:rPr lang="en-IN" sz="2000" b="1" dirty="0" smtClean="0">
                <a:latin typeface="Century Schoolbook" pitchFamily="18" charset="0"/>
              </a:rPr>
              <a:t>for</a:t>
            </a:r>
            <a:r>
              <a:rPr lang="en-IN" sz="2000" dirty="0" smtClean="0">
                <a:latin typeface="Century Schoolbook" pitchFamily="18" charset="0"/>
              </a:rPr>
              <a:t>(</a:t>
            </a:r>
            <a:r>
              <a:rPr lang="en-IN" sz="2000" b="1" dirty="0" err="1" smtClean="0">
                <a:latin typeface="Century Schoolbook" pitchFamily="18" charset="0"/>
              </a:rPr>
              <a:t>int</a:t>
            </a:r>
            <a:r>
              <a:rPr lang="en-IN" sz="2000" dirty="0" smtClean="0">
                <a:latin typeface="Century Schoolbook" pitchFamily="18" charset="0"/>
              </a:rPr>
              <a:t> </a:t>
            </a:r>
            <a:r>
              <a:rPr lang="en-IN" sz="2000" dirty="0" err="1" smtClean="0">
                <a:latin typeface="Century Schoolbook" pitchFamily="18" charset="0"/>
              </a:rPr>
              <a:t>i</a:t>
            </a:r>
            <a:r>
              <a:rPr lang="en-IN" sz="2000" dirty="0" smtClean="0">
                <a:latin typeface="Century Schoolbook" pitchFamily="18" charset="0"/>
              </a:rPr>
              <a:t>=1;i&lt;=10;i++){  </a:t>
            </a:r>
          </a:p>
          <a:p>
            <a:pPr eaLnBrk="1" hangingPunct="1">
              <a:lnSpc>
                <a:spcPct val="150000"/>
              </a:lnSpc>
            </a:pPr>
            <a:r>
              <a:rPr lang="en-IN" sz="2000" dirty="0" smtClean="0">
                <a:latin typeface="Century Schoolbook" pitchFamily="18" charset="0"/>
              </a:rPr>
              <a:t>        </a:t>
            </a:r>
            <a:r>
              <a:rPr lang="en-IN" sz="2000" dirty="0" err="1" smtClean="0">
                <a:latin typeface="Century Schoolbook" pitchFamily="18" charset="0"/>
              </a:rPr>
              <a:t>System.out.println</a:t>
            </a:r>
            <a:r>
              <a:rPr lang="en-IN" sz="2000" dirty="0" smtClean="0">
                <a:latin typeface="Century Schoolbook" pitchFamily="18" charset="0"/>
              </a:rPr>
              <a:t>(</a:t>
            </a:r>
            <a:r>
              <a:rPr lang="en-IN" sz="2000" dirty="0" err="1" smtClean="0">
                <a:latin typeface="Century Schoolbook" pitchFamily="18" charset="0"/>
              </a:rPr>
              <a:t>i</a:t>
            </a:r>
            <a:r>
              <a:rPr lang="en-IN" sz="2000" dirty="0" smtClean="0">
                <a:latin typeface="Century Schoolbook" pitchFamily="18" charset="0"/>
              </a:rPr>
              <a:t>);  </a:t>
            </a:r>
          </a:p>
          <a:p>
            <a:pPr eaLnBrk="1" hangingPunct="1">
              <a:lnSpc>
                <a:spcPct val="150000"/>
              </a:lnSpc>
            </a:pPr>
            <a:r>
              <a:rPr lang="en-IN" sz="2000" dirty="0" smtClean="0">
                <a:latin typeface="Century Schoolbook" pitchFamily="18" charset="0"/>
              </a:rPr>
              <a:t>    }  </a:t>
            </a:r>
          </a:p>
          <a:p>
            <a:pPr eaLnBrk="1" hangingPunct="1">
              <a:lnSpc>
                <a:spcPct val="150000"/>
              </a:lnSpc>
            </a:pPr>
            <a:r>
              <a:rPr lang="en-IN" sz="2000" dirty="0" smtClean="0">
                <a:latin typeface="Century Schoolbook" pitchFamily="18" charset="0"/>
              </a:rPr>
              <a:t>}  </a:t>
            </a:r>
          </a:p>
          <a:p>
            <a:pPr eaLnBrk="1" hangingPunct="1">
              <a:lnSpc>
                <a:spcPct val="150000"/>
              </a:lnSpc>
            </a:pPr>
            <a:r>
              <a:rPr lang="en-IN" sz="2000" dirty="0" smtClean="0">
                <a:latin typeface="Century Schoolbook" pitchFamily="18" charset="0"/>
              </a:rPr>
              <a:t>}  </a:t>
            </a:r>
            <a:endParaRPr lang="en-IN" sz="2000" dirty="0">
              <a:latin typeface="Century Schoolbook" pitchFamily="18" charset="0"/>
            </a:endParaRPr>
          </a:p>
        </p:txBody>
      </p:sp>
      <p:sp>
        <p:nvSpPr>
          <p:cNvPr id="12" name="Rectangle 11"/>
          <p:cNvSpPr/>
          <p:nvPr/>
        </p:nvSpPr>
        <p:spPr>
          <a:xfrm>
            <a:off x="7962900" y="2881193"/>
            <a:ext cx="1257300" cy="3139321"/>
          </a:xfrm>
          <a:prstGeom prst="rect">
            <a:avLst/>
          </a:prstGeom>
          <a:solidFill>
            <a:srgbClr val="FFFF00"/>
          </a:solidFill>
        </p:spPr>
        <p:txBody>
          <a:bodyPr wrap="square">
            <a:spAutoFit/>
          </a:bodyPr>
          <a:lstStyle/>
          <a:p>
            <a:r>
              <a:rPr lang="en-IN" b="1" dirty="0" smtClean="0"/>
              <a:t>OUTPUT </a:t>
            </a:r>
          </a:p>
          <a:p>
            <a:r>
              <a:rPr lang="en-IN" dirty="0" smtClean="0"/>
              <a:t>1</a:t>
            </a:r>
            <a:endParaRPr lang="en-IN" dirty="0"/>
          </a:p>
          <a:p>
            <a:r>
              <a:rPr lang="en-IN" dirty="0"/>
              <a:t>2</a:t>
            </a:r>
          </a:p>
          <a:p>
            <a:r>
              <a:rPr lang="en-IN" dirty="0"/>
              <a:t>3</a:t>
            </a:r>
          </a:p>
          <a:p>
            <a:r>
              <a:rPr lang="en-IN" dirty="0"/>
              <a:t>4</a:t>
            </a:r>
          </a:p>
          <a:p>
            <a:r>
              <a:rPr lang="en-IN" dirty="0"/>
              <a:t>5</a:t>
            </a:r>
          </a:p>
          <a:p>
            <a:r>
              <a:rPr lang="en-IN" dirty="0"/>
              <a:t>6</a:t>
            </a:r>
          </a:p>
          <a:p>
            <a:r>
              <a:rPr lang="en-IN" dirty="0"/>
              <a:t>7</a:t>
            </a:r>
          </a:p>
          <a:p>
            <a:r>
              <a:rPr lang="en-IN" dirty="0"/>
              <a:t>8</a:t>
            </a:r>
          </a:p>
          <a:p>
            <a:r>
              <a:rPr lang="en-IN" dirty="0"/>
              <a:t>9</a:t>
            </a:r>
          </a:p>
          <a:p>
            <a:r>
              <a:rPr lang="en-IN" dirty="0"/>
              <a:t>10</a:t>
            </a:r>
          </a:p>
        </p:txBody>
      </p:sp>
    </p:spTree>
    <p:extLst>
      <p:ext uri="{BB962C8B-B14F-4D97-AF65-F5344CB8AC3E}">
        <p14:creationId xmlns:p14="http://schemas.microsoft.com/office/powerpoint/2010/main" val="8419769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Cambria" panose="02040503050406030204" pitchFamily="18" charset="0"/>
                <a:ea typeface="Cambria" panose="02040503050406030204" pitchFamily="18" charset="0"/>
              </a:rPr>
              <a:t>The for Statement</a:t>
            </a:r>
            <a:endParaRPr lang="en-IN" dirty="0"/>
          </a:p>
        </p:txBody>
      </p:sp>
      <p:sp>
        <p:nvSpPr>
          <p:cNvPr id="3" name="Content Placeholder 2"/>
          <p:cNvSpPr>
            <a:spLocks noGrp="1"/>
          </p:cNvSpPr>
          <p:nvPr>
            <p:ph idx="1"/>
          </p:nvPr>
        </p:nvSpPr>
        <p:spPr>
          <a:xfrm>
            <a:off x="723900" y="1244600"/>
            <a:ext cx="10972800" cy="4297363"/>
          </a:xfrm>
        </p:spPr>
        <p:txBody>
          <a:bodyPr/>
          <a:lstStyle/>
          <a:p>
            <a:pPr>
              <a:lnSpc>
                <a:spcPct val="100000"/>
              </a:lnSpc>
              <a:spcBef>
                <a:spcPct val="70000"/>
              </a:spcBef>
            </a:pPr>
            <a:r>
              <a:rPr lang="en-US" altLang="en-US" dirty="0" smtClean="0">
                <a:latin typeface="Cambria" panose="02040503050406030204" pitchFamily="18" charset="0"/>
                <a:ea typeface="Cambria" panose="02040503050406030204" pitchFamily="18" charset="0"/>
              </a:rPr>
              <a:t>Each expression in the header of a for loop is optional</a:t>
            </a:r>
          </a:p>
          <a:p>
            <a:pPr>
              <a:lnSpc>
                <a:spcPct val="100000"/>
              </a:lnSpc>
              <a:spcBef>
                <a:spcPct val="70000"/>
              </a:spcBef>
            </a:pPr>
            <a:r>
              <a:rPr lang="en-US" altLang="en-US" dirty="0" smtClean="0">
                <a:latin typeface="Cambria" panose="02040503050406030204" pitchFamily="18" charset="0"/>
                <a:ea typeface="Cambria" panose="02040503050406030204" pitchFamily="18" charset="0"/>
              </a:rPr>
              <a:t>If the initialization is left out, no initialization is performed</a:t>
            </a:r>
          </a:p>
          <a:p>
            <a:pPr>
              <a:lnSpc>
                <a:spcPct val="100000"/>
              </a:lnSpc>
              <a:spcBef>
                <a:spcPct val="70000"/>
              </a:spcBef>
            </a:pPr>
            <a:r>
              <a:rPr lang="en-US" altLang="en-US" dirty="0" smtClean="0">
                <a:latin typeface="Cambria" panose="02040503050406030204" pitchFamily="18" charset="0"/>
                <a:ea typeface="Cambria" panose="02040503050406030204" pitchFamily="18" charset="0"/>
              </a:rPr>
              <a:t>If the condition is left out, it is always considered to be true, and therefore </a:t>
            </a:r>
            <a:r>
              <a:rPr lang="en-US" altLang="en-US" b="1" dirty="0" smtClean="0">
                <a:latin typeface="Cambria" panose="02040503050406030204" pitchFamily="18" charset="0"/>
                <a:ea typeface="Cambria" panose="02040503050406030204" pitchFamily="18" charset="0"/>
              </a:rPr>
              <a:t>creates an infinite loop</a:t>
            </a:r>
          </a:p>
          <a:p>
            <a:pPr>
              <a:lnSpc>
                <a:spcPct val="100000"/>
              </a:lnSpc>
              <a:spcBef>
                <a:spcPct val="70000"/>
              </a:spcBef>
            </a:pPr>
            <a:r>
              <a:rPr lang="en-US" altLang="en-US" dirty="0" smtClean="0">
                <a:latin typeface="Cambria" panose="02040503050406030204" pitchFamily="18" charset="0"/>
                <a:ea typeface="Cambria" panose="02040503050406030204" pitchFamily="18" charset="0"/>
              </a:rPr>
              <a:t>If the increment is left out, no increment operation is performed</a:t>
            </a:r>
          </a:p>
          <a:p>
            <a:pPr>
              <a:lnSpc>
                <a:spcPct val="100000"/>
              </a:lnSpc>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68266421"/>
      </p:ext>
    </p:extLst>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Cambria" panose="02040503050406030204" pitchFamily="18" charset="0"/>
                <a:ea typeface="Cambria" panose="02040503050406030204" pitchFamily="18" charset="0"/>
              </a:rPr>
              <a:t>for loop Exercises</a:t>
            </a:r>
            <a:endParaRPr lang="en-IN"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09600" y="1358900"/>
            <a:ext cx="10972800" cy="4965699"/>
          </a:xfrm>
        </p:spPr>
        <p:txBody>
          <a:bodyPr>
            <a:noAutofit/>
          </a:bodyPr>
          <a:lstStyle/>
          <a:p>
            <a:pPr>
              <a:lnSpc>
                <a:spcPct val="80000"/>
              </a:lnSpc>
              <a:spcBef>
                <a:spcPts val="600"/>
              </a:spcBef>
              <a:spcAft>
                <a:spcPts val="600"/>
              </a:spcAft>
            </a:pPr>
            <a:r>
              <a:rPr lang="en-US" altLang="en-US" sz="1800" dirty="0">
                <a:latin typeface="Cambria" panose="02040503050406030204" pitchFamily="18" charset="0"/>
                <a:ea typeface="Cambria" panose="02040503050406030204" pitchFamily="18" charset="0"/>
              </a:rPr>
              <a:t>How many times is the loop body repeated</a:t>
            </a:r>
            <a:r>
              <a:rPr lang="en-US" altLang="en-US" sz="1800" dirty="0" smtClean="0">
                <a:latin typeface="Cambria" panose="02040503050406030204" pitchFamily="18" charset="0"/>
                <a:ea typeface="Cambria" panose="02040503050406030204" pitchFamily="18" charset="0"/>
              </a:rPr>
              <a:t>?</a:t>
            </a:r>
          </a:p>
          <a:p>
            <a:pPr lvl="2">
              <a:lnSpc>
                <a:spcPct val="80000"/>
              </a:lnSpc>
              <a:spcBef>
                <a:spcPts val="600"/>
              </a:spcBef>
              <a:spcAft>
                <a:spcPts val="600"/>
              </a:spcAft>
            </a:pPr>
            <a:r>
              <a:rPr lang="en-US" altLang="en-US" dirty="0" smtClean="0">
                <a:latin typeface="Cambria" panose="02040503050406030204" pitchFamily="18" charset="0"/>
                <a:ea typeface="Cambria" panose="02040503050406030204" pitchFamily="18" charset="0"/>
              </a:rPr>
              <a:t>for </a:t>
            </a:r>
            <a:r>
              <a:rPr lang="en-US" altLang="en-US" dirty="0">
                <a:latin typeface="Cambria" panose="02040503050406030204" pitchFamily="18" charset="0"/>
                <a:ea typeface="Cambria" panose="02040503050406030204" pitchFamily="18" charset="0"/>
              </a:rPr>
              <a:t>(</a:t>
            </a:r>
            <a:r>
              <a:rPr lang="en-US" altLang="en-US" dirty="0" err="1">
                <a:latin typeface="Cambria" panose="02040503050406030204" pitchFamily="18" charset="0"/>
                <a:ea typeface="Cambria" panose="02040503050406030204" pitchFamily="18" charset="0"/>
              </a:rPr>
              <a:t>int</a:t>
            </a:r>
            <a:r>
              <a:rPr lang="en-US" altLang="en-US" dirty="0">
                <a:latin typeface="Cambria" panose="02040503050406030204" pitchFamily="18" charset="0"/>
                <a:ea typeface="Cambria" panose="02040503050406030204" pitchFamily="18" charset="0"/>
              </a:rPr>
              <a:t> x = 3; x &lt;= 15; x += 3)</a:t>
            </a:r>
          </a:p>
          <a:p>
            <a:pPr lvl="3">
              <a:lnSpc>
                <a:spcPct val="80000"/>
              </a:lnSpc>
              <a:spcBef>
                <a:spcPts val="600"/>
              </a:spcBef>
              <a:spcAft>
                <a:spcPts val="600"/>
              </a:spcAft>
              <a:buFontTx/>
              <a:buNone/>
            </a:pPr>
            <a:r>
              <a:rPr lang="en-US" altLang="en-US" sz="1800" dirty="0">
                <a:latin typeface="Cambria" panose="02040503050406030204" pitchFamily="18" charset="0"/>
                <a:ea typeface="Cambria" panose="02040503050406030204" pitchFamily="18" charset="0"/>
              </a:rPr>
              <a:t>	</a:t>
            </a:r>
            <a:r>
              <a:rPr lang="en-US" altLang="en-US" sz="1800" dirty="0" err="1">
                <a:latin typeface="Cambria" panose="02040503050406030204" pitchFamily="18" charset="0"/>
                <a:ea typeface="Cambria" panose="02040503050406030204" pitchFamily="18" charset="0"/>
              </a:rPr>
              <a:t>System.out.println</a:t>
            </a:r>
            <a:r>
              <a:rPr lang="en-US" altLang="en-US" sz="1800" dirty="0">
                <a:latin typeface="Cambria" panose="02040503050406030204" pitchFamily="18" charset="0"/>
                <a:ea typeface="Cambria" panose="02040503050406030204" pitchFamily="18" charset="0"/>
              </a:rPr>
              <a:t>(x);</a:t>
            </a:r>
          </a:p>
          <a:p>
            <a:pPr lvl="2">
              <a:lnSpc>
                <a:spcPct val="80000"/>
              </a:lnSpc>
              <a:spcBef>
                <a:spcPts val="600"/>
              </a:spcBef>
              <a:spcAft>
                <a:spcPts val="600"/>
              </a:spcAft>
            </a:pPr>
            <a:r>
              <a:rPr lang="en-US" altLang="en-US" dirty="0">
                <a:latin typeface="Cambria" panose="02040503050406030204" pitchFamily="18" charset="0"/>
                <a:ea typeface="Cambria" panose="02040503050406030204" pitchFamily="18" charset="0"/>
              </a:rPr>
              <a:t>for (</a:t>
            </a:r>
            <a:r>
              <a:rPr lang="en-US" altLang="en-US" dirty="0" err="1">
                <a:latin typeface="Cambria" panose="02040503050406030204" pitchFamily="18" charset="0"/>
                <a:ea typeface="Cambria" panose="02040503050406030204" pitchFamily="18" charset="0"/>
              </a:rPr>
              <a:t>int</a:t>
            </a:r>
            <a:r>
              <a:rPr lang="en-US" altLang="en-US" dirty="0">
                <a:latin typeface="Cambria" panose="02040503050406030204" pitchFamily="18" charset="0"/>
                <a:ea typeface="Cambria" panose="02040503050406030204" pitchFamily="18" charset="0"/>
              </a:rPr>
              <a:t> x = 1; x &lt;= 5; x += 7)</a:t>
            </a:r>
          </a:p>
          <a:p>
            <a:pPr lvl="3">
              <a:lnSpc>
                <a:spcPct val="80000"/>
              </a:lnSpc>
              <a:spcBef>
                <a:spcPts val="600"/>
              </a:spcBef>
              <a:spcAft>
                <a:spcPts val="600"/>
              </a:spcAft>
              <a:buFontTx/>
              <a:buNone/>
            </a:pPr>
            <a:r>
              <a:rPr lang="en-US" altLang="en-US" sz="1800" dirty="0">
                <a:latin typeface="Cambria" panose="02040503050406030204" pitchFamily="18" charset="0"/>
                <a:ea typeface="Cambria" panose="02040503050406030204" pitchFamily="18" charset="0"/>
              </a:rPr>
              <a:t>	</a:t>
            </a:r>
            <a:r>
              <a:rPr lang="en-US" altLang="en-US" sz="1800" dirty="0" err="1">
                <a:latin typeface="Cambria" panose="02040503050406030204" pitchFamily="18" charset="0"/>
                <a:ea typeface="Cambria" panose="02040503050406030204" pitchFamily="18" charset="0"/>
              </a:rPr>
              <a:t>System.out.println</a:t>
            </a:r>
            <a:r>
              <a:rPr lang="en-US" altLang="en-US" sz="1800" dirty="0">
                <a:latin typeface="Cambria" panose="02040503050406030204" pitchFamily="18" charset="0"/>
                <a:ea typeface="Cambria" panose="02040503050406030204" pitchFamily="18" charset="0"/>
              </a:rPr>
              <a:t>(x);</a:t>
            </a:r>
          </a:p>
          <a:p>
            <a:pPr lvl="2">
              <a:lnSpc>
                <a:spcPct val="80000"/>
              </a:lnSpc>
              <a:spcBef>
                <a:spcPts val="600"/>
              </a:spcBef>
              <a:spcAft>
                <a:spcPts val="600"/>
              </a:spcAft>
            </a:pPr>
            <a:r>
              <a:rPr lang="en-US" altLang="en-US" dirty="0">
                <a:latin typeface="Cambria" panose="02040503050406030204" pitchFamily="18" charset="0"/>
                <a:ea typeface="Cambria" panose="02040503050406030204" pitchFamily="18" charset="0"/>
              </a:rPr>
              <a:t>for (</a:t>
            </a:r>
            <a:r>
              <a:rPr lang="en-US" altLang="en-US" dirty="0" err="1">
                <a:latin typeface="Cambria" panose="02040503050406030204" pitchFamily="18" charset="0"/>
                <a:ea typeface="Cambria" panose="02040503050406030204" pitchFamily="18" charset="0"/>
              </a:rPr>
              <a:t>int</a:t>
            </a:r>
            <a:r>
              <a:rPr lang="en-US" altLang="en-US" dirty="0">
                <a:latin typeface="Cambria" panose="02040503050406030204" pitchFamily="18" charset="0"/>
                <a:ea typeface="Cambria" panose="02040503050406030204" pitchFamily="18" charset="0"/>
              </a:rPr>
              <a:t> x = 12; x &gt;= 2; x -= 3)</a:t>
            </a:r>
          </a:p>
          <a:p>
            <a:pPr lvl="3">
              <a:lnSpc>
                <a:spcPct val="80000"/>
              </a:lnSpc>
              <a:spcBef>
                <a:spcPts val="600"/>
              </a:spcBef>
              <a:spcAft>
                <a:spcPts val="600"/>
              </a:spcAft>
              <a:buFontTx/>
              <a:buNone/>
            </a:pPr>
            <a:r>
              <a:rPr lang="en-US" altLang="en-US" sz="1800" dirty="0">
                <a:latin typeface="Cambria" panose="02040503050406030204" pitchFamily="18" charset="0"/>
                <a:ea typeface="Cambria" panose="02040503050406030204" pitchFamily="18" charset="0"/>
              </a:rPr>
              <a:t>	</a:t>
            </a:r>
            <a:r>
              <a:rPr lang="en-US" altLang="en-US" sz="1800" dirty="0" err="1">
                <a:latin typeface="Cambria" panose="02040503050406030204" pitchFamily="18" charset="0"/>
                <a:ea typeface="Cambria" panose="02040503050406030204" pitchFamily="18" charset="0"/>
              </a:rPr>
              <a:t>System.out.println</a:t>
            </a:r>
            <a:r>
              <a:rPr lang="en-US" altLang="en-US" sz="1800" dirty="0">
                <a:latin typeface="Cambria" panose="02040503050406030204" pitchFamily="18" charset="0"/>
                <a:ea typeface="Cambria" panose="02040503050406030204" pitchFamily="18" charset="0"/>
              </a:rPr>
              <a:t>(x</a:t>
            </a:r>
            <a:r>
              <a:rPr lang="en-US" altLang="en-US" sz="1800" dirty="0" smtClean="0">
                <a:latin typeface="Cambria" panose="02040503050406030204" pitchFamily="18" charset="0"/>
                <a:ea typeface="Cambria" panose="02040503050406030204" pitchFamily="18" charset="0"/>
              </a:rPr>
              <a:t>);</a:t>
            </a:r>
          </a:p>
          <a:p>
            <a:pPr>
              <a:lnSpc>
                <a:spcPct val="80000"/>
              </a:lnSpc>
              <a:spcBef>
                <a:spcPts val="600"/>
              </a:spcBef>
              <a:spcAft>
                <a:spcPts val="600"/>
              </a:spcAft>
            </a:pPr>
            <a:r>
              <a:rPr lang="en-US" altLang="en-US" sz="1800" dirty="0" smtClean="0">
                <a:latin typeface="Cambria" panose="02040503050406030204" pitchFamily="18" charset="0"/>
                <a:ea typeface="Cambria" panose="02040503050406030204" pitchFamily="18" charset="0"/>
              </a:rPr>
              <a:t>Write </a:t>
            </a:r>
            <a:r>
              <a:rPr lang="en-US" altLang="en-US" sz="1800" dirty="0">
                <a:latin typeface="Cambria" panose="02040503050406030204" pitchFamily="18" charset="0"/>
                <a:ea typeface="Cambria" panose="02040503050406030204" pitchFamily="18" charset="0"/>
              </a:rPr>
              <a:t>the for statement that print the following sequences of values</a:t>
            </a:r>
            <a:r>
              <a:rPr lang="en-US" altLang="en-US" sz="1800" dirty="0" smtClean="0">
                <a:latin typeface="Cambria" panose="02040503050406030204" pitchFamily="18" charset="0"/>
                <a:ea typeface="Cambria" panose="02040503050406030204" pitchFamily="18" charset="0"/>
              </a:rPr>
              <a:t>.</a:t>
            </a:r>
          </a:p>
          <a:p>
            <a:pPr lvl="2">
              <a:lnSpc>
                <a:spcPct val="80000"/>
              </a:lnSpc>
              <a:spcBef>
                <a:spcPts val="600"/>
              </a:spcBef>
              <a:spcAft>
                <a:spcPts val="600"/>
              </a:spcAft>
            </a:pPr>
            <a:r>
              <a:rPr lang="en-US" altLang="en-US" dirty="0" smtClean="0">
                <a:latin typeface="Cambria" panose="02040503050406030204" pitchFamily="18" charset="0"/>
                <a:ea typeface="Cambria" panose="02040503050406030204" pitchFamily="18" charset="0"/>
              </a:rPr>
              <a:t>1</a:t>
            </a:r>
            <a:r>
              <a:rPr lang="en-US" altLang="en-US" dirty="0">
                <a:latin typeface="Cambria" panose="02040503050406030204" pitchFamily="18" charset="0"/>
                <a:ea typeface="Cambria" panose="02040503050406030204" pitchFamily="18" charset="0"/>
              </a:rPr>
              <a:t>, 2, 3, 4, 5, 6, 7</a:t>
            </a:r>
          </a:p>
          <a:p>
            <a:pPr lvl="2">
              <a:lnSpc>
                <a:spcPct val="80000"/>
              </a:lnSpc>
              <a:spcBef>
                <a:spcPts val="600"/>
              </a:spcBef>
              <a:spcAft>
                <a:spcPts val="600"/>
              </a:spcAft>
            </a:pPr>
            <a:r>
              <a:rPr lang="en-US" altLang="en-US" dirty="0">
                <a:latin typeface="Cambria" panose="02040503050406030204" pitchFamily="18" charset="0"/>
                <a:ea typeface="Cambria" panose="02040503050406030204" pitchFamily="18" charset="0"/>
              </a:rPr>
              <a:t>3, 8, 13, 18, 23</a:t>
            </a:r>
          </a:p>
          <a:p>
            <a:pPr lvl="2">
              <a:lnSpc>
                <a:spcPct val="80000"/>
              </a:lnSpc>
              <a:spcBef>
                <a:spcPts val="600"/>
              </a:spcBef>
              <a:spcAft>
                <a:spcPts val="600"/>
              </a:spcAft>
            </a:pPr>
            <a:r>
              <a:rPr lang="en-US" altLang="en-US" dirty="0">
                <a:latin typeface="Cambria" panose="02040503050406030204" pitchFamily="18" charset="0"/>
                <a:ea typeface="Cambria" panose="02040503050406030204" pitchFamily="18" charset="0"/>
              </a:rPr>
              <a:t>20, 14, 8, 2, -4, -10</a:t>
            </a:r>
          </a:p>
          <a:p>
            <a:pPr lvl="2">
              <a:lnSpc>
                <a:spcPct val="80000"/>
              </a:lnSpc>
              <a:spcBef>
                <a:spcPts val="600"/>
              </a:spcBef>
              <a:spcAft>
                <a:spcPts val="600"/>
              </a:spcAft>
            </a:pPr>
            <a:r>
              <a:rPr lang="en-US" altLang="en-US" dirty="0">
                <a:latin typeface="Cambria" panose="02040503050406030204" pitchFamily="18" charset="0"/>
                <a:ea typeface="Cambria" panose="02040503050406030204" pitchFamily="18" charset="0"/>
              </a:rPr>
              <a:t>19, 27, 35, 43, 51</a:t>
            </a:r>
          </a:p>
          <a:p>
            <a:pPr>
              <a:spcBef>
                <a:spcPts val="600"/>
              </a:spcBef>
              <a:spcAft>
                <a:spcPts val="600"/>
              </a:spcAft>
            </a:pP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02253909"/>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77800"/>
            <a:ext cx="5664200" cy="609600"/>
          </a:xfrm>
        </p:spPr>
        <p:txBody>
          <a:bodyPr/>
          <a:lstStyle/>
          <a:p>
            <a:pPr fontAlgn="auto">
              <a:spcAft>
                <a:spcPts val="0"/>
              </a:spcAft>
              <a:defRPr/>
            </a:pPr>
            <a:r>
              <a:rPr lang="en-IN" sz="2500" b="1" dirty="0"/>
              <a:t>Java if Statement</a:t>
            </a:r>
          </a:p>
        </p:txBody>
      </p:sp>
      <p:sp>
        <p:nvSpPr>
          <p:cNvPr id="3" name="Content Placeholder 2"/>
          <p:cNvSpPr>
            <a:spLocks noGrp="1"/>
          </p:cNvSpPr>
          <p:nvPr>
            <p:ph sz="quarter" idx="1"/>
          </p:nvPr>
        </p:nvSpPr>
        <p:spPr>
          <a:xfrm>
            <a:off x="762000" y="692696"/>
            <a:ext cx="10782300" cy="5638800"/>
          </a:xfrm>
        </p:spPr>
        <p:txBody>
          <a:bodyPr>
            <a:noAutofit/>
          </a:bodyPr>
          <a:lstStyle/>
          <a:p>
            <a:pPr fontAlgn="auto">
              <a:spcAft>
                <a:spcPts val="0"/>
              </a:spcAft>
              <a:defRPr/>
            </a:pPr>
            <a:r>
              <a:rPr lang="en-IN" dirty="0"/>
              <a:t>The Java if statement tests the condition. It executes the </a:t>
            </a:r>
            <a:r>
              <a:rPr lang="en-IN" i="1" dirty="0"/>
              <a:t>if block</a:t>
            </a:r>
            <a:r>
              <a:rPr lang="en-IN" dirty="0"/>
              <a:t> if condition is true.</a:t>
            </a:r>
          </a:p>
          <a:p>
            <a:pPr fontAlgn="auto">
              <a:spcAft>
                <a:spcPts val="0"/>
              </a:spcAft>
              <a:defRPr/>
            </a:pPr>
            <a:r>
              <a:rPr lang="en-IN" b="1" dirty="0"/>
              <a:t>Syntax:</a:t>
            </a:r>
            <a:endParaRPr lang="en-IN" dirty="0"/>
          </a:p>
          <a:p>
            <a:pPr lvl="2" indent="-182880" fontAlgn="auto">
              <a:spcAft>
                <a:spcPts val="0"/>
              </a:spcAft>
              <a:buClr>
                <a:schemeClr val="accent1">
                  <a:shade val="75000"/>
                </a:schemeClr>
              </a:buClr>
              <a:buNone/>
              <a:defRPr/>
            </a:pPr>
            <a:r>
              <a:rPr lang="en-IN" b="1" dirty="0"/>
              <a:t>if</a:t>
            </a:r>
            <a:r>
              <a:rPr lang="en-IN" dirty="0"/>
              <a:t>(condition){  </a:t>
            </a:r>
          </a:p>
          <a:p>
            <a:pPr lvl="2" indent="-182880" fontAlgn="auto">
              <a:spcAft>
                <a:spcPts val="0"/>
              </a:spcAft>
              <a:buClr>
                <a:schemeClr val="accent1">
                  <a:shade val="75000"/>
                </a:schemeClr>
              </a:buClr>
              <a:buNone/>
              <a:defRPr/>
            </a:pPr>
            <a:r>
              <a:rPr lang="en-IN" dirty="0"/>
              <a:t>//code to be executed  </a:t>
            </a:r>
          </a:p>
          <a:p>
            <a:pPr lvl="2" indent="-182880" fontAlgn="auto">
              <a:spcAft>
                <a:spcPts val="0"/>
              </a:spcAft>
              <a:buClr>
                <a:schemeClr val="accent1">
                  <a:shade val="75000"/>
                </a:schemeClr>
              </a:buClr>
              <a:buNone/>
              <a:defRPr/>
            </a:pPr>
            <a:r>
              <a:rPr lang="en-IN" dirty="0"/>
              <a:t>}  </a:t>
            </a:r>
          </a:p>
          <a:p>
            <a:pPr marL="274320" indent="-274320" fontAlgn="auto">
              <a:spcAft>
                <a:spcPts val="0"/>
              </a:spcAft>
              <a:buNone/>
              <a:defRPr/>
            </a:pPr>
            <a:endParaRPr lang="en-IN" dirty="0"/>
          </a:p>
        </p:txBody>
      </p:sp>
      <p:pic>
        <p:nvPicPr>
          <p:cNvPr id="4" name="Picture 3"/>
          <p:cNvPicPr>
            <a:picLocks noChangeAspect="1"/>
          </p:cNvPicPr>
          <p:nvPr/>
        </p:nvPicPr>
        <p:blipFill>
          <a:blip r:embed="rId2"/>
          <a:stretch>
            <a:fillRect/>
          </a:stretch>
        </p:blipFill>
        <p:spPr>
          <a:xfrm>
            <a:off x="7772401" y="1294407"/>
            <a:ext cx="3009900" cy="4898177"/>
          </a:xfrm>
          <a:prstGeom prst="rect">
            <a:avLst/>
          </a:prstGeom>
        </p:spPr>
      </p:pic>
      <p:sp>
        <p:nvSpPr>
          <p:cNvPr id="5" name="Rectangle 4"/>
          <p:cNvSpPr/>
          <p:nvPr/>
        </p:nvSpPr>
        <p:spPr>
          <a:xfrm>
            <a:off x="762000" y="2846338"/>
            <a:ext cx="5130800" cy="2585323"/>
          </a:xfrm>
          <a:prstGeom prst="rect">
            <a:avLst/>
          </a:prstGeom>
          <a:solidFill>
            <a:schemeClr val="bg1">
              <a:lumMod val="85000"/>
            </a:schemeClr>
          </a:solidFill>
        </p:spPr>
        <p:txBody>
          <a:bodyPr wrap="square">
            <a:spAutoFit/>
          </a:bodyPr>
          <a:lstStyle/>
          <a:p>
            <a:pPr indent="-182880">
              <a:buClr>
                <a:schemeClr val="accent1">
                  <a:shade val="75000"/>
                </a:schemeClr>
              </a:buClr>
              <a:defRPr/>
            </a:pPr>
            <a:r>
              <a:rPr lang="en-IN" b="1" dirty="0" smtClean="0"/>
              <a:t>EXAMPLE :</a:t>
            </a:r>
          </a:p>
          <a:p>
            <a:pPr indent="-182880">
              <a:buClr>
                <a:schemeClr val="accent1">
                  <a:shade val="75000"/>
                </a:schemeClr>
              </a:buClr>
              <a:defRPr/>
            </a:pPr>
            <a:r>
              <a:rPr lang="en-IN" b="1" dirty="0" smtClean="0"/>
              <a:t>public</a:t>
            </a:r>
            <a:r>
              <a:rPr lang="en-IN" dirty="0"/>
              <a:t> </a:t>
            </a:r>
            <a:r>
              <a:rPr lang="en-IN" b="1" dirty="0"/>
              <a:t>class</a:t>
            </a:r>
            <a:r>
              <a:rPr lang="en-IN" dirty="0"/>
              <a:t> </a:t>
            </a:r>
            <a:r>
              <a:rPr lang="en-IN" dirty="0" err="1"/>
              <a:t>IfExample</a:t>
            </a:r>
            <a:r>
              <a:rPr lang="en-IN" dirty="0"/>
              <a:t> {  </a:t>
            </a:r>
          </a:p>
          <a:p>
            <a:pPr indent="-182880">
              <a:buClr>
                <a:schemeClr val="accent1">
                  <a:shade val="75000"/>
                </a:schemeClr>
              </a:buClr>
              <a:defRPr/>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p>
          <a:p>
            <a:pPr indent="-182880">
              <a:buClr>
                <a:schemeClr val="accent1">
                  <a:shade val="75000"/>
                </a:schemeClr>
              </a:buClr>
              <a:defRPr/>
            </a:pPr>
            <a:r>
              <a:rPr lang="en-IN" b="1" dirty="0" err="1" smtClean="0"/>
              <a:t>int</a:t>
            </a:r>
            <a:r>
              <a:rPr lang="en-IN" dirty="0"/>
              <a:t> age=20; </a:t>
            </a:r>
          </a:p>
          <a:p>
            <a:pPr indent="-182880">
              <a:buClr>
                <a:schemeClr val="accent1">
                  <a:shade val="75000"/>
                </a:schemeClr>
              </a:buClr>
              <a:defRPr/>
            </a:pPr>
            <a:r>
              <a:rPr lang="en-IN" b="1" dirty="0"/>
              <a:t>if</a:t>
            </a:r>
            <a:r>
              <a:rPr lang="en-IN" dirty="0"/>
              <a:t>(age&gt;18){ </a:t>
            </a:r>
          </a:p>
          <a:p>
            <a:pPr indent="-182880">
              <a:buClr>
                <a:schemeClr val="accent1">
                  <a:shade val="75000"/>
                </a:schemeClr>
              </a:buClr>
              <a:defRPr/>
            </a:pPr>
            <a:r>
              <a:rPr lang="en-IN" dirty="0"/>
              <a:t>     </a:t>
            </a:r>
            <a:r>
              <a:rPr lang="en-IN" dirty="0" err="1"/>
              <a:t>System.out.print</a:t>
            </a:r>
            <a:r>
              <a:rPr lang="en-IN" dirty="0"/>
              <a:t>("Age is greater than 18");  </a:t>
            </a:r>
          </a:p>
          <a:p>
            <a:pPr indent="-182880">
              <a:buClr>
                <a:schemeClr val="accent1">
                  <a:shade val="75000"/>
                </a:schemeClr>
              </a:buClr>
              <a:defRPr/>
            </a:pPr>
            <a:r>
              <a:rPr lang="en-IN" dirty="0"/>
              <a:t> }  </a:t>
            </a:r>
          </a:p>
          <a:p>
            <a:pPr indent="-182880">
              <a:buClr>
                <a:schemeClr val="accent1">
                  <a:shade val="75000"/>
                </a:schemeClr>
              </a:buClr>
              <a:defRPr/>
            </a:pPr>
            <a:r>
              <a:rPr lang="en-IN" dirty="0"/>
              <a:t>}  </a:t>
            </a:r>
          </a:p>
          <a:p>
            <a:pPr indent="-182880">
              <a:buClr>
                <a:schemeClr val="accent1">
                  <a:shade val="75000"/>
                </a:schemeClr>
              </a:buClr>
              <a:defRPr/>
            </a:pPr>
            <a:r>
              <a:rPr lang="en-IN" dirty="0"/>
              <a:t>}  </a:t>
            </a:r>
          </a:p>
        </p:txBody>
      </p:sp>
      <p:sp>
        <p:nvSpPr>
          <p:cNvPr id="6" name="Rectangle 5"/>
          <p:cNvSpPr/>
          <p:nvPr/>
        </p:nvSpPr>
        <p:spPr>
          <a:xfrm>
            <a:off x="762000" y="5606534"/>
            <a:ext cx="2393604" cy="646331"/>
          </a:xfrm>
          <a:prstGeom prst="rect">
            <a:avLst/>
          </a:prstGeom>
          <a:solidFill>
            <a:srgbClr val="FFFF00"/>
          </a:solidFill>
        </p:spPr>
        <p:txBody>
          <a:bodyPr wrap="none">
            <a:spAutoFit/>
          </a:bodyPr>
          <a:lstStyle/>
          <a:p>
            <a:r>
              <a:rPr lang="en-IN" b="1" dirty="0" smtClean="0"/>
              <a:t>OUTPUT</a:t>
            </a:r>
          </a:p>
          <a:p>
            <a:r>
              <a:rPr lang="en-IN" dirty="0" smtClean="0"/>
              <a:t>Age</a:t>
            </a:r>
            <a:r>
              <a:rPr lang="en-IN" dirty="0"/>
              <a:t> is greater than 18</a:t>
            </a:r>
          </a:p>
        </p:txBody>
      </p:sp>
    </p:spTree>
    <p:extLst>
      <p:ext uri="{BB962C8B-B14F-4D97-AF65-F5344CB8AC3E}">
        <p14:creationId xmlns:p14="http://schemas.microsoft.com/office/powerpoint/2010/main" val="690765937"/>
      </p:ext>
    </p:extLst>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856040"/>
            <a:ext cx="9702800" cy="3693319"/>
          </a:xfrm>
          <a:prstGeom prst="rect">
            <a:avLst/>
          </a:prstGeom>
        </p:spPr>
        <p:txBody>
          <a:bodyPr wrap="square">
            <a:spAutoFit/>
          </a:bodyPr>
          <a:lstStyle/>
          <a:p>
            <a:r>
              <a:rPr lang="en-US" altLang="en-US" b="1" dirty="0"/>
              <a:t>What mathematical result does the following fragment compute and display?</a:t>
            </a:r>
          </a:p>
          <a:p>
            <a:pPr lvl="1">
              <a:lnSpc>
                <a:spcPct val="150000"/>
              </a:lnSpc>
              <a:buFont typeface="Wingdings" panose="05000000000000000000" pitchFamily="2" charset="2"/>
              <a:buNone/>
            </a:pPr>
            <a:r>
              <a:rPr lang="en-US" altLang="en-US" dirty="0" err="1">
                <a:latin typeface="Cambria" panose="02040503050406030204" pitchFamily="18" charset="0"/>
                <a:ea typeface="Cambria" panose="02040503050406030204" pitchFamily="18" charset="0"/>
              </a:rPr>
              <a:t>System.out.print</a:t>
            </a:r>
            <a:r>
              <a:rPr lang="en-US" altLang="en-US" dirty="0">
                <a:latin typeface="Cambria" panose="02040503050406030204" pitchFamily="18" charset="0"/>
                <a:ea typeface="Cambria" panose="02040503050406030204" pitchFamily="18" charset="0"/>
              </a:rPr>
              <a:t>("Enter x: ");</a:t>
            </a:r>
          </a:p>
          <a:p>
            <a:pPr lvl="1">
              <a:lnSpc>
                <a:spcPct val="150000"/>
              </a:lnSpc>
              <a:buFont typeface="Wingdings" panose="05000000000000000000" pitchFamily="2" charset="2"/>
              <a:buNone/>
            </a:pPr>
            <a:r>
              <a:rPr lang="en-US" altLang="en-US" dirty="0" err="1">
                <a:latin typeface="Cambria" panose="02040503050406030204" pitchFamily="18" charset="0"/>
                <a:ea typeface="Cambria" panose="02040503050406030204" pitchFamily="18" charset="0"/>
              </a:rPr>
              <a:t>int</a:t>
            </a:r>
            <a:r>
              <a:rPr lang="en-US" altLang="en-US" dirty="0">
                <a:latin typeface="Cambria" panose="02040503050406030204" pitchFamily="18" charset="0"/>
                <a:ea typeface="Cambria" panose="02040503050406030204" pitchFamily="18" charset="0"/>
              </a:rPr>
              <a:t> x = </a:t>
            </a:r>
            <a:r>
              <a:rPr lang="en-US" altLang="en-US" dirty="0" err="1">
                <a:latin typeface="Cambria" panose="02040503050406030204" pitchFamily="18" charset="0"/>
                <a:ea typeface="Cambria" panose="02040503050406030204" pitchFamily="18" charset="0"/>
              </a:rPr>
              <a:t>scan.nextInt</a:t>
            </a:r>
            <a:r>
              <a:rPr lang="en-US" altLang="en-US" dirty="0">
                <a:latin typeface="Cambria" panose="02040503050406030204" pitchFamily="18" charset="0"/>
                <a:ea typeface="Cambria" panose="02040503050406030204" pitchFamily="18" charset="0"/>
              </a:rPr>
              <a:t>();</a:t>
            </a:r>
          </a:p>
          <a:p>
            <a:pPr lvl="1">
              <a:lnSpc>
                <a:spcPct val="150000"/>
              </a:lnSpc>
              <a:buFont typeface="Wingdings" panose="05000000000000000000" pitchFamily="2" charset="2"/>
              <a:buNone/>
            </a:pPr>
            <a:r>
              <a:rPr lang="en-US" altLang="en-US" dirty="0" err="1">
                <a:latin typeface="Cambria" panose="02040503050406030204" pitchFamily="18" charset="0"/>
                <a:ea typeface="Cambria" panose="02040503050406030204" pitchFamily="18" charset="0"/>
              </a:rPr>
              <a:t>System.out.print</a:t>
            </a:r>
            <a:r>
              <a:rPr lang="en-US" altLang="en-US" dirty="0">
                <a:latin typeface="Cambria" panose="02040503050406030204" pitchFamily="18" charset="0"/>
                <a:ea typeface="Cambria" panose="02040503050406030204" pitchFamily="18" charset="0"/>
              </a:rPr>
              <a:t>("Enter y: ");</a:t>
            </a:r>
          </a:p>
          <a:p>
            <a:pPr lvl="1">
              <a:lnSpc>
                <a:spcPct val="150000"/>
              </a:lnSpc>
              <a:buFont typeface="Wingdings" panose="05000000000000000000" pitchFamily="2" charset="2"/>
              <a:buNone/>
            </a:pPr>
            <a:r>
              <a:rPr lang="en-US" altLang="en-US" dirty="0" err="1">
                <a:latin typeface="Cambria" panose="02040503050406030204" pitchFamily="18" charset="0"/>
                <a:ea typeface="Cambria" panose="02040503050406030204" pitchFamily="18" charset="0"/>
              </a:rPr>
              <a:t>int</a:t>
            </a:r>
            <a:r>
              <a:rPr lang="en-US" altLang="en-US" dirty="0">
                <a:latin typeface="Cambria" panose="02040503050406030204" pitchFamily="18" charset="0"/>
                <a:ea typeface="Cambria" panose="02040503050406030204" pitchFamily="18" charset="0"/>
              </a:rPr>
              <a:t> </a:t>
            </a:r>
            <a:r>
              <a:rPr lang="en-US" altLang="en-US" dirty="0" err="1">
                <a:latin typeface="Cambria" panose="02040503050406030204" pitchFamily="18" charset="0"/>
                <a:ea typeface="Cambria" panose="02040503050406030204" pitchFamily="18" charset="0"/>
              </a:rPr>
              <a:t>yFirst</a:t>
            </a:r>
            <a:r>
              <a:rPr lang="en-US" altLang="en-US" dirty="0">
                <a:latin typeface="Cambria" panose="02040503050406030204" pitchFamily="18" charset="0"/>
                <a:ea typeface="Cambria" panose="02040503050406030204" pitchFamily="18" charset="0"/>
              </a:rPr>
              <a:t> = </a:t>
            </a:r>
            <a:r>
              <a:rPr lang="en-US" altLang="en-US" dirty="0" err="1">
                <a:latin typeface="Cambria" panose="02040503050406030204" pitchFamily="18" charset="0"/>
                <a:ea typeface="Cambria" panose="02040503050406030204" pitchFamily="18" charset="0"/>
              </a:rPr>
              <a:t>scan.nextInt</a:t>
            </a:r>
            <a:r>
              <a:rPr lang="en-US" altLang="en-US" dirty="0">
                <a:latin typeface="Cambria" panose="02040503050406030204" pitchFamily="18" charset="0"/>
                <a:ea typeface="Cambria" panose="02040503050406030204" pitchFamily="18" charset="0"/>
              </a:rPr>
              <a:t>();</a:t>
            </a:r>
          </a:p>
          <a:p>
            <a:pPr lvl="1">
              <a:lnSpc>
                <a:spcPct val="150000"/>
              </a:lnSpc>
              <a:buFont typeface="Wingdings" panose="05000000000000000000" pitchFamily="2" charset="2"/>
              <a:buNone/>
            </a:pPr>
            <a:r>
              <a:rPr lang="en-US" altLang="en-US" dirty="0" err="1">
                <a:latin typeface="Cambria" panose="02040503050406030204" pitchFamily="18" charset="0"/>
                <a:ea typeface="Cambria" panose="02040503050406030204" pitchFamily="18" charset="0"/>
              </a:rPr>
              <a:t>int</a:t>
            </a:r>
            <a:r>
              <a:rPr lang="en-US" altLang="en-US" dirty="0">
                <a:latin typeface="Cambria" panose="02040503050406030204" pitchFamily="18" charset="0"/>
                <a:ea typeface="Cambria" panose="02040503050406030204" pitchFamily="18" charset="0"/>
              </a:rPr>
              <a:t> product = 1;</a:t>
            </a:r>
          </a:p>
          <a:p>
            <a:pPr lvl="1">
              <a:lnSpc>
                <a:spcPct val="150000"/>
              </a:lnSpc>
              <a:buFont typeface="Wingdings" panose="05000000000000000000" pitchFamily="2" charset="2"/>
              <a:buNone/>
            </a:pPr>
            <a:r>
              <a:rPr lang="en-US" altLang="en-US" dirty="0">
                <a:latin typeface="Cambria" panose="02040503050406030204" pitchFamily="18" charset="0"/>
                <a:ea typeface="Cambria" panose="02040503050406030204" pitchFamily="18" charset="0"/>
              </a:rPr>
              <a:t>for (</a:t>
            </a:r>
            <a:r>
              <a:rPr lang="en-US" altLang="en-US" dirty="0" err="1">
                <a:latin typeface="Cambria" panose="02040503050406030204" pitchFamily="18" charset="0"/>
                <a:ea typeface="Cambria" panose="02040503050406030204" pitchFamily="18" charset="0"/>
              </a:rPr>
              <a:t>int</a:t>
            </a:r>
            <a:r>
              <a:rPr lang="en-US" altLang="en-US" dirty="0">
                <a:latin typeface="Cambria" panose="02040503050406030204" pitchFamily="18" charset="0"/>
                <a:ea typeface="Cambria" panose="02040503050406030204" pitchFamily="18" charset="0"/>
              </a:rPr>
              <a:t> y = </a:t>
            </a:r>
            <a:r>
              <a:rPr lang="en-US" altLang="en-US" dirty="0" err="1">
                <a:latin typeface="Cambria" panose="02040503050406030204" pitchFamily="18" charset="0"/>
                <a:ea typeface="Cambria" panose="02040503050406030204" pitchFamily="18" charset="0"/>
              </a:rPr>
              <a:t>yFirst</a:t>
            </a:r>
            <a:r>
              <a:rPr lang="en-US" altLang="en-US" dirty="0">
                <a:latin typeface="Cambria" panose="02040503050406030204" pitchFamily="18" charset="0"/>
                <a:ea typeface="Cambria" panose="02040503050406030204" pitchFamily="18" charset="0"/>
              </a:rPr>
              <a:t>; y &gt; 0; y--)</a:t>
            </a:r>
          </a:p>
          <a:p>
            <a:pPr lvl="1">
              <a:lnSpc>
                <a:spcPct val="150000"/>
              </a:lnSpc>
              <a:buFont typeface="Wingdings" panose="05000000000000000000" pitchFamily="2" charset="2"/>
              <a:buNone/>
            </a:pPr>
            <a:r>
              <a:rPr lang="en-US" altLang="en-US" dirty="0">
                <a:latin typeface="Cambria" panose="02040503050406030204" pitchFamily="18" charset="0"/>
                <a:ea typeface="Cambria" panose="02040503050406030204" pitchFamily="18" charset="0"/>
              </a:rPr>
              <a:t>	product *= x;</a:t>
            </a:r>
          </a:p>
          <a:p>
            <a:pPr lvl="1">
              <a:lnSpc>
                <a:spcPct val="150000"/>
              </a:lnSpc>
              <a:buFont typeface="Wingdings" panose="05000000000000000000" pitchFamily="2" charset="2"/>
              <a:buNone/>
            </a:pPr>
            <a:r>
              <a:rPr lang="en-US" altLang="en-US" dirty="0" err="1">
                <a:latin typeface="Cambria" panose="02040503050406030204" pitchFamily="18" charset="0"/>
                <a:ea typeface="Cambria" panose="02040503050406030204" pitchFamily="18" charset="0"/>
              </a:rPr>
              <a:t>System.out.println</a:t>
            </a:r>
            <a:r>
              <a:rPr lang="en-US" altLang="en-US" dirty="0">
                <a:latin typeface="Cambria" panose="02040503050406030204" pitchFamily="18" charset="0"/>
                <a:ea typeface="Cambria" panose="02040503050406030204" pitchFamily="18" charset="0"/>
              </a:rPr>
              <a:t>(“result = “ + product);</a:t>
            </a:r>
          </a:p>
        </p:txBody>
      </p:sp>
      <p:sp>
        <p:nvSpPr>
          <p:cNvPr id="5" name="Rectangle 4"/>
          <p:cNvSpPr/>
          <p:nvPr/>
        </p:nvSpPr>
        <p:spPr>
          <a:xfrm>
            <a:off x="685800" y="259834"/>
            <a:ext cx="2685735" cy="461665"/>
          </a:xfrm>
          <a:prstGeom prst="rect">
            <a:avLst/>
          </a:prstGeom>
        </p:spPr>
        <p:txBody>
          <a:bodyPr wrap="none">
            <a:spAutoFit/>
          </a:bodyPr>
          <a:lstStyle/>
          <a:p>
            <a:r>
              <a:rPr lang="en-US" altLang="en-US" sz="2400" b="1" dirty="0">
                <a:latin typeface="Cambria" panose="02040503050406030204" pitchFamily="18" charset="0"/>
                <a:ea typeface="Cambria" panose="02040503050406030204" pitchFamily="18" charset="0"/>
              </a:rPr>
              <a:t>for loop Exercises</a:t>
            </a:r>
            <a:endParaRPr lang="en-IN" sz="2400" dirty="0"/>
          </a:p>
        </p:txBody>
      </p:sp>
    </p:spTree>
    <p:extLst>
      <p:ext uri="{BB962C8B-B14F-4D97-AF65-F5344CB8AC3E}">
        <p14:creationId xmlns:p14="http://schemas.microsoft.com/office/powerpoint/2010/main" val="553249565"/>
      </p:ext>
    </p:extLst>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Nested loops. What do these print?</a:t>
            </a:r>
            <a:endParaRPr lang="en-IN" b="1" dirty="0"/>
          </a:p>
        </p:txBody>
      </p:sp>
      <p:sp>
        <p:nvSpPr>
          <p:cNvPr id="3" name="Content Placeholder 2"/>
          <p:cNvSpPr>
            <a:spLocks noGrp="1"/>
          </p:cNvSpPr>
          <p:nvPr>
            <p:ph idx="1"/>
          </p:nvPr>
        </p:nvSpPr>
        <p:spPr>
          <a:xfrm>
            <a:off x="609600" y="1358901"/>
            <a:ext cx="10972800" cy="4991099"/>
          </a:xfrm>
        </p:spPr>
        <p:txBody>
          <a:bodyPr>
            <a:normAutofit fontScale="92500" lnSpcReduction="10000"/>
          </a:bodyPr>
          <a:lstStyle/>
          <a:p>
            <a:pPr>
              <a:lnSpc>
                <a:spcPct val="100000"/>
              </a:lnSpc>
            </a:pPr>
            <a:r>
              <a:rPr lang="en-US" altLang="en-US" sz="1800" dirty="0">
                <a:latin typeface="Cambria" panose="02040503050406030204" pitchFamily="18" charset="0"/>
                <a:ea typeface="Cambria" panose="02040503050406030204" pitchFamily="18" charset="0"/>
              </a:rPr>
              <a:t>for (</a:t>
            </a:r>
            <a:r>
              <a:rPr lang="en-US" altLang="en-US" sz="1800" dirty="0" err="1">
                <a:latin typeface="Cambria" panose="02040503050406030204" pitchFamily="18" charset="0"/>
                <a:ea typeface="Cambria" panose="02040503050406030204" pitchFamily="18" charset="0"/>
              </a:rPr>
              <a:t>int</a:t>
            </a:r>
            <a:r>
              <a:rPr lang="en-US" altLang="en-US" sz="1800" dirty="0">
                <a:latin typeface="Cambria" panose="02040503050406030204" pitchFamily="18" charset="0"/>
                <a:ea typeface="Cambria" panose="02040503050406030204" pitchFamily="18" charset="0"/>
              </a:rPr>
              <a:t> </a:t>
            </a:r>
            <a:r>
              <a:rPr lang="en-US" altLang="en-US" sz="1800" dirty="0" err="1">
                <a:latin typeface="Cambria" panose="02040503050406030204" pitchFamily="18" charset="0"/>
                <a:ea typeface="Cambria" panose="02040503050406030204" pitchFamily="18" charset="0"/>
              </a:rPr>
              <a:t>i</a:t>
            </a:r>
            <a:r>
              <a:rPr lang="en-US" altLang="en-US" sz="1800" dirty="0">
                <a:latin typeface="Cambria" panose="02040503050406030204" pitchFamily="18" charset="0"/>
                <a:ea typeface="Cambria" panose="02040503050406030204" pitchFamily="18" charset="0"/>
              </a:rPr>
              <a:t> = 1; </a:t>
            </a:r>
            <a:r>
              <a:rPr lang="en-US" altLang="en-US" sz="1800" dirty="0" err="1">
                <a:latin typeface="Cambria" panose="02040503050406030204" pitchFamily="18" charset="0"/>
                <a:ea typeface="Cambria" panose="02040503050406030204" pitchFamily="18" charset="0"/>
              </a:rPr>
              <a:t>i</a:t>
            </a:r>
            <a:r>
              <a:rPr lang="en-US" altLang="en-US" sz="1800" dirty="0">
                <a:latin typeface="Cambria" panose="02040503050406030204" pitchFamily="18" charset="0"/>
                <a:ea typeface="Cambria" panose="02040503050406030204" pitchFamily="18" charset="0"/>
              </a:rPr>
              <a:t> &lt; 4; </a:t>
            </a:r>
            <a:r>
              <a:rPr lang="en-US" altLang="en-US" sz="1800" dirty="0" err="1">
                <a:latin typeface="Cambria" panose="02040503050406030204" pitchFamily="18" charset="0"/>
                <a:ea typeface="Cambria" panose="02040503050406030204" pitchFamily="18" charset="0"/>
              </a:rPr>
              <a:t>i</a:t>
            </a:r>
            <a:r>
              <a:rPr lang="en-US" altLang="en-US" sz="1800" dirty="0">
                <a:latin typeface="Cambria" panose="02040503050406030204" pitchFamily="18" charset="0"/>
                <a:ea typeface="Cambria" panose="02040503050406030204" pitchFamily="18" charset="0"/>
              </a:rPr>
              <a:t>++)</a:t>
            </a:r>
          </a:p>
          <a:p>
            <a:pPr>
              <a:lnSpc>
                <a:spcPct val="100000"/>
              </a:lnSpc>
              <a:buFontTx/>
              <a:buNone/>
            </a:pPr>
            <a:r>
              <a:rPr lang="en-US" altLang="en-US" sz="1800" dirty="0">
                <a:latin typeface="Cambria" panose="02040503050406030204" pitchFamily="18" charset="0"/>
                <a:ea typeface="Cambria" panose="02040503050406030204" pitchFamily="18" charset="0"/>
              </a:rPr>
              <a:t>	   for (</a:t>
            </a:r>
            <a:r>
              <a:rPr lang="en-US" altLang="en-US" sz="1800" dirty="0" err="1">
                <a:latin typeface="Cambria" panose="02040503050406030204" pitchFamily="18" charset="0"/>
                <a:ea typeface="Cambria" panose="02040503050406030204" pitchFamily="18" charset="0"/>
              </a:rPr>
              <a:t>int</a:t>
            </a:r>
            <a:r>
              <a:rPr lang="en-US" altLang="en-US" sz="1800" dirty="0">
                <a:latin typeface="Cambria" panose="02040503050406030204" pitchFamily="18" charset="0"/>
                <a:ea typeface="Cambria" panose="02040503050406030204" pitchFamily="18" charset="0"/>
              </a:rPr>
              <a:t> j = 1; j &lt; </a:t>
            </a:r>
            <a:r>
              <a:rPr lang="en-US" altLang="en-US" sz="1800" dirty="0" err="1">
                <a:latin typeface="Cambria" panose="02040503050406030204" pitchFamily="18" charset="0"/>
                <a:ea typeface="Cambria" panose="02040503050406030204" pitchFamily="18" charset="0"/>
              </a:rPr>
              <a:t>i</a:t>
            </a:r>
            <a:r>
              <a:rPr lang="en-US" altLang="en-US" sz="1800" dirty="0">
                <a:latin typeface="Cambria" panose="02040503050406030204" pitchFamily="18" charset="0"/>
                <a:ea typeface="Cambria" panose="02040503050406030204" pitchFamily="18" charset="0"/>
              </a:rPr>
              <a:t>; </a:t>
            </a:r>
            <a:r>
              <a:rPr lang="en-US" altLang="en-US" sz="1800" dirty="0" err="1">
                <a:latin typeface="Cambria" panose="02040503050406030204" pitchFamily="18" charset="0"/>
                <a:ea typeface="Cambria" panose="02040503050406030204" pitchFamily="18" charset="0"/>
              </a:rPr>
              <a:t>j++</a:t>
            </a:r>
            <a:r>
              <a:rPr lang="en-US" altLang="en-US" sz="1800" dirty="0">
                <a:latin typeface="Cambria" panose="02040503050406030204" pitchFamily="18" charset="0"/>
                <a:ea typeface="Cambria" panose="02040503050406030204" pitchFamily="18" charset="0"/>
              </a:rPr>
              <a:t>)</a:t>
            </a:r>
          </a:p>
          <a:p>
            <a:pPr>
              <a:lnSpc>
                <a:spcPct val="100000"/>
              </a:lnSpc>
              <a:buFontTx/>
              <a:buNone/>
            </a:pPr>
            <a:r>
              <a:rPr lang="en-US" altLang="en-US" sz="1800" dirty="0">
                <a:latin typeface="Cambria" panose="02040503050406030204" pitchFamily="18" charset="0"/>
                <a:ea typeface="Cambria" panose="02040503050406030204" pitchFamily="18" charset="0"/>
              </a:rPr>
              <a:t>	      </a:t>
            </a:r>
            <a:r>
              <a:rPr lang="en-US" altLang="en-US" sz="1800" dirty="0" err="1">
                <a:latin typeface="Cambria" panose="02040503050406030204" pitchFamily="18" charset="0"/>
                <a:ea typeface="Cambria" panose="02040503050406030204" pitchFamily="18" charset="0"/>
              </a:rPr>
              <a:t>System.out.println</a:t>
            </a:r>
            <a:r>
              <a:rPr lang="en-US" altLang="en-US" sz="1800" dirty="0">
                <a:latin typeface="Cambria" panose="02040503050406030204" pitchFamily="18" charset="0"/>
                <a:ea typeface="Cambria" panose="02040503050406030204" pitchFamily="18" charset="0"/>
              </a:rPr>
              <a:t>(</a:t>
            </a:r>
            <a:r>
              <a:rPr lang="en-US" altLang="en-US" sz="1800" dirty="0" err="1">
                <a:latin typeface="Cambria" panose="02040503050406030204" pitchFamily="18" charset="0"/>
                <a:ea typeface="Cambria" panose="02040503050406030204" pitchFamily="18" charset="0"/>
              </a:rPr>
              <a:t>i</a:t>
            </a:r>
            <a:r>
              <a:rPr lang="en-US" altLang="en-US" sz="1800" dirty="0">
                <a:latin typeface="Cambria" panose="02040503050406030204" pitchFamily="18" charset="0"/>
                <a:ea typeface="Cambria" panose="02040503050406030204" pitchFamily="18" charset="0"/>
              </a:rPr>
              <a:t> + “ “ + j</a:t>
            </a:r>
            <a:r>
              <a:rPr lang="en-US" altLang="en-US" sz="1800" dirty="0" smtClean="0">
                <a:latin typeface="Cambria" panose="02040503050406030204" pitchFamily="18" charset="0"/>
                <a:ea typeface="Cambria" panose="02040503050406030204" pitchFamily="18" charset="0"/>
              </a:rPr>
              <a:t>);</a:t>
            </a:r>
          </a:p>
          <a:p>
            <a:pPr>
              <a:lnSpc>
                <a:spcPct val="100000"/>
              </a:lnSpc>
              <a:buFontTx/>
              <a:buNone/>
            </a:pPr>
            <a:endParaRPr lang="en-US" altLang="en-US" sz="1800" dirty="0">
              <a:latin typeface="Cambria" panose="02040503050406030204" pitchFamily="18" charset="0"/>
              <a:ea typeface="Cambria" panose="02040503050406030204" pitchFamily="18" charset="0"/>
            </a:endParaRPr>
          </a:p>
          <a:p>
            <a:pPr>
              <a:lnSpc>
                <a:spcPct val="100000"/>
              </a:lnSpc>
            </a:pPr>
            <a:r>
              <a:rPr lang="en-US" altLang="en-US" sz="1800" dirty="0">
                <a:latin typeface="Cambria" panose="02040503050406030204" pitchFamily="18" charset="0"/>
                <a:ea typeface="Cambria" panose="02040503050406030204" pitchFamily="18" charset="0"/>
              </a:rPr>
              <a:t>for (</a:t>
            </a:r>
            <a:r>
              <a:rPr lang="en-US" altLang="en-US" sz="1800" dirty="0" err="1">
                <a:latin typeface="Cambria" panose="02040503050406030204" pitchFamily="18" charset="0"/>
                <a:ea typeface="Cambria" panose="02040503050406030204" pitchFamily="18" charset="0"/>
              </a:rPr>
              <a:t>int</a:t>
            </a:r>
            <a:r>
              <a:rPr lang="en-US" altLang="en-US" sz="1800" dirty="0">
                <a:latin typeface="Cambria" panose="02040503050406030204" pitchFamily="18" charset="0"/>
                <a:ea typeface="Cambria" panose="02040503050406030204" pitchFamily="18" charset="0"/>
              </a:rPr>
              <a:t> </a:t>
            </a:r>
            <a:r>
              <a:rPr lang="en-US" altLang="en-US" sz="1800" dirty="0" err="1">
                <a:latin typeface="Cambria" panose="02040503050406030204" pitchFamily="18" charset="0"/>
                <a:ea typeface="Cambria" panose="02040503050406030204" pitchFamily="18" charset="0"/>
              </a:rPr>
              <a:t>i</a:t>
            </a:r>
            <a:r>
              <a:rPr lang="en-US" altLang="en-US" sz="1800" dirty="0">
                <a:latin typeface="Cambria" panose="02040503050406030204" pitchFamily="18" charset="0"/>
                <a:ea typeface="Cambria" panose="02040503050406030204" pitchFamily="18" charset="0"/>
              </a:rPr>
              <a:t> = 0; </a:t>
            </a:r>
            <a:r>
              <a:rPr lang="en-US" altLang="en-US" sz="1800" dirty="0" err="1">
                <a:latin typeface="Cambria" panose="02040503050406030204" pitchFamily="18" charset="0"/>
                <a:ea typeface="Cambria" panose="02040503050406030204" pitchFamily="18" charset="0"/>
              </a:rPr>
              <a:t>i</a:t>
            </a:r>
            <a:r>
              <a:rPr lang="en-US" altLang="en-US" sz="1800" dirty="0">
                <a:latin typeface="Cambria" panose="02040503050406030204" pitchFamily="18" charset="0"/>
                <a:ea typeface="Cambria" panose="02040503050406030204" pitchFamily="18" charset="0"/>
              </a:rPr>
              <a:t> &lt; 4; </a:t>
            </a:r>
            <a:r>
              <a:rPr lang="en-US" altLang="en-US" sz="1800" dirty="0" err="1">
                <a:latin typeface="Cambria" panose="02040503050406030204" pitchFamily="18" charset="0"/>
                <a:ea typeface="Cambria" panose="02040503050406030204" pitchFamily="18" charset="0"/>
              </a:rPr>
              <a:t>i</a:t>
            </a:r>
            <a:r>
              <a:rPr lang="en-US" altLang="en-US" sz="1800" dirty="0">
                <a:latin typeface="Cambria" panose="02040503050406030204" pitchFamily="18" charset="0"/>
                <a:ea typeface="Cambria" panose="02040503050406030204" pitchFamily="18" charset="0"/>
              </a:rPr>
              <a:t>++)</a:t>
            </a:r>
          </a:p>
          <a:p>
            <a:pPr lvl="1">
              <a:lnSpc>
                <a:spcPct val="100000"/>
              </a:lnSpc>
              <a:buFont typeface="Wingdings" panose="05000000000000000000" pitchFamily="2" charset="2"/>
              <a:buNone/>
            </a:pPr>
            <a:r>
              <a:rPr lang="en-US" altLang="en-US" dirty="0">
                <a:latin typeface="Cambria" panose="02040503050406030204" pitchFamily="18" charset="0"/>
                <a:ea typeface="Cambria" panose="02040503050406030204" pitchFamily="18" charset="0"/>
              </a:rPr>
              <a:t>   for (</a:t>
            </a:r>
            <a:r>
              <a:rPr lang="en-US" altLang="en-US" dirty="0" err="1">
                <a:latin typeface="Cambria" panose="02040503050406030204" pitchFamily="18" charset="0"/>
                <a:ea typeface="Cambria" panose="02040503050406030204" pitchFamily="18" charset="0"/>
              </a:rPr>
              <a:t>int</a:t>
            </a:r>
            <a:r>
              <a:rPr lang="en-US" altLang="en-US" dirty="0">
                <a:latin typeface="Cambria" panose="02040503050406030204" pitchFamily="18" charset="0"/>
                <a:ea typeface="Cambria" panose="02040503050406030204" pitchFamily="18" charset="0"/>
              </a:rPr>
              <a:t> j = 1; j &lt; </a:t>
            </a:r>
            <a:r>
              <a:rPr lang="en-US" altLang="en-US" dirty="0" err="1">
                <a:latin typeface="Cambria" panose="02040503050406030204" pitchFamily="18" charset="0"/>
                <a:ea typeface="Cambria" panose="02040503050406030204" pitchFamily="18" charset="0"/>
              </a:rPr>
              <a:t>i</a:t>
            </a:r>
            <a:r>
              <a:rPr lang="en-US" altLang="en-US" dirty="0">
                <a:latin typeface="Cambria" panose="02040503050406030204" pitchFamily="18" charset="0"/>
                <a:ea typeface="Cambria" panose="02040503050406030204" pitchFamily="18" charset="0"/>
              </a:rPr>
              <a:t>; </a:t>
            </a:r>
            <a:r>
              <a:rPr lang="en-US" altLang="en-US" dirty="0" err="1">
                <a:latin typeface="Cambria" panose="02040503050406030204" pitchFamily="18" charset="0"/>
                <a:ea typeface="Cambria" panose="02040503050406030204" pitchFamily="18" charset="0"/>
              </a:rPr>
              <a:t>j++</a:t>
            </a:r>
            <a:r>
              <a:rPr lang="en-US" altLang="en-US" dirty="0">
                <a:latin typeface="Cambria" panose="02040503050406030204" pitchFamily="18" charset="0"/>
                <a:ea typeface="Cambria" panose="02040503050406030204" pitchFamily="18" charset="0"/>
              </a:rPr>
              <a:t>)</a:t>
            </a:r>
          </a:p>
          <a:p>
            <a:pPr>
              <a:lnSpc>
                <a:spcPct val="100000"/>
              </a:lnSpc>
              <a:buFontTx/>
              <a:buNone/>
            </a:pPr>
            <a:r>
              <a:rPr lang="en-US" altLang="en-US" sz="1800" dirty="0">
                <a:latin typeface="Cambria" panose="02040503050406030204" pitchFamily="18" charset="0"/>
                <a:ea typeface="Cambria" panose="02040503050406030204" pitchFamily="18" charset="0"/>
              </a:rPr>
              <a:t>	      </a:t>
            </a:r>
            <a:r>
              <a:rPr lang="en-US" altLang="en-US" sz="1800" dirty="0" err="1">
                <a:latin typeface="Cambria" panose="02040503050406030204" pitchFamily="18" charset="0"/>
                <a:ea typeface="Cambria" panose="02040503050406030204" pitchFamily="18" charset="0"/>
              </a:rPr>
              <a:t>System.out.println</a:t>
            </a:r>
            <a:r>
              <a:rPr lang="en-US" altLang="en-US" sz="1800" dirty="0">
                <a:latin typeface="Cambria" panose="02040503050406030204" pitchFamily="18" charset="0"/>
                <a:ea typeface="Cambria" panose="02040503050406030204" pitchFamily="18" charset="0"/>
              </a:rPr>
              <a:t>(</a:t>
            </a:r>
            <a:r>
              <a:rPr lang="en-US" altLang="en-US" sz="1800" dirty="0" err="1">
                <a:latin typeface="Cambria" panose="02040503050406030204" pitchFamily="18" charset="0"/>
                <a:ea typeface="Cambria" panose="02040503050406030204" pitchFamily="18" charset="0"/>
              </a:rPr>
              <a:t>i</a:t>
            </a:r>
            <a:r>
              <a:rPr lang="en-US" altLang="en-US" sz="1800" dirty="0">
                <a:latin typeface="Cambria" panose="02040503050406030204" pitchFamily="18" charset="0"/>
                <a:ea typeface="Cambria" panose="02040503050406030204" pitchFamily="18" charset="0"/>
              </a:rPr>
              <a:t> + “ “ + j</a:t>
            </a:r>
            <a:r>
              <a:rPr lang="en-US" altLang="en-US" sz="1800" dirty="0" smtClean="0">
                <a:latin typeface="Cambria" panose="02040503050406030204" pitchFamily="18" charset="0"/>
                <a:ea typeface="Cambria" panose="02040503050406030204" pitchFamily="18" charset="0"/>
              </a:rPr>
              <a:t>);</a:t>
            </a:r>
          </a:p>
          <a:p>
            <a:pPr>
              <a:lnSpc>
                <a:spcPct val="100000"/>
              </a:lnSpc>
              <a:buFontTx/>
              <a:buNone/>
            </a:pPr>
            <a:endParaRPr lang="en-US" altLang="en-US" sz="1800" dirty="0">
              <a:latin typeface="Cambria" panose="02040503050406030204" pitchFamily="18" charset="0"/>
              <a:ea typeface="Cambria" panose="02040503050406030204" pitchFamily="18" charset="0"/>
            </a:endParaRPr>
          </a:p>
          <a:p>
            <a:pPr>
              <a:lnSpc>
                <a:spcPct val="100000"/>
              </a:lnSpc>
            </a:pPr>
            <a:r>
              <a:rPr lang="en-US" altLang="en-US" sz="1800" dirty="0">
                <a:latin typeface="Cambria" panose="02040503050406030204" pitchFamily="18" charset="0"/>
                <a:ea typeface="Cambria" panose="02040503050406030204" pitchFamily="18" charset="0"/>
              </a:rPr>
              <a:t>for (</a:t>
            </a:r>
            <a:r>
              <a:rPr lang="en-US" altLang="en-US" sz="1800" dirty="0" err="1">
                <a:latin typeface="Cambria" panose="02040503050406030204" pitchFamily="18" charset="0"/>
                <a:ea typeface="Cambria" panose="02040503050406030204" pitchFamily="18" charset="0"/>
              </a:rPr>
              <a:t>int</a:t>
            </a:r>
            <a:r>
              <a:rPr lang="en-US" altLang="en-US" sz="1800" dirty="0">
                <a:latin typeface="Cambria" panose="02040503050406030204" pitchFamily="18" charset="0"/>
                <a:ea typeface="Cambria" panose="02040503050406030204" pitchFamily="18" charset="0"/>
              </a:rPr>
              <a:t> </a:t>
            </a:r>
            <a:r>
              <a:rPr lang="en-US" altLang="en-US" sz="1800" dirty="0" err="1">
                <a:latin typeface="Cambria" panose="02040503050406030204" pitchFamily="18" charset="0"/>
                <a:ea typeface="Cambria" panose="02040503050406030204" pitchFamily="18" charset="0"/>
              </a:rPr>
              <a:t>i</a:t>
            </a:r>
            <a:r>
              <a:rPr lang="en-US" altLang="en-US" sz="1800" dirty="0">
                <a:latin typeface="Cambria" panose="02040503050406030204" pitchFamily="18" charset="0"/>
                <a:ea typeface="Cambria" panose="02040503050406030204" pitchFamily="18" charset="0"/>
              </a:rPr>
              <a:t> = 1; </a:t>
            </a:r>
            <a:r>
              <a:rPr lang="en-US" altLang="en-US" sz="1800" dirty="0" err="1">
                <a:latin typeface="Cambria" panose="02040503050406030204" pitchFamily="18" charset="0"/>
                <a:ea typeface="Cambria" panose="02040503050406030204" pitchFamily="18" charset="0"/>
              </a:rPr>
              <a:t>i</a:t>
            </a:r>
            <a:r>
              <a:rPr lang="en-US" altLang="en-US" sz="1800" dirty="0">
                <a:latin typeface="Cambria" panose="02040503050406030204" pitchFamily="18" charset="0"/>
                <a:ea typeface="Cambria" panose="02040503050406030204" pitchFamily="18" charset="0"/>
              </a:rPr>
              <a:t> &lt; 4; </a:t>
            </a:r>
            <a:r>
              <a:rPr lang="en-US" altLang="en-US" sz="1800" dirty="0" err="1">
                <a:latin typeface="Cambria" panose="02040503050406030204" pitchFamily="18" charset="0"/>
                <a:ea typeface="Cambria" panose="02040503050406030204" pitchFamily="18" charset="0"/>
              </a:rPr>
              <a:t>i</a:t>
            </a:r>
            <a:r>
              <a:rPr lang="en-US" altLang="en-US" sz="1800" dirty="0">
                <a:latin typeface="Cambria" panose="02040503050406030204" pitchFamily="18" charset="0"/>
                <a:ea typeface="Cambria" panose="02040503050406030204" pitchFamily="18" charset="0"/>
              </a:rPr>
              <a:t>++)</a:t>
            </a:r>
          </a:p>
          <a:p>
            <a:pPr>
              <a:lnSpc>
                <a:spcPct val="100000"/>
              </a:lnSpc>
              <a:buFontTx/>
              <a:buNone/>
            </a:pPr>
            <a:r>
              <a:rPr lang="en-US" altLang="en-US" sz="1800" dirty="0">
                <a:latin typeface="Cambria" panose="02040503050406030204" pitchFamily="18" charset="0"/>
                <a:ea typeface="Cambria" panose="02040503050406030204" pitchFamily="18" charset="0"/>
              </a:rPr>
              <a:t>	   for (</a:t>
            </a:r>
            <a:r>
              <a:rPr lang="en-US" altLang="en-US" sz="1800" dirty="0" err="1">
                <a:latin typeface="Cambria" panose="02040503050406030204" pitchFamily="18" charset="0"/>
                <a:ea typeface="Cambria" panose="02040503050406030204" pitchFamily="18" charset="0"/>
              </a:rPr>
              <a:t>int</a:t>
            </a:r>
            <a:r>
              <a:rPr lang="en-US" altLang="en-US" sz="1800" dirty="0">
                <a:latin typeface="Cambria" panose="02040503050406030204" pitchFamily="18" charset="0"/>
                <a:ea typeface="Cambria" panose="02040503050406030204" pitchFamily="18" charset="0"/>
              </a:rPr>
              <a:t> j = 1; j &lt; </a:t>
            </a:r>
            <a:r>
              <a:rPr lang="en-US" altLang="en-US" sz="1800" dirty="0" err="1">
                <a:latin typeface="Cambria" panose="02040503050406030204" pitchFamily="18" charset="0"/>
                <a:ea typeface="Cambria" panose="02040503050406030204" pitchFamily="18" charset="0"/>
              </a:rPr>
              <a:t>i</a:t>
            </a:r>
            <a:r>
              <a:rPr lang="en-US" altLang="en-US" sz="1800" dirty="0">
                <a:latin typeface="Cambria" panose="02040503050406030204" pitchFamily="18" charset="0"/>
                <a:ea typeface="Cambria" panose="02040503050406030204" pitchFamily="18" charset="0"/>
              </a:rPr>
              <a:t>; </a:t>
            </a:r>
            <a:r>
              <a:rPr lang="en-US" altLang="en-US" sz="1800" dirty="0" err="1">
                <a:latin typeface="Cambria" panose="02040503050406030204" pitchFamily="18" charset="0"/>
                <a:ea typeface="Cambria" panose="02040503050406030204" pitchFamily="18" charset="0"/>
              </a:rPr>
              <a:t>j++</a:t>
            </a:r>
            <a:r>
              <a:rPr lang="en-US" altLang="en-US" sz="1800" dirty="0">
                <a:latin typeface="Cambria" panose="02040503050406030204" pitchFamily="18" charset="0"/>
                <a:ea typeface="Cambria" panose="02040503050406030204" pitchFamily="18" charset="0"/>
              </a:rPr>
              <a:t>)</a:t>
            </a:r>
          </a:p>
          <a:p>
            <a:pPr>
              <a:lnSpc>
                <a:spcPct val="100000"/>
              </a:lnSpc>
              <a:buFontTx/>
              <a:buNone/>
            </a:pPr>
            <a:r>
              <a:rPr lang="en-US" altLang="en-US" sz="1800" dirty="0">
                <a:latin typeface="Cambria" panose="02040503050406030204" pitchFamily="18" charset="0"/>
                <a:ea typeface="Cambria" panose="02040503050406030204" pitchFamily="18" charset="0"/>
              </a:rPr>
              <a:t>	      </a:t>
            </a:r>
            <a:r>
              <a:rPr lang="en-US" altLang="en-US" sz="1800" dirty="0" err="1">
                <a:latin typeface="Cambria" panose="02040503050406030204" pitchFamily="18" charset="0"/>
                <a:ea typeface="Cambria" panose="02040503050406030204" pitchFamily="18" charset="0"/>
              </a:rPr>
              <a:t>System.out.println</a:t>
            </a:r>
            <a:r>
              <a:rPr lang="en-US" altLang="en-US" sz="1800" dirty="0">
                <a:latin typeface="Cambria" panose="02040503050406030204" pitchFamily="18" charset="0"/>
                <a:ea typeface="Cambria" panose="02040503050406030204" pitchFamily="18" charset="0"/>
              </a:rPr>
              <a:t>(</a:t>
            </a:r>
            <a:r>
              <a:rPr lang="en-US" altLang="en-US" sz="1800" dirty="0" err="1">
                <a:latin typeface="Cambria" panose="02040503050406030204" pitchFamily="18" charset="0"/>
                <a:ea typeface="Cambria" panose="02040503050406030204" pitchFamily="18" charset="0"/>
              </a:rPr>
              <a:t>i</a:t>
            </a:r>
            <a:r>
              <a:rPr lang="en-US" altLang="en-US" sz="1800" dirty="0">
                <a:latin typeface="Cambria" panose="02040503050406030204" pitchFamily="18" charset="0"/>
                <a:ea typeface="Cambria" panose="02040503050406030204" pitchFamily="18" charset="0"/>
              </a:rPr>
              <a:t> + “ “ + j);</a:t>
            </a:r>
          </a:p>
          <a:p>
            <a:pPr>
              <a:lnSpc>
                <a:spcPct val="100000"/>
              </a:lnSpc>
              <a:buFontTx/>
              <a:buNone/>
            </a:pPr>
            <a:r>
              <a:rPr lang="en-US" altLang="en-US" sz="1800" dirty="0">
                <a:latin typeface="Cambria" panose="02040503050406030204" pitchFamily="18" charset="0"/>
                <a:ea typeface="Cambria" panose="02040503050406030204" pitchFamily="18" charset="0"/>
              </a:rPr>
              <a:t>	      </a:t>
            </a:r>
            <a:r>
              <a:rPr lang="en-US" altLang="en-US" sz="1800" dirty="0" err="1">
                <a:latin typeface="Cambria" panose="02040503050406030204" pitchFamily="18" charset="0"/>
                <a:ea typeface="Cambria" panose="02040503050406030204" pitchFamily="18" charset="0"/>
              </a:rPr>
              <a:t>System.out.println</a:t>
            </a:r>
            <a:r>
              <a:rPr lang="en-US" altLang="en-US" sz="1800" dirty="0" smtClean="0">
                <a:latin typeface="Cambria" panose="02040503050406030204" pitchFamily="18" charset="0"/>
                <a:ea typeface="Cambria" panose="02040503050406030204" pitchFamily="18" charset="0"/>
              </a:rPr>
              <a:t>(“******”);</a:t>
            </a:r>
          </a:p>
          <a:p>
            <a:pPr>
              <a:lnSpc>
                <a:spcPct val="100000"/>
              </a:lnSpc>
              <a:buFontTx/>
              <a:buNone/>
            </a:pPr>
            <a:endParaRPr lang="en-US" altLang="en-US" sz="1800" dirty="0">
              <a:latin typeface="Cambria" panose="02040503050406030204" pitchFamily="18" charset="0"/>
              <a:ea typeface="Cambria" panose="02040503050406030204" pitchFamily="18" charset="0"/>
            </a:endParaRPr>
          </a:p>
          <a:p>
            <a:pPr>
              <a:lnSpc>
                <a:spcPct val="100000"/>
              </a:lnSpc>
            </a:pPr>
            <a:r>
              <a:rPr lang="en-US" altLang="en-US" sz="1800" dirty="0" err="1">
                <a:latin typeface="Cambria" panose="02040503050406030204" pitchFamily="18" charset="0"/>
                <a:ea typeface="Cambria" panose="02040503050406030204" pitchFamily="18" charset="0"/>
              </a:rPr>
              <a:t>int</a:t>
            </a:r>
            <a:r>
              <a:rPr lang="en-US" altLang="en-US" sz="1800" dirty="0">
                <a:latin typeface="Cambria" panose="02040503050406030204" pitchFamily="18" charset="0"/>
                <a:ea typeface="Cambria" panose="02040503050406030204" pitchFamily="18" charset="0"/>
              </a:rPr>
              <a:t> T = 0;</a:t>
            </a:r>
          </a:p>
          <a:p>
            <a:pPr>
              <a:lnSpc>
                <a:spcPct val="100000"/>
              </a:lnSpc>
              <a:buFontTx/>
              <a:buNone/>
            </a:pPr>
            <a:r>
              <a:rPr lang="en-US" altLang="en-US" sz="1800" dirty="0">
                <a:latin typeface="Cambria" panose="02040503050406030204" pitchFamily="18" charset="0"/>
                <a:ea typeface="Cambria" panose="02040503050406030204" pitchFamily="18" charset="0"/>
              </a:rPr>
              <a:t>   for (</a:t>
            </a:r>
            <a:r>
              <a:rPr lang="en-US" altLang="en-US" sz="1800" dirty="0" err="1">
                <a:latin typeface="Cambria" panose="02040503050406030204" pitchFamily="18" charset="0"/>
                <a:ea typeface="Cambria" panose="02040503050406030204" pitchFamily="18" charset="0"/>
              </a:rPr>
              <a:t>int</a:t>
            </a:r>
            <a:r>
              <a:rPr lang="en-US" altLang="en-US" sz="1800" dirty="0">
                <a:latin typeface="Cambria" panose="02040503050406030204" pitchFamily="18" charset="0"/>
                <a:ea typeface="Cambria" panose="02040503050406030204" pitchFamily="18" charset="0"/>
              </a:rPr>
              <a:t> </a:t>
            </a:r>
            <a:r>
              <a:rPr lang="en-US" altLang="en-US" sz="1800" dirty="0" err="1">
                <a:latin typeface="Cambria" panose="02040503050406030204" pitchFamily="18" charset="0"/>
                <a:ea typeface="Cambria" panose="02040503050406030204" pitchFamily="18" charset="0"/>
              </a:rPr>
              <a:t>i</a:t>
            </a:r>
            <a:r>
              <a:rPr lang="en-US" altLang="en-US" sz="1800" dirty="0">
                <a:latin typeface="Cambria" panose="02040503050406030204" pitchFamily="18" charset="0"/>
                <a:ea typeface="Cambria" panose="02040503050406030204" pitchFamily="18" charset="0"/>
              </a:rPr>
              <a:t> = 1; </a:t>
            </a:r>
            <a:r>
              <a:rPr lang="en-US" altLang="en-US" sz="1800" dirty="0" err="1">
                <a:latin typeface="Cambria" panose="02040503050406030204" pitchFamily="18" charset="0"/>
                <a:ea typeface="Cambria" panose="02040503050406030204" pitchFamily="18" charset="0"/>
              </a:rPr>
              <a:t>i</a:t>
            </a:r>
            <a:r>
              <a:rPr lang="en-US" altLang="en-US" sz="1800" dirty="0">
                <a:latin typeface="Cambria" panose="02040503050406030204" pitchFamily="18" charset="0"/>
                <a:ea typeface="Cambria" panose="02040503050406030204" pitchFamily="18" charset="0"/>
              </a:rPr>
              <a:t> &lt; 4; </a:t>
            </a:r>
            <a:r>
              <a:rPr lang="en-US" altLang="en-US" sz="1800" dirty="0" err="1">
                <a:latin typeface="Cambria" panose="02040503050406030204" pitchFamily="18" charset="0"/>
                <a:ea typeface="Cambria" panose="02040503050406030204" pitchFamily="18" charset="0"/>
              </a:rPr>
              <a:t>i</a:t>
            </a:r>
            <a:r>
              <a:rPr lang="en-US" altLang="en-US" sz="1800" dirty="0">
                <a:latin typeface="Cambria" panose="02040503050406030204" pitchFamily="18" charset="0"/>
                <a:ea typeface="Cambria" panose="02040503050406030204" pitchFamily="18" charset="0"/>
              </a:rPr>
              <a:t>++) {</a:t>
            </a:r>
          </a:p>
          <a:p>
            <a:pPr>
              <a:lnSpc>
                <a:spcPct val="100000"/>
              </a:lnSpc>
              <a:buFontTx/>
              <a:buNone/>
            </a:pPr>
            <a:r>
              <a:rPr lang="en-US" altLang="en-US" sz="1800" dirty="0">
                <a:latin typeface="Cambria" panose="02040503050406030204" pitchFamily="18" charset="0"/>
                <a:ea typeface="Cambria" panose="02040503050406030204" pitchFamily="18" charset="0"/>
              </a:rPr>
              <a:t>	   for (</a:t>
            </a:r>
            <a:r>
              <a:rPr lang="en-US" altLang="en-US" sz="1800" dirty="0" err="1">
                <a:latin typeface="Cambria" panose="02040503050406030204" pitchFamily="18" charset="0"/>
                <a:ea typeface="Cambria" panose="02040503050406030204" pitchFamily="18" charset="0"/>
              </a:rPr>
              <a:t>int</a:t>
            </a:r>
            <a:r>
              <a:rPr lang="en-US" altLang="en-US" sz="1800" dirty="0">
                <a:latin typeface="Cambria" panose="02040503050406030204" pitchFamily="18" charset="0"/>
                <a:ea typeface="Cambria" panose="02040503050406030204" pitchFamily="18" charset="0"/>
              </a:rPr>
              <a:t> j = 1; j &lt; 2*</a:t>
            </a:r>
            <a:r>
              <a:rPr lang="en-US" altLang="en-US" sz="1800" dirty="0" err="1">
                <a:latin typeface="Cambria" panose="02040503050406030204" pitchFamily="18" charset="0"/>
                <a:ea typeface="Cambria" panose="02040503050406030204" pitchFamily="18" charset="0"/>
              </a:rPr>
              <a:t>i</a:t>
            </a:r>
            <a:r>
              <a:rPr lang="en-US" altLang="en-US" sz="1800" dirty="0">
                <a:latin typeface="Cambria" panose="02040503050406030204" pitchFamily="18" charset="0"/>
                <a:ea typeface="Cambria" panose="02040503050406030204" pitchFamily="18" charset="0"/>
              </a:rPr>
              <a:t>; j += 2)</a:t>
            </a:r>
          </a:p>
          <a:p>
            <a:pPr>
              <a:lnSpc>
                <a:spcPct val="100000"/>
              </a:lnSpc>
              <a:buFontTx/>
              <a:buNone/>
            </a:pPr>
            <a:r>
              <a:rPr lang="en-US" altLang="en-US" sz="1800" dirty="0">
                <a:latin typeface="Cambria" panose="02040503050406030204" pitchFamily="18" charset="0"/>
                <a:ea typeface="Cambria" panose="02040503050406030204" pitchFamily="18" charset="0"/>
              </a:rPr>
              <a:t>	      T += j * </a:t>
            </a:r>
            <a:r>
              <a:rPr lang="en-US" altLang="en-US" sz="1800" dirty="0" err="1">
                <a:latin typeface="Cambria" panose="02040503050406030204" pitchFamily="18" charset="0"/>
                <a:ea typeface="Cambria" panose="02040503050406030204" pitchFamily="18" charset="0"/>
              </a:rPr>
              <a:t>i</a:t>
            </a:r>
            <a:r>
              <a:rPr lang="en-US" altLang="en-US" sz="1800" dirty="0">
                <a:latin typeface="Cambria" panose="02040503050406030204" pitchFamily="18" charset="0"/>
                <a:ea typeface="Cambria" panose="02040503050406030204" pitchFamily="18" charset="0"/>
              </a:rPr>
              <a:t>;	</a:t>
            </a:r>
          </a:p>
          <a:p>
            <a:pPr>
              <a:lnSpc>
                <a:spcPct val="100000"/>
              </a:lnSpc>
              <a:buFontTx/>
              <a:buNone/>
            </a:pPr>
            <a:r>
              <a:rPr lang="en-US" altLang="en-US" sz="1800" dirty="0">
                <a:latin typeface="Cambria" panose="02040503050406030204" pitchFamily="18" charset="0"/>
                <a:ea typeface="Cambria" panose="02040503050406030204" pitchFamily="18" charset="0"/>
              </a:rPr>
              <a:t>	   </a:t>
            </a:r>
            <a:r>
              <a:rPr lang="en-US" altLang="en-US" sz="1800" dirty="0" err="1">
                <a:latin typeface="Cambria" panose="02040503050406030204" pitchFamily="18" charset="0"/>
                <a:ea typeface="Cambria" panose="02040503050406030204" pitchFamily="18" charset="0"/>
              </a:rPr>
              <a:t>System.out.println</a:t>
            </a:r>
            <a:r>
              <a:rPr lang="en-US" altLang="en-US" sz="1800" dirty="0">
                <a:latin typeface="Cambria" panose="02040503050406030204" pitchFamily="18" charset="0"/>
                <a:ea typeface="Cambria" panose="02040503050406030204" pitchFamily="18" charset="0"/>
              </a:rPr>
              <a:t>(“T = “ + T);</a:t>
            </a:r>
          </a:p>
          <a:p>
            <a:pPr>
              <a:lnSpc>
                <a:spcPct val="100000"/>
              </a:lnSpc>
              <a:buFontTx/>
              <a:buNone/>
            </a:pPr>
            <a:r>
              <a:rPr lang="en-US" altLang="en-US" sz="1800" dirty="0">
                <a:latin typeface="Cambria" panose="02040503050406030204" pitchFamily="18" charset="0"/>
                <a:ea typeface="Cambria" panose="02040503050406030204" pitchFamily="18" charset="0"/>
              </a:rPr>
              <a:t>	}</a:t>
            </a:r>
          </a:p>
          <a:p>
            <a:pPr>
              <a:lnSpc>
                <a:spcPct val="100000"/>
              </a:lnSpc>
              <a:buFontTx/>
              <a:buNone/>
            </a:pPr>
            <a:endParaRPr lang="en-US" altLang="en-US" sz="1800" dirty="0">
              <a:latin typeface="Cambria" panose="02040503050406030204" pitchFamily="18" charset="0"/>
              <a:ea typeface="Cambria" panose="02040503050406030204" pitchFamily="18" charset="0"/>
            </a:endParaRPr>
          </a:p>
          <a:p>
            <a:pPr>
              <a:lnSpc>
                <a:spcPct val="100000"/>
              </a:lnSpc>
            </a:pP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08282179"/>
      </p:ext>
    </p:extLst>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33400" y="101600"/>
            <a:ext cx="8229600" cy="457200"/>
          </a:xfrm>
        </p:spPr>
        <p:txBody>
          <a:bodyPr>
            <a:noAutofit/>
          </a:bodyPr>
          <a:lstStyle/>
          <a:p>
            <a:pPr eaLnBrk="1" fontAlgn="auto" hangingPunct="1">
              <a:spcAft>
                <a:spcPts val="0"/>
              </a:spcAft>
              <a:defRPr/>
            </a:pPr>
            <a:r>
              <a:rPr lang="en-IN" sz="2500" b="1" dirty="0" smtClean="0"/>
              <a:t>Java for-each Loop</a:t>
            </a:r>
            <a:endParaRPr lang="en-IN" sz="2500" b="1" dirty="0"/>
          </a:p>
        </p:txBody>
      </p:sp>
      <p:sp>
        <p:nvSpPr>
          <p:cNvPr id="8" name="Content Placeholder 2"/>
          <p:cNvSpPr>
            <a:spLocks noGrp="1"/>
          </p:cNvSpPr>
          <p:nvPr>
            <p:ph sz="quarter" idx="1"/>
          </p:nvPr>
        </p:nvSpPr>
        <p:spPr>
          <a:xfrm>
            <a:off x="914400" y="660400"/>
            <a:ext cx="8458200" cy="4191000"/>
          </a:xfrm>
        </p:spPr>
        <p:txBody>
          <a:bodyPr>
            <a:normAutofit lnSpcReduction="10000"/>
          </a:bodyPr>
          <a:lstStyle/>
          <a:p>
            <a:pPr eaLnBrk="1" hangingPunct="1">
              <a:lnSpc>
                <a:spcPct val="150000"/>
              </a:lnSpc>
              <a:spcBef>
                <a:spcPct val="0"/>
              </a:spcBef>
            </a:pPr>
            <a:r>
              <a:rPr lang="en-IN" sz="2000" dirty="0" smtClean="0"/>
              <a:t>The for-each loop is used to traverse array or collection in java. It is easier to use than simple for loop because we don't need to increment value and use subscript notation.</a:t>
            </a:r>
          </a:p>
          <a:p>
            <a:pPr eaLnBrk="1" hangingPunct="1">
              <a:lnSpc>
                <a:spcPct val="150000"/>
              </a:lnSpc>
              <a:spcBef>
                <a:spcPct val="0"/>
              </a:spcBef>
            </a:pPr>
            <a:r>
              <a:rPr lang="en-IN" sz="2000" dirty="0" smtClean="0"/>
              <a:t>It works on elements basis not index. It returns element one by one in the defined variable.</a:t>
            </a:r>
          </a:p>
          <a:p>
            <a:pPr eaLnBrk="1" hangingPunct="1">
              <a:lnSpc>
                <a:spcPct val="150000"/>
              </a:lnSpc>
              <a:spcBef>
                <a:spcPct val="0"/>
              </a:spcBef>
            </a:pPr>
            <a:r>
              <a:rPr lang="en-IN" sz="2000" b="1" dirty="0" smtClean="0"/>
              <a:t>Syntax:</a:t>
            </a:r>
            <a:endParaRPr lang="en-IN" sz="2000" dirty="0" smtClean="0"/>
          </a:p>
          <a:p>
            <a:pPr eaLnBrk="1" hangingPunct="1">
              <a:lnSpc>
                <a:spcPct val="150000"/>
              </a:lnSpc>
              <a:spcBef>
                <a:spcPct val="0"/>
              </a:spcBef>
              <a:buFont typeface="Wingdings" pitchFamily="2" charset="2"/>
              <a:buNone/>
            </a:pPr>
            <a:r>
              <a:rPr lang="en-IN" sz="2000" b="1" dirty="0" smtClean="0"/>
              <a:t>for</a:t>
            </a:r>
            <a:r>
              <a:rPr lang="en-IN" sz="2000" dirty="0" smtClean="0"/>
              <a:t>(Type </a:t>
            </a:r>
            <a:r>
              <a:rPr lang="en-IN" sz="2000" dirty="0" err="1" smtClean="0"/>
              <a:t>var:array</a:t>
            </a:r>
            <a:r>
              <a:rPr lang="en-IN" sz="2000" dirty="0" smtClean="0"/>
              <a:t>){  </a:t>
            </a:r>
          </a:p>
          <a:p>
            <a:pPr eaLnBrk="1" hangingPunct="1">
              <a:lnSpc>
                <a:spcPct val="150000"/>
              </a:lnSpc>
              <a:spcBef>
                <a:spcPct val="0"/>
              </a:spcBef>
              <a:buFont typeface="Wingdings" pitchFamily="2" charset="2"/>
              <a:buNone/>
            </a:pPr>
            <a:r>
              <a:rPr lang="en-IN" sz="2000" dirty="0" smtClean="0"/>
              <a:t>//code to be executed  </a:t>
            </a:r>
          </a:p>
          <a:p>
            <a:pPr eaLnBrk="1" hangingPunct="1">
              <a:lnSpc>
                <a:spcPct val="150000"/>
              </a:lnSpc>
              <a:spcBef>
                <a:spcPct val="0"/>
              </a:spcBef>
              <a:buFont typeface="Wingdings" pitchFamily="2" charset="2"/>
              <a:buNone/>
            </a:pPr>
            <a:r>
              <a:rPr lang="en-IN" sz="2000" dirty="0" smtClean="0"/>
              <a:t>}</a:t>
            </a:r>
          </a:p>
          <a:p>
            <a:pPr eaLnBrk="1" hangingPunct="1"/>
            <a:endParaRPr lang="en-IN" sz="2000" dirty="0" smtClean="0"/>
          </a:p>
        </p:txBody>
      </p:sp>
      <p:sp>
        <p:nvSpPr>
          <p:cNvPr id="9" name="TextBox 3"/>
          <p:cNvSpPr txBox="1">
            <a:spLocks noChangeArrowheads="1"/>
          </p:cNvSpPr>
          <p:nvPr/>
        </p:nvSpPr>
        <p:spPr bwMode="auto">
          <a:xfrm>
            <a:off x="6197600" y="2755900"/>
            <a:ext cx="5334000" cy="3016210"/>
          </a:xfrm>
          <a:prstGeom prst="rect">
            <a:avLst/>
          </a:prstGeom>
          <a:solidFill>
            <a:schemeClr val="bg1">
              <a:lumMod val="85000"/>
            </a:schemeClr>
          </a:solid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50000"/>
              </a:lnSpc>
            </a:pPr>
            <a:r>
              <a:rPr lang="en-IN" sz="2000" b="1" dirty="0" smtClean="0">
                <a:latin typeface="Century Schoolbook" pitchFamily="18" charset="0"/>
              </a:rPr>
              <a:t>Example : </a:t>
            </a:r>
          </a:p>
          <a:p>
            <a:pPr eaLnBrk="1" hangingPunct="1"/>
            <a:r>
              <a:rPr lang="en-IN" sz="2000" b="1" dirty="0" smtClean="0">
                <a:latin typeface="Century Schoolbook" pitchFamily="18" charset="0"/>
              </a:rPr>
              <a:t>public</a:t>
            </a:r>
            <a:r>
              <a:rPr lang="en-IN" sz="2000" dirty="0">
                <a:latin typeface="Century Schoolbook" pitchFamily="18" charset="0"/>
              </a:rPr>
              <a:t> </a:t>
            </a:r>
            <a:r>
              <a:rPr lang="en-IN" sz="2000" b="1" dirty="0">
                <a:latin typeface="Century Schoolbook" pitchFamily="18" charset="0"/>
              </a:rPr>
              <a:t>class</a:t>
            </a:r>
            <a:r>
              <a:rPr lang="en-IN" sz="2000" dirty="0">
                <a:latin typeface="Century Schoolbook" pitchFamily="18" charset="0"/>
              </a:rPr>
              <a:t> </a:t>
            </a:r>
            <a:r>
              <a:rPr lang="en-IN" sz="2000" dirty="0" err="1">
                <a:latin typeface="Century Schoolbook" pitchFamily="18" charset="0"/>
              </a:rPr>
              <a:t>ForEachExample</a:t>
            </a:r>
            <a:r>
              <a:rPr lang="en-IN" sz="2000" dirty="0">
                <a:latin typeface="Century Schoolbook" pitchFamily="18" charset="0"/>
              </a:rPr>
              <a:t> {  </a:t>
            </a:r>
          </a:p>
          <a:p>
            <a:pPr eaLnBrk="1" hangingPunct="1"/>
            <a:r>
              <a:rPr lang="en-IN" sz="2000" b="1" dirty="0">
                <a:latin typeface="Century Schoolbook" pitchFamily="18" charset="0"/>
              </a:rPr>
              <a:t>public</a:t>
            </a:r>
            <a:r>
              <a:rPr lang="en-IN" sz="2000" dirty="0">
                <a:latin typeface="Century Schoolbook" pitchFamily="18" charset="0"/>
              </a:rPr>
              <a:t> </a:t>
            </a:r>
            <a:r>
              <a:rPr lang="en-IN" sz="2000" b="1" dirty="0">
                <a:latin typeface="Century Schoolbook" pitchFamily="18" charset="0"/>
              </a:rPr>
              <a:t>static</a:t>
            </a:r>
            <a:r>
              <a:rPr lang="en-IN" sz="2000" dirty="0">
                <a:latin typeface="Century Schoolbook" pitchFamily="18" charset="0"/>
              </a:rPr>
              <a:t> </a:t>
            </a:r>
            <a:r>
              <a:rPr lang="en-IN" sz="2000" b="1" dirty="0">
                <a:latin typeface="Century Schoolbook" pitchFamily="18" charset="0"/>
              </a:rPr>
              <a:t>void</a:t>
            </a:r>
            <a:r>
              <a:rPr lang="en-IN" sz="2000" dirty="0">
                <a:latin typeface="Century Schoolbook" pitchFamily="18" charset="0"/>
              </a:rPr>
              <a:t> main(String[] </a:t>
            </a:r>
            <a:r>
              <a:rPr lang="en-IN" sz="2000" dirty="0" err="1">
                <a:latin typeface="Century Schoolbook" pitchFamily="18" charset="0"/>
              </a:rPr>
              <a:t>args</a:t>
            </a:r>
            <a:r>
              <a:rPr lang="en-IN" sz="2000" dirty="0">
                <a:latin typeface="Century Schoolbook" pitchFamily="18" charset="0"/>
              </a:rPr>
              <a:t>) {  </a:t>
            </a:r>
          </a:p>
          <a:p>
            <a:pPr eaLnBrk="1" hangingPunct="1"/>
            <a:r>
              <a:rPr lang="en-IN" sz="2000" dirty="0">
                <a:latin typeface="Century Schoolbook" pitchFamily="18" charset="0"/>
              </a:rPr>
              <a:t>    </a:t>
            </a:r>
            <a:r>
              <a:rPr lang="en-IN" sz="2000" b="1" dirty="0" err="1">
                <a:latin typeface="Century Schoolbook" pitchFamily="18" charset="0"/>
              </a:rPr>
              <a:t>int</a:t>
            </a:r>
            <a:r>
              <a:rPr lang="en-IN" sz="2000" dirty="0">
                <a:latin typeface="Century Schoolbook" pitchFamily="18" charset="0"/>
              </a:rPr>
              <a:t> </a:t>
            </a:r>
            <a:r>
              <a:rPr lang="en-IN" sz="2000" dirty="0" err="1">
                <a:latin typeface="Century Schoolbook" pitchFamily="18" charset="0"/>
              </a:rPr>
              <a:t>arr</a:t>
            </a:r>
            <a:r>
              <a:rPr lang="en-IN" sz="2000" dirty="0">
                <a:latin typeface="Century Schoolbook" pitchFamily="18" charset="0"/>
              </a:rPr>
              <a:t>[]={12,23,44,56,78};  </a:t>
            </a:r>
          </a:p>
          <a:p>
            <a:pPr eaLnBrk="1" hangingPunct="1"/>
            <a:r>
              <a:rPr lang="en-IN" sz="2000" dirty="0">
                <a:latin typeface="Century Schoolbook" pitchFamily="18" charset="0"/>
              </a:rPr>
              <a:t>    </a:t>
            </a:r>
            <a:r>
              <a:rPr lang="en-IN" sz="2000" b="1" dirty="0">
                <a:latin typeface="Century Schoolbook" pitchFamily="18" charset="0"/>
              </a:rPr>
              <a:t>for</a:t>
            </a:r>
            <a:r>
              <a:rPr lang="en-IN" sz="2000" dirty="0">
                <a:latin typeface="Century Schoolbook" pitchFamily="18" charset="0"/>
              </a:rPr>
              <a:t>(</a:t>
            </a:r>
            <a:r>
              <a:rPr lang="en-IN" sz="2000" b="1" dirty="0" err="1">
                <a:latin typeface="Century Schoolbook" pitchFamily="18" charset="0"/>
              </a:rPr>
              <a:t>int</a:t>
            </a:r>
            <a:r>
              <a:rPr lang="en-IN" sz="2000" dirty="0">
                <a:latin typeface="Century Schoolbook" pitchFamily="18" charset="0"/>
              </a:rPr>
              <a:t> i:arr){  </a:t>
            </a:r>
          </a:p>
          <a:p>
            <a:pPr eaLnBrk="1" hangingPunct="1"/>
            <a:r>
              <a:rPr lang="en-IN" sz="2000" dirty="0">
                <a:latin typeface="Century Schoolbook" pitchFamily="18" charset="0"/>
              </a:rPr>
              <a:t>        </a:t>
            </a:r>
            <a:r>
              <a:rPr lang="en-IN" sz="2000" dirty="0" err="1">
                <a:latin typeface="Century Schoolbook" pitchFamily="18" charset="0"/>
              </a:rPr>
              <a:t>System.out.println</a:t>
            </a:r>
            <a:r>
              <a:rPr lang="en-IN" sz="2000" dirty="0">
                <a:latin typeface="Century Schoolbook" pitchFamily="18" charset="0"/>
              </a:rPr>
              <a:t>(</a:t>
            </a:r>
            <a:r>
              <a:rPr lang="en-IN" sz="2000" dirty="0" err="1">
                <a:latin typeface="Century Schoolbook" pitchFamily="18" charset="0"/>
              </a:rPr>
              <a:t>i</a:t>
            </a:r>
            <a:r>
              <a:rPr lang="en-IN" sz="2000" dirty="0">
                <a:latin typeface="Century Schoolbook" pitchFamily="18" charset="0"/>
              </a:rPr>
              <a:t>);  </a:t>
            </a:r>
          </a:p>
          <a:p>
            <a:pPr eaLnBrk="1" hangingPunct="1"/>
            <a:r>
              <a:rPr lang="en-IN" sz="2000" dirty="0">
                <a:latin typeface="Century Schoolbook" pitchFamily="18" charset="0"/>
              </a:rPr>
              <a:t>    }  </a:t>
            </a:r>
          </a:p>
          <a:p>
            <a:pPr eaLnBrk="1" hangingPunct="1"/>
            <a:r>
              <a:rPr lang="en-IN" sz="2000" dirty="0">
                <a:latin typeface="Century Schoolbook" pitchFamily="18" charset="0"/>
              </a:rPr>
              <a:t>}  </a:t>
            </a:r>
          </a:p>
          <a:p>
            <a:pPr eaLnBrk="1" hangingPunct="1"/>
            <a:r>
              <a:rPr lang="en-IN" sz="2000" dirty="0">
                <a:latin typeface="Century Schoolbook" pitchFamily="18" charset="0"/>
              </a:rPr>
              <a:t>} </a:t>
            </a:r>
          </a:p>
        </p:txBody>
      </p:sp>
    </p:spTree>
    <p:extLst>
      <p:ext uri="{BB962C8B-B14F-4D97-AF65-F5344CB8AC3E}">
        <p14:creationId xmlns:p14="http://schemas.microsoft.com/office/powerpoint/2010/main" val="701385527"/>
      </p:ext>
    </p:extLst>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54100" y="203200"/>
            <a:ext cx="4648200" cy="533400"/>
          </a:xfrm>
        </p:spPr>
        <p:txBody>
          <a:bodyPr/>
          <a:lstStyle/>
          <a:p>
            <a:pPr eaLnBrk="1" fontAlgn="auto" hangingPunct="1">
              <a:spcAft>
                <a:spcPts val="0"/>
              </a:spcAft>
              <a:defRPr/>
            </a:pPr>
            <a:r>
              <a:rPr lang="en-IN" b="1" dirty="0"/>
              <a:t>Java </a:t>
            </a:r>
            <a:r>
              <a:rPr lang="en-IN" b="1" dirty="0" err="1"/>
              <a:t>Labeled</a:t>
            </a:r>
            <a:r>
              <a:rPr lang="en-IN" b="1" dirty="0"/>
              <a:t> For Loop</a:t>
            </a:r>
          </a:p>
        </p:txBody>
      </p:sp>
      <p:sp>
        <p:nvSpPr>
          <p:cNvPr id="5" name="Content Placeholder 2"/>
          <p:cNvSpPr>
            <a:spLocks noGrp="1"/>
          </p:cNvSpPr>
          <p:nvPr>
            <p:ph sz="quarter" idx="1"/>
          </p:nvPr>
        </p:nvSpPr>
        <p:spPr>
          <a:xfrm>
            <a:off x="635000" y="736600"/>
            <a:ext cx="10922000" cy="5486400"/>
          </a:xfrm>
        </p:spPr>
        <p:txBody>
          <a:bodyPr>
            <a:normAutofit/>
          </a:bodyPr>
          <a:lstStyle/>
          <a:p>
            <a:pPr eaLnBrk="1" hangingPunct="1">
              <a:lnSpc>
                <a:spcPct val="200000"/>
              </a:lnSpc>
              <a:spcBef>
                <a:spcPct val="0"/>
              </a:spcBef>
            </a:pPr>
            <a:r>
              <a:rPr lang="en-IN" sz="2000" dirty="0" smtClean="0"/>
              <a:t>We can have name of each for loop. To do so, we use </a:t>
            </a:r>
            <a:r>
              <a:rPr lang="en-IN" sz="2000" dirty="0" smtClean="0">
                <a:solidFill>
                  <a:srgbClr val="FF0000"/>
                </a:solidFill>
              </a:rPr>
              <a:t>label before the for loop.</a:t>
            </a:r>
            <a:r>
              <a:rPr lang="en-IN" sz="2000" dirty="0" smtClean="0"/>
              <a:t> It is useful if we have nested for loop so that we can break/continue specific for loop.</a:t>
            </a:r>
          </a:p>
          <a:p>
            <a:pPr eaLnBrk="1" hangingPunct="1">
              <a:lnSpc>
                <a:spcPct val="200000"/>
              </a:lnSpc>
              <a:spcBef>
                <a:spcPct val="0"/>
              </a:spcBef>
            </a:pPr>
            <a:r>
              <a:rPr lang="en-IN" sz="2000" dirty="0" smtClean="0"/>
              <a:t>Normally, break and continue keywords breaks/continues the inner most for loop only.</a:t>
            </a:r>
          </a:p>
          <a:p>
            <a:pPr eaLnBrk="1" hangingPunct="1">
              <a:lnSpc>
                <a:spcPct val="200000"/>
              </a:lnSpc>
              <a:spcBef>
                <a:spcPct val="0"/>
              </a:spcBef>
            </a:pPr>
            <a:r>
              <a:rPr lang="en-IN" sz="2000" b="1" dirty="0" smtClean="0"/>
              <a:t>Syntax:</a:t>
            </a:r>
            <a:endParaRPr lang="en-IN" sz="2000" dirty="0" smtClean="0"/>
          </a:p>
          <a:p>
            <a:pPr lvl="2">
              <a:lnSpc>
                <a:spcPct val="200000"/>
              </a:lnSpc>
              <a:spcBef>
                <a:spcPct val="0"/>
              </a:spcBef>
              <a:buFont typeface="Wingdings" pitchFamily="2" charset="2"/>
              <a:buNone/>
            </a:pPr>
            <a:r>
              <a:rPr lang="en-IN" dirty="0" err="1" smtClean="0"/>
              <a:t>labelname</a:t>
            </a:r>
            <a:r>
              <a:rPr lang="en-IN" dirty="0" smtClean="0"/>
              <a:t>:  </a:t>
            </a:r>
          </a:p>
          <a:p>
            <a:pPr lvl="2">
              <a:lnSpc>
                <a:spcPct val="200000"/>
              </a:lnSpc>
              <a:spcBef>
                <a:spcPct val="0"/>
              </a:spcBef>
              <a:buFont typeface="Wingdings" pitchFamily="2" charset="2"/>
              <a:buNone/>
            </a:pPr>
            <a:r>
              <a:rPr lang="en-IN" b="1" dirty="0" smtClean="0"/>
              <a:t>for</a:t>
            </a:r>
            <a:r>
              <a:rPr lang="en-IN" dirty="0" smtClean="0"/>
              <a:t>(</a:t>
            </a:r>
            <a:r>
              <a:rPr lang="en-IN" dirty="0" err="1" smtClean="0"/>
              <a:t>initialization;condition;incr</a:t>
            </a:r>
            <a:r>
              <a:rPr lang="en-IN" dirty="0" smtClean="0"/>
              <a:t>/</a:t>
            </a:r>
            <a:r>
              <a:rPr lang="en-IN" dirty="0" err="1" smtClean="0"/>
              <a:t>decr</a:t>
            </a:r>
            <a:r>
              <a:rPr lang="en-IN" dirty="0" smtClean="0"/>
              <a:t>){  </a:t>
            </a:r>
          </a:p>
          <a:p>
            <a:pPr lvl="2">
              <a:lnSpc>
                <a:spcPct val="200000"/>
              </a:lnSpc>
              <a:spcBef>
                <a:spcPct val="0"/>
              </a:spcBef>
              <a:buFont typeface="Wingdings" pitchFamily="2" charset="2"/>
              <a:buNone/>
            </a:pPr>
            <a:r>
              <a:rPr lang="en-IN" dirty="0" smtClean="0"/>
              <a:t>//code to be executed  </a:t>
            </a:r>
          </a:p>
          <a:p>
            <a:pPr lvl="2">
              <a:lnSpc>
                <a:spcPct val="200000"/>
              </a:lnSpc>
              <a:spcBef>
                <a:spcPct val="0"/>
              </a:spcBef>
              <a:buFont typeface="Wingdings" pitchFamily="2" charset="2"/>
              <a:buNone/>
            </a:pPr>
            <a:r>
              <a:rPr lang="en-IN" dirty="0" smtClean="0"/>
              <a:t>}</a:t>
            </a:r>
          </a:p>
        </p:txBody>
      </p:sp>
    </p:spTree>
    <p:extLst>
      <p:ext uri="{BB962C8B-B14F-4D97-AF65-F5344CB8AC3E}">
        <p14:creationId xmlns:p14="http://schemas.microsoft.com/office/powerpoint/2010/main" val="2586587259"/>
      </p:ext>
    </p:extLst>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723900" y="177800"/>
            <a:ext cx="7467600" cy="411163"/>
          </a:xfrm>
        </p:spPr>
        <p:txBody>
          <a:bodyPr>
            <a:noAutofit/>
          </a:bodyPr>
          <a:lstStyle/>
          <a:p>
            <a:pPr eaLnBrk="1" fontAlgn="auto" hangingPunct="1">
              <a:spcAft>
                <a:spcPts val="0"/>
              </a:spcAft>
              <a:defRPr/>
            </a:pPr>
            <a:r>
              <a:rPr lang="en-IN" sz="2500" b="1" dirty="0" smtClean="0"/>
              <a:t>Predict the Output</a:t>
            </a:r>
            <a:endParaRPr lang="en-IN" sz="2500" b="1" dirty="0"/>
          </a:p>
        </p:txBody>
      </p:sp>
      <p:sp>
        <p:nvSpPr>
          <p:cNvPr id="7" name="Content Placeholder 2"/>
          <p:cNvSpPr>
            <a:spLocks noGrp="1"/>
          </p:cNvSpPr>
          <p:nvPr>
            <p:ph sz="quarter" idx="1"/>
          </p:nvPr>
        </p:nvSpPr>
        <p:spPr>
          <a:xfrm>
            <a:off x="1600200" y="787400"/>
            <a:ext cx="5092700" cy="4953000"/>
          </a:xfrm>
        </p:spPr>
        <p:txBody>
          <a:bodyPr>
            <a:normAutofit fontScale="85000" lnSpcReduction="20000"/>
          </a:bodyPr>
          <a:lstStyle/>
          <a:p>
            <a:pPr eaLnBrk="1" hangingPunct="1">
              <a:lnSpc>
                <a:spcPct val="150000"/>
              </a:lnSpc>
              <a:spcBef>
                <a:spcPct val="0"/>
              </a:spcBef>
              <a:buFont typeface="Wingdings" pitchFamily="2" charset="2"/>
              <a:buNone/>
            </a:pPr>
            <a:r>
              <a:rPr lang="en-IN" sz="2000" b="1" dirty="0" smtClean="0"/>
              <a:t>public</a:t>
            </a:r>
            <a:r>
              <a:rPr lang="en-IN" sz="2000" dirty="0" smtClean="0"/>
              <a:t> </a:t>
            </a:r>
            <a:r>
              <a:rPr lang="en-IN" sz="2000" b="1" dirty="0" smtClean="0"/>
              <a:t>class</a:t>
            </a:r>
            <a:r>
              <a:rPr lang="en-IN" sz="2000" dirty="0" smtClean="0"/>
              <a:t> </a:t>
            </a:r>
            <a:r>
              <a:rPr lang="en-IN" sz="2000" dirty="0" err="1" smtClean="0"/>
              <a:t>LabeledForExample</a:t>
            </a:r>
            <a:r>
              <a:rPr lang="en-IN" sz="2000" dirty="0" smtClean="0"/>
              <a:t> {  </a:t>
            </a:r>
          </a:p>
          <a:p>
            <a:pPr eaLnBrk="1" hangingPunct="1">
              <a:lnSpc>
                <a:spcPct val="150000"/>
              </a:lnSpc>
              <a:spcBef>
                <a:spcPct val="0"/>
              </a:spcBef>
              <a:buFont typeface="Wingdings" pitchFamily="2" charset="2"/>
              <a:buNone/>
            </a:pPr>
            <a:r>
              <a:rPr lang="en-IN" sz="2000" b="1" dirty="0" smtClean="0"/>
              <a:t>public</a:t>
            </a:r>
            <a:r>
              <a:rPr lang="en-IN" sz="2000" dirty="0" smtClean="0"/>
              <a:t> </a:t>
            </a:r>
            <a:r>
              <a:rPr lang="en-IN" sz="2000" b="1" dirty="0" smtClean="0"/>
              <a:t>static</a:t>
            </a:r>
            <a:r>
              <a:rPr lang="en-IN" sz="2000" dirty="0" smtClean="0"/>
              <a:t> </a:t>
            </a:r>
            <a:r>
              <a:rPr lang="en-IN" sz="2000" b="1" dirty="0" smtClean="0"/>
              <a:t>void</a:t>
            </a:r>
            <a:r>
              <a:rPr lang="en-IN" sz="2000" dirty="0" smtClean="0"/>
              <a:t> main(String[] </a:t>
            </a:r>
            <a:r>
              <a:rPr lang="en-IN" sz="2000" dirty="0" err="1" smtClean="0"/>
              <a:t>args</a:t>
            </a:r>
            <a:r>
              <a:rPr lang="en-IN" sz="2000" dirty="0" smtClean="0"/>
              <a:t>) {  </a:t>
            </a:r>
          </a:p>
          <a:p>
            <a:pPr eaLnBrk="1" hangingPunct="1">
              <a:lnSpc>
                <a:spcPct val="150000"/>
              </a:lnSpc>
              <a:spcBef>
                <a:spcPct val="0"/>
              </a:spcBef>
              <a:buFont typeface="Wingdings" pitchFamily="2" charset="2"/>
              <a:buNone/>
            </a:pPr>
            <a:r>
              <a:rPr lang="en-IN" sz="2000" dirty="0" smtClean="0"/>
              <a:t>    aa:  </a:t>
            </a:r>
          </a:p>
          <a:p>
            <a:pPr eaLnBrk="1" hangingPunct="1">
              <a:lnSpc>
                <a:spcPct val="150000"/>
              </a:lnSpc>
              <a:spcBef>
                <a:spcPct val="0"/>
              </a:spcBef>
              <a:buFont typeface="Wingdings" pitchFamily="2" charset="2"/>
              <a:buNone/>
            </a:pPr>
            <a:r>
              <a:rPr lang="en-IN" sz="2000" dirty="0" smtClean="0"/>
              <a:t>        </a:t>
            </a:r>
            <a:r>
              <a:rPr lang="en-IN" sz="2000" b="1" dirty="0" smtClean="0"/>
              <a:t>for</a:t>
            </a:r>
            <a:r>
              <a:rPr lang="en-IN" sz="2000" dirty="0" smtClean="0"/>
              <a:t>(</a:t>
            </a:r>
            <a:r>
              <a:rPr lang="en-IN" sz="2000" b="1" dirty="0" err="1" smtClean="0"/>
              <a:t>int</a:t>
            </a:r>
            <a:r>
              <a:rPr lang="en-IN" sz="2000" dirty="0" smtClean="0"/>
              <a:t> </a:t>
            </a:r>
            <a:r>
              <a:rPr lang="en-IN" sz="2000" dirty="0" err="1" smtClean="0"/>
              <a:t>i</a:t>
            </a:r>
            <a:r>
              <a:rPr lang="en-IN" sz="2000" dirty="0" smtClean="0"/>
              <a:t>=1;i&lt;=3;i++){  </a:t>
            </a:r>
          </a:p>
          <a:p>
            <a:pPr eaLnBrk="1" hangingPunct="1">
              <a:lnSpc>
                <a:spcPct val="150000"/>
              </a:lnSpc>
              <a:spcBef>
                <a:spcPct val="0"/>
              </a:spcBef>
              <a:buFont typeface="Wingdings" pitchFamily="2" charset="2"/>
              <a:buNone/>
            </a:pPr>
            <a:r>
              <a:rPr lang="en-IN" sz="2000" dirty="0" smtClean="0"/>
              <a:t>            bb:  </a:t>
            </a:r>
          </a:p>
          <a:p>
            <a:pPr eaLnBrk="1" hangingPunct="1">
              <a:lnSpc>
                <a:spcPct val="150000"/>
              </a:lnSpc>
              <a:spcBef>
                <a:spcPct val="0"/>
              </a:spcBef>
              <a:buFont typeface="Wingdings" pitchFamily="2" charset="2"/>
              <a:buNone/>
            </a:pPr>
            <a:r>
              <a:rPr lang="en-IN" sz="2000" dirty="0" smtClean="0"/>
              <a:t>                </a:t>
            </a:r>
            <a:r>
              <a:rPr lang="en-IN" sz="2000" b="1" dirty="0" smtClean="0"/>
              <a:t>for</a:t>
            </a:r>
            <a:r>
              <a:rPr lang="en-IN" sz="2000" dirty="0" smtClean="0"/>
              <a:t>(</a:t>
            </a:r>
            <a:r>
              <a:rPr lang="en-IN" sz="2000" b="1" dirty="0" err="1" smtClean="0"/>
              <a:t>int</a:t>
            </a:r>
            <a:r>
              <a:rPr lang="en-IN" sz="2000" dirty="0" smtClean="0"/>
              <a:t> j=1;j&lt;=3;j++){  </a:t>
            </a:r>
          </a:p>
          <a:p>
            <a:pPr eaLnBrk="1" hangingPunct="1">
              <a:lnSpc>
                <a:spcPct val="150000"/>
              </a:lnSpc>
              <a:spcBef>
                <a:spcPct val="0"/>
              </a:spcBef>
              <a:buFont typeface="Wingdings" pitchFamily="2" charset="2"/>
              <a:buNone/>
            </a:pPr>
            <a:r>
              <a:rPr lang="en-IN" sz="2000" dirty="0" smtClean="0"/>
              <a:t>                    </a:t>
            </a:r>
            <a:r>
              <a:rPr lang="en-IN" sz="2000" b="1" dirty="0" smtClean="0"/>
              <a:t>if</a:t>
            </a:r>
            <a:r>
              <a:rPr lang="en-IN" sz="2000" dirty="0" smtClean="0"/>
              <a:t>(</a:t>
            </a:r>
            <a:r>
              <a:rPr lang="en-IN" sz="2000" dirty="0" err="1" smtClean="0"/>
              <a:t>i</a:t>
            </a:r>
            <a:r>
              <a:rPr lang="en-IN" sz="2000" dirty="0" smtClean="0"/>
              <a:t>==2&amp;&amp;j==2){  </a:t>
            </a:r>
          </a:p>
          <a:p>
            <a:pPr eaLnBrk="1" hangingPunct="1">
              <a:lnSpc>
                <a:spcPct val="150000"/>
              </a:lnSpc>
              <a:spcBef>
                <a:spcPct val="0"/>
              </a:spcBef>
              <a:buFont typeface="Wingdings" pitchFamily="2" charset="2"/>
              <a:buNone/>
            </a:pPr>
            <a:r>
              <a:rPr lang="en-IN" sz="2000" dirty="0" smtClean="0"/>
              <a:t>                        </a:t>
            </a:r>
            <a:r>
              <a:rPr lang="en-IN" sz="2000" b="1" dirty="0" smtClean="0"/>
              <a:t>break</a:t>
            </a:r>
            <a:r>
              <a:rPr lang="en-IN" sz="2000" dirty="0" smtClean="0"/>
              <a:t> aa;  </a:t>
            </a:r>
          </a:p>
          <a:p>
            <a:pPr eaLnBrk="1" hangingPunct="1">
              <a:lnSpc>
                <a:spcPct val="150000"/>
              </a:lnSpc>
              <a:spcBef>
                <a:spcPct val="0"/>
              </a:spcBef>
              <a:buFont typeface="Wingdings" pitchFamily="2" charset="2"/>
              <a:buNone/>
            </a:pPr>
            <a:r>
              <a:rPr lang="en-IN" sz="2000" dirty="0" smtClean="0"/>
              <a:t>                    }  </a:t>
            </a:r>
          </a:p>
          <a:p>
            <a:pPr eaLnBrk="1" hangingPunct="1">
              <a:lnSpc>
                <a:spcPct val="150000"/>
              </a:lnSpc>
              <a:spcBef>
                <a:spcPct val="0"/>
              </a:spcBef>
              <a:buFont typeface="Wingdings" pitchFamily="2" charset="2"/>
              <a:buNone/>
            </a:pPr>
            <a:r>
              <a:rPr lang="en-IN" sz="2000" dirty="0" smtClean="0"/>
              <a:t>                    </a:t>
            </a:r>
            <a:r>
              <a:rPr lang="en-IN" sz="2000" dirty="0" err="1" smtClean="0"/>
              <a:t>System.out.println</a:t>
            </a:r>
            <a:r>
              <a:rPr lang="en-IN" sz="2000" dirty="0" smtClean="0"/>
              <a:t>(</a:t>
            </a:r>
            <a:r>
              <a:rPr lang="en-IN" sz="2000" dirty="0" err="1" smtClean="0"/>
              <a:t>i</a:t>
            </a:r>
            <a:r>
              <a:rPr lang="en-IN" sz="2000" dirty="0" smtClean="0"/>
              <a:t>+" "+j);  </a:t>
            </a:r>
          </a:p>
          <a:p>
            <a:pPr eaLnBrk="1" hangingPunct="1">
              <a:lnSpc>
                <a:spcPct val="150000"/>
              </a:lnSpc>
              <a:spcBef>
                <a:spcPct val="0"/>
              </a:spcBef>
              <a:buFont typeface="Wingdings" pitchFamily="2" charset="2"/>
              <a:buNone/>
            </a:pPr>
            <a:r>
              <a:rPr lang="en-IN" sz="2000" dirty="0" smtClean="0"/>
              <a:t>                }  </a:t>
            </a:r>
          </a:p>
          <a:p>
            <a:pPr eaLnBrk="1" hangingPunct="1">
              <a:lnSpc>
                <a:spcPct val="150000"/>
              </a:lnSpc>
              <a:spcBef>
                <a:spcPct val="0"/>
              </a:spcBef>
              <a:buFont typeface="Wingdings" pitchFamily="2" charset="2"/>
              <a:buNone/>
            </a:pPr>
            <a:r>
              <a:rPr lang="en-IN" sz="2000" dirty="0" smtClean="0"/>
              <a:t>        }  </a:t>
            </a:r>
          </a:p>
          <a:p>
            <a:pPr eaLnBrk="1" hangingPunct="1">
              <a:lnSpc>
                <a:spcPct val="150000"/>
              </a:lnSpc>
              <a:spcBef>
                <a:spcPct val="0"/>
              </a:spcBef>
              <a:buFont typeface="Wingdings" pitchFamily="2" charset="2"/>
              <a:buNone/>
            </a:pPr>
            <a:r>
              <a:rPr lang="en-IN" sz="2000" dirty="0" smtClean="0"/>
              <a:t>}  </a:t>
            </a:r>
          </a:p>
          <a:p>
            <a:pPr eaLnBrk="1" hangingPunct="1">
              <a:lnSpc>
                <a:spcPct val="150000"/>
              </a:lnSpc>
              <a:spcBef>
                <a:spcPct val="0"/>
              </a:spcBef>
              <a:buFont typeface="Wingdings" pitchFamily="2" charset="2"/>
              <a:buNone/>
            </a:pPr>
            <a:r>
              <a:rPr lang="en-IN" sz="2000" dirty="0" smtClean="0"/>
              <a:t>}  </a:t>
            </a:r>
          </a:p>
        </p:txBody>
      </p:sp>
    </p:spTree>
    <p:extLst>
      <p:ext uri="{BB962C8B-B14F-4D97-AF65-F5344CB8AC3E}">
        <p14:creationId xmlns:p14="http://schemas.microsoft.com/office/powerpoint/2010/main" val="748655025"/>
      </p:ext>
    </p:extLst>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90501"/>
            <a:ext cx="7467600" cy="411163"/>
          </a:xfrm>
        </p:spPr>
        <p:txBody>
          <a:bodyPr>
            <a:noAutofit/>
          </a:bodyPr>
          <a:lstStyle/>
          <a:p>
            <a:pPr fontAlgn="auto">
              <a:spcAft>
                <a:spcPts val="0"/>
              </a:spcAft>
              <a:defRPr/>
            </a:pPr>
            <a:r>
              <a:rPr lang="en-IN" sz="2500" b="1" dirty="0"/>
              <a:t>Predict the Output</a:t>
            </a:r>
          </a:p>
        </p:txBody>
      </p:sp>
      <p:sp>
        <p:nvSpPr>
          <p:cNvPr id="74755" name="TextBox 3"/>
          <p:cNvSpPr txBox="1">
            <a:spLocks noChangeArrowheads="1"/>
          </p:cNvSpPr>
          <p:nvPr/>
        </p:nvSpPr>
        <p:spPr bwMode="auto">
          <a:xfrm>
            <a:off x="1955800" y="977901"/>
            <a:ext cx="61214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IN" sz="2000" b="1" dirty="0">
                <a:solidFill>
                  <a:prstClr val="black"/>
                </a:solidFill>
                <a:latin typeface="Century Schoolbook" pitchFamily="18" charset="0"/>
              </a:rPr>
              <a:t>public</a:t>
            </a:r>
            <a:r>
              <a:rPr lang="en-IN" sz="2000" dirty="0">
                <a:solidFill>
                  <a:prstClr val="black"/>
                </a:solidFill>
                <a:latin typeface="Century Schoolbook" pitchFamily="18" charset="0"/>
              </a:rPr>
              <a:t> </a:t>
            </a:r>
            <a:r>
              <a:rPr lang="en-IN" sz="2000" b="1" dirty="0">
                <a:solidFill>
                  <a:prstClr val="black"/>
                </a:solidFill>
                <a:latin typeface="Century Schoolbook" pitchFamily="18" charset="0"/>
              </a:rPr>
              <a:t>class</a:t>
            </a:r>
            <a:r>
              <a:rPr lang="en-IN" sz="2000" dirty="0">
                <a:solidFill>
                  <a:prstClr val="black"/>
                </a:solidFill>
                <a:latin typeface="Century Schoolbook" pitchFamily="18" charset="0"/>
              </a:rPr>
              <a:t> LabeledForExample2 {  </a:t>
            </a:r>
          </a:p>
          <a:p>
            <a:pPr eaLnBrk="1" hangingPunct="1"/>
            <a:r>
              <a:rPr lang="en-IN" sz="2000" b="1" dirty="0">
                <a:solidFill>
                  <a:prstClr val="black"/>
                </a:solidFill>
                <a:latin typeface="Century Schoolbook" pitchFamily="18" charset="0"/>
              </a:rPr>
              <a:t>public</a:t>
            </a:r>
            <a:r>
              <a:rPr lang="en-IN" sz="2000" dirty="0">
                <a:solidFill>
                  <a:prstClr val="black"/>
                </a:solidFill>
                <a:latin typeface="Century Schoolbook" pitchFamily="18" charset="0"/>
              </a:rPr>
              <a:t> </a:t>
            </a:r>
            <a:r>
              <a:rPr lang="en-IN" sz="2000" b="1" dirty="0">
                <a:solidFill>
                  <a:prstClr val="black"/>
                </a:solidFill>
                <a:latin typeface="Century Schoolbook" pitchFamily="18" charset="0"/>
              </a:rPr>
              <a:t>static</a:t>
            </a:r>
            <a:r>
              <a:rPr lang="en-IN" sz="2000" dirty="0">
                <a:solidFill>
                  <a:prstClr val="black"/>
                </a:solidFill>
                <a:latin typeface="Century Schoolbook" pitchFamily="18" charset="0"/>
              </a:rPr>
              <a:t> </a:t>
            </a:r>
            <a:r>
              <a:rPr lang="en-IN" sz="2000" b="1" dirty="0">
                <a:solidFill>
                  <a:prstClr val="black"/>
                </a:solidFill>
                <a:latin typeface="Century Schoolbook" pitchFamily="18" charset="0"/>
              </a:rPr>
              <a:t>void</a:t>
            </a:r>
            <a:r>
              <a:rPr lang="en-IN" sz="2000" dirty="0">
                <a:solidFill>
                  <a:prstClr val="black"/>
                </a:solidFill>
                <a:latin typeface="Century Schoolbook" pitchFamily="18" charset="0"/>
              </a:rPr>
              <a:t> main(String[] </a:t>
            </a:r>
            <a:r>
              <a:rPr lang="en-IN" sz="2000" dirty="0" err="1">
                <a:solidFill>
                  <a:prstClr val="black"/>
                </a:solidFill>
                <a:latin typeface="Century Schoolbook" pitchFamily="18" charset="0"/>
              </a:rPr>
              <a:t>args</a:t>
            </a:r>
            <a:r>
              <a:rPr lang="en-IN" sz="2000" dirty="0">
                <a:solidFill>
                  <a:prstClr val="black"/>
                </a:solidFill>
                <a:latin typeface="Century Schoolbook" pitchFamily="18" charset="0"/>
              </a:rPr>
              <a:t>) {  </a:t>
            </a:r>
          </a:p>
          <a:p>
            <a:pPr eaLnBrk="1" hangingPunct="1"/>
            <a:r>
              <a:rPr lang="en-IN" sz="2000" dirty="0">
                <a:solidFill>
                  <a:prstClr val="black"/>
                </a:solidFill>
                <a:latin typeface="Century Schoolbook" pitchFamily="18" charset="0"/>
              </a:rPr>
              <a:t>    aa:  </a:t>
            </a:r>
          </a:p>
          <a:p>
            <a:pPr eaLnBrk="1" hangingPunct="1"/>
            <a:r>
              <a:rPr lang="en-IN" sz="2000" dirty="0">
                <a:solidFill>
                  <a:prstClr val="black"/>
                </a:solidFill>
                <a:latin typeface="Century Schoolbook" pitchFamily="18" charset="0"/>
              </a:rPr>
              <a:t>        </a:t>
            </a:r>
            <a:r>
              <a:rPr lang="en-IN" sz="2000" b="1" dirty="0">
                <a:solidFill>
                  <a:prstClr val="black"/>
                </a:solidFill>
                <a:latin typeface="Century Schoolbook" pitchFamily="18" charset="0"/>
              </a:rPr>
              <a:t>for</a:t>
            </a:r>
            <a:r>
              <a:rPr lang="en-IN" sz="2000" dirty="0">
                <a:solidFill>
                  <a:prstClr val="black"/>
                </a:solidFill>
                <a:latin typeface="Century Schoolbook" pitchFamily="18" charset="0"/>
              </a:rPr>
              <a:t>(</a:t>
            </a:r>
            <a:r>
              <a:rPr lang="en-IN" sz="2000" b="1" dirty="0" err="1">
                <a:solidFill>
                  <a:prstClr val="black"/>
                </a:solidFill>
                <a:latin typeface="Century Schoolbook" pitchFamily="18" charset="0"/>
              </a:rPr>
              <a:t>int</a:t>
            </a:r>
            <a:r>
              <a:rPr lang="en-IN" sz="2000" dirty="0">
                <a:solidFill>
                  <a:prstClr val="black"/>
                </a:solidFill>
                <a:latin typeface="Century Schoolbook" pitchFamily="18" charset="0"/>
              </a:rPr>
              <a:t> </a:t>
            </a:r>
            <a:r>
              <a:rPr lang="en-IN" sz="2000" dirty="0" err="1">
                <a:solidFill>
                  <a:prstClr val="black"/>
                </a:solidFill>
                <a:latin typeface="Century Schoolbook" pitchFamily="18" charset="0"/>
              </a:rPr>
              <a:t>i</a:t>
            </a:r>
            <a:r>
              <a:rPr lang="en-IN" sz="2000" dirty="0">
                <a:solidFill>
                  <a:prstClr val="black"/>
                </a:solidFill>
                <a:latin typeface="Century Schoolbook" pitchFamily="18" charset="0"/>
              </a:rPr>
              <a:t>=1;i&lt;=3;i++){  </a:t>
            </a:r>
          </a:p>
          <a:p>
            <a:pPr eaLnBrk="1" hangingPunct="1"/>
            <a:r>
              <a:rPr lang="en-IN" sz="2000" dirty="0">
                <a:solidFill>
                  <a:prstClr val="black"/>
                </a:solidFill>
                <a:latin typeface="Century Schoolbook" pitchFamily="18" charset="0"/>
              </a:rPr>
              <a:t>            bb:  </a:t>
            </a:r>
          </a:p>
          <a:p>
            <a:pPr eaLnBrk="1" hangingPunct="1"/>
            <a:r>
              <a:rPr lang="en-IN" sz="2000" dirty="0">
                <a:solidFill>
                  <a:prstClr val="black"/>
                </a:solidFill>
                <a:latin typeface="Century Schoolbook" pitchFamily="18" charset="0"/>
              </a:rPr>
              <a:t>                </a:t>
            </a:r>
            <a:r>
              <a:rPr lang="en-IN" sz="2000" b="1" dirty="0">
                <a:solidFill>
                  <a:prstClr val="black"/>
                </a:solidFill>
                <a:latin typeface="Century Schoolbook" pitchFamily="18" charset="0"/>
              </a:rPr>
              <a:t>for</a:t>
            </a:r>
            <a:r>
              <a:rPr lang="en-IN" sz="2000" dirty="0">
                <a:solidFill>
                  <a:prstClr val="black"/>
                </a:solidFill>
                <a:latin typeface="Century Schoolbook" pitchFamily="18" charset="0"/>
              </a:rPr>
              <a:t>(</a:t>
            </a:r>
            <a:r>
              <a:rPr lang="en-IN" sz="2000" b="1" dirty="0" err="1">
                <a:solidFill>
                  <a:prstClr val="black"/>
                </a:solidFill>
                <a:latin typeface="Century Schoolbook" pitchFamily="18" charset="0"/>
              </a:rPr>
              <a:t>int</a:t>
            </a:r>
            <a:r>
              <a:rPr lang="en-IN" sz="2000" dirty="0">
                <a:solidFill>
                  <a:prstClr val="black"/>
                </a:solidFill>
                <a:latin typeface="Century Schoolbook" pitchFamily="18" charset="0"/>
              </a:rPr>
              <a:t> j=1;j&lt;=3;j++){  </a:t>
            </a:r>
          </a:p>
          <a:p>
            <a:pPr eaLnBrk="1" hangingPunct="1"/>
            <a:r>
              <a:rPr lang="en-IN" sz="2000" dirty="0">
                <a:solidFill>
                  <a:prstClr val="black"/>
                </a:solidFill>
                <a:latin typeface="Century Schoolbook" pitchFamily="18" charset="0"/>
              </a:rPr>
              <a:t>                    </a:t>
            </a:r>
            <a:r>
              <a:rPr lang="en-IN" sz="2000" b="1" dirty="0">
                <a:solidFill>
                  <a:prstClr val="black"/>
                </a:solidFill>
                <a:latin typeface="Century Schoolbook" pitchFamily="18" charset="0"/>
              </a:rPr>
              <a:t>if</a:t>
            </a:r>
            <a:r>
              <a:rPr lang="en-IN" sz="2000" dirty="0">
                <a:solidFill>
                  <a:prstClr val="black"/>
                </a:solidFill>
                <a:latin typeface="Century Schoolbook" pitchFamily="18" charset="0"/>
              </a:rPr>
              <a:t>(</a:t>
            </a:r>
            <a:r>
              <a:rPr lang="en-IN" sz="2000" dirty="0" err="1">
                <a:solidFill>
                  <a:prstClr val="black"/>
                </a:solidFill>
                <a:latin typeface="Century Schoolbook" pitchFamily="18" charset="0"/>
              </a:rPr>
              <a:t>i</a:t>
            </a:r>
            <a:r>
              <a:rPr lang="en-IN" sz="2000" dirty="0">
                <a:solidFill>
                  <a:prstClr val="black"/>
                </a:solidFill>
                <a:latin typeface="Century Schoolbook" pitchFamily="18" charset="0"/>
              </a:rPr>
              <a:t>==2&amp;&amp;j==2){  </a:t>
            </a:r>
          </a:p>
          <a:p>
            <a:pPr eaLnBrk="1" hangingPunct="1"/>
            <a:r>
              <a:rPr lang="en-IN" sz="2000" dirty="0">
                <a:solidFill>
                  <a:prstClr val="black"/>
                </a:solidFill>
                <a:latin typeface="Century Schoolbook" pitchFamily="18" charset="0"/>
              </a:rPr>
              <a:t>                        </a:t>
            </a:r>
            <a:r>
              <a:rPr lang="en-IN" sz="2000" b="1" dirty="0">
                <a:solidFill>
                  <a:prstClr val="black"/>
                </a:solidFill>
                <a:latin typeface="Century Schoolbook" pitchFamily="18" charset="0"/>
              </a:rPr>
              <a:t>break</a:t>
            </a:r>
            <a:r>
              <a:rPr lang="en-IN" sz="2000" dirty="0">
                <a:solidFill>
                  <a:prstClr val="black"/>
                </a:solidFill>
                <a:latin typeface="Century Schoolbook" pitchFamily="18" charset="0"/>
              </a:rPr>
              <a:t> bb;  </a:t>
            </a:r>
          </a:p>
          <a:p>
            <a:pPr eaLnBrk="1" hangingPunct="1"/>
            <a:r>
              <a:rPr lang="en-IN" sz="2000" dirty="0">
                <a:solidFill>
                  <a:prstClr val="black"/>
                </a:solidFill>
                <a:latin typeface="Century Schoolbook" pitchFamily="18" charset="0"/>
              </a:rPr>
              <a:t>                    }  </a:t>
            </a:r>
          </a:p>
          <a:p>
            <a:pPr eaLnBrk="1" hangingPunct="1"/>
            <a:r>
              <a:rPr lang="en-IN" sz="2000" dirty="0">
                <a:solidFill>
                  <a:prstClr val="black"/>
                </a:solidFill>
                <a:latin typeface="Century Schoolbook" pitchFamily="18" charset="0"/>
              </a:rPr>
              <a:t>                    </a:t>
            </a:r>
            <a:r>
              <a:rPr lang="en-IN" sz="2000" dirty="0" err="1">
                <a:solidFill>
                  <a:prstClr val="black"/>
                </a:solidFill>
                <a:latin typeface="Century Schoolbook" pitchFamily="18" charset="0"/>
              </a:rPr>
              <a:t>System.out.println</a:t>
            </a:r>
            <a:r>
              <a:rPr lang="en-IN" sz="2000" dirty="0">
                <a:solidFill>
                  <a:prstClr val="black"/>
                </a:solidFill>
                <a:latin typeface="Century Schoolbook" pitchFamily="18" charset="0"/>
              </a:rPr>
              <a:t>(</a:t>
            </a:r>
            <a:r>
              <a:rPr lang="en-IN" sz="2000" dirty="0" err="1">
                <a:solidFill>
                  <a:prstClr val="black"/>
                </a:solidFill>
                <a:latin typeface="Century Schoolbook" pitchFamily="18" charset="0"/>
              </a:rPr>
              <a:t>i</a:t>
            </a:r>
            <a:r>
              <a:rPr lang="en-IN" sz="2000" dirty="0">
                <a:solidFill>
                  <a:prstClr val="black"/>
                </a:solidFill>
                <a:latin typeface="Century Schoolbook" pitchFamily="18" charset="0"/>
              </a:rPr>
              <a:t>+" "+j);  </a:t>
            </a:r>
          </a:p>
          <a:p>
            <a:pPr eaLnBrk="1" hangingPunct="1"/>
            <a:r>
              <a:rPr lang="en-IN" sz="2000" dirty="0">
                <a:solidFill>
                  <a:prstClr val="black"/>
                </a:solidFill>
                <a:latin typeface="Century Schoolbook" pitchFamily="18" charset="0"/>
              </a:rPr>
              <a:t>                }  </a:t>
            </a:r>
          </a:p>
          <a:p>
            <a:pPr eaLnBrk="1" hangingPunct="1"/>
            <a:r>
              <a:rPr lang="en-IN" sz="2000" dirty="0">
                <a:solidFill>
                  <a:prstClr val="black"/>
                </a:solidFill>
                <a:latin typeface="Century Schoolbook" pitchFamily="18" charset="0"/>
              </a:rPr>
              <a:t>        }  </a:t>
            </a:r>
          </a:p>
          <a:p>
            <a:pPr eaLnBrk="1" hangingPunct="1"/>
            <a:r>
              <a:rPr lang="en-IN" sz="2000" dirty="0">
                <a:solidFill>
                  <a:prstClr val="black"/>
                </a:solidFill>
                <a:latin typeface="Century Schoolbook" pitchFamily="18" charset="0"/>
              </a:rPr>
              <a:t>}  </a:t>
            </a:r>
          </a:p>
          <a:p>
            <a:pPr eaLnBrk="1" hangingPunct="1"/>
            <a:r>
              <a:rPr lang="en-IN" sz="2000" dirty="0">
                <a:solidFill>
                  <a:prstClr val="black"/>
                </a:solidFill>
                <a:latin typeface="Century Schoolbook" pitchFamily="18" charset="0"/>
              </a:rPr>
              <a:t>}</a:t>
            </a:r>
          </a:p>
        </p:txBody>
      </p:sp>
    </p:spTree>
    <p:extLst>
      <p:ext uri="{BB962C8B-B14F-4D97-AF65-F5344CB8AC3E}">
        <p14:creationId xmlns:p14="http://schemas.microsoft.com/office/powerpoint/2010/main" val="4212815860"/>
      </p:ext>
    </p:extLst>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0" y="228601"/>
            <a:ext cx="7467600" cy="487363"/>
          </a:xfrm>
        </p:spPr>
        <p:txBody>
          <a:bodyPr/>
          <a:lstStyle/>
          <a:p>
            <a:pPr fontAlgn="auto">
              <a:spcAft>
                <a:spcPts val="0"/>
              </a:spcAft>
              <a:defRPr/>
            </a:pPr>
            <a:r>
              <a:rPr lang="en-IN" sz="2500" b="1" dirty="0"/>
              <a:t>Predict the Output</a:t>
            </a:r>
          </a:p>
        </p:txBody>
      </p:sp>
      <p:sp>
        <p:nvSpPr>
          <p:cNvPr id="79875" name="Content Placeholder 2"/>
          <p:cNvSpPr>
            <a:spLocks noGrp="1"/>
          </p:cNvSpPr>
          <p:nvPr>
            <p:ph sz="quarter" idx="1"/>
          </p:nvPr>
        </p:nvSpPr>
        <p:spPr>
          <a:xfrm>
            <a:off x="1703512" y="908720"/>
            <a:ext cx="7162800" cy="5257800"/>
          </a:xfrm>
        </p:spPr>
        <p:txBody>
          <a:bodyPr/>
          <a:lstStyle/>
          <a:p>
            <a:pPr eaLnBrk="1" hangingPunct="1">
              <a:lnSpc>
                <a:spcPct val="125000"/>
              </a:lnSpc>
              <a:spcBef>
                <a:spcPct val="0"/>
              </a:spcBef>
              <a:buFont typeface="Wingdings" pitchFamily="2" charset="2"/>
              <a:buNone/>
            </a:pPr>
            <a:r>
              <a:rPr lang="en-IN" b="1" dirty="0"/>
              <a:t>public</a:t>
            </a:r>
            <a:r>
              <a:rPr lang="en-IN" dirty="0"/>
              <a:t> </a:t>
            </a:r>
            <a:r>
              <a:rPr lang="en-IN" b="1" dirty="0"/>
              <a:t>class</a:t>
            </a:r>
            <a:r>
              <a:rPr lang="en-IN" dirty="0"/>
              <a:t> BreakExample2 {  </a:t>
            </a:r>
          </a:p>
          <a:p>
            <a:pPr eaLnBrk="1" hangingPunct="1">
              <a:lnSpc>
                <a:spcPct val="125000"/>
              </a:lnSpc>
              <a:spcBef>
                <a:spcPct val="0"/>
              </a:spcBef>
              <a:buFont typeface="Wingdings" pitchFamily="2" charset="2"/>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p>
          <a:p>
            <a:pPr eaLnBrk="1" hangingPunct="1">
              <a:lnSpc>
                <a:spcPct val="125000"/>
              </a:lnSpc>
              <a:spcBef>
                <a:spcPct val="0"/>
              </a:spcBef>
              <a:buFont typeface="Wingdings" pitchFamily="2" charset="2"/>
              <a:buNone/>
            </a:pPr>
            <a:r>
              <a:rPr lang="en-IN" dirty="0"/>
              <a:t>            </a:t>
            </a:r>
            <a:r>
              <a:rPr lang="en-IN" b="1" dirty="0"/>
              <a:t>for</a:t>
            </a:r>
            <a:r>
              <a:rPr lang="en-IN" dirty="0"/>
              <a:t>(</a:t>
            </a:r>
            <a:r>
              <a:rPr lang="en-IN" b="1" dirty="0" err="1"/>
              <a:t>int</a:t>
            </a:r>
            <a:r>
              <a:rPr lang="en-IN" dirty="0"/>
              <a:t> i=1;i&lt;=3;i++){    </a:t>
            </a:r>
          </a:p>
          <a:p>
            <a:pPr eaLnBrk="1" hangingPunct="1">
              <a:lnSpc>
                <a:spcPct val="125000"/>
              </a:lnSpc>
              <a:spcBef>
                <a:spcPct val="0"/>
              </a:spcBef>
              <a:buFont typeface="Wingdings" pitchFamily="2" charset="2"/>
              <a:buNone/>
            </a:pPr>
            <a:r>
              <a:rPr lang="en-IN" dirty="0"/>
              <a:t>                    </a:t>
            </a:r>
            <a:r>
              <a:rPr lang="en-IN" b="1" dirty="0"/>
              <a:t>for</a:t>
            </a:r>
            <a:r>
              <a:rPr lang="en-IN" dirty="0"/>
              <a:t>(</a:t>
            </a:r>
            <a:r>
              <a:rPr lang="en-IN" b="1" dirty="0" err="1"/>
              <a:t>int</a:t>
            </a:r>
            <a:r>
              <a:rPr lang="en-IN" dirty="0"/>
              <a:t> j=1;j&lt;=3;j++){    </a:t>
            </a:r>
          </a:p>
          <a:p>
            <a:pPr eaLnBrk="1" hangingPunct="1">
              <a:lnSpc>
                <a:spcPct val="125000"/>
              </a:lnSpc>
              <a:spcBef>
                <a:spcPct val="0"/>
              </a:spcBef>
              <a:buFont typeface="Wingdings" pitchFamily="2" charset="2"/>
              <a:buNone/>
            </a:pPr>
            <a:r>
              <a:rPr lang="en-IN" dirty="0"/>
              <a:t>                        </a:t>
            </a:r>
            <a:r>
              <a:rPr lang="en-IN" b="1" dirty="0"/>
              <a:t>if</a:t>
            </a:r>
            <a:r>
              <a:rPr lang="en-IN" dirty="0"/>
              <a:t>(i==2&amp;&amp;j==2){    </a:t>
            </a:r>
          </a:p>
          <a:p>
            <a:pPr eaLnBrk="1" hangingPunct="1">
              <a:lnSpc>
                <a:spcPct val="125000"/>
              </a:lnSpc>
              <a:spcBef>
                <a:spcPct val="0"/>
              </a:spcBef>
              <a:buFont typeface="Wingdings" pitchFamily="2" charset="2"/>
              <a:buNone/>
            </a:pPr>
            <a:r>
              <a:rPr lang="en-IN" dirty="0"/>
              <a:t>                            </a:t>
            </a:r>
            <a:r>
              <a:rPr lang="en-IN" b="1" dirty="0"/>
              <a:t>break</a:t>
            </a:r>
            <a:r>
              <a:rPr lang="en-IN" dirty="0"/>
              <a:t>;    </a:t>
            </a:r>
          </a:p>
          <a:p>
            <a:pPr eaLnBrk="1" hangingPunct="1">
              <a:lnSpc>
                <a:spcPct val="125000"/>
              </a:lnSpc>
              <a:spcBef>
                <a:spcPct val="0"/>
              </a:spcBef>
              <a:buFont typeface="Wingdings" pitchFamily="2" charset="2"/>
              <a:buNone/>
            </a:pPr>
            <a:r>
              <a:rPr lang="en-IN" dirty="0"/>
              <a:t>                        }    </a:t>
            </a:r>
          </a:p>
          <a:p>
            <a:pPr eaLnBrk="1" hangingPunct="1">
              <a:lnSpc>
                <a:spcPct val="125000"/>
              </a:lnSpc>
              <a:spcBef>
                <a:spcPct val="0"/>
              </a:spcBef>
              <a:buFont typeface="Wingdings" pitchFamily="2" charset="2"/>
              <a:buNone/>
            </a:pPr>
            <a:r>
              <a:rPr lang="en-IN" dirty="0"/>
              <a:t>        </a:t>
            </a:r>
            <a:r>
              <a:rPr lang="en-IN" dirty="0" err="1"/>
              <a:t>System.out.println</a:t>
            </a:r>
            <a:r>
              <a:rPr lang="en-IN" dirty="0"/>
              <a:t>(i+" "+j);    </a:t>
            </a:r>
          </a:p>
          <a:p>
            <a:pPr eaLnBrk="1" hangingPunct="1">
              <a:lnSpc>
                <a:spcPct val="125000"/>
              </a:lnSpc>
              <a:spcBef>
                <a:spcPct val="0"/>
              </a:spcBef>
              <a:buFont typeface="Wingdings" pitchFamily="2" charset="2"/>
              <a:buNone/>
            </a:pPr>
            <a:r>
              <a:rPr lang="en-IN" dirty="0"/>
              <a:t>                    }    </a:t>
            </a:r>
          </a:p>
          <a:p>
            <a:pPr eaLnBrk="1" hangingPunct="1">
              <a:lnSpc>
                <a:spcPct val="125000"/>
              </a:lnSpc>
              <a:spcBef>
                <a:spcPct val="0"/>
              </a:spcBef>
              <a:buFont typeface="Wingdings" pitchFamily="2" charset="2"/>
              <a:buNone/>
            </a:pPr>
            <a:r>
              <a:rPr lang="en-IN" dirty="0"/>
              <a:t>            }    </a:t>
            </a:r>
          </a:p>
          <a:p>
            <a:pPr eaLnBrk="1" hangingPunct="1">
              <a:lnSpc>
                <a:spcPct val="125000"/>
              </a:lnSpc>
              <a:spcBef>
                <a:spcPct val="0"/>
              </a:spcBef>
              <a:buFont typeface="Wingdings" pitchFamily="2" charset="2"/>
              <a:buNone/>
            </a:pPr>
            <a:r>
              <a:rPr lang="en-IN" dirty="0"/>
              <a:t>	}  </a:t>
            </a:r>
          </a:p>
          <a:p>
            <a:pPr eaLnBrk="1" hangingPunct="1">
              <a:lnSpc>
                <a:spcPct val="125000"/>
              </a:lnSpc>
              <a:spcBef>
                <a:spcPct val="0"/>
              </a:spcBef>
              <a:buFont typeface="Wingdings" pitchFamily="2" charset="2"/>
              <a:buNone/>
            </a:pPr>
            <a:r>
              <a:rPr lang="en-IN" dirty="0"/>
              <a:t>} </a:t>
            </a:r>
          </a:p>
          <a:p>
            <a:pPr eaLnBrk="1" hangingPunct="1">
              <a:lnSpc>
                <a:spcPct val="125000"/>
              </a:lnSpc>
              <a:spcBef>
                <a:spcPct val="0"/>
              </a:spcBef>
              <a:buFont typeface="Wingdings" pitchFamily="2" charset="2"/>
              <a:buNone/>
            </a:pPr>
            <a:endParaRPr lang="en-IN" dirty="0"/>
          </a:p>
        </p:txBody>
      </p:sp>
    </p:spTree>
    <p:extLst>
      <p:ext uri="{BB962C8B-B14F-4D97-AF65-F5344CB8AC3E}">
        <p14:creationId xmlns:p14="http://schemas.microsoft.com/office/powerpoint/2010/main" val="768051457"/>
      </p:ext>
    </p:extLst>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173038"/>
            <a:ext cx="7467600" cy="487363"/>
          </a:xfrm>
        </p:spPr>
        <p:txBody>
          <a:bodyPr/>
          <a:lstStyle/>
          <a:p>
            <a:pPr fontAlgn="auto">
              <a:spcAft>
                <a:spcPts val="0"/>
              </a:spcAft>
              <a:defRPr/>
            </a:pPr>
            <a:r>
              <a:rPr lang="en-IN" sz="2500" b="1" dirty="0"/>
              <a:t>Predict the Output</a:t>
            </a:r>
          </a:p>
        </p:txBody>
      </p:sp>
      <p:sp>
        <p:nvSpPr>
          <p:cNvPr id="80899" name="TextBox 3"/>
          <p:cNvSpPr txBox="1">
            <a:spLocks noChangeArrowheads="1"/>
          </p:cNvSpPr>
          <p:nvPr/>
        </p:nvSpPr>
        <p:spPr bwMode="auto">
          <a:xfrm>
            <a:off x="1955800" y="660401"/>
            <a:ext cx="7315200" cy="505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25000"/>
              </a:lnSpc>
            </a:pPr>
            <a:r>
              <a:rPr lang="en-IN" sz="2000" b="1">
                <a:solidFill>
                  <a:prstClr val="black"/>
                </a:solidFill>
                <a:latin typeface="Century Schoolbook" pitchFamily="18" charset="0"/>
              </a:rPr>
              <a:t>public</a:t>
            </a:r>
            <a:r>
              <a:rPr lang="en-IN" sz="2000">
                <a:solidFill>
                  <a:prstClr val="black"/>
                </a:solidFill>
                <a:latin typeface="Century Schoolbook" pitchFamily="18" charset="0"/>
              </a:rPr>
              <a:t> </a:t>
            </a:r>
            <a:r>
              <a:rPr lang="en-IN" sz="2000" b="1">
                <a:solidFill>
                  <a:prstClr val="black"/>
                </a:solidFill>
                <a:latin typeface="Century Schoolbook" pitchFamily="18" charset="0"/>
              </a:rPr>
              <a:t>class</a:t>
            </a:r>
            <a:r>
              <a:rPr lang="en-IN" sz="2000">
                <a:solidFill>
                  <a:prstClr val="black"/>
                </a:solidFill>
                <a:latin typeface="Century Schoolbook" pitchFamily="18" charset="0"/>
              </a:rPr>
              <a:t> ContinueExample2 {  </a:t>
            </a:r>
          </a:p>
          <a:p>
            <a:pPr eaLnBrk="1" hangingPunct="1">
              <a:lnSpc>
                <a:spcPct val="125000"/>
              </a:lnSpc>
            </a:pPr>
            <a:r>
              <a:rPr lang="en-IN" sz="2000" b="1">
                <a:solidFill>
                  <a:prstClr val="black"/>
                </a:solidFill>
                <a:latin typeface="Century Schoolbook" pitchFamily="18" charset="0"/>
              </a:rPr>
              <a:t>public</a:t>
            </a:r>
            <a:r>
              <a:rPr lang="en-IN" sz="2000">
                <a:solidFill>
                  <a:prstClr val="black"/>
                </a:solidFill>
                <a:latin typeface="Century Schoolbook" pitchFamily="18" charset="0"/>
              </a:rPr>
              <a:t> </a:t>
            </a:r>
            <a:r>
              <a:rPr lang="en-IN" sz="2000" b="1">
                <a:solidFill>
                  <a:prstClr val="black"/>
                </a:solidFill>
                <a:latin typeface="Century Schoolbook" pitchFamily="18" charset="0"/>
              </a:rPr>
              <a:t>static</a:t>
            </a:r>
            <a:r>
              <a:rPr lang="en-IN" sz="2000">
                <a:solidFill>
                  <a:prstClr val="black"/>
                </a:solidFill>
                <a:latin typeface="Century Schoolbook" pitchFamily="18" charset="0"/>
              </a:rPr>
              <a:t> </a:t>
            </a:r>
            <a:r>
              <a:rPr lang="en-IN" sz="2000" b="1">
                <a:solidFill>
                  <a:prstClr val="black"/>
                </a:solidFill>
                <a:latin typeface="Century Schoolbook" pitchFamily="18" charset="0"/>
              </a:rPr>
              <a:t>void</a:t>
            </a:r>
            <a:r>
              <a:rPr lang="en-IN" sz="2000">
                <a:solidFill>
                  <a:prstClr val="black"/>
                </a:solidFill>
                <a:latin typeface="Century Schoolbook" pitchFamily="18" charset="0"/>
              </a:rPr>
              <a:t> main(String[] args) {  </a:t>
            </a:r>
          </a:p>
          <a:p>
            <a:pPr eaLnBrk="1" hangingPunct="1">
              <a:lnSpc>
                <a:spcPct val="125000"/>
              </a:lnSpc>
            </a:pPr>
            <a:r>
              <a:rPr lang="en-IN" sz="2000">
                <a:solidFill>
                  <a:prstClr val="black"/>
                </a:solidFill>
                <a:latin typeface="Century Schoolbook" pitchFamily="18" charset="0"/>
              </a:rPr>
              <a:t>            </a:t>
            </a:r>
            <a:r>
              <a:rPr lang="en-IN" sz="2000" b="1">
                <a:solidFill>
                  <a:prstClr val="black"/>
                </a:solidFill>
                <a:latin typeface="Century Schoolbook" pitchFamily="18" charset="0"/>
              </a:rPr>
              <a:t>for</a:t>
            </a:r>
            <a:r>
              <a:rPr lang="en-IN" sz="2000">
                <a:solidFill>
                  <a:prstClr val="black"/>
                </a:solidFill>
                <a:latin typeface="Century Schoolbook" pitchFamily="18" charset="0"/>
              </a:rPr>
              <a:t>(</a:t>
            </a:r>
            <a:r>
              <a:rPr lang="en-IN" sz="2000" b="1">
                <a:solidFill>
                  <a:prstClr val="black"/>
                </a:solidFill>
                <a:latin typeface="Century Schoolbook" pitchFamily="18" charset="0"/>
              </a:rPr>
              <a:t>int</a:t>
            </a:r>
            <a:r>
              <a:rPr lang="en-IN" sz="2000">
                <a:solidFill>
                  <a:prstClr val="black"/>
                </a:solidFill>
                <a:latin typeface="Century Schoolbook" pitchFamily="18" charset="0"/>
              </a:rPr>
              <a:t> i=1;i&lt;=3;i++){    </a:t>
            </a:r>
          </a:p>
          <a:p>
            <a:pPr eaLnBrk="1" hangingPunct="1">
              <a:lnSpc>
                <a:spcPct val="125000"/>
              </a:lnSpc>
            </a:pPr>
            <a:r>
              <a:rPr lang="en-IN" sz="2000">
                <a:solidFill>
                  <a:prstClr val="black"/>
                </a:solidFill>
                <a:latin typeface="Century Schoolbook" pitchFamily="18" charset="0"/>
              </a:rPr>
              <a:t>                    </a:t>
            </a:r>
            <a:r>
              <a:rPr lang="en-IN" sz="2000" b="1">
                <a:solidFill>
                  <a:prstClr val="black"/>
                </a:solidFill>
                <a:latin typeface="Century Schoolbook" pitchFamily="18" charset="0"/>
              </a:rPr>
              <a:t>for</a:t>
            </a:r>
            <a:r>
              <a:rPr lang="en-IN" sz="2000">
                <a:solidFill>
                  <a:prstClr val="black"/>
                </a:solidFill>
                <a:latin typeface="Century Schoolbook" pitchFamily="18" charset="0"/>
              </a:rPr>
              <a:t>(</a:t>
            </a:r>
            <a:r>
              <a:rPr lang="en-IN" sz="2000" b="1">
                <a:solidFill>
                  <a:prstClr val="black"/>
                </a:solidFill>
                <a:latin typeface="Century Schoolbook" pitchFamily="18" charset="0"/>
              </a:rPr>
              <a:t>int</a:t>
            </a:r>
            <a:r>
              <a:rPr lang="en-IN" sz="2000">
                <a:solidFill>
                  <a:prstClr val="black"/>
                </a:solidFill>
                <a:latin typeface="Century Schoolbook" pitchFamily="18" charset="0"/>
              </a:rPr>
              <a:t> j=1;j&lt;=3;j++){    </a:t>
            </a:r>
          </a:p>
          <a:p>
            <a:pPr eaLnBrk="1" hangingPunct="1">
              <a:lnSpc>
                <a:spcPct val="125000"/>
              </a:lnSpc>
            </a:pPr>
            <a:r>
              <a:rPr lang="en-IN" sz="2000">
                <a:solidFill>
                  <a:prstClr val="black"/>
                </a:solidFill>
                <a:latin typeface="Century Schoolbook" pitchFamily="18" charset="0"/>
              </a:rPr>
              <a:t>                        </a:t>
            </a:r>
            <a:r>
              <a:rPr lang="en-IN" sz="2000" b="1">
                <a:solidFill>
                  <a:prstClr val="black"/>
                </a:solidFill>
                <a:latin typeface="Century Schoolbook" pitchFamily="18" charset="0"/>
              </a:rPr>
              <a:t>if</a:t>
            </a:r>
            <a:r>
              <a:rPr lang="en-IN" sz="2000">
                <a:solidFill>
                  <a:prstClr val="black"/>
                </a:solidFill>
                <a:latin typeface="Century Schoolbook" pitchFamily="18" charset="0"/>
              </a:rPr>
              <a:t>(i==2&amp;&amp;j==2){    </a:t>
            </a:r>
          </a:p>
          <a:p>
            <a:pPr eaLnBrk="1" hangingPunct="1">
              <a:lnSpc>
                <a:spcPct val="125000"/>
              </a:lnSpc>
            </a:pPr>
            <a:r>
              <a:rPr lang="en-IN" sz="2000">
                <a:solidFill>
                  <a:prstClr val="black"/>
                </a:solidFill>
                <a:latin typeface="Century Schoolbook" pitchFamily="18" charset="0"/>
              </a:rPr>
              <a:t>                            </a:t>
            </a:r>
            <a:r>
              <a:rPr lang="en-IN" sz="2000" b="1">
                <a:solidFill>
                  <a:prstClr val="black"/>
                </a:solidFill>
                <a:latin typeface="Century Schoolbook" pitchFamily="18" charset="0"/>
              </a:rPr>
              <a:t>continue</a:t>
            </a:r>
            <a:r>
              <a:rPr lang="en-IN" sz="2000">
                <a:solidFill>
                  <a:prstClr val="black"/>
                </a:solidFill>
                <a:latin typeface="Century Schoolbook" pitchFamily="18" charset="0"/>
              </a:rPr>
              <a:t>;    </a:t>
            </a:r>
          </a:p>
          <a:p>
            <a:pPr eaLnBrk="1" hangingPunct="1">
              <a:lnSpc>
                <a:spcPct val="125000"/>
              </a:lnSpc>
            </a:pPr>
            <a:r>
              <a:rPr lang="en-IN" sz="2000">
                <a:solidFill>
                  <a:prstClr val="black"/>
                </a:solidFill>
                <a:latin typeface="Century Schoolbook" pitchFamily="18" charset="0"/>
              </a:rPr>
              <a:t>                        }    </a:t>
            </a:r>
          </a:p>
          <a:p>
            <a:pPr eaLnBrk="1" hangingPunct="1">
              <a:lnSpc>
                <a:spcPct val="125000"/>
              </a:lnSpc>
            </a:pPr>
            <a:r>
              <a:rPr lang="en-IN" sz="2000">
                <a:solidFill>
                  <a:prstClr val="black"/>
                </a:solidFill>
                <a:latin typeface="Century Schoolbook" pitchFamily="18" charset="0"/>
              </a:rPr>
              <a:t>                        System.out.println(i+" "+j);    </a:t>
            </a:r>
          </a:p>
          <a:p>
            <a:pPr eaLnBrk="1" hangingPunct="1">
              <a:lnSpc>
                <a:spcPct val="125000"/>
              </a:lnSpc>
            </a:pPr>
            <a:r>
              <a:rPr lang="en-IN" sz="2000">
                <a:solidFill>
                  <a:prstClr val="black"/>
                </a:solidFill>
                <a:latin typeface="Century Schoolbook" pitchFamily="18" charset="0"/>
              </a:rPr>
              <a:t>                    }    </a:t>
            </a:r>
          </a:p>
          <a:p>
            <a:pPr eaLnBrk="1" hangingPunct="1">
              <a:lnSpc>
                <a:spcPct val="125000"/>
              </a:lnSpc>
            </a:pPr>
            <a:r>
              <a:rPr lang="en-IN" sz="2000">
                <a:solidFill>
                  <a:prstClr val="black"/>
                </a:solidFill>
                <a:latin typeface="Century Schoolbook" pitchFamily="18" charset="0"/>
              </a:rPr>
              <a:t>            }    </a:t>
            </a:r>
          </a:p>
          <a:p>
            <a:pPr eaLnBrk="1" hangingPunct="1">
              <a:lnSpc>
                <a:spcPct val="125000"/>
              </a:lnSpc>
            </a:pPr>
            <a:r>
              <a:rPr lang="en-IN" sz="2000">
                <a:solidFill>
                  <a:prstClr val="black"/>
                </a:solidFill>
                <a:latin typeface="Century Schoolbook" pitchFamily="18" charset="0"/>
              </a:rPr>
              <a:t>}  </a:t>
            </a:r>
          </a:p>
          <a:p>
            <a:pPr eaLnBrk="1" hangingPunct="1">
              <a:lnSpc>
                <a:spcPct val="125000"/>
              </a:lnSpc>
            </a:pPr>
            <a:r>
              <a:rPr lang="en-IN" sz="2000">
                <a:solidFill>
                  <a:prstClr val="black"/>
                </a:solidFill>
                <a:latin typeface="Century Schoolbook" pitchFamily="18" charset="0"/>
              </a:rPr>
              <a:t>} </a:t>
            </a:r>
          </a:p>
          <a:p>
            <a:pPr eaLnBrk="1" hangingPunct="1">
              <a:lnSpc>
                <a:spcPct val="125000"/>
              </a:lnSpc>
            </a:pPr>
            <a:endParaRPr lang="en-IN" sz="2000">
              <a:solidFill>
                <a:prstClr val="black"/>
              </a:solidFill>
              <a:latin typeface="Century Schoolbook" pitchFamily="18" charset="0"/>
            </a:endParaRPr>
          </a:p>
        </p:txBody>
      </p:sp>
    </p:spTree>
    <p:extLst>
      <p:ext uri="{BB962C8B-B14F-4D97-AF65-F5344CB8AC3E}">
        <p14:creationId xmlns:p14="http://schemas.microsoft.com/office/powerpoint/2010/main" val="2174894422"/>
      </p:ext>
    </p:extLst>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500" y="762000"/>
            <a:ext cx="8229600" cy="506760"/>
          </a:xfrm>
        </p:spPr>
        <p:txBody>
          <a:bodyPr>
            <a:normAutofit fontScale="90000"/>
          </a:bodyPr>
          <a:lstStyle/>
          <a:p>
            <a:r>
              <a:rPr lang="en-IN" dirty="0" smtClean="0"/>
              <a:t>Programs </a:t>
            </a:r>
            <a:endParaRPr lang="en-IN" dirty="0"/>
          </a:p>
        </p:txBody>
      </p:sp>
      <p:sp>
        <p:nvSpPr>
          <p:cNvPr id="3" name="Content Placeholder 2"/>
          <p:cNvSpPr>
            <a:spLocks noGrp="1"/>
          </p:cNvSpPr>
          <p:nvPr>
            <p:ph idx="1"/>
          </p:nvPr>
        </p:nvSpPr>
        <p:spPr>
          <a:xfrm>
            <a:off x="609600" y="1412777"/>
            <a:ext cx="11201400" cy="4560987"/>
          </a:xfrm>
        </p:spPr>
        <p:txBody>
          <a:bodyPr/>
          <a:lstStyle/>
          <a:p>
            <a:pPr marL="0" indent="0">
              <a:buNone/>
            </a:pPr>
            <a:r>
              <a:rPr lang="en-US" dirty="0"/>
              <a:t>1. </a:t>
            </a:r>
            <a:r>
              <a:rPr lang="en-US" dirty="0" err="1"/>
              <a:t>FizzBuzz</a:t>
            </a:r>
            <a:r>
              <a:rPr lang="en-US" dirty="0"/>
              <a:t> Problem.</a:t>
            </a:r>
          </a:p>
          <a:p>
            <a:pPr marL="0" indent="0">
              <a:buNone/>
            </a:pPr>
            <a:r>
              <a:rPr lang="en-US" dirty="0"/>
              <a:t>Write a program in java which prints the numbers from 1 to 100. But, multiples of 3 should be replaced with “Fizz”, multiples of 5 should be replaced with “Buzz” and multiples of both 3 and 5 should be replaced with “</a:t>
            </a:r>
            <a:r>
              <a:rPr lang="en-US" dirty="0" err="1"/>
              <a:t>FizzBuzz</a:t>
            </a:r>
            <a:r>
              <a:rPr lang="en-US" dirty="0"/>
              <a:t>”?</a:t>
            </a:r>
          </a:p>
          <a:p>
            <a:pPr marL="0" indent="0">
              <a:buNone/>
            </a:pPr>
            <a:endParaRPr lang="en-IN" dirty="0"/>
          </a:p>
        </p:txBody>
      </p:sp>
    </p:spTree>
    <p:extLst>
      <p:ext uri="{BB962C8B-B14F-4D97-AF65-F5344CB8AC3E}">
        <p14:creationId xmlns:p14="http://schemas.microsoft.com/office/powerpoint/2010/main" val="1509131582"/>
      </p:ext>
    </p:extLst>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900" y="764705"/>
            <a:ext cx="11709400" cy="5445595"/>
          </a:xfrm>
        </p:spPr>
        <p:txBody>
          <a:bodyPr numCol="2">
            <a:normAutofit fontScale="32500" lnSpcReduction="20000"/>
          </a:bodyPr>
          <a:lstStyle/>
          <a:p>
            <a:pPr marL="0" indent="0">
              <a:buNone/>
            </a:pPr>
            <a:r>
              <a:rPr lang="en-IN" sz="5500" b="1" dirty="0"/>
              <a:t>Solution:</a:t>
            </a:r>
          </a:p>
          <a:p>
            <a:pPr marL="0" indent="0">
              <a:buNone/>
            </a:pPr>
            <a:r>
              <a:rPr lang="en-IN" sz="5500" dirty="0"/>
              <a:t>public class </a:t>
            </a:r>
            <a:r>
              <a:rPr lang="en-IN" sz="5500" dirty="0" err="1"/>
              <a:t>FizzBuzzProblem</a:t>
            </a:r>
            <a:endParaRPr lang="en-IN" sz="5500" dirty="0"/>
          </a:p>
          <a:p>
            <a:pPr marL="0" indent="0">
              <a:buNone/>
            </a:pPr>
            <a:r>
              <a:rPr lang="en-IN" sz="5500" dirty="0"/>
              <a:t>{</a:t>
            </a:r>
          </a:p>
          <a:p>
            <a:pPr marL="0" indent="0">
              <a:buNone/>
            </a:pPr>
            <a:r>
              <a:rPr lang="en-IN" sz="5500" dirty="0"/>
              <a:t>    public static void main(String </a:t>
            </a:r>
            <a:r>
              <a:rPr lang="en-IN" sz="5500" dirty="0" err="1"/>
              <a:t>args</a:t>
            </a:r>
            <a:r>
              <a:rPr lang="en-IN" sz="5500" dirty="0"/>
              <a:t>[])</a:t>
            </a:r>
          </a:p>
          <a:p>
            <a:pPr marL="0" indent="0">
              <a:buNone/>
            </a:pPr>
            <a:r>
              <a:rPr lang="en-IN" sz="5500" dirty="0"/>
              <a:t>    {</a:t>
            </a:r>
          </a:p>
          <a:p>
            <a:pPr marL="0" indent="0">
              <a:buNone/>
            </a:pPr>
            <a:r>
              <a:rPr lang="en-IN" sz="5500" dirty="0"/>
              <a:t>        for(</a:t>
            </a:r>
            <a:r>
              <a:rPr lang="en-IN" sz="5500" dirty="0" err="1"/>
              <a:t>int</a:t>
            </a:r>
            <a:r>
              <a:rPr lang="en-IN" sz="5500" dirty="0"/>
              <a:t> i = 1; i &lt;= 100; i++)</a:t>
            </a:r>
          </a:p>
          <a:p>
            <a:pPr marL="0" indent="0">
              <a:buNone/>
            </a:pPr>
            <a:r>
              <a:rPr lang="en-IN" sz="5500" dirty="0"/>
              <a:t>        {</a:t>
            </a:r>
          </a:p>
          <a:p>
            <a:pPr marL="0" indent="0">
              <a:buNone/>
            </a:pPr>
            <a:r>
              <a:rPr lang="en-IN" sz="5500" dirty="0"/>
              <a:t>            if((i % (3*5)) == 0)</a:t>
            </a:r>
          </a:p>
          <a:p>
            <a:pPr marL="0" indent="0">
              <a:buNone/>
            </a:pPr>
            <a:r>
              <a:rPr lang="en-IN" sz="5500" dirty="0"/>
              <a:t>            {</a:t>
            </a:r>
          </a:p>
          <a:p>
            <a:pPr marL="0" indent="0">
              <a:buNone/>
            </a:pPr>
            <a:r>
              <a:rPr lang="en-IN" sz="5500" dirty="0"/>
              <a:t>                </a:t>
            </a:r>
            <a:r>
              <a:rPr lang="en-IN" sz="5500" dirty="0" err="1"/>
              <a:t>System.out.println</a:t>
            </a:r>
            <a:r>
              <a:rPr lang="en-IN" sz="5500" dirty="0"/>
              <a:t>("</a:t>
            </a:r>
            <a:r>
              <a:rPr lang="en-IN" sz="5500" dirty="0" err="1"/>
              <a:t>FizzBuzz</a:t>
            </a:r>
            <a:r>
              <a:rPr lang="en-IN" sz="5500" dirty="0"/>
              <a:t>");</a:t>
            </a:r>
          </a:p>
          <a:p>
            <a:pPr marL="0" indent="0">
              <a:buNone/>
            </a:pPr>
            <a:r>
              <a:rPr lang="en-IN" sz="5500" dirty="0"/>
              <a:t>            }</a:t>
            </a:r>
          </a:p>
          <a:p>
            <a:pPr marL="0" indent="0">
              <a:buNone/>
            </a:pPr>
            <a:r>
              <a:rPr lang="en-IN" sz="5500" dirty="0"/>
              <a:t>            else if ((i % 5) == 0)</a:t>
            </a:r>
          </a:p>
          <a:p>
            <a:pPr marL="0" indent="0">
              <a:buNone/>
            </a:pPr>
            <a:r>
              <a:rPr lang="en-IN" sz="5500" dirty="0"/>
              <a:t>            {</a:t>
            </a:r>
          </a:p>
          <a:p>
            <a:pPr marL="0" indent="0">
              <a:buNone/>
            </a:pPr>
            <a:r>
              <a:rPr lang="en-IN" sz="5500" dirty="0"/>
              <a:t>                </a:t>
            </a:r>
            <a:r>
              <a:rPr lang="en-IN" sz="5500" dirty="0" err="1"/>
              <a:t>System.out.println</a:t>
            </a:r>
            <a:r>
              <a:rPr lang="en-IN" sz="5500" dirty="0"/>
              <a:t>("Buzz");</a:t>
            </a:r>
          </a:p>
          <a:p>
            <a:pPr marL="0" indent="0">
              <a:buNone/>
            </a:pPr>
            <a:r>
              <a:rPr lang="en-IN" sz="5500" dirty="0"/>
              <a:t>              }</a:t>
            </a:r>
          </a:p>
          <a:p>
            <a:pPr marL="0" indent="0">
              <a:buNone/>
            </a:pPr>
            <a:r>
              <a:rPr lang="en-IN" sz="5500" dirty="0"/>
              <a:t>            else if ((i % 3) == 0)</a:t>
            </a:r>
          </a:p>
          <a:p>
            <a:pPr marL="0" indent="0">
              <a:buNone/>
            </a:pPr>
            <a:r>
              <a:rPr lang="en-IN" sz="5500" dirty="0"/>
              <a:t>            {</a:t>
            </a:r>
          </a:p>
          <a:p>
            <a:pPr marL="0" indent="0">
              <a:buNone/>
            </a:pPr>
            <a:r>
              <a:rPr lang="en-IN" sz="5500" dirty="0"/>
              <a:t>                </a:t>
            </a:r>
            <a:r>
              <a:rPr lang="en-IN" sz="5500" dirty="0" err="1"/>
              <a:t>System.out.println</a:t>
            </a:r>
            <a:r>
              <a:rPr lang="en-IN" sz="5500" dirty="0"/>
              <a:t>("Fizz");</a:t>
            </a:r>
          </a:p>
          <a:p>
            <a:pPr marL="0" indent="0">
              <a:buNone/>
            </a:pPr>
            <a:r>
              <a:rPr lang="en-IN" sz="5500" dirty="0"/>
              <a:t>            }</a:t>
            </a:r>
          </a:p>
          <a:p>
            <a:pPr marL="0" indent="0">
              <a:buNone/>
            </a:pPr>
            <a:r>
              <a:rPr lang="en-IN" sz="5500" dirty="0"/>
              <a:t>            else</a:t>
            </a:r>
          </a:p>
          <a:p>
            <a:pPr marL="0" indent="0">
              <a:buNone/>
            </a:pPr>
            <a:r>
              <a:rPr lang="en-IN" sz="5500" dirty="0"/>
              <a:t>            {</a:t>
            </a:r>
          </a:p>
          <a:p>
            <a:pPr marL="0" indent="0">
              <a:buNone/>
            </a:pPr>
            <a:r>
              <a:rPr lang="en-IN" sz="5500" dirty="0"/>
              <a:t>                </a:t>
            </a:r>
            <a:r>
              <a:rPr lang="en-IN" sz="5500" dirty="0" err="1"/>
              <a:t>System.out.println</a:t>
            </a:r>
            <a:r>
              <a:rPr lang="en-IN" sz="5500" dirty="0"/>
              <a:t>(i);</a:t>
            </a:r>
          </a:p>
          <a:p>
            <a:pPr marL="0" indent="0">
              <a:buNone/>
            </a:pPr>
            <a:r>
              <a:rPr lang="en-IN" sz="5500" dirty="0"/>
              <a:t>              }</a:t>
            </a:r>
          </a:p>
          <a:p>
            <a:pPr marL="0" indent="0">
              <a:buNone/>
            </a:pPr>
            <a:r>
              <a:rPr lang="en-IN" sz="5500" dirty="0"/>
              <a:t>        }</a:t>
            </a:r>
          </a:p>
          <a:p>
            <a:pPr marL="0" indent="0">
              <a:buNone/>
            </a:pPr>
            <a:r>
              <a:rPr lang="en-IN" sz="5500" dirty="0"/>
              <a:t>    }</a:t>
            </a:r>
          </a:p>
          <a:p>
            <a:pPr marL="0" indent="0">
              <a:buNone/>
            </a:pPr>
            <a:r>
              <a:rPr lang="en-IN" sz="5500" dirty="0"/>
              <a:t>}</a:t>
            </a:r>
          </a:p>
          <a:p>
            <a:pPr marL="0" indent="0">
              <a:buNone/>
            </a:pPr>
            <a:endParaRPr lang="en-IN" dirty="0"/>
          </a:p>
        </p:txBody>
      </p:sp>
    </p:spTree>
    <p:extLst>
      <p:ext uri="{BB962C8B-B14F-4D97-AF65-F5344CB8AC3E}">
        <p14:creationId xmlns:p14="http://schemas.microsoft.com/office/powerpoint/2010/main" val="2508919420"/>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177800"/>
            <a:ext cx="8229600" cy="533400"/>
          </a:xfrm>
        </p:spPr>
        <p:txBody>
          <a:bodyPr/>
          <a:lstStyle/>
          <a:p>
            <a:pPr fontAlgn="auto">
              <a:spcAft>
                <a:spcPts val="0"/>
              </a:spcAft>
              <a:defRPr/>
            </a:pPr>
            <a:r>
              <a:rPr lang="en-IN" sz="2500" b="1" dirty="0"/>
              <a:t>Java if-else Statement</a:t>
            </a:r>
          </a:p>
        </p:txBody>
      </p:sp>
      <p:sp>
        <p:nvSpPr>
          <p:cNvPr id="65539" name="Content Placeholder 2"/>
          <p:cNvSpPr>
            <a:spLocks noGrp="1"/>
          </p:cNvSpPr>
          <p:nvPr>
            <p:ph sz="quarter" idx="1"/>
          </p:nvPr>
        </p:nvSpPr>
        <p:spPr>
          <a:xfrm>
            <a:off x="914401" y="905401"/>
            <a:ext cx="8458200" cy="5715000"/>
          </a:xfrm>
        </p:spPr>
        <p:txBody>
          <a:bodyPr/>
          <a:lstStyle/>
          <a:p>
            <a:pPr eaLnBrk="1" hangingPunct="1">
              <a:lnSpc>
                <a:spcPct val="125000"/>
              </a:lnSpc>
            </a:pPr>
            <a:r>
              <a:rPr lang="en-IN" dirty="0"/>
              <a:t>The Java if-else statement also tests the condition. It executes the </a:t>
            </a:r>
            <a:r>
              <a:rPr lang="en-IN" i="1" dirty="0"/>
              <a:t>if block</a:t>
            </a:r>
            <a:r>
              <a:rPr lang="en-IN" dirty="0"/>
              <a:t> if condition is true otherwise </a:t>
            </a:r>
            <a:r>
              <a:rPr lang="en-IN" i="1" dirty="0"/>
              <a:t>else block</a:t>
            </a:r>
            <a:r>
              <a:rPr lang="en-IN" dirty="0"/>
              <a:t> is executed.</a:t>
            </a:r>
          </a:p>
          <a:p>
            <a:pPr eaLnBrk="1" hangingPunct="1">
              <a:lnSpc>
                <a:spcPct val="125000"/>
              </a:lnSpc>
            </a:pPr>
            <a:r>
              <a:rPr lang="en-IN" b="1" dirty="0"/>
              <a:t>Syntax:</a:t>
            </a:r>
            <a:endParaRPr lang="en-IN" dirty="0"/>
          </a:p>
          <a:p>
            <a:pPr lvl="2">
              <a:lnSpc>
                <a:spcPct val="125000"/>
              </a:lnSpc>
              <a:buFont typeface="Wingdings" pitchFamily="2" charset="2"/>
              <a:buNone/>
            </a:pPr>
            <a:r>
              <a:rPr lang="en-IN" b="1" dirty="0"/>
              <a:t>if</a:t>
            </a:r>
            <a:r>
              <a:rPr lang="en-IN" dirty="0"/>
              <a:t>(condition){  </a:t>
            </a:r>
          </a:p>
          <a:p>
            <a:pPr lvl="2">
              <a:lnSpc>
                <a:spcPct val="125000"/>
              </a:lnSpc>
              <a:buFont typeface="Wingdings" pitchFamily="2" charset="2"/>
              <a:buNone/>
            </a:pPr>
            <a:r>
              <a:rPr lang="en-IN" dirty="0"/>
              <a:t>//code if condition is true  </a:t>
            </a:r>
          </a:p>
          <a:p>
            <a:pPr lvl="2">
              <a:lnSpc>
                <a:spcPct val="125000"/>
              </a:lnSpc>
              <a:buFont typeface="Wingdings" pitchFamily="2" charset="2"/>
              <a:buNone/>
            </a:pPr>
            <a:r>
              <a:rPr lang="en-IN" dirty="0"/>
              <a:t>}</a:t>
            </a:r>
            <a:r>
              <a:rPr lang="en-IN" b="1" dirty="0"/>
              <a:t>else</a:t>
            </a:r>
            <a:r>
              <a:rPr lang="en-IN" dirty="0"/>
              <a:t>{  </a:t>
            </a:r>
          </a:p>
          <a:p>
            <a:pPr lvl="2">
              <a:lnSpc>
                <a:spcPct val="125000"/>
              </a:lnSpc>
              <a:buFont typeface="Wingdings" pitchFamily="2" charset="2"/>
              <a:buNone/>
            </a:pPr>
            <a:r>
              <a:rPr lang="en-IN" dirty="0"/>
              <a:t>//code if condition is false  </a:t>
            </a:r>
          </a:p>
          <a:p>
            <a:pPr lvl="2">
              <a:lnSpc>
                <a:spcPct val="125000"/>
              </a:lnSpc>
              <a:buFont typeface="Wingdings" pitchFamily="2" charset="2"/>
              <a:buNone/>
            </a:pPr>
            <a:r>
              <a:rPr lang="en-IN" dirty="0"/>
              <a:t>}  </a:t>
            </a:r>
          </a:p>
          <a:p>
            <a:pPr eaLnBrk="1" hangingPunct="1">
              <a:lnSpc>
                <a:spcPct val="125000"/>
              </a:lnSpc>
            </a:pPr>
            <a:endParaRPr lang="en-IN" dirty="0"/>
          </a:p>
        </p:txBody>
      </p:sp>
      <p:sp>
        <p:nvSpPr>
          <p:cNvPr id="76804" name="TextBox 3"/>
          <p:cNvSpPr txBox="1">
            <a:spLocks noChangeArrowheads="1"/>
          </p:cNvSpPr>
          <p:nvPr/>
        </p:nvSpPr>
        <p:spPr bwMode="auto">
          <a:xfrm>
            <a:off x="6057901" y="1870075"/>
            <a:ext cx="5136342" cy="3785652"/>
          </a:xfrm>
          <a:prstGeom prst="rect">
            <a:avLst/>
          </a:prstGeom>
          <a:solidFill>
            <a:schemeClr val="bg1">
              <a:lumMod val="85000"/>
            </a:schemeClr>
          </a:solid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IN" sz="2000" b="1" dirty="0" smtClean="0">
                <a:latin typeface="Century Schoolbook" pitchFamily="18" charset="0"/>
              </a:rPr>
              <a:t>Example :</a:t>
            </a:r>
          </a:p>
          <a:p>
            <a:pPr eaLnBrk="1" hangingPunct="1"/>
            <a:r>
              <a:rPr lang="en-IN" sz="2000" b="1" dirty="0" smtClean="0">
                <a:latin typeface="Century Schoolbook" pitchFamily="18" charset="0"/>
              </a:rPr>
              <a:t>public</a:t>
            </a:r>
            <a:r>
              <a:rPr lang="en-IN" sz="2000" dirty="0">
                <a:latin typeface="Century Schoolbook" pitchFamily="18" charset="0"/>
              </a:rPr>
              <a:t> </a:t>
            </a:r>
            <a:r>
              <a:rPr lang="en-IN" sz="2000" b="1" dirty="0">
                <a:latin typeface="Century Schoolbook" pitchFamily="18" charset="0"/>
              </a:rPr>
              <a:t>class</a:t>
            </a:r>
            <a:r>
              <a:rPr lang="en-IN" sz="2000" dirty="0">
                <a:latin typeface="Century Schoolbook" pitchFamily="18" charset="0"/>
              </a:rPr>
              <a:t> </a:t>
            </a:r>
            <a:r>
              <a:rPr lang="en-IN" sz="2000" dirty="0" err="1">
                <a:latin typeface="Century Schoolbook" pitchFamily="18" charset="0"/>
              </a:rPr>
              <a:t>IfElseExample</a:t>
            </a:r>
            <a:r>
              <a:rPr lang="en-IN" sz="2000" dirty="0">
                <a:latin typeface="Century Schoolbook" pitchFamily="18" charset="0"/>
              </a:rPr>
              <a:t> {  </a:t>
            </a:r>
          </a:p>
          <a:p>
            <a:pPr eaLnBrk="1" hangingPunct="1"/>
            <a:r>
              <a:rPr lang="en-IN" sz="2000" b="1" dirty="0">
                <a:latin typeface="Century Schoolbook" pitchFamily="18" charset="0"/>
              </a:rPr>
              <a:t>public</a:t>
            </a:r>
            <a:r>
              <a:rPr lang="en-IN" sz="2000" dirty="0">
                <a:latin typeface="Century Schoolbook" pitchFamily="18" charset="0"/>
              </a:rPr>
              <a:t> </a:t>
            </a:r>
            <a:r>
              <a:rPr lang="en-IN" sz="2000" b="1" dirty="0">
                <a:latin typeface="Century Schoolbook" pitchFamily="18" charset="0"/>
              </a:rPr>
              <a:t>static</a:t>
            </a:r>
            <a:r>
              <a:rPr lang="en-IN" sz="2000" dirty="0">
                <a:latin typeface="Century Schoolbook" pitchFamily="18" charset="0"/>
              </a:rPr>
              <a:t> </a:t>
            </a:r>
            <a:r>
              <a:rPr lang="en-IN" sz="2000" b="1" dirty="0">
                <a:latin typeface="Century Schoolbook" pitchFamily="18" charset="0"/>
              </a:rPr>
              <a:t>void</a:t>
            </a:r>
            <a:r>
              <a:rPr lang="en-IN" sz="2000" dirty="0">
                <a:latin typeface="Century Schoolbook" pitchFamily="18" charset="0"/>
              </a:rPr>
              <a:t> main(String[] </a:t>
            </a:r>
            <a:r>
              <a:rPr lang="en-IN" sz="2000" dirty="0" err="1">
                <a:latin typeface="Century Schoolbook" pitchFamily="18" charset="0"/>
              </a:rPr>
              <a:t>args</a:t>
            </a:r>
            <a:r>
              <a:rPr lang="en-IN" sz="2000" dirty="0">
                <a:latin typeface="Century Schoolbook" pitchFamily="18" charset="0"/>
              </a:rPr>
              <a:t>) {  </a:t>
            </a:r>
          </a:p>
          <a:p>
            <a:pPr eaLnBrk="1" hangingPunct="1"/>
            <a:r>
              <a:rPr lang="en-IN" sz="2000" dirty="0">
                <a:latin typeface="Century Schoolbook" pitchFamily="18" charset="0"/>
              </a:rPr>
              <a:t>    </a:t>
            </a:r>
            <a:r>
              <a:rPr lang="en-IN" sz="2000" b="1" dirty="0" err="1">
                <a:latin typeface="Century Schoolbook" pitchFamily="18" charset="0"/>
              </a:rPr>
              <a:t>int</a:t>
            </a:r>
            <a:r>
              <a:rPr lang="en-IN" sz="2000" dirty="0">
                <a:latin typeface="Century Schoolbook" pitchFamily="18" charset="0"/>
              </a:rPr>
              <a:t> number=13;  </a:t>
            </a:r>
          </a:p>
          <a:p>
            <a:pPr eaLnBrk="1" hangingPunct="1"/>
            <a:r>
              <a:rPr lang="en-IN" sz="2000" dirty="0">
                <a:latin typeface="Century Schoolbook" pitchFamily="18" charset="0"/>
              </a:rPr>
              <a:t>    </a:t>
            </a:r>
            <a:r>
              <a:rPr lang="en-IN" sz="2000" b="1" dirty="0">
                <a:latin typeface="Century Schoolbook" pitchFamily="18" charset="0"/>
              </a:rPr>
              <a:t>if</a:t>
            </a:r>
            <a:r>
              <a:rPr lang="en-IN" sz="2000" dirty="0">
                <a:latin typeface="Century Schoolbook" pitchFamily="18" charset="0"/>
              </a:rPr>
              <a:t>(number%2==0){  </a:t>
            </a:r>
          </a:p>
          <a:p>
            <a:pPr eaLnBrk="1" hangingPunct="1"/>
            <a:r>
              <a:rPr lang="en-IN" sz="2000" dirty="0">
                <a:latin typeface="Century Schoolbook" pitchFamily="18" charset="0"/>
              </a:rPr>
              <a:t>        </a:t>
            </a:r>
            <a:r>
              <a:rPr lang="en-IN" sz="2000" dirty="0" err="1">
                <a:latin typeface="Century Schoolbook" pitchFamily="18" charset="0"/>
              </a:rPr>
              <a:t>System.out.println</a:t>
            </a:r>
            <a:r>
              <a:rPr lang="en-IN" sz="2000" dirty="0">
                <a:latin typeface="Century Schoolbook" pitchFamily="18" charset="0"/>
              </a:rPr>
              <a:t>("even number");  </a:t>
            </a:r>
          </a:p>
          <a:p>
            <a:pPr eaLnBrk="1" hangingPunct="1"/>
            <a:r>
              <a:rPr lang="en-IN" sz="2000" dirty="0">
                <a:latin typeface="Century Schoolbook" pitchFamily="18" charset="0"/>
              </a:rPr>
              <a:t>    }</a:t>
            </a:r>
          </a:p>
          <a:p>
            <a:pPr eaLnBrk="1" hangingPunct="1"/>
            <a:r>
              <a:rPr lang="en-IN" sz="2000" b="1" dirty="0">
                <a:latin typeface="Century Schoolbook" pitchFamily="18" charset="0"/>
              </a:rPr>
              <a:t>else</a:t>
            </a:r>
            <a:r>
              <a:rPr lang="en-IN" sz="2000" dirty="0">
                <a:latin typeface="Century Schoolbook" pitchFamily="18" charset="0"/>
              </a:rPr>
              <a:t>{  </a:t>
            </a:r>
          </a:p>
          <a:p>
            <a:pPr eaLnBrk="1" hangingPunct="1"/>
            <a:r>
              <a:rPr lang="en-IN" sz="2000" dirty="0">
                <a:latin typeface="Century Schoolbook" pitchFamily="18" charset="0"/>
              </a:rPr>
              <a:t>        </a:t>
            </a:r>
            <a:r>
              <a:rPr lang="en-IN" sz="2000" dirty="0" err="1">
                <a:latin typeface="Century Schoolbook" pitchFamily="18" charset="0"/>
              </a:rPr>
              <a:t>System.out.println</a:t>
            </a:r>
            <a:r>
              <a:rPr lang="en-IN" sz="2000" dirty="0">
                <a:latin typeface="Century Schoolbook" pitchFamily="18" charset="0"/>
              </a:rPr>
              <a:t>("odd number");  </a:t>
            </a:r>
          </a:p>
          <a:p>
            <a:pPr eaLnBrk="1" hangingPunct="1"/>
            <a:r>
              <a:rPr lang="en-IN" sz="2000" dirty="0">
                <a:latin typeface="Century Schoolbook" pitchFamily="18" charset="0"/>
              </a:rPr>
              <a:t>    }  </a:t>
            </a:r>
          </a:p>
          <a:p>
            <a:pPr eaLnBrk="1" hangingPunct="1"/>
            <a:r>
              <a:rPr lang="en-IN" sz="2000" dirty="0">
                <a:latin typeface="Century Schoolbook" pitchFamily="18" charset="0"/>
              </a:rPr>
              <a:t>}  </a:t>
            </a:r>
          </a:p>
          <a:p>
            <a:pPr eaLnBrk="1" hangingPunct="1"/>
            <a:r>
              <a:rPr lang="en-IN" sz="2000" dirty="0">
                <a:latin typeface="Century Schoolbook" pitchFamily="18" charset="0"/>
              </a:rPr>
              <a:t>}</a:t>
            </a:r>
          </a:p>
        </p:txBody>
      </p:sp>
      <p:sp>
        <p:nvSpPr>
          <p:cNvPr id="5" name="Rectangle 4"/>
          <p:cNvSpPr/>
          <p:nvPr/>
        </p:nvSpPr>
        <p:spPr>
          <a:xfrm>
            <a:off x="6057901" y="5723454"/>
            <a:ext cx="1441420" cy="646331"/>
          </a:xfrm>
          <a:prstGeom prst="rect">
            <a:avLst/>
          </a:prstGeom>
          <a:solidFill>
            <a:srgbClr val="FFFF00"/>
          </a:solidFill>
        </p:spPr>
        <p:txBody>
          <a:bodyPr wrap="none">
            <a:spAutoFit/>
          </a:bodyPr>
          <a:lstStyle/>
          <a:p>
            <a:r>
              <a:rPr lang="en-IN" b="1" dirty="0" smtClean="0"/>
              <a:t>OUTPUT</a:t>
            </a:r>
          </a:p>
          <a:p>
            <a:r>
              <a:rPr lang="en-IN" dirty="0" smtClean="0"/>
              <a:t>odd number</a:t>
            </a:r>
            <a:endParaRPr lang="en-IN" dirty="0"/>
          </a:p>
        </p:txBody>
      </p:sp>
    </p:spTree>
    <p:extLst>
      <p:ext uri="{BB962C8B-B14F-4D97-AF65-F5344CB8AC3E}">
        <p14:creationId xmlns:p14="http://schemas.microsoft.com/office/powerpoint/2010/main" val="24913891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04"/>
                                        </p:tgtEl>
                                        <p:attrNameLst>
                                          <p:attrName>style.visibility</p:attrName>
                                        </p:attrNameLst>
                                      </p:cBhvr>
                                      <p:to>
                                        <p:strVal val="visible"/>
                                      </p:to>
                                    </p:set>
                                    <p:anim calcmode="lin" valueType="num">
                                      <p:cBhvr additive="base">
                                        <p:cTn id="7" dur="500" fill="hold"/>
                                        <p:tgtEl>
                                          <p:spTgt spid="76804"/>
                                        </p:tgtEl>
                                        <p:attrNameLst>
                                          <p:attrName>ppt_x</p:attrName>
                                        </p:attrNameLst>
                                      </p:cBhvr>
                                      <p:tavLst>
                                        <p:tav tm="0">
                                          <p:val>
                                            <p:strVal val="#ppt_x"/>
                                          </p:val>
                                        </p:tav>
                                        <p:tav tm="100000">
                                          <p:val>
                                            <p:strVal val="#ppt_x"/>
                                          </p:val>
                                        </p:tav>
                                      </p:tavLst>
                                    </p:anim>
                                    <p:anim calcmode="lin" valueType="num">
                                      <p:cBhvr additive="base">
                                        <p:cTn id="8" dur="500" fill="hold"/>
                                        <p:tgtEl>
                                          <p:spTgt spid="76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500" y="764705"/>
            <a:ext cx="11430000" cy="5209059"/>
          </a:xfrm>
        </p:spPr>
        <p:txBody>
          <a:bodyPr/>
          <a:lstStyle/>
          <a:p>
            <a:pPr marL="0" indent="0">
              <a:spcBef>
                <a:spcPts val="600"/>
              </a:spcBef>
              <a:spcAft>
                <a:spcPts val="600"/>
              </a:spcAft>
              <a:buNone/>
            </a:pPr>
            <a:r>
              <a:rPr lang="en-US" dirty="0" smtClean="0"/>
              <a:t>2. Given </a:t>
            </a:r>
            <a:r>
              <a:rPr lang="en-US" dirty="0"/>
              <a:t>an integer, </a:t>
            </a:r>
            <a:r>
              <a:rPr lang="en-US" dirty="0" smtClean="0"/>
              <a:t>N, </a:t>
            </a:r>
            <a:r>
              <a:rPr lang="en-US" dirty="0"/>
              <a:t>print its first  </a:t>
            </a:r>
            <a:r>
              <a:rPr lang="en-US" dirty="0" smtClean="0"/>
              <a:t>10 multiples</a:t>
            </a:r>
            <a:r>
              <a:rPr lang="en-US" dirty="0"/>
              <a:t>. Each multiple </a:t>
            </a:r>
            <a:r>
              <a:rPr lang="en-US" dirty="0" smtClean="0"/>
              <a:t>N x i </a:t>
            </a:r>
            <a:r>
              <a:rPr lang="en-US" dirty="0"/>
              <a:t>(where </a:t>
            </a:r>
            <a:r>
              <a:rPr lang="en-US" dirty="0" smtClean="0"/>
              <a:t>1&lt;= i &lt;=10) </a:t>
            </a:r>
            <a:r>
              <a:rPr lang="en-US" dirty="0"/>
              <a:t>should be printed on a new line in the form: N x i = result</a:t>
            </a:r>
            <a:r>
              <a:rPr lang="en-US" dirty="0" smtClean="0"/>
              <a:t>.</a:t>
            </a:r>
          </a:p>
          <a:p>
            <a:pPr marL="0" indent="0">
              <a:spcBef>
                <a:spcPts val="600"/>
              </a:spcBef>
              <a:spcAft>
                <a:spcPts val="600"/>
              </a:spcAft>
              <a:buNone/>
            </a:pPr>
            <a:r>
              <a:rPr lang="en-US" dirty="0"/>
              <a:t>3. Write a method that uses a for loop to display numbers in descending order in the step of 5 starting from 100. Call your method from the main method</a:t>
            </a:r>
            <a:r>
              <a:rPr lang="en-US" dirty="0" smtClean="0"/>
              <a:t>.</a:t>
            </a:r>
          </a:p>
          <a:p>
            <a:pPr marL="0" indent="0">
              <a:spcBef>
                <a:spcPts val="600"/>
              </a:spcBef>
              <a:spcAft>
                <a:spcPts val="600"/>
              </a:spcAft>
              <a:buNone/>
            </a:pPr>
            <a:r>
              <a:rPr lang="en-US" dirty="0"/>
              <a:t>4. Write a method that uses a while loop. This method would replace every vowel in the String with X. Call your method from the main method</a:t>
            </a:r>
            <a:r>
              <a:rPr lang="en-US" dirty="0" smtClean="0"/>
              <a:t>.</a:t>
            </a:r>
          </a:p>
          <a:p>
            <a:pPr marL="0" indent="0">
              <a:spcBef>
                <a:spcPts val="600"/>
              </a:spcBef>
              <a:spcAft>
                <a:spcPts val="600"/>
              </a:spcAft>
              <a:buNone/>
            </a:pPr>
            <a:r>
              <a:rPr lang="en-US" dirty="0"/>
              <a:t>5. Write a method that checks if a number is a Prime number. Call your method from the main method.</a:t>
            </a:r>
            <a:endParaRPr lang="en-IN" dirty="0"/>
          </a:p>
        </p:txBody>
      </p:sp>
    </p:spTree>
    <p:extLst>
      <p:ext uri="{BB962C8B-B14F-4D97-AF65-F5344CB8AC3E}">
        <p14:creationId xmlns:p14="http://schemas.microsoft.com/office/powerpoint/2010/main" val="2803375485"/>
      </p:ext>
    </p:extLst>
  </p:cSld>
  <p:clrMapOvr>
    <a:masterClrMapping/>
  </p:clrMapOvr>
  <p:transition spd="slow">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0"/>
            <a:ext cx="8229600" cy="650776"/>
          </a:xfrm>
        </p:spPr>
        <p:txBody>
          <a:bodyPr/>
          <a:lstStyle/>
          <a:p>
            <a:r>
              <a:rPr lang="en-IN" dirty="0" err="1" smtClean="0"/>
              <a:t>Mcqs</a:t>
            </a:r>
            <a:r>
              <a:rPr lang="en-IN" dirty="0" smtClean="0"/>
              <a:t> </a:t>
            </a:r>
            <a:endParaRPr lang="en-IN" dirty="0"/>
          </a:p>
        </p:txBody>
      </p:sp>
      <p:sp>
        <p:nvSpPr>
          <p:cNvPr id="3" name="Content Placeholder 2"/>
          <p:cNvSpPr>
            <a:spLocks noGrp="1"/>
          </p:cNvSpPr>
          <p:nvPr>
            <p:ph idx="1"/>
          </p:nvPr>
        </p:nvSpPr>
        <p:spPr>
          <a:xfrm>
            <a:off x="1981200" y="1412777"/>
            <a:ext cx="8229600" cy="4560987"/>
          </a:xfrm>
        </p:spPr>
        <p:txBody>
          <a:bodyPr>
            <a:normAutofit fontScale="85000" lnSpcReduction="20000"/>
          </a:bodyPr>
          <a:lstStyle/>
          <a:p>
            <a:pPr marL="0" indent="0">
              <a:buNone/>
            </a:pPr>
            <a:r>
              <a:rPr lang="en-IN" dirty="0"/>
              <a:t>1. . Determine output:</a:t>
            </a:r>
          </a:p>
          <a:p>
            <a:pPr marL="0" indent="0">
              <a:buNone/>
            </a:pPr>
            <a:r>
              <a:rPr lang="en-IN" dirty="0"/>
              <a:t>public class Test{</a:t>
            </a:r>
          </a:p>
          <a:p>
            <a:pPr marL="0" indent="0">
              <a:buNone/>
            </a:pPr>
            <a:r>
              <a:rPr lang="en-IN" dirty="0"/>
              <a:t>        public static void main(String </a:t>
            </a:r>
            <a:r>
              <a:rPr lang="en-IN" dirty="0" err="1"/>
              <a:t>args</a:t>
            </a:r>
            <a:r>
              <a:rPr lang="en-IN" dirty="0"/>
              <a:t>[]){</a:t>
            </a:r>
          </a:p>
          <a:p>
            <a:pPr marL="0" indent="0">
              <a:buNone/>
            </a:pPr>
            <a:r>
              <a:rPr lang="en-IN" dirty="0"/>
              <a:t>                </a:t>
            </a:r>
            <a:r>
              <a:rPr lang="en-IN" dirty="0" err="1"/>
              <a:t>int</a:t>
            </a:r>
            <a:r>
              <a:rPr lang="en-IN" dirty="0"/>
              <a:t> i, j;</a:t>
            </a:r>
          </a:p>
          <a:p>
            <a:pPr marL="0" indent="0">
              <a:buNone/>
            </a:pPr>
            <a:r>
              <a:rPr lang="en-IN" dirty="0"/>
              <a:t>                for(i=1, j=0;i&lt;10;i++) j += i;</a:t>
            </a:r>
          </a:p>
          <a:p>
            <a:pPr marL="0" indent="0">
              <a:buNone/>
            </a:pPr>
            <a:r>
              <a:rPr lang="en-IN" dirty="0"/>
              <a:t>                </a:t>
            </a:r>
            <a:r>
              <a:rPr lang="en-IN" dirty="0" err="1"/>
              <a:t>System.out.println</a:t>
            </a:r>
            <a:r>
              <a:rPr lang="en-IN" dirty="0"/>
              <a:t>(i);</a:t>
            </a:r>
          </a:p>
          <a:p>
            <a:pPr marL="0" indent="0">
              <a:buNone/>
            </a:pPr>
            <a:r>
              <a:rPr lang="en-IN" dirty="0"/>
              <a:t>        }</a:t>
            </a:r>
          </a:p>
          <a:p>
            <a:pPr marL="0" indent="0">
              <a:buNone/>
            </a:pPr>
            <a:r>
              <a:rPr lang="en-IN" dirty="0"/>
              <a:t>}</a:t>
            </a:r>
          </a:p>
          <a:p>
            <a:pPr marL="0" indent="0">
              <a:buNone/>
            </a:pPr>
            <a:r>
              <a:rPr lang="en-IN" dirty="0"/>
              <a:t>A. 10</a:t>
            </a:r>
          </a:p>
          <a:p>
            <a:pPr marL="0" indent="0">
              <a:buNone/>
            </a:pPr>
            <a:r>
              <a:rPr lang="en-IN" dirty="0"/>
              <a:t>B. 11</a:t>
            </a:r>
          </a:p>
          <a:p>
            <a:pPr marL="0" indent="0">
              <a:buNone/>
            </a:pPr>
            <a:r>
              <a:rPr lang="en-IN" dirty="0"/>
              <a:t>C. 9</a:t>
            </a:r>
          </a:p>
          <a:p>
            <a:pPr marL="0" indent="0">
              <a:buNone/>
            </a:pPr>
            <a:r>
              <a:rPr lang="en-IN" dirty="0"/>
              <a:t>D. 20</a:t>
            </a:r>
          </a:p>
          <a:p>
            <a:pPr marL="0" indent="0">
              <a:buNone/>
            </a:pPr>
            <a:r>
              <a:rPr lang="en-IN" dirty="0"/>
              <a:t>E. None of these</a:t>
            </a:r>
          </a:p>
          <a:p>
            <a:pPr marL="0" indent="0">
              <a:buNone/>
            </a:pPr>
            <a:endParaRPr lang="en-IN" dirty="0"/>
          </a:p>
        </p:txBody>
      </p:sp>
    </p:spTree>
    <p:extLst>
      <p:ext uri="{BB962C8B-B14F-4D97-AF65-F5344CB8AC3E}">
        <p14:creationId xmlns:p14="http://schemas.microsoft.com/office/powerpoint/2010/main" val="3280369149"/>
      </p:ext>
    </p:extLst>
  </p:cSld>
  <p:clrMapOvr>
    <a:masterClrMapping/>
  </p:clrMapOvr>
  <p:transition spd="slow">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20689"/>
            <a:ext cx="8229600" cy="5353075"/>
          </a:xfrm>
        </p:spPr>
        <p:txBody>
          <a:bodyPr/>
          <a:lstStyle/>
          <a:p>
            <a:pPr marL="0" indent="0">
              <a:buNone/>
            </a:pPr>
            <a:r>
              <a:rPr lang="en-IN" dirty="0" smtClean="0"/>
              <a:t>2. </a:t>
            </a:r>
            <a:r>
              <a:rPr lang="en-US" dirty="0"/>
              <a:t>How many times will the following code print "Welcome to Smart"?</a:t>
            </a:r>
          </a:p>
          <a:p>
            <a:pPr marL="0" indent="0">
              <a:buNone/>
            </a:pPr>
            <a:r>
              <a:rPr lang="en-US" dirty="0" err="1"/>
              <a:t>int</a:t>
            </a:r>
            <a:r>
              <a:rPr lang="en-US" dirty="0"/>
              <a:t> count = 0;</a:t>
            </a:r>
          </a:p>
          <a:p>
            <a:pPr marL="0" indent="0">
              <a:buNone/>
            </a:pPr>
            <a:r>
              <a:rPr lang="en-US" dirty="0"/>
              <a:t>do {</a:t>
            </a:r>
          </a:p>
          <a:p>
            <a:pPr marL="0" indent="0">
              <a:buNone/>
            </a:pPr>
            <a:r>
              <a:rPr lang="en-US" dirty="0"/>
              <a:t>      </a:t>
            </a:r>
            <a:r>
              <a:rPr lang="en-US" dirty="0" err="1"/>
              <a:t>System.out.println</a:t>
            </a:r>
            <a:r>
              <a:rPr lang="en-US" dirty="0"/>
              <a:t>("Welcome to Smart");</a:t>
            </a:r>
          </a:p>
          <a:p>
            <a:pPr marL="0" indent="0">
              <a:buNone/>
            </a:pPr>
            <a:r>
              <a:rPr lang="en-US" dirty="0"/>
              <a:t>      count++;</a:t>
            </a:r>
          </a:p>
          <a:p>
            <a:pPr marL="0" indent="0">
              <a:buNone/>
            </a:pPr>
            <a:r>
              <a:rPr lang="en-US" dirty="0"/>
              <a:t>} while (count &lt; 10);</a:t>
            </a:r>
          </a:p>
          <a:p>
            <a:pPr marL="0" indent="0">
              <a:buNone/>
            </a:pPr>
            <a:r>
              <a:rPr lang="en-US" dirty="0"/>
              <a:t>A. 8</a:t>
            </a:r>
          </a:p>
          <a:p>
            <a:pPr marL="0" indent="0">
              <a:buNone/>
            </a:pPr>
            <a:r>
              <a:rPr lang="en-US" dirty="0"/>
              <a:t>B. 9</a:t>
            </a:r>
          </a:p>
          <a:p>
            <a:pPr marL="0" indent="0">
              <a:buNone/>
            </a:pPr>
            <a:r>
              <a:rPr lang="en-US" dirty="0"/>
              <a:t>C. 10</a:t>
            </a:r>
          </a:p>
          <a:p>
            <a:pPr marL="0" indent="0">
              <a:buNone/>
            </a:pPr>
            <a:r>
              <a:rPr lang="en-US" dirty="0"/>
              <a:t>D. 11</a:t>
            </a:r>
          </a:p>
          <a:p>
            <a:pPr marL="0" indent="0">
              <a:buNone/>
            </a:pPr>
            <a:r>
              <a:rPr lang="en-US" dirty="0"/>
              <a:t>E. 0</a:t>
            </a:r>
          </a:p>
          <a:p>
            <a:pPr marL="0" indent="0">
              <a:buNone/>
            </a:pPr>
            <a:endParaRPr lang="en-IN" dirty="0"/>
          </a:p>
        </p:txBody>
      </p:sp>
    </p:spTree>
    <p:extLst>
      <p:ext uri="{BB962C8B-B14F-4D97-AF65-F5344CB8AC3E}">
        <p14:creationId xmlns:p14="http://schemas.microsoft.com/office/powerpoint/2010/main" val="99785615"/>
      </p:ext>
    </p:extLst>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5"/>
            <a:ext cx="8229600" cy="5209059"/>
          </a:xfrm>
        </p:spPr>
        <p:txBody>
          <a:bodyPr>
            <a:normAutofit fontScale="77500" lnSpcReduction="20000"/>
          </a:bodyPr>
          <a:lstStyle/>
          <a:p>
            <a:pPr marL="0" indent="0">
              <a:buNone/>
            </a:pPr>
            <a:r>
              <a:rPr lang="en-US" dirty="0" smtClean="0"/>
              <a:t>3. Choose </a:t>
            </a:r>
            <a:r>
              <a:rPr lang="en-US" dirty="0"/>
              <a:t>the correct statement in context of the following program code.</a:t>
            </a:r>
          </a:p>
          <a:p>
            <a:pPr marL="0" indent="0">
              <a:buNone/>
            </a:pPr>
            <a:r>
              <a:rPr lang="en-US" dirty="0"/>
              <a:t>public class Test{</a:t>
            </a:r>
          </a:p>
          <a:p>
            <a:pPr marL="0" indent="0">
              <a:buNone/>
            </a:pPr>
            <a:r>
              <a:rPr lang="en-US" dirty="0"/>
              <a:t>      public static void main(String[] </a:t>
            </a:r>
            <a:r>
              <a:rPr lang="en-US" dirty="0" err="1"/>
              <a:t>args</a:t>
            </a:r>
            <a:r>
              <a:rPr lang="en-US" dirty="0"/>
              <a:t>){</a:t>
            </a:r>
          </a:p>
          <a:p>
            <a:pPr marL="0" indent="0">
              <a:buNone/>
            </a:pPr>
            <a:r>
              <a:rPr lang="en-US" dirty="0"/>
              <a:t>            double sum = 0;</a:t>
            </a:r>
          </a:p>
          <a:p>
            <a:pPr marL="0" indent="0">
              <a:buNone/>
            </a:pPr>
            <a:r>
              <a:rPr lang="en-US" dirty="0"/>
              <a:t>            for(double d = 0; d &lt; 10;){</a:t>
            </a:r>
          </a:p>
          <a:p>
            <a:pPr marL="0" indent="0">
              <a:buNone/>
            </a:pPr>
            <a:r>
              <a:rPr lang="en-US" dirty="0"/>
              <a:t>                  d += 0.1;</a:t>
            </a:r>
          </a:p>
          <a:p>
            <a:pPr marL="0" indent="0">
              <a:buNone/>
            </a:pPr>
            <a:r>
              <a:rPr lang="en-US" dirty="0"/>
              <a:t>                  sum += sum + d;</a:t>
            </a:r>
          </a:p>
          <a:p>
            <a:pPr marL="0" indent="0">
              <a:buNone/>
            </a:pPr>
            <a:r>
              <a:rPr lang="en-US" dirty="0"/>
              <a:t>            }</a:t>
            </a:r>
          </a:p>
          <a:p>
            <a:pPr marL="0" indent="0">
              <a:buNone/>
            </a:pPr>
            <a:r>
              <a:rPr lang="en-US" dirty="0"/>
              <a:t>      }</a:t>
            </a:r>
          </a:p>
          <a:p>
            <a:pPr marL="0" indent="0">
              <a:buNone/>
            </a:pPr>
            <a:r>
              <a:rPr lang="en-US" dirty="0"/>
              <a:t>}</a:t>
            </a:r>
          </a:p>
          <a:p>
            <a:pPr marL="0" indent="0">
              <a:buNone/>
            </a:pPr>
            <a:r>
              <a:rPr lang="en-US" dirty="0"/>
              <a:t>A. The program has a compile error because the adjustment is missing in the for loop.</a:t>
            </a:r>
          </a:p>
          <a:p>
            <a:pPr marL="0" indent="0">
              <a:buNone/>
            </a:pPr>
            <a:r>
              <a:rPr lang="en-US" dirty="0"/>
              <a:t>B. The program has a compile error because the control variable in the for loop cannot be of the double type.</a:t>
            </a:r>
          </a:p>
          <a:p>
            <a:pPr marL="0" indent="0">
              <a:buNone/>
            </a:pPr>
            <a:r>
              <a:rPr lang="en-US" dirty="0"/>
              <a:t>C. The program runs in an infinite loop because d&lt;10 would always be true.</a:t>
            </a:r>
          </a:p>
          <a:p>
            <a:pPr marL="0" indent="0">
              <a:buNone/>
            </a:pPr>
            <a:r>
              <a:rPr lang="en-US" dirty="0"/>
              <a:t>D. The program compiles and runs fine.</a:t>
            </a:r>
          </a:p>
          <a:p>
            <a:endParaRPr lang="en-IN" dirty="0"/>
          </a:p>
        </p:txBody>
      </p:sp>
    </p:spTree>
    <p:extLst>
      <p:ext uri="{BB962C8B-B14F-4D97-AF65-F5344CB8AC3E}">
        <p14:creationId xmlns:p14="http://schemas.microsoft.com/office/powerpoint/2010/main" val="2381469162"/>
      </p:ext>
    </p:extLst>
  </p:cSld>
  <p:clrMapOvr>
    <a:masterClrMapping/>
  </p:clrMapOvr>
  <p:transition spd="slow">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2697"/>
            <a:ext cx="8229600" cy="5281067"/>
          </a:xfrm>
        </p:spPr>
        <p:txBody>
          <a:bodyPr>
            <a:normAutofit fontScale="85000" lnSpcReduction="10000"/>
          </a:bodyPr>
          <a:lstStyle/>
          <a:p>
            <a:pPr marL="0" indent="0">
              <a:buNone/>
            </a:pPr>
            <a:r>
              <a:rPr lang="en-IN" dirty="0" smtClean="0"/>
              <a:t>4. </a:t>
            </a:r>
            <a:r>
              <a:rPr lang="en-US" dirty="0"/>
              <a:t>. Which of the following for loops will be an infinite loop?</a:t>
            </a:r>
          </a:p>
          <a:p>
            <a:pPr marL="0" indent="0">
              <a:buNone/>
            </a:pPr>
            <a:r>
              <a:rPr lang="en-US" dirty="0"/>
              <a:t>A. for(; ;)</a:t>
            </a:r>
          </a:p>
          <a:p>
            <a:pPr marL="0" indent="0">
              <a:buNone/>
            </a:pPr>
            <a:r>
              <a:rPr lang="en-US" dirty="0"/>
              <a:t>B. for(i=0 ; i&lt;1; i--)</a:t>
            </a:r>
          </a:p>
          <a:p>
            <a:pPr marL="0" indent="0">
              <a:buNone/>
            </a:pPr>
            <a:r>
              <a:rPr lang="en-US" dirty="0"/>
              <a:t>C. for(i=0; ; i++)</a:t>
            </a:r>
          </a:p>
          <a:p>
            <a:pPr marL="0" indent="0">
              <a:buNone/>
            </a:pPr>
            <a:r>
              <a:rPr lang="en-US" dirty="0"/>
              <a:t>D. All of the above</a:t>
            </a:r>
          </a:p>
          <a:p>
            <a:pPr marL="0" indent="0">
              <a:buNone/>
            </a:pPr>
            <a:r>
              <a:rPr lang="en-IN" dirty="0" smtClean="0"/>
              <a:t>5. </a:t>
            </a:r>
            <a:r>
              <a:rPr lang="en-US" dirty="0"/>
              <a:t>What is the value of a[1] after the following code is executed?</a:t>
            </a:r>
          </a:p>
          <a:p>
            <a:pPr marL="0" indent="0">
              <a:buNone/>
            </a:pPr>
            <a:r>
              <a:rPr lang="en-US" dirty="0" err="1"/>
              <a:t>int</a:t>
            </a:r>
            <a:r>
              <a:rPr lang="en-US" dirty="0"/>
              <a:t>[] a = {0, 2, 4, 1, 3};</a:t>
            </a:r>
          </a:p>
          <a:p>
            <a:pPr marL="0" indent="0">
              <a:buNone/>
            </a:pPr>
            <a:r>
              <a:rPr lang="en-US" dirty="0"/>
              <a:t>for(</a:t>
            </a:r>
            <a:r>
              <a:rPr lang="en-US" dirty="0" err="1"/>
              <a:t>int</a:t>
            </a:r>
            <a:r>
              <a:rPr lang="en-US" dirty="0"/>
              <a:t> i = 0; i &lt; </a:t>
            </a:r>
            <a:r>
              <a:rPr lang="en-US" dirty="0" err="1"/>
              <a:t>a.length</a:t>
            </a:r>
            <a:r>
              <a:rPr lang="en-US" dirty="0"/>
              <a:t>; i++)</a:t>
            </a:r>
          </a:p>
          <a:p>
            <a:pPr marL="0" indent="0">
              <a:buNone/>
            </a:pPr>
            <a:r>
              <a:rPr lang="en-US" dirty="0"/>
              <a:t>      a[i] = a[(a[i] + 3) % </a:t>
            </a:r>
            <a:r>
              <a:rPr lang="en-US" dirty="0" err="1"/>
              <a:t>a.length</a:t>
            </a:r>
            <a:r>
              <a:rPr lang="en-US" dirty="0"/>
              <a:t>];</a:t>
            </a:r>
          </a:p>
          <a:p>
            <a:pPr marL="0" indent="0">
              <a:buNone/>
            </a:pPr>
            <a:r>
              <a:rPr lang="en-US" dirty="0"/>
              <a:t>A. 0</a:t>
            </a:r>
          </a:p>
          <a:p>
            <a:pPr marL="0" indent="0">
              <a:buNone/>
            </a:pPr>
            <a:r>
              <a:rPr lang="en-US" dirty="0"/>
              <a:t>B. 1</a:t>
            </a:r>
          </a:p>
          <a:p>
            <a:pPr marL="0" indent="0">
              <a:buNone/>
            </a:pPr>
            <a:r>
              <a:rPr lang="en-US" dirty="0"/>
              <a:t>C. 2</a:t>
            </a:r>
          </a:p>
          <a:p>
            <a:pPr marL="0" indent="0">
              <a:buNone/>
            </a:pPr>
            <a:r>
              <a:rPr lang="en-US" dirty="0"/>
              <a:t>D. 3</a:t>
            </a:r>
          </a:p>
          <a:p>
            <a:pPr marL="0" indent="0">
              <a:buNone/>
            </a:pPr>
            <a:r>
              <a:rPr lang="en-US" dirty="0"/>
              <a:t>E. 4</a:t>
            </a:r>
          </a:p>
          <a:p>
            <a:pPr marL="0" indent="0">
              <a:buNone/>
            </a:pPr>
            <a:endParaRPr lang="en-IN" dirty="0"/>
          </a:p>
        </p:txBody>
      </p:sp>
    </p:spTree>
    <p:extLst>
      <p:ext uri="{BB962C8B-B14F-4D97-AF65-F5344CB8AC3E}">
        <p14:creationId xmlns:p14="http://schemas.microsoft.com/office/powerpoint/2010/main" val="3977461642"/>
      </p:ext>
    </p:extLst>
  </p:cSld>
  <p:clrMapOvr>
    <a:masterClrMapping/>
  </p:clrMapOvr>
  <p:transition spd="slow">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36713"/>
            <a:ext cx="8229600" cy="5137051"/>
          </a:xfrm>
        </p:spPr>
        <p:txBody>
          <a:bodyPr/>
          <a:lstStyle/>
          <a:p>
            <a:pPr marL="0" indent="0">
              <a:buNone/>
            </a:pPr>
            <a:r>
              <a:rPr lang="en-IN" dirty="0" smtClean="0"/>
              <a:t>6. </a:t>
            </a:r>
            <a:r>
              <a:rPr lang="en-US" dirty="0"/>
              <a:t>What will be the result?</a:t>
            </a:r>
          </a:p>
          <a:p>
            <a:pPr marL="0" indent="0">
              <a:buNone/>
            </a:pPr>
            <a:r>
              <a:rPr lang="en-US" dirty="0"/>
              <a:t>1.  </a:t>
            </a:r>
            <a:r>
              <a:rPr lang="en-US" dirty="0" err="1"/>
              <a:t>int</a:t>
            </a:r>
            <a:r>
              <a:rPr lang="en-US" dirty="0"/>
              <a:t> i = 10;</a:t>
            </a:r>
          </a:p>
          <a:p>
            <a:pPr marL="0" indent="0">
              <a:buNone/>
            </a:pPr>
            <a:r>
              <a:rPr lang="en-US" dirty="0"/>
              <a:t>2.  while(i++ &lt;= 10){</a:t>
            </a:r>
          </a:p>
          <a:p>
            <a:pPr marL="0" indent="0">
              <a:buNone/>
            </a:pPr>
            <a:r>
              <a:rPr lang="en-US" dirty="0"/>
              <a:t>3.        i++;</a:t>
            </a:r>
          </a:p>
          <a:p>
            <a:pPr marL="0" indent="0">
              <a:buNone/>
            </a:pPr>
            <a:r>
              <a:rPr lang="en-US" dirty="0"/>
              <a:t>4.  }</a:t>
            </a:r>
          </a:p>
          <a:p>
            <a:pPr marL="0" indent="0">
              <a:buNone/>
            </a:pPr>
            <a:r>
              <a:rPr lang="en-US" dirty="0"/>
              <a:t>5.  </a:t>
            </a:r>
            <a:r>
              <a:rPr lang="en-US" dirty="0" err="1"/>
              <a:t>System.out.print</a:t>
            </a:r>
            <a:r>
              <a:rPr lang="en-US" dirty="0"/>
              <a:t>(i);</a:t>
            </a:r>
          </a:p>
          <a:p>
            <a:pPr marL="0" indent="0">
              <a:buNone/>
            </a:pPr>
            <a:r>
              <a:rPr lang="en-US" dirty="0"/>
              <a:t>A. 10</a:t>
            </a:r>
          </a:p>
          <a:p>
            <a:pPr marL="0" indent="0">
              <a:buNone/>
            </a:pPr>
            <a:r>
              <a:rPr lang="en-US" dirty="0"/>
              <a:t>B. 11</a:t>
            </a:r>
          </a:p>
          <a:p>
            <a:pPr marL="0" indent="0">
              <a:buNone/>
            </a:pPr>
            <a:r>
              <a:rPr lang="en-US" dirty="0"/>
              <a:t>C. 12</a:t>
            </a:r>
          </a:p>
          <a:p>
            <a:pPr marL="0" indent="0">
              <a:buNone/>
            </a:pPr>
            <a:r>
              <a:rPr lang="en-US" dirty="0"/>
              <a:t>D. 13</a:t>
            </a:r>
          </a:p>
          <a:p>
            <a:pPr marL="0" indent="0">
              <a:buNone/>
            </a:pPr>
            <a:r>
              <a:rPr lang="en-US" dirty="0"/>
              <a:t>E. Line 5 will be never reached.</a:t>
            </a:r>
          </a:p>
          <a:p>
            <a:pPr marL="0" indent="0">
              <a:buNone/>
            </a:pPr>
            <a:endParaRPr lang="en-IN" dirty="0"/>
          </a:p>
        </p:txBody>
      </p:sp>
    </p:spTree>
    <p:extLst>
      <p:ext uri="{BB962C8B-B14F-4D97-AF65-F5344CB8AC3E}">
        <p14:creationId xmlns:p14="http://schemas.microsoft.com/office/powerpoint/2010/main" val="1758506186"/>
      </p:ext>
    </p:extLst>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05"/>
            <a:ext cx="8229600" cy="5209059"/>
          </a:xfrm>
        </p:spPr>
        <p:txBody>
          <a:bodyPr>
            <a:normAutofit fontScale="77500" lnSpcReduction="20000"/>
          </a:bodyPr>
          <a:lstStyle/>
          <a:p>
            <a:pPr marL="0" indent="0">
              <a:buNone/>
            </a:pPr>
            <a:r>
              <a:rPr lang="en-IN" dirty="0" smtClean="0"/>
              <a:t>7. </a:t>
            </a:r>
            <a:r>
              <a:rPr lang="en-US" dirty="0" smtClean="0"/>
              <a:t>public </a:t>
            </a:r>
            <a:r>
              <a:rPr lang="en-US" dirty="0"/>
              <a:t>class While </a:t>
            </a:r>
          </a:p>
          <a:p>
            <a:pPr marL="0" indent="0">
              <a:buNone/>
            </a:pPr>
            <a:r>
              <a:rPr lang="en-US" dirty="0"/>
              <a:t>{</a:t>
            </a:r>
          </a:p>
          <a:p>
            <a:pPr marL="0" indent="0">
              <a:buNone/>
            </a:pPr>
            <a:r>
              <a:rPr lang="en-US" dirty="0"/>
              <a:t>    public void loop() </a:t>
            </a:r>
          </a:p>
          <a:p>
            <a:pPr marL="0" indent="0">
              <a:buNone/>
            </a:pPr>
            <a:r>
              <a:rPr lang="en-US" dirty="0"/>
              <a:t>    {</a:t>
            </a:r>
          </a:p>
          <a:p>
            <a:pPr marL="0" indent="0">
              <a:buNone/>
            </a:pPr>
            <a:r>
              <a:rPr lang="en-US" dirty="0"/>
              <a:t>        </a:t>
            </a:r>
            <a:r>
              <a:rPr lang="en-US" dirty="0" err="1"/>
              <a:t>int</a:t>
            </a:r>
            <a:r>
              <a:rPr lang="en-US" dirty="0"/>
              <a:t> x= 0;</a:t>
            </a:r>
          </a:p>
          <a:p>
            <a:pPr marL="0" indent="0">
              <a:buNone/>
            </a:pPr>
            <a:r>
              <a:rPr lang="en-US" dirty="0"/>
              <a:t>        while ( 1 ) /* Line 6 */</a:t>
            </a:r>
          </a:p>
          <a:p>
            <a:pPr marL="0" indent="0">
              <a:buNone/>
            </a:pPr>
            <a:r>
              <a:rPr lang="en-US" dirty="0"/>
              <a:t>        {</a:t>
            </a:r>
          </a:p>
          <a:p>
            <a:pPr marL="0" indent="0">
              <a:buNone/>
            </a:pPr>
            <a:r>
              <a:rPr lang="en-US" dirty="0"/>
              <a:t>            </a:t>
            </a:r>
            <a:r>
              <a:rPr lang="en-US" dirty="0" err="1"/>
              <a:t>System.out.print</a:t>
            </a:r>
            <a:r>
              <a:rPr lang="en-US" dirty="0"/>
              <a:t>("x plus one is " + (x + 1)); /* Line 8 */</a:t>
            </a:r>
          </a:p>
          <a:p>
            <a:pPr marL="0" indent="0">
              <a:buNone/>
            </a:pPr>
            <a:r>
              <a:rPr lang="en-US" dirty="0"/>
              <a:t>        }</a:t>
            </a:r>
          </a:p>
          <a:p>
            <a:pPr marL="0" indent="0">
              <a:buNone/>
            </a:pPr>
            <a:r>
              <a:rPr lang="en-US" dirty="0"/>
              <a:t>    }</a:t>
            </a:r>
          </a:p>
          <a:p>
            <a:pPr marL="0" indent="0">
              <a:buNone/>
            </a:pPr>
            <a:r>
              <a:rPr lang="en-US" dirty="0"/>
              <a:t>}</a:t>
            </a:r>
          </a:p>
          <a:p>
            <a:pPr marL="0" indent="0">
              <a:buNone/>
            </a:pPr>
            <a:r>
              <a:rPr lang="en-US" dirty="0"/>
              <a:t>Which statement is true?</a:t>
            </a:r>
          </a:p>
          <a:p>
            <a:pPr marL="0" indent="0">
              <a:buNone/>
            </a:pPr>
            <a:r>
              <a:rPr lang="en-US" dirty="0"/>
              <a:t>A.	There is a syntax error on line 1.</a:t>
            </a:r>
          </a:p>
          <a:p>
            <a:pPr marL="0" indent="0">
              <a:buNone/>
            </a:pPr>
            <a:r>
              <a:rPr lang="en-US" dirty="0"/>
              <a:t>B.	There are syntax errors on lines 1 and 6.</a:t>
            </a:r>
          </a:p>
          <a:p>
            <a:pPr marL="0" indent="0">
              <a:buNone/>
            </a:pPr>
            <a:r>
              <a:rPr lang="en-US" dirty="0"/>
              <a:t>C.	There are syntax errors on lines 1, 6, and 8.</a:t>
            </a:r>
          </a:p>
          <a:p>
            <a:pPr marL="0" indent="0">
              <a:buNone/>
            </a:pPr>
            <a:r>
              <a:rPr lang="en-US" dirty="0"/>
              <a:t>D.	There is a syntax error on line 6.</a:t>
            </a:r>
          </a:p>
          <a:p>
            <a:pPr marL="0" indent="0">
              <a:buNone/>
            </a:pPr>
            <a:endParaRPr lang="en-IN" dirty="0"/>
          </a:p>
        </p:txBody>
      </p:sp>
    </p:spTree>
    <p:extLst>
      <p:ext uri="{BB962C8B-B14F-4D97-AF65-F5344CB8AC3E}">
        <p14:creationId xmlns:p14="http://schemas.microsoft.com/office/powerpoint/2010/main" val="3765977574"/>
      </p:ext>
    </p:extLst>
  </p:cSld>
  <p:clrMapOvr>
    <a:masterClrMapping/>
  </p:clrMapOvr>
  <p:transition spd="slow">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36713"/>
            <a:ext cx="8229600" cy="5137051"/>
          </a:xfrm>
        </p:spPr>
        <p:txBody>
          <a:bodyPr>
            <a:normAutofit fontScale="77500" lnSpcReduction="20000"/>
          </a:bodyPr>
          <a:lstStyle/>
          <a:p>
            <a:pPr marL="0" indent="0">
              <a:buNone/>
            </a:pPr>
            <a:r>
              <a:rPr lang="en-IN" dirty="0" smtClean="0"/>
              <a:t>8. What </a:t>
            </a:r>
            <a:r>
              <a:rPr lang="en-IN" dirty="0"/>
              <a:t>is the output of this program?</a:t>
            </a:r>
          </a:p>
          <a:p>
            <a:pPr marL="0" indent="0">
              <a:buNone/>
            </a:pPr>
            <a:r>
              <a:rPr lang="en-IN" dirty="0"/>
              <a:t>    class </a:t>
            </a:r>
            <a:r>
              <a:rPr lang="en-IN" dirty="0" err="1"/>
              <a:t>comma_operator</a:t>
            </a:r>
            <a:r>
              <a:rPr lang="en-IN" dirty="0"/>
              <a:t> </a:t>
            </a:r>
          </a:p>
          <a:p>
            <a:pPr marL="0" indent="0">
              <a:buNone/>
            </a:pPr>
            <a:r>
              <a:rPr lang="en-IN" dirty="0"/>
              <a:t>    {</a:t>
            </a:r>
          </a:p>
          <a:p>
            <a:pPr marL="0" indent="0">
              <a:buNone/>
            </a:pPr>
            <a:r>
              <a:rPr lang="en-IN" dirty="0"/>
              <a:t>        public static void main(String </a:t>
            </a:r>
            <a:r>
              <a:rPr lang="en-IN" dirty="0" err="1"/>
              <a:t>args</a:t>
            </a:r>
            <a:r>
              <a:rPr lang="en-IN" dirty="0"/>
              <a:t>[]) </a:t>
            </a:r>
          </a:p>
          <a:p>
            <a:pPr marL="0" indent="0">
              <a:buNone/>
            </a:pPr>
            <a:r>
              <a:rPr lang="en-IN" dirty="0"/>
              <a:t>        {    </a:t>
            </a:r>
          </a:p>
          <a:p>
            <a:pPr marL="0" indent="0">
              <a:buNone/>
            </a:pPr>
            <a:r>
              <a:rPr lang="en-IN" dirty="0"/>
              <a:t>             </a:t>
            </a:r>
            <a:r>
              <a:rPr lang="en-IN" dirty="0" err="1"/>
              <a:t>int</a:t>
            </a:r>
            <a:r>
              <a:rPr lang="en-IN" dirty="0"/>
              <a:t> sum = 0;</a:t>
            </a:r>
          </a:p>
          <a:p>
            <a:pPr marL="0" indent="0">
              <a:buNone/>
            </a:pPr>
            <a:r>
              <a:rPr lang="en-IN" dirty="0"/>
              <a:t>             for (</a:t>
            </a:r>
            <a:r>
              <a:rPr lang="en-IN" dirty="0" err="1"/>
              <a:t>int</a:t>
            </a:r>
            <a:r>
              <a:rPr lang="en-IN" dirty="0"/>
              <a:t> i = 0, j = 0; i &lt; 5 &amp; j &lt; 5; ++i, j = i + 1)</a:t>
            </a:r>
          </a:p>
          <a:p>
            <a:pPr marL="0" indent="0">
              <a:buNone/>
            </a:pPr>
            <a:r>
              <a:rPr lang="en-IN" dirty="0"/>
              <a:t>                 sum += i;</a:t>
            </a:r>
          </a:p>
          <a:p>
            <a:pPr marL="0" indent="0">
              <a:buNone/>
            </a:pPr>
            <a:r>
              <a:rPr lang="en-IN" dirty="0"/>
              <a:t> 	     </a:t>
            </a:r>
            <a:r>
              <a:rPr lang="en-IN" dirty="0" err="1"/>
              <a:t>System.out.println</a:t>
            </a:r>
            <a:r>
              <a:rPr lang="en-IN" dirty="0"/>
              <a:t>(sum);</a:t>
            </a:r>
          </a:p>
          <a:p>
            <a:pPr marL="0" indent="0">
              <a:buNone/>
            </a:pPr>
            <a:r>
              <a:rPr lang="en-IN" dirty="0"/>
              <a:t>        } </a:t>
            </a:r>
          </a:p>
          <a:p>
            <a:pPr marL="0" indent="0">
              <a:buNone/>
            </a:pPr>
            <a:r>
              <a:rPr lang="en-IN" dirty="0"/>
              <a:t>    }</a:t>
            </a:r>
          </a:p>
          <a:p>
            <a:pPr marL="0" indent="0">
              <a:buNone/>
            </a:pPr>
            <a:r>
              <a:rPr lang="en-IN" dirty="0"/>
              <a:t>a) 5</a:t>
            </a:r>
          </a:p>
          <a:p>
            <a:pPr marL="0" indent="0">
              <a:buNone/>
            </a:pPr>
            <a:r>
              <a:rPr lang="en-IN" dirty="0"/>
              <a:t>b) 6</a:t>
            </a:r>
          </a:p>
          <a:p>
            <a:pPr marL="0" indent="0">
              <a:buNone/>
            </a:pPr>
            <a:r>
              <a:rPr lang="en-IN" dirty="0"/>
              <a:t>c) 14</a:t>
            </a:r>
          </a:p>
          <a:p>
            <a:pPr marL="0" indent="0">
              <a:buNone/>
            </a:pPr>
            <a:r>
              <a:rPr lang="en-IN" dirty="0"/>
              <a:t>d) Compilation error</a:t>
            </a:r>
          </a:p>
          <a:p>
            <a:endParaRPr lang="en-IN" dirty="0"/>
          </a:p>
        </p:txBody>
      </p:sp>
    </p:spTree>
    <p:extLst>
      <p:ext uri="{BB962C8B-B14F-4D97-AF65-F5344CB8AC3E}">
        <p14:creationId xmlns:p14="http://schemas.microsoft.com/office/powerpoint/2010/main" val="2690159933"/>
      </p:ext>
    </p:extLst>
  </p:cSld>
  <p:clrMapOvr>
    <a:masterClrMapping/>
  </p:clrMapOvr>
  <p:transition spd="slow">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570016"/>
            <a:ext cx="6218712" cy="6287983"/>
          </a:xfrm>
        </p:spPr>
        <p:txBody>
          <a:bodyPr>
            <a:normAutofit fontScale="85000" lnSpcReduction="20000"/>
          </a:bodyPr>
          <a:lstStyle/>
          <a:p>
            <a:pPr marL="0" indent="0">
              <a:buNone/>
            </a:pPr>
            <a:r>
              <a:rPr lang="en-US" sz="2500" dirty="0" smtClean="0"/>
              <a:t>9. What is the output of this program?</a:t>
            </a:r>
          </a:p>
          <a:p>
            <a:pPr marL="0" indent="0">
              <a:buNone/>
            </a:pPr>
            <a:r>
              <a:rPr lang="en-US" sz="2500" dirty="0" smtClean="0"/>
              <a:t>    class </a:t>
            </a:r>
            <a:r>
              <a:rPr lang="en-US" sz="2500" dirty="0" err="1" smtClean="0"/>
              <a:t>jump_statments</a:t>
            </a:r>
            <a:r>
              <a:rPr lang="en-US" sz="2500" dirty="0" smtClean="0"/>
              <a:t> </a:t>
            </a:r>
          </a:p>
          <a:p>
            <a:pPr marL="0" indent="0">
              <a:buNone/>
            </a:pPr>
            <a:r>
              <a:rPr lang="en-US" sz="2500" dirty="0" smtClean="0"/>
              <a:t>    {</a:t>
            </a:r>
          </a:p>
          <a:p>
            <a:pPr marL="0" indent="0">
              <a:buNone/>
            </a:pPr>
            <a:r>
              <a:rPr lang="en-US" sz="2500" dirty="0" smtClean="0"/>
              <a:t>        public static void main(String </a:t>
            </a:r>
            <a:r>
              <a:rPr lang="en-US" sz="2500" dirty="0" err="1" smtClean="0"/>
              <a:t>args</a:t>
            </a:r>
            <a:r>
              <a:rPr lang="en-US" sz="2500" dirty="0" smtClean="0"/>
              <a:t>[]) </a:t>
            </a:r>
          </a:p>
          <a:p>
            <a:pPr marL="0" indent="0">
              <a:buNone/>
            </a:pPr>
            <a:r>
              <a:rPr lang="en-US" sz="2500" dirty="0" smtClean="0"/>
              <a:t>        {        </a:t>
            </a:r>
          </a:p>
          <a:p>
            <a:pPr marL="0" indent="0">
              <a:buNone/>
            </a:pPr>
            <a:r>
              <a:rPr lang="en-US" sz="2500" dirty="0" smtClean="0"/>
              <a:t>             </a:t>
            </a:r>
            <a:r>
              <a:rPr lang="en-US" sz="2500" dirty="0" err="1" smtClean="0"/>
              <a:t>int</a:t>
            </a:r>
            <a:r>
              <a:rPr lang="en-US" sz="2500" dirty="0" smtClean="0"/>
              <a:t> x = 2;</a:t>
            </a:r>
          </a:p>
          <a:p>
            <a:pPr marL="0" indent="0">
              <a:buNone/>
            </a:pPr>
            <a:r>
              <a:rPr lang="en-US" sz="2500" dirty="0" smtClean="0"/>
              <a:t>             </a:t>
            </a:r>
            <a:r>
              <a:rPr lang="en-US" sz="2500" dirty="0" err="1" smtClean="0"/>
              <a:t>int</a:t>
            </a:r>
            <a:r>
              <a:rPr lang="en-US" sz="2500" dirty="0" smtClean="0"/>
              <a:t> y = 0;</a:t>
            </a:r>
          </a:p>
          <a:p>
            <a:pPr marL="0" indent="0">
              <a:buNone/>
            </a:pPr>
            <a:r>
              <a:rPr lang="en-US" sz="2500" dirty="0" smtClean="0"/>
              <a:t>             for ( ; y &lt; 10; ++y) </a:t>
            </a:r>
          </a:p>
          <a:p>
            <a:pPr marL="0" indent="0">
              <a:buNone/>
            </a:pPr>
            <a:r>
              <a:rPr lang="en-US" sz="2500" dirty="0" smtClean="0"/>
              <a:t>             {</a:t>
            </a:r>
          </a:p>
          <a:p>
            <a:pPr marL="0" indent="0">
              <a:buNone/>
            </a:pPr>
            <a:r>
              <a:rPr lang="en-US" sz="2500" dirty="0" smtClean="0"/>
              <a:t>                 if (y % x == 0) </a:t>
            </a:r>
          </a:p>
          <a:p>
            <a:pPr marL="0" indent="0">
              <a:buNone/>
            </a:pPr>
            <a:r>
              <a:rPr lang="en-US" sz="2500" dirty="0" smtClean="0"/>
              <a:t>                     continue;  </a:t>
            </a:r>
          </a:p>
          <a:p>
            <a:pPr marL="0" indent="0">
              <a:buNone/>
            </a:pPr>
            <a:r>
              <a:rPr lang="en-US" sz="2500" dirty="0" smtClean="0"/>
              <a:t>                 else if (y == 8)</a:t>
            </a:r>
          </a:p>
          <a:p>
            <a:pPr marL="0" indent="0">
              <a:buNone/>
            </a:pPr>
            <a:r>
              <a:rPr lang="en-US" sz="2500" dirty="0" smtClean="0"/>
              <a:t>                      </a:t>
            </a:r>
            <a:r>
              <a:rPr lang="en-US" sz="2500" dirty="0"/>
              <a:t>break;</a:t>
            </a:r>
          </a:p>
          <a:p>
            <a:pPr marL="0" indent="0">
              <a:buNone/>
            </a:pPr>
            <a:r>
              <a:rPr lang="en-US" sz="2500" dirty="0"/>
              <a:t>                 else</a:t>
            </a:r>
          </a:p>
          <a:p>
            <a:pPr marL="0" indent="0">
              <a:buNone/>
            </a:pPr>
            <a:r>
              <a:rPr lang="en-US" sz="2500" dirty="0"/>
              <a:t>                    </a:t>
            </a:r>
            <a:r>
              <a:rPr lang="en-US" sz="2500" dirty="0" err="1"/>
              <a:t>System.out.print</a:t>
            </a:r>
            <a:r>
              <a:rPr lang="en-US" sz="2500" dirty="0"/>
              <a:t>(y + " ");</a:t>
            </a:r>
          </a:p>
          <a:p>
            <a:pPr marL="0" indent="0">
              <a:buNone/>
            </a:pPr>
            <a:r>
              <a:rPr lang="en-US" sz="2500" dirty="0"/>
              <a:t>             }</a:t>
            </a:r>
          </a:p>
          <a:p>
            <a:pPr marL="0" indent="0">
              <a:buNone/>
            </a:pPr>
            <a:r>
              <a:rPr lang="en-US" sz="2500" dirty="0" smtClean="0"/>
              <a:t>        } </a:t>
            </a:r>
          </a:p>
          <a:p>
            <a:pPr marL="0" indent="0">
              <a:buNone/>
            </a:pPr>
            <a:r>
              <a:rPr lang="en-US" sz="2500" dirty="0" smtClean="0"/>
              <a:t>    </a:t>
            </a:r>
            <a:r>
              <a:rPr lang="en-US" sz="2500" dirty="0"/>
              <a:t>}</a:t>
            </a:r>
          </a:p>
          <a:p>
            <a:endParaRPr lang="en-IN" dirty="0"/>
          </a:p>
        </p:txBody>
      </p:sp>
      <p:sp>
        <p:nvSpPr>
          <p:cNvPr id="6" name="Content Placeholder 5"/>
          <p:cNvSpPr>
            <a:spLocks noGrp="1"/>
          </p:cNvSpPr>
          <p:nvPr>
            <p:ph sz="half" idx="2"/>
          </p:nvPr>
        </p:nvSpPr>
        <p:spPr>
          <a:xfrm>
            <a:off x="7527636" y="1330774"/>
            <a:ext cx="5384800" cy="4297363"/>
          </a:xfrm>
        </p:spPr>
        <p:txBody>
          <a:bodyPr>
            <a:normAutofit fontScale="85000" lnSpcReduction="20000"/>
          </a:bodyPr>
          <a:lstStyle/>
          <a:p>
            <a:pPr marL="0" indent="0">
              <a:buNone/>
            </a:pPr>
            <a:r>
              <a:rPr lang="en-US" dirty="0"/>
              <a:t>a) 1 3 5 7</a:t>
            </a:r>
          </a:p>
          <a:p>
            <a:pPr marL="0" indent="0">
              <a:buNone/>
            </a:pPr>
            <a:r>
              <a:rPr lang="en-US" dirty="0"/>
              <a:t>b) 2 4 6 8</a:t>
            </a:r>
          </a:p>
          <a:p>
            <a:pPr marL="0" indent="0">
              <a:buNone/>
            </a:pPr>
            <a:r>
              <a:rPr lang="en-US" dirty="0"/>
              <a:t>c) 1 3 5 7 9</a:t>
            </a:r>
          </a:p>
          <a:p>
            <a:pPr marL="0" indent="0">
              <a:buNone/>
            </a:pPr>
            <a:r>
              <a:rPr lang="en-US" dirty="0"/>
              <a:t>d) 1 2 3 4 5 6 7 8 9</a:t>
            </a:r>
          </a:p>
          <a:p>
            <a:endParaRPr lang="en-IN" dirty="0"/>
          </a:p>
        </p:txBody>
      </p:sp>
    </p:spTree>
    <p:extLst>
      <p:ext uri="{BB962C8B-B14F-4D97-AF65-F5344CB8AC3E}">
        <p14:creationId xmlns:p14="http://schemas.microsoft.com/office/powerpoint/2010/main" val="2859206527"/>
      </p:ext>
    </p:extLst>
  </p:cSld>
  <p:clrMapOvr>
    <a:masterClrMapping/>
  </p:clrMapOvr>
  <p:transition spd="slow">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08721"/>
            <a:ext cx="8229600" cy="5065043"/>
          </a:xfrm>
        </p:spPr>
        <p:txBody>
          <a:bodyPr/>
          <a:lstStyle/>
          <a:p>
            <a:pPr marL="0" indent="0">
              <a:buNone/>
            </a:pPr>
            <a:r>
              <a:rPr lang="en-IN" dirty="0" smtClean="0"/>
              <a:t>1. a</a:t>
            </a:r>
          </a:p>
          <a:p>
            <a:pPr marL="0" indent="0">
              <a:buNone/>
            </a:pPr>
            <a:r>
              <a:rPr lang="en-IN" dirty="0" smtClean="0"/>
              <a:t>2. c</a:t>
            </a:r>
          </a:p>
          <a:p>
            <a:pPr marL="0" indent="0">
              <a:buNone/>
            </a:pPr>
            <a:r>
              <a:rPr lang="en-IN" dirty="0" smtClean="0"/>
              <a:t>3. d</a:t>
            </a:r>
          </a:p>
          <a:p>
            <a:pPr marL="0" indent="0">
              <a:buNone/>
            </a:pPr>
            <a:r>
              <a:rPr lang="en-IN" dirty="0" smtClean="0"/>
              <a:t>4. d</a:t>
            </a:r>
          </a:p>
          <a:p>
            <a:pPr marL="0" indent="0">
              <a:buNone/>
            </a:pPr>
            <a:r>
              <a:rPr lang="en-IN" dirty="0" smtClean="0"/>
              <a:t>5. b</a:t>
            </a:r>
          </a:p>
          <a:p>
            <a:pPr marL="0" indent="0">
              <a:buNone/>
            </a:pPr>
            <a:r>
              <a:rPr lang="en-IN" dirty="0" smtClean="0"/>
              <a:t>6. d</a:t>
            </a:r>
          </a:p>
          <a:p>
            <a:pPr marL="0" indent="0">
              <a:buNone/>
            </a:pPr>
            <a:r>
              <a:rPr lang="en-IN" dirty="0" smtClean="0"/>
              <a:t>7. d</a:t>
            </a:r>
          </a:p>
          <a:p>
            <a:pPr marL="0" indent="0">
              <a:buNone/>
            </a:pPr>
            <a:r>
              <a:rPr lang="en-IN" dirty="0" smtClean="0"/>
              <a:t>8. b</a:t>
            </a:r>
          </a:p>
          <a:p>
            <a:pPr marL="0" indent="0">
              <a:buNone/>
            </a:pPr>
            <a:r>
              <a:rPr lang="en-IN" dirty="0" smtClean="0"/>
              <a:t>9. </a:t>
            </a:r>
            <a:r>
              <a:rPr lang="en-IN" dirty="0"/>
              <a:t>c</a:t>
            </a:r>
            <a:endParaRPr lang="en-IN" dirty="0" smtClean="0"/>
          </a:p>
          <a:p>
            <a:endParaRPr lang="en-IN" dirty="0"/>
          </a:p>
        </p:txBody>
      </p:sp>
    </p:spTree>
    <p:extLst>
      <p:ext uri="{BB962C8B-B14F-4D97-AF65-F5344CB8AC3E}">
        <p14:creationId xmlns:p14="http://schemas.microsoft.com/office/powerpoint/2010/main" val="3354127799"/>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300" y="672724"/>
            <a:ext cx="8229600" cy="533400"/>
          </a:xfrm>
        </p:spPr>
        <p:txBody>
          <a:bodyPr/>
          <a:lstStyle/>
          <a:p>
            <a:pPr fontAlgn="auto">
              <a:spcAft>
                <a:spcPts val="0"/>
              </a:spcAft>
              <a:defRPr/>
            </a:pPr>
            <a:r>
              <a:rPr lang="en-IN" sz="2500" b="1" dirty="0" smtClean="0"/>
              <a:t>Java if-else-if ladder Statement</a:t>
            </a:r>
            <a:endParaRPr lang="en-IN" sz="2500" b="1" dirty="0"/>
          </a:p>
        </p:txBody>
      </p:sp>
      <p:sp>
        <p:nvSpPr>
          <p:cNvPr id="3" name="Content Placeholder 2"/>
          <p:cNvSpPr>
            <a:spLocks noGrp="1"/>
          </p:cNvSpPr>
          <p:nvPr>
            <p:ph sz="quarter" idx="1"/>
          </p:nvPr>
        </p:nvSpPr>
        <p:spPr>
          <a:xfrm>
            <a:off x="622300" y="1276896"/>
            <a:ext cx="9829800" cy="856704"/>
          </a:xfrm>
        </p:spPr>
        <p:txBody>
          <a:bodyPr>
            <a:normAutofit/>
          </a:bodyPr>
          <a:lstStyle/>
          <a:p>
            <a:pPr fontAlgn="auto">
              <a:spcAft>
                <a:spcPts val="0"/>
              </a:spcAft>
              <a:defRPr/>
            </a:pPr>
            <a:r>
              <a:rPr lang="en-IN" sz="1800" dirty="0">
                <a:latin typeface="Cambria" panose="02040503050406030204" pitchFamily="18" charset="0"/>
                <a:ea typeface="Cambria" panose="02040503050406030204" pitchFamily="18" charset="0"/>
              </a:rPr>
              <a:t>The if-else-if ladder statement executes one condition from multiple statements</a:t>
            </a:r>
            <a:r>
              <a:rPr lang="en-IN" sz="1800" dirty="0" smtClean="0">
                <a:latin typeface="Cambria" panose="02040503050406030204" pitchFamily="18" charset="0"/>
                <a:ea typeface="Cambria" panose="02040503050406030204" pitchFamily="18" charset="0"/>
              </a:rPr>
              <a:t>.</a:t>
            </a:r>
            <a:endParaRPr lang="en-IN" sz="1800" dirty="0">
              <a:latin typeface="Cambria" panose="02040503050406030204" pitchFamily="18" charset="0"/>
              <a:ea typeface="Cambria" panose="02040503050406030204" pitchFamily="18" charset="0"/>
            </a:endParaRPr>
          </a:p>
        </p:txBody>
      </p:sp>
      <p:sp>
        <p:nvSpPr>
          <p:cNvPr id="5" name="Rectangle 4"/>
          <p:cNvSpPr/>
          <p:nvPr/>
        </p:nvSpPr>
        <p:spPr>
          <a:xfrm>
            <a:off x="3130550" y="1799441"/>
            <a:ext cx="6096000" cy="3970318"/>
          </a:xfrm>
          <a:prstGeom prst="rect">
            <a:avLst/>
          </a:prstGeom>
        </p:spPr>
        <p:txBody>
          <a:bodyPr>
            <a:spAutoFit/>
          </a:bodyPr>
          <a:lstStyle/>
          <a:p>
            <a:pPr fontAlgn="auto">
              <a:spcAft>
                <a:spcPts val="0"/>
              </a:spcAft>
              <a:defRPr/>
            </a:pPr>
            <a:r>
              <a:rPr lang="en-IN" b="1" dirty="0">
                <a:latin typeface="Cambria" panose="02040503050406030204" pitchFamily="18" charset="0"/>
                <a:ea typeface="Cambria" panose="02040503050406030204" pitchFamily="18" charset="0"/>
              </a:rPr>
              <a:t>Syntax:</a:t>
            </a:r>
            <a:endParaRPr lang="en-IN" dirty="0">
              <a:latin typeface="Cambria" panose="02040503050406030204" pitchFamily="18" charset="0"/>
              <a:ea typeface="Cambria" panose="02040503050406030204" pitchFamily="18" charset="0"/>
            </a:endParaRPr>
          </a:p>
          <a:p>
            <a:pPr marL="800100" lvl="2" indent="0" fontAlgn="auto">
              <a:spcAft>
                <a:spcPts val="0"/>
              </a:spcAft>
              <a:buNone/>
              <a:defRPr/>
            </a:pPr>
            <a:r>
              <a:rPr lang="en-IN" b="1" dirty="0">
                <a:latin typeface="Cambria" panose="02040503050406030204" pitchFamily="18" charset="0"/>
                <a:ea typeface="Cambria" panose="02040503050406030204" pitchFamily="18" charset="0"/>
              </a:rPr>
              <a:t>if</a:t>
            </a:r>
            <a:r>
              <a:rPr lang="en-IN" dirty="0">
                <a:latin typeface="Cambria" panose="02040503050406030204" pitchFamily="18" charset="0"/>
                <a:ea typeface="Cambria" panose="02040503050406030204" pitchFamily="18" charset="0"/>
              </a:rPr>
              <a:t>(condition1){  </a:t>
            </a:r>
          </a:p>
          <a:p>
            <a:pPr marL="800100" lvl="2" indent="0" fontAlgn="auto">
              <a:spcAft>
                <a:spcPts val="0"/>
              </a:spcAft>
              <a:buNone/>
              <a:defRPr/>
            </a:pPr>
            <a:r>
              <a:rPr lang="en-IN" dirty="0">
                <a:latin typeface="Cambria" panose="02040503050406030204" pitchFamily="18" charset="0"/>
                <a:ea typeface="Cambria" panose="02040503050406030204" pitchFamily="18" charset="0"/>
              </a:rPr>
              <a:t>//code to be executed if condition1 is true  </a:t>
            </a:r>
          </a:p>
          <a:p>
            <a:pPr marL="800100" lvl="2" indent="0" fontAlgn="auto">
              <a:spcAft>
                <a:spcPts val="0"/>
              </a:spcAft>
              <a:buNone/>
              <a:defRPr/>
            </a:pPr>
            <a:r>
              <a:rPr lang="en-IN" dirty="0">
                <a:latin typeface="Cambria" panose="02040503050406030204" pitchFamily="18" charset="0"/>
                <a:ea typeface="Cambria" panose="02040503050406030204" pitchFamily="18" charset="0"/>
              </a:rPr>
              <a:t>}</a:t>
            </a:r>
            <a:r>
              <a:rPr lang="en-IN" b="1" dirty="0">
                <a:latin typeface="Cambria" panose="02040503050406030204" pitchFamily="18" charset="0"/>
                <a:ea typeface="Cambria" panose="02040503050406030204" pitchFamily="18" charset="0"/>
              </a:rPr>
              <a:t>else</a:t>
            </a:r>
            <a:r>
              <a:rPr lang="en-IN" dirty="0">
                <a:latin typeface="Cambria" panose="02040503050406030204" pitchFamily="18" charset="0"/>
                <a:ea typeface="Cambria" panose="02040503050406030204" pitchFamily="18" charset="0"/>
              </a:rPr>
              <a:t> </a:t>
            </a:r>
            <a:r>
              <a:rPr lang="en-IN" b="1" dirty="0">
                <a:latin typeface="Cambria" panose="02040503050406030204" pitchFamily="18" charset="0"/>
                <a:ea typeface="Cambria" panose="02040503050406030204" pitchFamily="18" charset="0"/>
              </a:rPr>
              <a:t>if</a:t>
            </a:r>
            <a:r>
              <a:rPr lang="en-IN" dirty="0">
                <a:latin typeface="Cambria" panose="02040503050406030204" pitchFamily="18" charset="0"/>
                <a:ea typeface="Cambria" panose="02040503050406030204" pitchFamily="18" charset="0"/>
              </a:rPr>
              <a:t>(condition2){  </a:t>
            </a:r>
          </a:p>
          <a:p>
            <a:pPr marL="800100" lvl="2" indent="0" fontAlgn="auto">
              <a:spcAft>
                <a:spcPts val="0"/>
              </a:spcAft>
              <a:buNone/>
              <a:defRPr/>
            </a:pPr>
            <a:r>
              <a:rPr lang="en-IN" dirty="0">
                <a:latin typeface="Cambria" panose="02040503050406030204" pitchFamily="18" charset="0"/>
                <a:ea typeface="Cambria" panose="02040503050406030204" pitchFamily="18" charset="0"/>
              </a:rPr>
              <a:t>//code to be executed if condition2 is true  </a:t>
            </a:r>
          </a:p>
          <a:p>
            <a:pPr marL="800100" lvl="2" indent="0" fontAlgn="auto">
              <a:spcAft>
                <a:spcPts val="0"/>
              </a:spcAft>
              <a:buNone/>
              <a:defRPr/>
            </a:pPr>
            <a:r>
              <a:rPr lang="en-IN" dirty="0">
                <a:latin typeface="Cambria" panose="02040503050406030204" pitchFamily="18" charset="0"/>
                <a:ea typeface="Cambria" panose="02040503050406030204" pitchFamily="18" charset="0"/>
              </a:rPr>
              <a:t>}  </a:t>
            </a:r>
          </a:p>
          <a:p>
            <a:pPr marL="800100" lvl="2" indent="0" fontAlgn="auto">
              <a:spcAft>
                <a:spcPts val="0"/>
              </a:spcAft>
              <a:buNone/>
              <a:defRPr/>
            </a:pPr>
            <a:r>
              <a:rPr lang="en-IN" b="1" dirty="0">
                <a:latin typeface="Cambria" panose="02040503050406030204" pitchFamily="18" charset="0"/>
                <a:ea typeface="Cambria" panose="02040503050406030204" pitchFamily="18" charset="0"/>
              </a:rPr>
              <a:t>else</a:t>
            </a:r>
            <a:r>
              <a:rPr lang="en-IN" dirty="0">
                <a:latin typeface="Cambria" panose="02040503050406030204" pitchFamily="18" charset="0"/>
                <a:ea typeface="Cambria" panose="02040503050406030204" pitchFamily="18" charset="0"/>
              </a:rPr>
              <a:t> </a:t>
            </a:r>
            <a:r>
              <a:rPr lang="en-IN" b="1" dirty="0">
                <a:latin typeface="Cambria" panose="02040503050406030204" pitchFamily="18" charset="0"/>
                <a:ea typeface="Cambria" panose="02040503050406030204" pitchFamily="18" charset="0"/>
              </a:rPr>
              <a:t>if</a:t>
            </a:r>
            <a:r>
              <a:rPr lang="en-IN" dirty="0">
                <a:latin typeface="Cambria" panose="02040503050406030204" pitchFamily="18" charset="0"/>
                <a:ea typeface="Cambria" panose="02040503050406030204" pitchFamily="18" charset="0"/>
              </a:rPr>
              <a:t>(condition3){  </a:t>
            </a:r>
          </a:p>
          <a:p>
            <a:pPr marL="800100" lvl="2" indent="0" fontAlgn="auto">
              <a:spcAft>
                <a:spcPts val="0"/>
              </a:spcAft>
              <a:buNone/>
              <a:defRPr/>
            </a:pPr>
            <a:r>
              <a:rPr lang="en-IN" dirty="0">
                <a:latin typeface="Cambria" panose="02040503050406030204" pitchFamily="18" charset="0"/>
                <a:ea typeface="Cambria" panose="02040503050406030204" pitchFamily="18" charset="0"/>
              </a:rPr>
              <a:t>//code to be executed if condition3 is true  </a:t>
            </a:r>
          </a:p>
          <a:p>
            <a:pPr marL="800100" lvl="2" indent="0" fontAlgn="auto">
              <a:spcAft>
                <a:spcPts val="0"/>
              </a:spcAft>
              <a:buNone/>
              <a:defRPr/>
            </a:pPr>
            <a:r>
              <a:rPr lang="en-IN" dirty="0">
                <a:latin typeface="Cambria" panose="02040503050406030204" pitchFamily="18" charset="0"/>
                <a:ea typeface="Cambria" panose="02040503050406030204" pitchFamily="18" charset="0"/>
              </a:rPr>
              <a:t>}  </a:t>
            </a:r>
          </a:p>
          <a:p>
            <a:pPr marL="800100" lvl="2" indent="0" fontAlgn="auto">
              <a:spcAft>
                <a:spcPts val="0"/>
              </a:spcAft>
              <a:buNone/>
              <a:defRPr/>
            </a:pPr>
            <a:r>
              <a:rPr lang="en-IN" dirty="0">
                <a:latin typeface="Cambria" panose="02040503050406030204" pitchFamily="18" charset="0"/>
                <a:ea typeface="Cambria" panose="02040503050406030204" pitchFamily="18" charset="0"/>
              </a:rPr>
              <a:t>...  </a:t>
            </a:r>
          </a:p>
          <a:p>
            <a:pPr marL="800100" lvl="2" indent="0" fontAlgn="auto">
              <a:spcAft>
                <a:spcPts val="0"/>
              </a:spcAft>
              <a:buNone/>
              <a:defRPr/>
            </a:pPr>
            <a:r>
              <a:rPr lang="en-IN" b="1" dirty="0">
                <a:latin typeface="Cambria" panose="02040503050406030204" pitchFamily="18" charset="0"/>
                <a:ea typeface="Cambria" panose="02040503050406030204" pitchFamily="18" charset="0"/>
              </a:rPr>
              <a:t>else</a:t>
            </a:r>
            <a:r>
              <a:rPr lang="en-IN" dirty="0">
                <a:latin typeface="Cambria" panose="02040503050406030204" pitchFamily="18" charset="0"/>
                <a:ea typeface="Cambria" panose="02040503050406030204" pitchFamily="18" charset="0"/>
              </a:rPr>
              <a:t>{  </a:t>
            </a:r>
          </a:p>
          <a:p>
            <a:pPr marL="800100" lvl="2" indent="0" fontAlgn="auto">
              <a:spcAft>
                <a:spcPts val="0"/>
              </a:spcAft>
              <a:buNone/>
              <a:defRPr/>
            </a:pPr>
            <a:r>
              <a:rPr lang="en-IN" dirty="0">
                <a:latin typeface="Cambria" panose="02040503050406030204" pitchFamily="18" charset="0"/>
                <a:ea typeface="Cambria" panose="02040503050406030204" pitchFamily="18" charset="0"/>
              </a:rPr>
              <a:t>//code to be executed if all the </a:t>
            </a:r>
          </a:p>
          <a:p>
            <a:pPr marL="800100" lvl="2" indent="0" fontAlgn="auto">
              <a:spcAft>
                <a:spcPts val="0"/>
              </a:spcAft>
              <a:buNone/>
              <a:defRPr/>
            </a:pPr>
            <a:r>
              <a:rPr lang="en-IN" dirty="0">
                <a:latin typeface="Cambria" panose="02040503050406030204" pitchFamily="18" charset="0"/>
                <a:ea typeface="Cambria" panose="02040503050406030204" pitchFamily="18" charset="0"/>
              </a:rPr>
              <a:t>conditions are false  </a:t>
            </a:r>
          </a:p>
          <a:p>
            <a:pPr marL="800100" lvl="2" indent="0" fontAlgn="auto">
              <a:spcAft>
                <a:spcPts val="0"/>
              </a:spcAft>
              <a:buNone/>
              <a:defRPr/>
            </a:pPr>
            <a:r>
              <a:rPr lang="en-IN" dirty="0">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1829799672"/>
      </p:ext>
    </p:extLst>
  </p:cSld>
  <p:clrMapOvr>
    <a:masterClrMapping/>
  </p:clrMapOvr>
  <p:transition spd="slow">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609600" y="128788"/>
            <a:ext cx="5384800" cy="6568225"/>
          </a:xfrm>
        </p:spPr>
        <p:txBody>
          <a:bodyPr>
            <a:normAutofit fontScale="92500" lnSpcReduction="10000"/>
          </a:bodyPr>
          <a:lstStyle/>
          <a:p>
            <a:pPr marL="0" indent="0">
              <a:buNone/>
            </a:pPr>
            <a:r>
              <a:rPr lang="en-US" b="1" dirty="0" err="1"/>
              <a:t>BigInteger</a:t>
            </a:r>
            <a:r>
              <a:rPr lang="en-US" b="1" dirty="0"/>
              <a:t> Class in Java</a:t>
            </a:r>
          </a:p>
          <a:p>
            <a:r>
              <a:rPr lang="en-US" dirty="0" err="1"/>
              <a:t>BigInteger</a:t>
            </a:r>
            <a:r>
              <a:rPr lang="en-US" dirty="0"/>
              <a:t> class is used for mathematical operation which involves very big integer calculations that are outside the limit of all available primitive data types.</a:t>
            </a:r>
          </a:p>
          <a:p>
            <a:pPr marL="0" indent="0">
              <a:buNone/>
            </a:pPr>
            <a:r>
              <a:rPr lang="en-IN" b="1" dirty="0"/>
              <a:t>Declaration</a:t>
            </a:r>
            <a:r>
              <a:rPr lang="en-IN" dirty="0"/>
              <a:t> </a:t>
            </a:r>
          </a:p>
          <a:p>
            <a:pPr marL="0" indent="0">
              <a:buNone/>
            </a:pPr>
            <a:r>
              <a:rPr lang="en-IN" dirty="0" err="1"/>
              <a:t>int</a:t>
            </a:r>
            <a:r>
              <a:rPr lang="en-IN" dirty="0"/>
              <a:t> a, b; </a:t>
            </a:r>
            <a:endParaRPr lang="en-IN" dirty="0" smtClean="0"/>
          </a:p>
          <a:p>
            <a:pPr marL="0" indent="0">
              <a:buNone/>
            </a:pPr>
            <a:r>
              <a:rPr lang="en-IN" dirty="0" err="1" smtClean="0"/>
              <a:t>BigInteger</a:t>
            </a:r>
            <a:r>
              <a:rPr lang="en-IN" dirty="0" smtClean="0"/>
              <a:t> </a:t>
            </a:r>
            <a:r>
              <a:rPr lang="en-IN" dirty="0"/>
              <a:t>A, B</a:t>
            </a:r>
            <a:r>
              <a:rPr lang="en-IN" dirty="0" smtClean="0"/>
              <a:t>;</a:t>
            </a:r>
          </a:p>
          <a:p>
            <a:pPr marL="0" indent="0">
              <a:buNone/>
            </a:pPr>
            <a:r>
              <a:rPr lang="en-IN" dirty="0" smtClean="0"/>
              <a:t> </a:t>
            </a:r>
            <a:r>
              <a:rPr lang="en-IN" b="1" dirty="0"/>
              <a:t>Initialization:</a:t>
            </a:r>
            <a:r>
              <a:rPr lang="en-IN" dirty="0"/>
              <a:t> </a:t>
            </a:r>
          </a:p>
          <a:p>
            <a:pPr marL="0" indent="0">
              <a:buNone/>
            </a:pPr>
            <a:r>
              <a:rPr lang="en-IN" dirty="0"/>
              <a:t>a = 54; b = 23; </a:t>
            </a:r>
            <a:endParaRPr lang="en-IN" dirty="0" smtClean="0"/>
          </a:p>
          <a:p>
            <a:pPr marL="0" indent="0">
              <a:buNone/>
            </a:pPr>
            <a:r>
              <a:rPr lang="en-IN" dirty="0" smtClean="0"/>
              <a:t>A </a:t>
            </a:r>
            <a:r>
              <a:rPr lang="en-IN" dirty="0"/>
              <a:t>= </a:t>
            </a:r>
            <a:r>
              <a:rPr lang="en-IN" dirty="0" err="1"/>
              <a:t>BigInteger.valueOf</a:t>
            </a:r>
            <a:r>
              <a:rPr lang="en-IN" dirty="0"/>
              <a:t>(54); </a:t>
            </a:r>
            <a:endParaRPr lang="en-IN" dirty="0" smtClean="0"/>
          </a:p>
          <a:p>
            <a:pPr marL="0" indent="0">
              <a:buNone/>
            </a:pPr>
            <a:r>
              <a:rPr lang="en-IN" dirty="0" smtClean="0"/>
              <a:t>B </a:t>
            </a:r>
            <a:r>
              <a:rPr lang="en-IN" dirty="0"/>
              <a:t>= </a:t>
            </a:r>
            <a:r>
              <a:rPr lang="en-IN" dirty="0" err="1"/>
              <a:t>BigInteger.valueOf</a:t>
            </a:r>
            <a:r>
              <a:rPr lang="en-IN" dirty="0"/>
              <a:t>(37);</a:t>
            </a:r>
          </a:p>
        </p:txBody>
      </p:sp>
      <p:sp>
        <p:nvSpPr>
          <p:cNvPr id="6" name="Content Placeholder 5"/>
          <p:cNvSpPr>
            <a:spLocks noGrp="1"/>
          </p:cNvSpPr>
          <p:nvPr>
            <p:ph sz="half" idx="2"/>
          </p:nvPr>
        </p:nvSpPr>
        <p:spPr>
          <a:xfrm>
            <a:off x="5718220" y="618186"/>
            <a:ext cx="6473780" cy="6239813"/>
          </a:xfrm>
        </p:spPr>
        <p:txBody>
          <a:bodyPr>
            <a:normAutofit fontScale="92500" lnSpcReduction="10000"/>
          </a:bodyPr>
          <a:lstStyle/>
          <a:p>
            <a:pPr marL="0" indent="0">
              <a:buNone/>
            </a:pPr>
            <a:r>
              <a:rPr lang="en-IN" b="1" dirty="0" smtClean="0"/>
              <a:t>And </a:t>
            </a:r>
            <a:r>
              <a:rPr lang="en-IN" b="1" dirty="0"/>
              <a:t>for Integers available as string you can initialize them as: </a:t>
            </a:r>
          </a:p>
          <a:p>
            <a:pPr marL="0" indent="0">
              <a:buNone/>
            </a:pPr>
            <a:r>
              <a:rPr lang="en-IN" dirty="0"/>
              <a:t>A = new </a:t>
            </a:r>
            <a:r>
              <a:rPr lang="en-IN" dirty="0" err="1"/>
              <a:t>BigInteger</a:t>
            </a:r>
            <a:r>
              <a:rPr lang="en-IN" dirty="0"/>
              <a:t>(“54”); </a:t>
            </a:r>
            <a:endParaRPr lang="en-IN" dirty="0" smtClean="0"/>
          </a:p>
          <a:p>
            <a:pPr marL="0" indent="0">
              <a:buNone/>
            </a:pPr>
            <a:r>
              <a:rPr lang="en-IN" dirty="0" smtClean="0"/>
              <a:t>B </a:t>
            </a:r>
            <a:r>
              <a:rPr lang="en-IN" dirty="0"/>
              <a:t>= </a:t>
            </a:r>
            <a:r>
              <a:rPr lang="en-IN" dirty="0" smtClean="0"/>
              <a:t>new </a:t>
            </a:r>
            <a:r>
              <a:rPr lang="en-IN" dirty="0" err="1" smtClean="0"/>
              <a:t>BigInteger</a:t>
            </a:r>
            <a:r>
              <a:rPr lang="en-IN" dirty="0"/>
              <a:t>(“123456789123456789”); </a:t>
            </a:r>
            <a:endParaRPr lang="en-IN" dirty="0" smtClean="0"/>
          </a:p>
          <a:p>
            <a:pPr marL="0" indent="0">
              <a:buNone/>
            </a:pPr>
            <a:r>
              <a:rPr lang="en-IN" b="1" dirty="0" smtClean="0"/>
              <a:t>Some </a:t>
            </a:r>
            <a:r>
              <a:rPr lang="en-IN" b="1" dirty="0"/>
              <a:t>constant are also defined in </a:t>
            </a:r>
            <a:r>
              <a:rPr lang="en-IN" dirty="0" err="1"/>
              <a:t>BigInteger</a:t>
            </a:r>
            <a:r>
              <a:rPr lang="en-IN" dirty="0"/>
              <a:t> class for ease of initialization :</a:t>
            </a:r>
          </a:p>
          <a:p>
            <a:pPr marL="0" indent="0">
              <a:buNone/>
            </a:pPr>
            <a:r>
              <a:rPr lang="en-IN" dirty="0"/>
              <a:t>A = BigInteger.ONE; // Other than this, available constant are </a:t>
            </a:r>
            <a:r>
              <a:rPr lang="en-IN" dirty="0" err="1"/>
              <a:t>BigInteger.ZERO</a:t>
            </a:r>
            <a:r>
              <a:rPr lang="en-IN" dirty="0"/>
              <a:t> // and </a:t>
            </a:r>
            <a:r>
              <a:rPr lang="en-IN" dirty="0" err="1"/>
              <a:t>BigInteger.TEN</a:t>
            </a:r>
            <a:r>
              <a:rPr lang="en-IN" dirty="0"/>
              <a:t> </a:t>
            </a:r>
            <a:endParaRPr lang="en-IN" dirty="0" smtClean="0"/>
          </a:p>
          <a:p>
            <a:pPr marL="0" indent="0">
              <a:buNone/>
            </a:pPr>
            <a:r>
              <a:rPr lang="en-IN" b="1" dirty="0" smtClean="0"/>
              <a:t>Mathematical </a:t>
            </a:r>
            <a:r>
              <a:rPr lang="en-IN" b="1" dirty="0"/>
              <a:t>operations: </a:t>
            </a:r>
          </a:p>
          <a:p>
            <a:pPr marL="0" indent="0">
              <a:buNone/>
            </a:pPr>
            <a:r>
              <a:rPr lang="en-IN" dirty="0" err="1"/>
              <a:t>int</a:t>
            </a:r>
            <a:r>
              <a:rPr lang="en-IN" dirty="0"/>
              <a:t> c = a + b; </a:t>
            </a:r>
            <a:endParaRPr lang="en-IN" dirty="0" smtClean="0"/>
          </a:p>
          <a:p>
            <a:pPr marL="0" indent="0">
              <a:buNone/>
            </a:pPr>
            <a:r>
              <a:rPr lang="en-IN" dirty="0" err="1" smtClean="0"/>
              <a:t>BigInteger</a:t>
            </a:r>
            <a:r>
              <a:rPr lang="en-IN" dirty="0" smtClean="0"/>
              <a:t> </a:t>
            </a:r>
            <a:r>
              <a:rPr lang="en-IN" dirty="0"/>
              <a:t>C = </a:t>
            </a:r>
            <a:r>
              <a:rPr lang="en-IN" dirty="0" err="1"/>
              <a:t>A.add</a:t>
            </a:r>
            <a:r>
              <a:rPr lang="en-IN" dirty="0"/>
              <a:t>(B); </a:t>
            </a:r>
            <a:endParaRPr lang="en-IN" dirty="0" smtClean="0"/>
          </a:p>
          <a:p>
            <a:r>
              <a:rPr lang="en-US" b="1" i="1" dirty="0"/>
              <a:t>Comparison:</a:t>
            </a:r>
            <a:r>
              <a:rPr lang="en-US" i="1" dirty="0"/>
              <a:t> </a:t>
            </a:r>
            <a:endParaRPr lang="en-US" dirty="0"/>
          </a:p>
          <a:p>
            <a:r>
              <a:rPr lang="en-US" dirty="0"/>
              <a:t>if (a &lt; b) {} // For primitive </a:t>
            </a:r>
            <a:r>
              <a:rPr lang="en-US" dirty="0" err="1"/>
              <a:t>int</a:t>
            </a:r>
            <a:r>
              <a:rPr lang="en-US" dirty="0"/>
              <a:t> </a:t>
            </a:r>
            <a:endParaRPr lang="en-US" dirty="0" smtClean="0"/>
          </a:p>
          <a:p>
            <a:r>
              <a:rPr lang="en-US" dirty="0" smtClean="0"/>
              <a:t>if </a:t>
            </a:r>
            <a:r>
              <a:rPr lang="en-US" dirty="0"/>
              <a:t>(</a:t>
            </a:r>
            <a:r>
              <a:rPr lang="en-US" dirty="0" err="1"/>
              <a:t>A.compareTo</a:t>
            </a:r>
            <a:r>
              <a:rPr lang="en-US" dirty="0"/>
              <a:t>(B) &lt; 0) {} // For </a:t>
            </a:r>
            <a:r>
              <a:rPr lang="en-US" dirty="0" err="1"/>
              <a:t>BigInteger</a:t>
            </a:r>
            <a:r>
              <a:rPr lang="en-US" dirty="0"/>
              <a:t> </a:t>
            </a:r>
            <a:endParaRPr lang="en-US" dirty="0" smtClean="0"/>
          </a:p>
          <a:p>
            <a:r>
              <a:rPr lang="en-US" b="1" dirty="0" smtClean="0"/>
              <a:t>For </a:t>
            </a:r>
            <a:r>
              <a:rPr lang="en-US" b="1" dirty="0"/>
              <a:t>equality we can also use: </a:t>
            </a:r>
          </a:p>
          <a:p>
            <a:r>
              <a:rPr lang="en-US" dirty="0"/>
              <a:t>if (</a:t>
            </a:r>
            <a:r>
              <a:rPr lang="en-US" dirty="0" err="1"/>
              <a:t>A.equals</a:t>
            </a:r>
            <a:r>
              <a:rPr lang="en-US" dirty="0"/>
              <a:t>(B)) {} // A is equal to B</a:t>
            </a:r>
            <a:endParaRPr lang="en-IN" dirty="0"/>
          </a:p>
        </p:txBody>
      </p:sp>
    </p:spTree>
    <p:extLst>
      <p:ext uri="{BB962C8B-B14F-4D97-AF65-F5344CB8AC3E}">
        <p14:creationId xmlns:p14="http://schemas.microsoft.com/office/powerpoint/2010/main" val="378773447"/>
      </p:ext>
    </p:extLst>
  </p:cSld>
  <p:clrMapOvr>
    <a:masterClrMapping/>
  </p:clrMapOvr>
  <p:transition spd="slow">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785611"/>
            <a:ext cx="5384800" cy="5756857"/>
          </a:xfrm>
        </p:spPr>
        <p:txBody>
          <a:bodyPr>
            <a:normAutofit fontScale="92500"/>
          </a:bodyPr>
          <a:lstStyle/>
          <a:p>
            <a:pPr marL="0" indent="0">
              <a:buNone/>
            </a:pPr>
            <a:r>
              <a:rPr lang="en-IN" dirty="0"/>
              <a:t>import </a:t>
            </a:r>
            <a:r>
              <a:rPr lang="en-IN" dirty="0" err="1"/>
              <a:t>java.math.BigInteger</a:t>
            </a:r>
            <a:r>
              <a:rPr lang="en-IN" dirty="0"/>
              <a:t>;</a:t>
            </a:r>
            <a:br>
              <a:rPr lang="en-IN" dirty="0"/>
            </a:br>
            <a:r>
              <a:rPr lang="en-IN" dirty="0"/>
              <a:t>import </a:t>
            </a:r>
            <a:r>
              <a:rPr lang="en-IN" dirty="0" err="1"/>
              <a:t>java.util.Scanner</a:t>
            </a:r>
            <a:r>
              <a:rPr lang="en-IN" dirty="0"/>
              <a:t>;</a:t>
            </a:r>
            <a:br>
              <a:rPr lang="en-IN" dirty="0"/>
            </a:br>
            <a:r>
              <a:rPr lang="en-IN" dirty="0"/>
              <a:t/>
            </a:r>
            <a:br>
              <a:rPr lang="en-IN" dirty="0"/>
            </a:br>
            <a:r>
              <a:rPr lang="en-IN" dirty="0"/>
              <a:t>public class Factorial2 {</a:t>
            </a:r>
            <a:br>
              <a:rPr lang="en-IN" dirty="0"/>
            </a:br>
            <a:r>
              <a:rPr lang="en-IN" dirty="0"/>
              <a:t/>
            </a:r>
            <a:br>
              <a:rPr lang="en-IN" dirty="0"/>
            </a:br>
            <a:r>
              <a:rPr lang="en-IN" dirty="0"/>
              <a:t>   public static void main(String[] </a:t>
            </a:r>
            <a:r>
              <a:rPr lang="en-IN" dirty="0" err="1"/>
              <a:t>args</a:t>
            </a:r>
            <a:r>
              <a:rPr lang="en-IN" dirty="0"/>
              <a:t>) {</a:t>
            </a:r>
            <a:br>
              <a:rPr lang="en-IN" dirty="0"/>
            </a:br>
            <a:r>
              <a:rPr lang="en-IN" dirty="0"/>
              <a:t>       Scanner s = new Scanner(System.in);</a:t>
            </a:r>
            <a:br>
              <a:rPr lang="en-IN" dirty="0"/>
            </a:br>
            <a:r>
              <a:rPr lang="en-IN" dirty="0"/>
              <a:t>       </a:t>
            </a:r>
            <a:r>
              <a:rPr lang="en-IN" dirty="0" err="1"/>
              <a:t>System.out.print</a:t>
            </a:r>
            <a:r>
              <a:rPr lang="en-IN" dirty="0"/>
              <a:t>("Enter a number: ");</a:t>
            </a:r>
            <a:br>
              <a:rPr lang="en-IN" dirty="0"/>
            </a:br>
            <a:r>
              <a:rPr lang="en-IN" dirty="0"/>
              <a:t>       </a:t>
            </a:r>
            <a:r>
              <a:rPr lang="en-IN" dirty="0" err="1"/>
              <a:t>int</a:t>
            </a:r>
            <a:r>
              <a:rPr lang="en-IN" dirty="0"/>
              <a:t> n = </a:t>
            </a:r>
            <a:r>
              <a:rPr lang="en-IN" dirty="0" err="1"/>
              <a:t>s.nextInt</a:t>
            </a:r>
            <a:r>
              <a:rPr lang="en-IN" dirty="0"/>
              <a:t>();</a:t>
            </a:r>
            <a:br>
              <a:rPr lang="en-IN" dirty="0"/>
            </a:br>
            <a:r>
              <a:rPr lang="en-IN" dirty="0"/>
              <a:t>       String fact = factorial(n);</a:t>
            </a:r>
            <a:br>
              <a:rPr lang="en-IN" dirty="0"/>
            </a:br>
            <a:r>
              <a:rPr lang="en-IN" dirty="0"/>
              <a:t>       </a:t>
            </a:r>
            <a:r>
              <a:rPr lang="en-IN" dirty="0" err="1"/>
              <a:t>System.out.println</a:t>
            </a:r>
            <a:r>
              <a:rPr lang="en-IN" dirty="0"/>
              <a:t>("Factorial is " + fact);</a:t>
            </a:r>
            <a:br>
              <a:rPr lang="en-IN" dirty="0"/>
            </a:br>
            <a:r>
              <a:rPr lang="en-IN" dirty="0"/>
              <a:t>   }</a:t>
            </a:r>
            <a:br>
              <a:rPr lang="en-IN" dirty="0"/>
            </a:br>
            <a:r>
              <a:rPr lang="en-IN" dirty="0"/>
              <a:t/>
            </a:r>
            <a:br>
              <a:rPr lang="en-IN" dirty="0"/>
            </a:br>
            <a:r>
              <a:rPr lang="en-IN" dirty="0"/>
              <a:t>   </a:t>
            </a:r>
          </a:p>
        </p:txBody>
      </p:sp>
      <p:sp>
        <p:nvSpPr>
          <p:cNvPr id="4" name="Content Placeholder 3"/>
          <p:cNvSpPr>
            <a:spLocks noGrp="1"/>
          </p:cNvSpPr>
          <p:nvPr>
            <p:ph sz="half" idx="2"/>
          </p:nvPr>
        </p:nvSpPr>
        <p:spPr>
          <a:xfrm>
            <a:off x="6197600" y="940158"/>
            <a:ext cx="5994400" cy="5589431"/>
          </a:xfrm>
        </p:spPr>
        <p:txBody>
          <a:bodyPr>
            <a:normAutofit fontScale="92500"/>
          </a:bodyPr>
          <a:lstStyle/>
          <a:p>
            <a:pPr marL="0" indent="0">
              <a:buNone/>
            </a:pPr>
            <a:r>
              <a:rPr lang="en-IN" dirty="0"/>
              <a:t> public static String factorial(</a:t>
            </a:r>
            <a:r>
              <a:rPr lang="en-IN" dirty="0" err="1"/>
              <a:t>int</a:t>
            </a:r>
            <a:r>
              <a:rPr lang="en-IN" dirty="0"/>
              <a:t> n) {</a:t>
            </a:r>
            <a:br>
              <a:rPr lang="en-IN" dirty="0"/>
            </a:br>
            <a:r>
              <a:rPr lang="en-IN" dirty="0"/>
              <a:t>       </a:t>
            </a:r>
            <a:r>
              <a:rPr lang="en-IN" dirty="0" err="1"/>
              <a:t>BigInteger</a:t>
            </a:r>
            <a:r>
              <a:rPr lang="en-IN" dirty="0"/>
              <a:t> fact = new </a:t>
            </a:r>
            <a:r>
              <a:rPr lang="en-IN" dirty="0" err="1"/>
              <a:t>BigInteger</a:t>
            </a:r>
            <a:r>
              <a:rPr lang="en-IN" dirty="0"/>
              <a:t>("1");</a:t>
            </a:r>
            <a:br>
              <a:rPr lang="en-IN" dirty="0"/>
            </a:br>
            <a:r>
              <a:rPr lang="en-IN" dirty="0"/>
              <a:t>       for (</a:t>
            </a:r>
            <a:r>
              <a:rPr lang="en-IN" dirty="0" err="1"/>
              <a:t>int</a:t>
            </a:r>
            <a:r>
              <a:rPr lang="en-IN" dirty="0"/>
              <a:t> i = 1; i &lt;= n; i++) {</a:t>
            </a:r>
            <a:br>
              <a:rPr lang="en-IN" dirty="0"/>
            </a:br>
            <a:r>
              <a:rPr lang="en-IN" dirty="0"/>
              <a:t>           fact = </a:t>
            </a:r>
            <a:r>
              <a:rPr lang="en-IN" dirty="0" err="1"/>
              <a:t>fact.multiply</a:t>
            </a:r>
            <a:r>
              <a:rPr lang="en-IN" dirty="0"/>
              <a:t>(new </a:t>
            </a:r>
            <a:r>
              <a:rPr lang="en-IN" dirty="0" err="1"/>
              <a:t>BigInteger</a:t>
            </a:r>
            <a:r>
              <a:rPr lang="en-IN" dirty="0"/>
              <a:t>(i + ""));</a:t>
            </a:r>
            <a:br>
              <a:rPr lang="en-IN" dirty="0"/>
            </a:br>
            <a:r>
              <a:rPr lang="en-IN" dirty="0"/>
              <a:t>       }</a:t>
            </a:r>
            <a:br>
              <a:rPr lang="en-IN" dirty="0"/>
            </a:br>
            <a:r>
              <a:rPr lang="en-IN" dirty="0"/>
              <a:t>       return </a:t>
            </a:r>
            <a:r>
              <a:rPr lang="en-IN" dirty="0" err="1"/>
              <a:t>fact.toString</a:t>
            </a:r>
            <a:r>
              <a:rPr lang="en-IN" dirty="0"/>
              <a:t>();</a:t>
            </a:r>
            <a:br>
              <a:rPr lang="en-IN" dirty="0"/>
            </a:br>
            <a:r>
              <a:rPr lang="en-IN" dirty="0"/>
              <a:t>   }</a:t>
            </a:r>
            <a:br>
              <a:rPr lang="en-IN" dirty="0"/>
            </a:br>
            <a:r>
              <a:rPr lang="en-IN" dirty="0"/>
              <a:t>}</a:t>
            </a:r>
          </a:p>
          <a:p>
            <a:endParaRPr lang="en-IN" dirty="0"/>
          </a:p>
        </p:txBody>
      </p:sp>
    </p:spTree>
    <p:extLst>
      <p:ext uri="{BB962C8B-B14F-4D97-AF65-F5344CB8AC3E}">
        <p14:creationId xmlns:p14="http://schemas.microsoft.com/office/powerpoint/2010/main" val="2440450580"/>
      </p:ext>
    </p:extLst>
  </p:cSld>
  <p:clrMapOvr>
    <a:masterClrMapping/>
  </p:clrMapOvr>
  <p:transition spd="slow">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901521"/>
            <a:ext cx="10712824" cy="5072243"/>
          </a:xfrm>
        </p:spPr>
        <p:txBody>
          <a:bodyPr>
            <a:normAutofit/>
          </a:bodyPr>
          <a:lstStyle/>
          <a:p>
            <a:pPr marL="0" indent="0">
              <a:buNone/>
            </a:pPr>
            <a:r>
              <a:rPr lang="en-US" b="1" dirty="0"/>
              <a:t>Java Program for Strong Number</a:t>
            </a:r>
            <a:br>
              <a:rPr lang="en-US" b="1" dirty="0"/>
            </a:br>
            <a:r>
              <a:rPr lang="en-US" dirty="0"/>
              <a:t>If the sum of the factorial of each digit is equal to the given number then it is called Strong Number</a:t>
            </a:r>
            <a:endParaRPr lang="en-IN" dirty="0"/>
          </a:p>
        </p:txBody>
      </p:sp>
    </p:spTree>
    <p:extLst>
      <p:ext uri="{BB962C8B-B14F-4D97-AF65-F5344CB8AC3E}">
        <p14:creationId xmlns:p14="http://schemas.microsoft.com/office/powerpoint/2010/main" val="4200224185"/>
      </p:ext>
    </p:extLst>
  </p:cSld>
  <p:clrMapOvr>
    <a:masterClrMapping/>
  </p:clrMapOvr>
  <p:transition spd="slow">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600" y="167425"/>
            <a:ext cx="10972800" cy="6490952"/>
          </a:xfrm>
        </p:spPr>
        <p:txBody>
          <a:bodyPr>
            <a:normAutofit fontScale="92500" lnSpcReduction="20000"/>
          </a:bodyPr>
          <a:lstStyle/>
          <a:p>
            <a:pPr marL="0" indent="0">
              <a:buNone/>
            </a:pPr>
            <a:r>
              <a:rPr lang="en-IN" dirty="0"/>
              <a:t>import </a:t>
            </a:r>
            <a:r>
              <a:rPr lang="en-IN" dirty="0" err="1"/>
              <a:t>java.util.Scanner</a:t>
            </a:r>
            <a:r>
              <a:rPr lang="en-IN" dirty="0"/>
              <a:t>; </a:t>
            </a:r>
            <a:endParaRPr lang="en-IN" dirty="0" smtClean="0"/>
          </a:p>
          <a:p>
            <a:pPr marL="0" indent="0">
              <a:buNone/>
            </a:pPr>
            <a:r>
              <a:rPr lang="en-IN" dirty="0" smtClean="0"/>
              <a:t>public </a:t>
            </a:r>
            <a:r>
              <a:rPr lang="en-IN" dirty="0"/>
              <a:t>class StrongNumber1 </a:t>
            </a:r>
            <a:r>
              <a:rPr lang="en-IN" dirty="0" smtClean="0"/>
              <a:t>{</a:t>
            </a:r>
          </a:p>
          <a:p>
            <a:pPr marL="0" indent="0">
              <a:buNone/>
            </a:pPr>
            <a:r>
              <a:rPr lang="en-IN" dirty="0" smtClean="0"/>
              <a:t> </a:t>
            </a:r>
            <a:r>
              <a:rPr lang="en-IN" dirty="0"/>
              <a:t>private static Scanner </a:t>
            </a:r>
            <a:r>
              <a:rPr lang="en-IN" dirty="0" err="1"/>
              <a:t>sc</a:t>
            </a:r>
            <a:r>
              <a:rPr lang="en-IN" dirty="0"/>
              <a:t>; </a:t>
            </a:r>
            <a:endParaRPr lang="en-IN" dirty="0" smtClean="0"/>
          </a:p>
          <a:p>
            <a:pPr marL="0" indent="0">
              <a:buNone/>
            </a:pPr>
            <a:r>
              <a:rPr lang="en-IN" dirty="0" smtClean="0"/>
              <a:t>public </a:t>
            </a:r>
            <a:r>
              <a:rPr lang="en-IN" dirty="0"/>
              <a:t>static void main(String[] </a:t>
            </a:r>
            <a:r>
              <a:rPr lang="en-IN" dirty="0" err="1"/>
              <a:t>args</a:t>
            </a:r>
            <a:r>
              <a:rPr lang="en-IN" dirty="0"/>
              <a:t>) </a:t>
            </a:r>
            <a:r>
              <a:rPr lang="en-IN" dirty="0" smtClean="0"/>
              <a:t>{</a:t>
            </a:r>
          </a:p>
          <a:p>
            <a:pPr marL="0" indent="0">
              <a:buNone/>
            </a:pPr>
            <a:r>
              <a:rPr lang="en-IN" dirty="0" smtClean="0"/>
              <a:t> </a:t>
            </a:r>
            <a:r>
              <a:rPr lang="en-IN" dirty="0" err="1"/>
              <a:t>int</a:t>
            </a:r>
            <a:r>
              <a:rPr lang="en-IN" dirty="0"/>
              <a:t> Number, Temp, Reminder, Sum = 0, i, Factorial; </a:t>
            </a:r>
            <a:endParaRPr lang="en-IN" dirty="0" smtClean="0"/>
          </a:p>
          <a:p>
            <a:pPr marL="0" indent="0">
              <a:buNone/>
            </a:pPr>
            <a:r>
              <a:rPr lang="en-IN" dirty="0" err="1" smtClean="0"/>
              <a:t>sc</a:t>
            </a:r>
            <a:r>
              <a:rPr lang="en-IN" dirty="0" smtClean="0"/>
              <a:t> = </a:t>
            </a:r>
            <a:r>
              <a:rPr lang="en-IN" dirty="0"/>
              <a:t>new Scanner(System.in</a:t>
            </a:r>
            <a:r>
              <a:rPr lang="en-IN" dirty="0" smtClean="0"/>
              <a:t>);</a:t>
            </a:r>
          </a:p>
          <a:p>
            <a:pPr marL="0" indent="0">
              <a:buNone/>
            </a:pPr>
            <a:r>
              <a:rPr lang="en-IN" dirty="0" smtClean="0"/>
              <a:t> </a:t>
            </a:r>
            <a:r>
              <a:rPr lang="en-IN" dirty="0" err="1"/>
              <a:t>System.out.print</a:t>
            </a:r>
            <a:r>
              <a:rPr lang="en-IN" dirty="0"/>
              <a:t>(" Please Enter any Number : "); </a:t>
            </a:r>
            <a:endParaRPr lang="en-IN" dirty="0" smtClean="0"/>
          </a:p>
          <a:p>
            <a:pPr marL="0" indent="0">
              <a:buNone/>
            </a:pPr>
            <a:r>
              <a:rPr lang="en-IN" dirty="0" smtClean="0"/>
              <a:t>Number </a:t>
            </a:r>
            <a:r>
              <a:rPr lang="en-IN" dirty="0"/>
              <a:t>= </a:t>
            </a:r>
            <a:r>
              <a:rPr lang="en-IN" dirty="0" err="1"/>
              <a:t>sc.nextInt</a:t>
            </a:r>
            <a:r>
              <a:rPr lang="en-IN" dirty="0"/>
              <a:t>(); </a:t>
            </a:r>
            <a:endParaRPr lang="en-IN" dirty="0" smtClean="0"/>
          </a:p>
          <a:p>
            <a:pPr marL="0" indent="0">
              <a:buNone/>
            </a:pPr>
            <a:r>
              <a:rPr lang="en-IN" dirty="0" smtClean="0"/>
              <a:t>Temp </a:t>
            </a:r>
            <a:r>
              <a:rPr lang="en-IN" dirty="0"/>
              <a:t>= Number; </a:t>
            </a:r>
            <a:endParaRPr lang="en-IN" dirty="0" smtClean="0"/>
          </a:p>
          <a:p>
            <a:pPr marL="0" indent="0">
              <a:buNone/>
            </a:pPr>
            <a:r>
              <a:rPr lang="en-IN" dirty="0" smtClean="0"/>
              <a:t>while</a:t>
            </a:r>
            <a:r>
              <a:rPr lang="en-IN" dirty="0"/>
              <a:t>( Temp &gt; 0) </a:t>
            </a:r>
            <a:r>
              <a:rPr lang="en-IN" dirty="0" smtClean="0"/>
              <a:t>{</a:t>
            </a:r>
          </a:p>
          <a:p>
            <a:pPr marL="0" indent="0">
              <a:buNone/>
            </a:pPr>
            <a:r>
              <a:rPr lang="en-IN" dirty="0" smtClean="0"/>
              <a:t> </a:t>
            </a:r>
            <a:r>
              <a:rPr lang="en-IN" dirty="0"/>
              <a:t>Factorial = 1; </a:t>
            </a:r>
            <a:endParaRPr lang="en-IN" dirty="0" smtClean="0"/>
          </a:p>
          <a:p>
            <a:pPr marL="0" indent="0">
              <a:buNone/>
            </a:pPr>
            <a:r>
              <a:rPr lang="en-IN" dirty="0" smtClean="0"/>
              <a:t>i </a:t>
            </a:r>
            <a:r>
              <a:rPr lang="en-IN" dirty="0"/>
              <a:t>= 1; </a:t>
            </a:r>
            <a:endParaRPr lang="en-IN" dirty="0" smtClean="0"/>
          </a:p>
          <a:p>
            <a:pPr marL="0" indent="0">
              <a:buNone/>
            </a:pPr>
            <a:r>
              <a:rPr lang="en-IN" dirty="0" smtClean="0"/>
              <a:t>Reminder </a:t>
            </a:r>
            <a:r>
              <a:rPr lang="en-IN" dirty="0"/>
              <a:t>= Temp % 10; </a:t>
            </a:r>
            <a:endParaRPr lang="en-IN" dirty="0" smtClean="0"/>
          </a:p>
          <a:p>
            <a:pPr marL="0" indent="0">
              <a:buNone/>
            </a:pPr>
            <a:r>
              <a:rPr lang="en-IN" dirty="0" smtClean="0"/>
              <a:t>while </a:t>
            </a:r>
            <a:r>
              <a:rPr lang="en-IN" dirty="0"/>
              <a:t>(i &lt;= Reminder) </a:t>
            </a:r>
            <a:endParaRPr lang="en-IN" dirty="0" smtClean="0"/>
          </a:p>
          <a:p>
            <a:pPr marL="0" indent="0">
              <a:buNone/>
            </a:pPr>
            <a:r>
              <a:rPr lang="en-IN" dirty="0" smtClean="0"/>
              <a:t>{ </a:t>
            </a:r>
            <a:r>
              <a:rPr lang="en-IN" dirty="0"/>
              <a:t>Factorial = Factorial * i</a:t>
            </a:r>
            <a:r>
              <a:rPr lang="en-IN" dirty="0" smtClean="0"/>
              <a:t>;</a:t>
            </a:r>
          </a:p>
          <a:p>
            <a:pPr marL="0" indent="0">
              <a:buNone/>
            </a:pPr>
            <a:r>
              <a:rPr lang="en-IN" dirty="0" smtClean="0"/>
              <a:t> </a:t>
            </a:r>
            <a:r>
              <a:rPr lang="en-IN" dirty="0"/>
              <a:t>i++; </a:t>
            </a:r>
            <a:endParaRPr lang="en-IN" dirty="0" smtClean="0"/>
          </a:p>
          <a:p>
            <a:pPr marL="0" indent="0">
              <a:buNone/>
            </a:pPr>
            <a:r>
              <a:rPr lang="en-IN" dirty="0" smtClean="0"/>
              <a:t>}</a:t>
            </a:r>
            <a:endParaRPr lang="en-IN" dirty="0"/>
          </a:p>
        </p:txBody>
      </p:sp>
    </p:spTree>
    <p:extLst>
      <p:ext uri="{BB962C8B-B14F-4D97-AF65-F5344CB8AC3E}">
        <p14:creationId xmlns:p14="http://schemas.microsoft.com/office/powerpoint/2010/main" val="1175426"/>
      </p:ext>
    </p:extLst>
  </p:cSld>
  <p:clrMapOvr>
    <a:masterClrMapping/>
  </p:clrMapOvr>
  <p:transition spd="slow">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82581"/>
            <a:ext cx="10972800" cy="5679582"/>
          </a:xfrm>
        </p:spPr>
        <p:txBody>
          <a:bodyPr>
            <a:normAutofit/>
          </a:bodyPr>
          <a:lstStyle/>
          <a:p>
            <a:pPr marL="0" indent="0">
              <a:buNone/>
            </a:pPr>
            <a:r>
              <a:rPr lang="en-IN" dirty="0" err="1"/>
              <a:t>System.out.println</a:t>
            </a:r>
            <a:r>
              <a:rPr lang="en-IN" dirty="0"/>
              <a:t>(" The Factorial of " + Reminder + " = " + Factorial); </a:t>
            </a:r>
            <a:endParaRPr lang="en-IN" dirty="0" smtClean="0"/>
          </a:p>
          <a:p>
            <a:pPr marL="0" indent="0">
              <a:buNone/>
            </a:pPr>
            <a:r>
              <a:rPr lang="en-IN" dirty="0" smtClean="0"/>
              <a:t>Sum </a:t>
            </a:r>
            <a:r>
              <a:rPr lang="en-IN" dirty="0"/>
              <a:t>= Sum + Factorial; </a:t>
            </a:r>
            <a:endParaRPr lang="en-IN" dirty="0" smtClean="0"/>
          </a:p>
          <a:p>
            <a:pPr marL="0" indent="0">
              <a:buNone/>
            </a:pPr>
            <a:r>
              <a:rPr lang="en-IN" dirty="0" smtClean="0"/>
              <a:t>Temp </a:t>
            </a:r>
            <a:r>
              <a:rPr lang="en-IN" dirty="0"/>
              <a:t>= Temp /10</a:t>
            </a:r>
            <a:r>
              <a:rPr lang="en-IN" dirty="0" smtClean="0"/>
              <a:t>;</a:t>
            </a:r>
          </a:p>
          <a:p>
            <a:pPr marL="0" indent="0">
              <a:buNone/>
            </a:pPr>
            <a:r>
              <a:rPr lang="en-IN" dirty="0" smtClean="0"/>
              <a:t> </a:t>
            </a:r>
            <a:r>
              <a:rPr lang="en-IN" dirty="0"/>
              <a:t>} </a:t>
            </a:r>
            <a:endParaRPr lang="en-IN" dirty="0" smtClean="0"/>
          </a:p>
          <a:p>
            <a:pPr marL="0" indent="0">
              <a:buNone/>
            </a:pPr>
            <a:r>
              <a:rPr lang="en-IN" dirty="0" err="1" smtClean="0"/>
              <a:t>System.out.println</a:t>
            </a:r>
            <a:r>
              <a:rPr lang="en-IN" dirty="0" smtClean="0"/>
              <a:t>(" </a:t>
            </a:r>
            <a:r>
              <a:rPr lang="en-IN" dirty="0"/>
              <a:t>The Sum of the Factorials of a Given Number " + Number + " = " + Sum); if ( Number == Sum ) </a:t>
            </a:r>
            <a:endParaRPr lang="en-IN" dirty="0" smtClean="0"/>
          </a:p>
          <a:p>
            <a:pPr marL="0" indent="0">
              <a:buNone/>
            </a:pPr>
            <a:r>
              <a:rPr lang="en-IN" dirty="0" smtClean="0"/>
              <a:t>{ </a:t>
            </a:r>
          </a:p>
          <a:p>
            <a:pPr marL="0" indent="0">
              <a:buNone/>
            </a:pPr>
            <a:r>
              <a:rPr lang="en-IN" dirty="0" err="1" smtClean="0"/>
              <a:t>System.out.println</a:t>
            </a:r>
            <a:r>
              <a:rPr lang="en-IN" dirty="0"/>
              <a:t>("\n " + Number + " is a Strong Number"); </a:t>
            </a:r>
            <a:endParaRPr lang="en-IN" dirty="0" smtClean="0"/>
          </a:p>
          <a:p>
            <a:pPr marL="0" indent="0">
              <a:buNone/>
            </a:pPr>
            <a:r>
              <a:rPr lang="en-IN" dirty="0" smtClean="0"/>
              <a:t>} </a:t>
            </a:r>
          </a:p>
          <a:p>
            <a:pPr marL="0" indent="0">
              <a:buNone/>
            </a:pPr>
            <a:r>
              <a:rPr lang="en-IN" dirty="0" smtClean="0"/>
              <a:t>Else</a:t>
            </a:r>
          </a:p>
          <a:p>
            <a:pPr marL="0" indent="0">
              <a:buNone/>
            </a:pPr>
            <a:r>
              <a:rPr lang="en-IN" dirty="0" smtClean="0"/>
              <a:t> </a:t>
            </a:r>
            <a:r>
              <a:rPr lang="en-IN" dirty="0"/>
              <a:t>{ </a:t>
            </a:r>
            <a:endParaRPr lang="en-IN" dirty="0" smtClean="0"/>
          </a:p>
          <a:p>
            <a:pPr marL="0" indent="0">
              <a:buNone/>
            </a:pPr>
            <a:r>
              <a:rPr lang="en-IN" dirty="0" err="1" smtClean="0"/>
              <a:t>System.out.println</a:t>
            </a:r>
            <a:r>
              <a:rPr lang="en-IN" dirty="0"/>
              <a:t>("\n " + Number + " is Not a Strong Number"); } } }</a:t>
            </a:r>
          </a:p>
        </p:txBody>
      </p:sp>
    </p:spTree>
    <p:extLst>
      <p:ext uri="{BB962C8B-B14F-4D97-AF65-F5344CB8AC3E}">
        <p14:creationId xmlns:p14="http://schemas.microsoft.com/office/powerpoint/2010/main" val="507020425"/>
      </p:ext>
    </p:extLst>
  </p:cSld>
  <p:clrMapOvr>
    <a:masterClrMapping/>
  </p:clrMapOvr>
  <p:transition spd="slow">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36713"/>
            <a:ext cx="8229600" cy="5137051"/>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lgn="ctr">
              <a:buNone/>
            </a:pPr>
            <a:r>
              <a:rPr lang="en-IN" sz="2400" dirty="0"/>
              <a:t>Thank you</a:t>
            </a:r>
          </a:p>
        </p:txBody>
      </p:sp>
    </p:spTree>
    <p:extLst>
      <p:ext uri="{BB962C8B-B14F-4D97-AF65-F5344CB8AC3E}">
        <p14:creationId xmlns:p14="http://schemas.microsoft.com/office/powerpoint/2010/main" val="4031306475"/>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165100"/>
            <a:ext cx="10972800" cy="914400"/>
          </a:xfrm>
        </p:spPr>
        <p:txBody>
          <a:bodyPr/>
          <a:lstStyle/>
          <a:p>
            <a:r>
              <a:rPr lang="en-IN" b="1" dirty="0" smtClean="0"/>
              <a:t>Example - if-else-if </a:t>
            </a:r>
            <a:r>
              <a:rPr lang="en-IN" b="1" dirty="0"/>
              <a:t>ladder</a:t>
            </a:r>
            <a:endParaRPr lang="en-IN" dirty="0"/>
          </a:p>
        </p:txBody>
      </p:sp>
      <p:sp>
        <p:nvSpPr>
          <p:cNvPr id="4" name="TextBox 3"/>
          <p:cNvSpPr txBox="1">
            <a:spLocks noChangeArrowheads="1"/>
          </p:cNvSpPr>
          <p:nvPr/>
        </p:nvSpPr>
        <p:spPr bwMode="auto">
          <a:xfrm>
            <a:off x="1016000" y="762000"/>
            <a:ext cx="4546600" cy="5632311"/>
          </a:xfrm>
          <a:prstGeom prst="rect">
            <a:avLst/>
          </a:prstGeom>
          <a:solidFill>
            <a:schemeClr val="bg1">
              <a:lumMod val="85000"/>
            </a:schemeClr>
          </a:solidFill>
          <a:ln>
            <a:noFill/>
          </a:ln>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IN" b="1" dirty="0" smtClean="0">
                <a:latin typeface="Century Schoolbook" pitchFamily="18" charset="0"/>
              </a:rPr>
              <a:t>Example :</a:t>
            </a:r>
          </a:p>
          <a:p>
            <a:pPr eaLnBrk="1" hangingPunct="1"/>
            <a:r>
              <a:rPr lang="en-IN" b="1" dirty="0" smtClean="0">
                <a:latin typeface="Century Schoolbook" pitchFamily="18" charset="0"/>
              </a:rPr>
              <a:t>public</a:t>
            </a:r>
            <a:r>
              <a:rPr lang="en-IN" dirty="0">
                <a:latin typeface="Century Schoolbook" pitchFamily="18" charset="0"/>
              </a:rPr>
              <a:t> </a:t>
            </a:r>
            <a:r>
              <a:rPr lang="en-IN" b="1" dirty="0">
                <a:latin typeface="Century Schoolbook" pitchFamily="18" charset="0"/>
              </a:rPr>
              <a:t>class</a:t>
            </a:r>
            <a:r>
              <a:rPr lang="en-IN" dirty="0">
                <a:latin typeface="Century Schoolbook" pitchFamily="18" charset="0"/>
              </a:rPr>
              <a:t> </a:t>
            </a:r>
            <a:r>
              <a:rPr lang="en-IN" dirty="0" err="1">
                <a:latin typeface="Century Schoolbook" pitchFamily="18" charset="0"/>
              </a:rPr>
              <a:t>IfElseIfExample</a:t>
            </a:r>
            <a:r>
              <a:rPr lang="en-IN" dirty="0">
                <a:latin typeface="Century Schoolbook" pitchFamily="18" charset="0"/>
              </a:rPr>
              <a:t> {  </a:t>
            </a:r>
          </a:p>
          <a:p>
            <a:pPr eaLnBrk="1" hangingPunct="1"/>
            <a:r>
              <a:rPr lang="en-IN" b="1" dirty="0">
                <a:latin typeface="Century Schoolbook" pitchFamily="18" charset="0"/>
              </a:rPr>
              <a:t>public</a:t>
            </a:r>
            <a:r>
              <a:rPr lang="en-IN" dirty="0">
                <a:latin typeface="Century Schoolbook" pitchFamily="18" charset="0"/>
              </a:rPr>
              <a:t> </a:t>
            </a:r>
            <a:r>
              <a:rPr lang="en-IN" b="1" dirty="0">
                <a:latin typeface="Century Schoolbook" pitchFamily="18" charset="0"/>
              </a:rPr>
              <a:t>static</a:t>
            </a:r>
            <a:r>
              <a:rPr lang="en-IN" dirty="0">
                <a:latin typeface="Century Schoolbook" pitchFamily="18" charset="0"/>
              </a:rPr>
              <a:t> </a:t>
            </a:r>
            <a:r>
              <a:rPr lang="en-IN" b="1" dirty="0">
                <a:latin typeface="Century Schoolbook" pitchFamily="18" charset="0"/>
              </a:rPr>
              <a:t>void</a:t>
            </a:r>
            <a:r>
              <a:rPr lang="en-IN" dirty="0">
                <a:latin typeface="Century Schoolbook" pitchFamily="18" charset="0"/>
              </a:rPr>
              <a:t> main(String[] </a:t>
            </a:r>
            <a:r>
              <a:rPr lang="en-IN" dirty="0" err="1">
                <a:latin typeface="Century Schoolbook" pitchFamily="18" charset="0"/>
              </a:rPr>
              <a:t>args</a:t>
            </a:r>
            <a:r>
              <a:rPr lang="en-IN" dirty="0">
                <a:latin typeface="Century Schoolbook" pitchFamily="18" charset="0"/>
              </a:rPr>
              <a:t>) {  </a:t>
            </a:r>
          </a:p>
          <a:p>
            <a:pPr eaLnBrk="1" hangingPunct="1"/>
            <a:r>
              <a:rPr lang="en-IN" dirty="0">
                <a:latin typeface="Century Schoolbook" pitchFamily="18" charset="0"/>
              </a:rPr>
              <a:t>    </a:t>
            </a:r>
            <a:r>
              <a:rPr lang="en-IN" b="1" dirty="0" err="1">
                <a:latin typeface="Century Schoolbook" pitchFamily="18" charset="0"/>
              </a:rPr>
              <a:t>int</a:t>
            </a:r>
            <a:r>
              <a:rPr lang="en-IN" dirty="0">
                <a:latin typeface="Century Schoolbook" pitchFamily="18" charset="0"/>
              </a:rPr>
              <a:t> marks=65;  </a:t>
            </a:r>
          </a:p>
          <a:p>
            <a:pPr eaLnBrk="1" hangingPunct="1"/>
            <a:r>
              <a:rPr lang="en-IN" dirty="0">
                <a:latin typeface="Century Schoolbook" pitchFamily="18" charset="0"/>
              </a:rPr>
              <a:t>        </a:t>
            </a:r>
            <a:r>
              <a:rPr lang="en-IN" b="1" dirty="0">
                <a:latin typeface="Century Schoolbook" pitchFamily="18" charset="0"/>
              </a:rPr>
              <a:t>if</a:t>
            </a:r>
            <a:r>
              <a:rPr lang="en-IN" dirty="0">
                <a:latin typeface="Century Schoolbook" pitchFamily="18" charset="0"/>
              </a:rPr>
              <a:t>(marks&lt;50){  </a:t>
            </a:r>
          </a:p>
          <a:p>
            <a:pPr eaLnBrk="1" hangingPunct="1"/>
            <a:r>
              <a:rPr lang="en-IN" dirty="0">
                <a:latin typeface="Century Schoolbook" pitchFamily="18" charset="0"/>
              </a:rPr>
              <a:t>        </a:t>
            </a:r>
            <a:r>
              <a:rPr lang="en-IN" dirty="0" err="1">
                <a:latin typeface="Century Schoolbook" pitchFamily="18" charset="0"/>
              </a:rPr>
              <a:t>System.out.println</a:t>
            </a:r>
            <a:r>
              <a:rPr lang="en-IN" dirty="0">
                <a:latin typeface="Century Schoolbook" pitchFamily="18" charset="0"/>
              </a:rPr>
              <a:t>("fail");  </a:t>
            </a:r>
          </a:p>
          <a:p>
            <a:pPr eaLnBrk="1" hangingPunct="1"/>
            <a:r>
              <a:rPr lang="en-IN" dirty="0">
                <a:latin typeface="Century Schoolbook" pitchFamily="18" charset="0"/>
              </a:rPr>
              <a:t>    }  </a:t>
            </a:r>
          </a:p>
          <a:p>
            <a:pPr eaLnBrk="1" hangingPunct="1"/>
            <a:r>
              <a:rPr lang="en-IN" dirty="0">
                <a:latin typeface="Century Schoolbook" pitchFamily="18" charset="0"/>
              </a:rPr>
              <a:t>    </a:t>
            </a:r>
            <a:r>
              <a:rPr lang="en-IN" b="1" dirty="0">
                <a:latin typeface="Century Schoolbook" pitchFamily="18" charset="0"/>
              </a:rPr>
              <a:t>else</a:t>
            </a:r>
            <a:r>
              <a:rPr lang="en-IN" dirty="0">
                <a:latin typeface="Century Schoolbook" pitchFamily="18" charset="0"/>
              </a:rPr>
              <a:t> </a:t>
            </a:r>
            <a:r>
              <a:rPr lang="en-IN" b="1" dirty="0">
                <a:latin typeface="Century Schoolbook" pitchFamily="18" charset="0"/>
              </a:rPr>
              <a:t>if</a:t>
            </a:r>
            <a:r>
              <a:rPr lang="en-IN" dirty="0">
                <a:latin typeface="Century Schoolbook" pitchFamily="18" charset="0"/>
              </a:rPr>
              <a:t>(marks&gt;=50 &amp;&amp; marks&lt;70){  </a:t>
            </a:r>
          </a:p>
          <a:p>
            <a:pPr eaLnBrk="1" hangingPunct="1"/>
            <a:r>
              <a:rPr lang="en-IN" dirty="0">
                <a:latin typeface="Century Schoolbook" pitchFamily="18" charset="0"/>
              </a:rPr>
              <a:t>        </a:t>
            </a:r>
            <a:r>
              <a:rPr lang="en-IN" dirty="0" err="1">
                <a:latin typeface="Century Schoolbook" pitchFamily="18" charset="0"/>
              </a:rPr>
              <a:t>System.out.println</a:t>
            </a:r>
            <a:r>
              <a:rPr lang="en-IN" dirty="0">
                <a:latin typeface="Century Schoolbook" pitchFamily="18" charset="0"/>
              </a:rPr>
              <a:t>(“C grade");  </a:t>
            </a:r>
          </a:p>
          <a:p>
            <a:pPr eaLnBrk="1" hangingPunct="1"/>
            <a:r>
              <a:rPr lang="en-IN" dirty="0">
                <a:latin typeface="Century Schoolbook" pitchFamily="18" charset="0"/>
              </a:rPr>
              <a:t>    }  </a:t>
            </a:r>
          </a:p>
          <a:p>
            <a:pPr eaLnBrk="1" hangingPunct="1"/>
            <a:r>
              <a:rPr lang="en-IN" dirty="0">
                <a:latin typeface="Century Schoolbook" pitchFamily="18" charset="0"/>
              </a:rPr>
              <a:t>    </a:t>
            </a:r>
            <a:r>
              <a:rPr lang="en-IN" b="1" dirty="0">
                <a:latin typeface="Century Schoolbook" pitchFamily="18" charset="0"/>
              </a:rPr>
              <a:t>else</a:t>
            </a:r>
            <a:r>
              <a:rPr lang="en-IN" dirty="0">
                <a:latin typeface="Century Schoolbook" pitchFamily="18" charset="0"/>
              </a:rPr>
              <a:t> </a:t>
            </a:r>
            <a:r>
              <a:rPr lang="en-IN" b="1" dirty="0">
                <a:latin typeface="Century Schoolbook" pitchFamily="18" charset="0"/>
              </a:rPr>
              <a:t>if</a:t>
            </a:r>
            <a:r>
              <a:rPr lang="en-IN" dirty="0">
                <a:latin typeface="Century Schoolbook" pitchFamily="18" charset="0"/>
              </a:rPr>
              <a:t>(marks&gt;=70 &amp;&amp; marks&lt;90){  </a:t>
            </a:r>
          </a:p>
          <a:p>
            <a:pPr eaLnBrk="1" hangingPunct="1"/>
            <a:r>
              <a:rPr lang="en-IN" dirty="0">
                <a:latin typeface="Century Schoolbook" pitchFamily="18" charset="0"/>
              </a:rPr>
              <a:t>        </a:t>
            </a:r>
            <a:r>
              <a:rPr lang="en-IN" dirty="0" err="1">
                <a:latin typeface="Century Schoolbook" pitchFamily="18" charset="0"/>
              </a:rPr>
              <a:t>System.out.println</a:t>
            </a:r>
            <a:r>
              <a:rPr lang="en-IN" dirty="0">
                <a:latin typeface="Century Schoolbook" pitchFamily="18" charset="0"/>
              </a:rPr>
              <a:t>(“B grade");  </a:t>
            </a:r>
          </a:p>
          <a:p>
            <a:pPr eaLnBrk="1" hangingPunct="1"/>
            <a:r>
              <a:rPr lang="en-IN" dirty="0">
                <a:latin typeface="Century Schoolbook" pitchFamily="18" charset="0"/>
              </a:rPr>
              <a:t>    }  </a:t>
            </a:r>
          </a:p>
          <a:p>
            <a:pPr eaLnBrk="1" hangingPunct="1"/>
            <a:r>
              <a:rPr lang="en-IN" dirty="0">
                <a:latin typeface="Century Schoolbook" pitchFamily="18" charset="0"/>
              </a:rPr>
              <a:t>    </a:t>
            </a:r>
            <a:r>
              <a:rPr lang="en-IN" b="1" dirty="0">
                <a:latin typeface="Century Schoolbook" pitchFamily="18" charset="0"/>
              </a:rPr>
              <a:t>else</a:t>
            </a:r>
            <a:r>
              <a:rPr lang="en-IN" dirty="0">
                <a:latin typeface="Century Schoolbook" pitchFamily="18" charset="0"/>
              </a:rPr>
              <a:t> </a:t>
            </a:r>
            <a:r>
              <a:rPr lang="en-IN" b="1" dirty="0">
                <a:latin typeface="Century Schoolbook" pitchFamily="18" charset="0"/>
              </a:rPr>
              <a:t>if</a:t>
            </a:r>
            <a:r>
              <a:rPr lang="en-IN" dirty="0">
                <a:latin typeface="Century Schoolbook" pitchFamily="18" charset="0"/>
              </a:rPr>
              <a:t>(marks&gt;=90 &amp;&amp; marks&lt;100){  </a:t>
            </a:r>
          </a:p>
          <a:p>
            <a:pPr eaLnBrk="1" hangingPunct="1"/>
            <a:r>
              <a:rPr lang="en-IN" dirty="0">
                <a:latin typeface="Century Schoolbook" pitchFamily="18" charset="0"/>
              </a:rPr>
              <a:t>        </a:t>
            </a:r>
            <a:r>
              <a:rPr lang="en-IN" dirty="0" err="1">
                <a:latin typeface="Century Schoolbook" pitchFamily="18" charset="0"/>
              </a:rPr>
              <a:t>System.out.println</a:t>
            </a:r>
            <a:r>
              <a:rPr lang="en-IN" dirty="0">
                <a:latin typeface="Century Schoolbook" pitchFamily="18" charset="0"/>
              </a:rPr>
              <a:t>(“A grade");  </a:t>
            </a:r>
          </a:p>
          <a:p>
            <a:pPr eaLnBrk="1" hangingPunct="1"/>
            <a:r>
              <a:rPr lang="en-IN" dirty="0">
                <a:latin typeface="Century Schoolbook" pitchFamily="18" charset="0"/>
              </a:rPr>
              <a:t>    }</a:t>
            </a:r>
          </a:p>
          <a:p>
            <a:pPr eaLnBrk="1" hangingPunct="1"/>
            <a:r>
              <a:rPr lang="en-IN" b="1" dirty="0">
                <a:latin typeface="Century Schoolbook" pitchFamily="18" charset="0"/>
              </a:rPr>
              <a:t>else</a:t>
            </a:r>
            <a:r>
              <a:rPr lang="en-IN" dirty="0">
                <a:latin typeface="Century Schoolbook" pitchFamily="18" charset="0"/>
              </a:rPr>
              <a:t>{  </a:t>
            </a:r>
          </a:p>
          <a:p>
            <a:pPr eaLnBrk="1" hangingPunct="1"/>
            <a:r>
              <a:rPr lang="en-IN" dirty="0">
                <a:latin typeface="Century Schoolbook" pitchFamily="18" charset="0"/>
              </a:rPr>
              <a:t>        </a:t>
            </a:r>
            <a:r>
              <a:rPr lang="en-IN" dirty="0" err="1">
                <a:latin typeface="Century Schoolbook" pitchFamily="18" charset="0"/>
              </a:rPr>
              <a:t>System.out.println</a:t>
            </a:r>
            <a:r>
              <a:rPr lang="en-IN" dirty="0">
                <a:latin typeface="Century Schoolbook" pitchFamily="18" charset="0"/>
              </a:rPr>
              <a:t>("Invalid!");  </a:t>
            </a:r>
          </a:p>
          <a:p>
            <a:pPr eaLnBrk="1" hangingPunct="1"/>
            <a:r>
              <a:rPr lang="en-IN" dirty="0">
                <a:latin typeface="Century Schoolbook" pitchFamily="18" charset="0"/>
              </a:rPr>
              <a:t>    }  }  }</a:t>
            </a:r>
          </a:p>
        </p:txBody>
      </p:sp>
      <p:sp>
        <p:nvSpPr>
          <p:cNvPr id="5" name="Rectangle 4"/>
          <p:cNvSpPr/>
          <p:nvPr/>
        </p:nvSpPr>
        <p:spPr>
          <a:xfrm>
            <a:off x="6045200" y="4631254"/>
            <a:ext cx="1237839" cy="646331"/>
          </a:xfrm>
          <a:prstGeom prst="rect">
            <a:avLst/>
          </a:prstGeom>
          <a:solidFill>
            <a:srgbClr val="FFFF00"/>
          </a:solidFill>
        </p:spPr>
        <p:txBody>
          <a:bodyPr wrap="none">
            <a:spAutoFit/>
          </a:bodyPr>
          <a:lstStyle/>
          <a:p>
            <a:r>
              <a:rPr lang="en-IN" b="1" dirty="0" smtClean="0"/>
              <a:t>OUTPUT</a:t>
            </a:r>
          </a:p>
          <a:p>
            <a:r>
              <a:rPr lang="en-IN" dirty="0">
                <a:latin typeface="Century Schoolbook" pitchFamily="18" charset="0"/>
              </a:rPr>
              <a:t>C grade</a:t>
            </a:r>
            <a:endParaRPr lang="en-IN" dirty="0"/>
          </a:p>
        </p:txBody>
      </p:sp>
    </p:spTree>
    <p:extLst>
      <p:ext uri="{BB962C8B-B14F-4D97-AF65-F5344CB8AC3E}">
        <p14:creationId xmlns:p14="http://schemas.microsoft.com/office/powerpoint/2010/main" val="11969256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180" y="124619"/>
            <a:ext cx="8229600" cy="533400"/>
          </a:xfrm>
        </p:spPr>
        <p:txBody>
          <a:bodyPr/>
          <a:lstStyle/>
          <a:p>
            <a:pPr fontAlgn="auto">
              <a:spcAft>
                <a:spcPts val="0"/>
              </a:spcAft>
              <a:defRPr/>
            </a:pPr>
            <a:r>
              <a:rPr lang="en-IN" sz="2500" b="1" dirty="0"/>
              <a:t>Java Switch Statement</a:t>
            </a:r>
          </a:p>
        </p:txBody>
      </p:sp>
      <p:sp>
        <p:nvSpPr>
          <p:cNvPr id="3" name="Content Placeholder 2"/>
          <p:cNvSpPr>
            <a:spLocks noGrp="1"/>
          </p:cNvSpPr>
          <p:nvPr>
            <p:ph sz="quarter" idx="1"/>
          </p:nvPr>
        </p:nvSpPr>
        <p:spPr>
          <a:xfrm>
            <a:off x="650180" y="658019"/>
            <a:ext cx="9560620" cy="5791200"/>
          </a:xfrm>
        </p:spPr>
        <p:txBody>
          <a:bodyPr>
            <a:normAutofit fontScale="92500" lnSpcReduction="10000"/>
          </a:bodyPr>
          <a:lstStyle/>
          <a:p>
            <a:pPr fontAlgn="auto">
              <a:spcAft>
                <a:spcPts val="0"/>
              </a:spcAft>
              <a:defRPr/>
            </a:pPr>
            <a:r>
              <a:rPr lang="en-IN" dirty="0"/>
              <a:t>The Java </a:t>
            </a:r>
            <a:r>
              <a:rPr lang="en-IN" i="1" dirty="0"/>
              <a:t>switch statement</a:t>
            </a:r>
            <a:r>
              <a:rPr lang="en-IN" dirty="0"/>
              <a:t> executes one statement from multiple conditions. It is like if-else-if ladder statement.</a:t>
            </a:r>
          </a:p>
          <a:p>
            <a:pPr fontAlgn="auto">
              <a:spcAft>
                <a:spcPts val="0"/>
              </a:spcAft>
              <a:defRPr/>
            </a:pPr>
            <a:r>
              <a:rPr lang="en-IN" b="1" dirty="0"/>
              <a:t>Syntax:</a:t>
            </a:r>
            <a:endParaRPr lang="en-IN" dirty="0"/>
          </a:p>
          <a:p>
            <a:pPr marL="1074420" lvl="2" indent="-274320" fontAlgn="auto">
              <a:spcAft>
                <a:spcPts val="0"/>
              </a:spcAft>
              <a:buNone/>
              <a:defRPr/>
            </a:pPr>
            <a:r>
              <a:rPr lang="en-IN" b="1" dirty="0"/>
              <a:t>switch</a:t>
            </a:r>
            <a:r>
              <a:rPr lang="en-IN" dirty="0"/>
              <a:t>(expression){    </a:t>
            </a:r>
          </a:p>
          <a:p>
            <a:pPr marL="1074420" lvl="2" indent="-274320" fontAlgn="auto">
              <a:spcAft>
                <a:spcPts val="0"/>
              </a:spcAft>
              <a:buNone/>
              <a:defRPr/>
            </a:pPr>
            <a:r>
              <a:rPr lang="en-IN" b="1" dirty="0"/>
              <a:t>case</a:t>
            </a:r>
            <a:r>
              <a:rPr lang="en-IN" dirty="0"/>
              <a:t> value1:    </a:t>
            </a:r>
          </a:p>
          <a:p>
            <a:pPr marL="1074420" lvl="2" indent="-274320" fontAlgn="auto">
              <a:spcAft>
                <a:spcPts val="0"/>
              </a:spcAft>
              <a:buNone/>
              <a:defRPr/>
            </a:pPr>
            <a:r>
              <a:rPr lang="en-IN" dirty="0"/>
              <a:t> //code to be executed;    </a:t>
            </a:r>
          </a:p>
          <a:p>
            <a:pPr marL="1074420" lvl="2" indent="-274320" fontAlgn="auto">
              <a:spcAft>
                <a:spcPts val="0"/>
              </a:spcAft>
              <a:buNone/>
              <a:defRPr/>
            </a:pPr>
            <a:r>
              <a:rPr lang="en-IN" dirty="0"/>
              <a:t> </a:t>
            </a:r>
            <a:r>
              <a:rPr lang="en-IN" b="1" dirty="0"/>
              <a:t>break</a:t>
            </a:r>
            <a:r>
              <a:rPr lang="en-IN" dirty="0"/>
              <a:t>;  //optional  </a:t>
            </a:r>
          </a:p>
          <a:p>
            <a:pPr marL="1074420" lvl="2" indent="-274320" fontAlgn="auto">
              <a:spcAft>
                <a:spcPts val="0"/>
              </a:spcAft>
              <a:buNone/>
              <a:defRPr/>
            </a:pPr>
            <a:r>
              <a:rPr lang="en-IN" b="1" dirty="0"/>
              <a:t>case</a:t>
            </a:r>
            <a:r>
              <a:rPr lang="en-IN" dirty="0"/>
              <a:t> value2:    </a:t>
            </a:r>
          </a:p>
          <a:p>
            <a:pPr marL="1074420" lvl="2" indent="-274320" fontAlgn="auto">
              <a:spcAft>
                <a:spcPts val="0"/>
              </a:spcAft>
              <a:buNone/>
              <a:defRPr/>
            </a:pPr>
            <a:r>
              <a:rPr lang="en-IN" dirty="0"/>
              <a:t> //code to be executed;    </a:t>
            </a:r>
          </a:p>
          <a:p>
            <a:pPr marL="1074420" lvl="2" indent="-274320" fontAlgn="auto">
              <a:spcAft>
                <a:spcPts val="0"/>
              </a:spcAft>
              <a:buNone/>
              <a:defRPr/>
            </a:pPr>
            <a:r>
              <a:rPr lang="en-IN" dirty="0"/>
              <a:t> </a:t>
            </a:r>
            <a:r>
              <a:rPr lang="en-IN" b="1" dirty="0"/>
              <a:t>break</a:t>
            </a:r>
            <a:r>
              <a:rPr lang="en-IN" dirty="0"/>
              <a:t>;  //optional  </a:t>
            </a:r>
          </a:p>
          <a:p>
            <a:pPr marL="1074420" lvl="2" indent="-274320" fontAlgn="auto">
              <a:spcAft>
                <a:spcPts val="0"/>
              </a:spcAft>
              <a:buNone/>
              <a:defRPr/>
            </a:pPr>
            <a:r>
              <a:rPr lang="en-IN" dirty="0"/>
              <a:t>......    </a:t>
            </a:r>
          </a:p>
          <a:p>
            <a:pPr marL="1074420" lvl="2" indent="-274320" fontAlgn="auto">
              <a:spcAft>
                <a:spcPts val="0"/>
              </a:spcAft>
              <a:buNone/>
              <a:defRPr/>
            </a:pPr>
            <a:r>
              <a:rPr lang="en-IN" dirty="0"/>
              <a:t>    </a:t>
            </a:r>
          </a:p>
          <a:p>
            <a:pPr marL="1074420" lvl="2" indent="-274320" fontAlgn="auto">
              <a:spcAft>
                <a:spcPts val="0"/>
              </a:spcAft>
              <a:buNone/>
              <a:defRPr/>
            </a:pPr>
            <a:r>
              <a:rPr lang="en-IN" b="1" dirty="0"/>
              <a:t>default</a:t>
            </a:r>
            <a:r>
              <a:rPr lang="en-IN" dirty="0"/>
              <a:t>:     </a:t>
            </a:r>
          </a:p>
          <a:p>
            <a:pPr marL="1074420" lvl="2" indent="-274320" fontAlgn="auto">
              <a:spcAft>
                <a:spcPts val="0"/>
              </a:spcAft>
              <a:buNone/>
              <a:defRPr/>
            </a:pPr>
            <a:r>
              <a:rPr lang="en-IN" dirty="0"/>
              <a:t> code to be executed </a:t>
            </a:r>
            <a:r>
              <a:rPr lang="en-IN" b="1" dirty="0"/>
              <a:t>if</a:t>
            </a:r>
            <a:r>
              <a:rPr lang="en-IN" dirty="0"/>
              <a:t> all cases </a:t>
            </a:r>
          </a:p>
          <a:p>
            <a:pPr marL="1074420" lvl="2" indent="-274320" fontAlgn="auto">
              <a:spcAft>
                <a:spcPts val="0"/>
              </a:spcAft>
              <a:buNone/>
              <a:defRPr/>
            </a:pPr>
            <a:r>
              <a:rPr lang="en-IN" dirty="0"/>
              <a:t>are not matched;    </a:t>
            </a:r>
          </a:p>
          <a:p>
            <a:pPr marL="1074420" lvl="2" indent="-274320" fontAlgn="auto">
              <a:spcAft>
                <a:spcPts val="0"/>
              </a:spcAft>
              <a:buNone/>
              <a:defRPr/>
            </a:pPr>
            <a:r>
              <a:rPr lang="en-IN" dirty="0"/>
              <a:t>}    </a:t>
            </a:r>
          </a:p>
        </p:txBody>
      </p:sp>
      <p:sp>
        <p:nvSpPr>
          <p:cNvPr id="78852" name="TextBox 3"/>
          <p:cNvSpPr txBox="1">
            <a:spLocks noChangeArrowheads="1"/>
          </p:cNvSpPr>
          <p:nvPr/>
        </p:nvSpPr>
        <p:spPr bwMode="auto">
          <a:xfrm>
            <a:off x="5422900" y="1540912"/>
            <a:ext cx="6400800" cy="4516621"/>
          </a:xfrm>
          <a:prstGeom prst="rect">
            <a:avLst/>
          </a:prstGeom>
          <a:solidFill>
            <a:schemeClr val="bg1">
              <a:lumMod val="85000"/>
            </a:schemeClr>
          </a:solid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ts val="300"/>
              </a:spcBef>
            </a:pPr>
            <a:r>
              <a:rPr lang="en-IN" sz="2000" b="1" dirty="0" smtClean="0">
                <a:latin typeface="Century Schoolbook" pitchFamily="18" charset="0"/>
              </a:rPr>
              <a:t>Example :</a:t>
            </a:r>
          </a:p>
          <a:p>
            <a:pPr eaLnBrk="1" hangingPunct="1">
              <a:spcBef>
                <a:spcPts val="300"/>
              </a:spcBef>
            </a:pPr>
            <a:r>
              <a:rPr lang="en-IN" sz="2000" b="1" dirty="0" smtClean="0">
                <a:latin typeface="Century Schoolbook" pitchFamily="18" charset="0"/>
              </a:rPr>
              <a:t>public</a:t>
            </a:r>
            <a:r>
              <a:rPr lang="en-IN" sz="2000" dirty="0">
                <a:latin typeface="Century Schoolbook" pitchFamily="18" charset="0"/>
              </a:rPr>
              <a:t> </a:t>
            </a:r>
            <a:r>
              <a:rPr lang="en-IN" sz="2000" b="1" dirty="0">
                <a:latin typeface="Century Schoolbook" pitchFamily="18" charset="0"/>
              </a:rPr>
              <a:t>class</a:t>
            </a:r>
            <a:r>
              <a:rPr lang="en-IN" sz="2000" dirty="0">
                <a:latin typeface="Century Schoolbook" pitchFamily="18" charset="0"/>
              </a:rPr>
              <a:t> </a:t>
            </a:r>
            <a:r>
              <a:rPr lang="en-IN" sz="2000" dirty="0" err="1">
                <a:latin typeface="Century Schoolbook" pitchFamily="18" charset="0"/>
              </a:rPr>
              <a:t>SwitchExample</a:t>
            </a:r>
            <a:r>
              <a:rPr lang="en-IN" sz="2000" dirty="0">
                <a:latin typeface="Century Schoolbook" pitchFamily="18" charset="0"/>
              </a:rPr>
              <a:t> {  </a:t>
            </a:r>
          </a:p>
          <a:p>
            <a:pPr eaLnBrk="1" hangingPunct="1">
              <a:spcBef>
                <a:spcPts val="300"/>
              </a:spcBef>
            </a:pPr>
            <a:r>
              <a:rPr lang="en-IN" sz="2000" b="1" dirty="0">
                <a:latin typeface="Century Schoolbook" pitchFamily="18" charset="0"/>
              </a:rPr>
              <a:t>public</a:t>
            </a:r>
            <a:r>
              <a:rPr lang="en-IN" sz="2000" dirty="0">
                <a:latin typeface="Century Schoolbook" pitchFamily="18" charset="0"/>
              </a:rPr>
              <a:t> </a:t>
            </a:r>
            <a:r>
              <a:rPr lang="en-IN" sz="2000" b="1" dirty="0">
                <a:latin typeface="Century Schoolbook" pitchFamily="18" charset="0"/>
              </a:rPr>
              <a:t>static</a:t>
            </a:r>
            <a:r>
              <a:rPr lang="en-IN" sz="2000" dirty="0">
                <a:latin typeface="Century Schoolbook" pitchFamily="18" charset="0"/>
              </a:rPr>
              <a:t> </a:t>
            </a:r>
            <a:r>
              <a:rPr lang="en-IN" sz="2000" b="1" dirty="0">
                <a:latin typeface="Century Schoolbook" pitchFamily="18" charset="0"/>
              </a:rPr>
              <a:t>void</a:t>
            </a:r>
            <a:r>
              <a:rPr lang="en-IN" sz="2000" dirty="0">
                <a:latin typeface="Century Schoolbook" pitchFamily="18" charset="0"/>
              </a:rPr>
              <a:t> main(String[] </a:t>
            </a:r>
            <a:r>
              <a:rPr lang="en-IN" sz="2000" dirty="0" err="1">
                <a:latin typeface="Century Schoolbook" pitchFamily="18" charset="0"/>
              </a:rPr>
              <a:t>args</a:t>
            </a:r>
            <a:r>
              <a:rPr lang="en-IN" sz="2000" dirty="0">
                <a:latin typeface="Century Schoolbook" pitchFamily="18" charset="0"/>
              </a:rPr>
              <a:t>) {  </a:t>
            </a:r>
          </a:p>
          <a:p>
            <a:pPr eaLnBrk="1" hangingPunct="1">
              <a:spcBef>
                <a:spcPts val="300"/>
              </a:spcBef>
            </a:pPr>
            <a:r>
              <a:rPr lang="en-IN" sz="2000" dirty="0">
                <a:latin typeface="Century Schoolbook" pitchFamily="18" charset="0"/>
              </a:rPr>
              <a:t>    </a:t>
            </a:r>
            <a:r>
              <a:rPr lang="en-IN" sz="2000" b="1" dirty="0" err="1">
                <a:latin typeface="Century Schoolbook" pitchFamily="18" charset="0"/>
              </a:rPr>
              <a:t>int</a:t>
            </a:r>
            <a:r>
              <a:rPr lang="en-IN" sz="2000" dirty="0">
                <a:latin typeface="Century Schoolbook" pitchFamily="18" charset="0"/>
              </a:rPr>
              <a:t> number=20;  </a:t>
            </a:r>
          </a:p>
          <a:p>
            <a:pPr eaLnBrk="1" hangingPunct="1">
              <a:spcBef>
                <a:spcPts val="300"/>
              </a:spcBef>
            </a:pPr>
            <a:r>
              <a:rPr lang="en-IN" sz="2000" dirty="0">
                <a:latin typeface="Century Schoolbook" pitchFamily="18" charset="0"/>
              </a:rPr>
              <a:t>    </a:t>
            </a:r>
            <a:r>
              <a:rPr lang="en-IN" sz="2000" b="1" dirty="0">
                <a:latin typeface="Century Schoolbook" pitchFamily="18" charset="0"/>
              </a:rPr>
              <a:t>switch</a:t>
            </a:r>
            <a:r>
              <a:rPr lang="en-IN" sz="2000" dirty="0">
                <a:latin typeface="Century Schoolbook" pitchFamily="18" charset="0"/>
              </a:rPr>
              <a:t>(number){  </a:t>
            </a:r>
          </a:p>
          <a:p>
            <a:pPr eaLnBrk="1" hangingPunct="1">
              <a:spcBef>
                <a:spcPts val="300"/>
              </a:spcBef>
            </a:pPr>
            <a:r>
              <a:rPr lang="en-IN" sz="2000" dirty="0">
                <a:latin typeface="Century Schoolbook" pitchFamily="18" charset="0"/>
              </a:rPr>
              <a:t>    </a:t>
            </a:r>
            <a:r>
              <a:rPr lang="en-IN" sz="2000" b="1" dirty="0">
                <a:latin typeface="Century Schoolbook" pitchFamily="18" charset="0"/>
              </a:rPr>
              <a:t>case</a:t>
            </a:r>
            <a:r>
              <a:rPr lang="en-IN" sz="2000" dirty="0">
                <a:latin typeface="Century Schoolbook" pitchFamily="18" charset="0"/>
              </a:rPr>
              <a:t> 10: </a:t>
            </a:r>
            <a:r>
              <a:rPr lang="en-IN" sz="2000" dirty="0" err="1">
                <a:latin typeface="Century Schoolbook" pitchFamily="18" charset="0"/>
              </a:rPr>
              <a:t>System.out.println</a:t>
            </a:r>
            <a:r>
              <a:rPr lang="en-IN" sz="2000" dirty="0">
                <a:latin typeface="Century Schoolbook" pitchFamily="18" charset="0"/>
              </a:rPr>
              <a:t>("10</a:t>
            </a:r>
            <a:r>
              <a:rPr lang="en-IN" sz="2000" dirty="0" smtClean="0">
                <a:latin typeface="Century Schoolbook" pitchFamily="18" charset="0"/>
              </a:rPr>
              <a:t>");</a:t>
            </a:r>
          </a:p>
          <a:p>
            <a:pPr eaLnBrk="1" hangingPunct="1">
              <a:spcBef>
                <a:spcPts val="300"/>
              </a:spcBef>
            </a:pPr>
            <a:r>
              <a:rPr lang="en-IN" sz="2000" b="1" dirty="0">
                <a:latin typeface="Century Schoolbook" pitchFamily="18" charset="0"/>
              </a:rPr>
              <a:t>	</a:t>
            </a:r>
            <a:r>
              <a:rPr lang="en-IN" sz="2000" b="1" dirty="0" smtClean="0">
                <a:latin typeface="Century Schoolbook" pitchFamily="18" charset="0"/>
              </a:rPr>
              <a:t>break</a:t>
            </a:r>
            <a:r>
              <a:rPr lang="en-IN" sz="2000" dirty="0">
                <a:latin typeface="Century Schoolbook" pitchFamily="18" charset="0"/>
              </a:rPr>
              <a:t>;  </a:t>
            </a:r>
          </a:p>
          <a:p>
            <a:pPr eaLnBrk="1" hangingPunct="1">
              <a:spcBef>
                <a:spcPts val="300"/>
              </a:spcBef>
            </a:pPr>
            <a:r>
              <a:rPr lang="en-IN" sz="2000" dirty="0">
                <a:latin typeface="Century Schoolbook" pitchFamily="18" charset="0"/>
              </a:rPr>
              <a:t>    </a:t>
            </a:r>
            <a:r>
              <a:rPr lang="en-IN" sz="2000" b="1" dirty="0">
                <a:latin typeface="Century Schoolbook" pitchFamily="18" charset="0"/>
              </a:rPr>
              <a:t>case</a:t>
            </a:r>
            <a:r>
              <a:rPr lang="en-IN" sz="2000" dirty="0">
                <a:latin typeface="Century Schoolbook" pitchFamily="18" charset="0"/>
              </a:rPr>
              <a:t> 20: </a:t>
            </a:r>
            <a:r>
              <a:rPr lang="en-IN" sz="2000" dirty="0" err="1">
                <a:latin typeface="Century Schoolbook" pitchFamily="18" charset="0"/>
              </a:rPr>
              <a:t>System.out.println</a:t>
            </a:r>
            <a:r>
              <a:rPr lang="en-IN" sz="2000" dirty="0">
                <a:latin typeface="Century Schoolbook" pitchFamily="18" charset="0"/>
              </a:rPr>
              <a:t>("20</a:t>
            </a:r>
            <a:r>
              <a:rPr lang="en-IN" sz="2000" dirty="0" smtClean="0">
                <a:latin typeface="Century Schoolbook" pitchFamily="18" charset="0"/>
              </a:rPr>
              <a:t>");</a:t>
            </a:r>
          </a:p>
          <a:p>
            <a:pPr eaLnBrk="1" hangingPunct="1">
              <a:spcBef>
                <a:spcPts val="300"/>
              </a:spcBef>
            </a:pPr>
            <a:r>
              <a:rPr lang="en-IN" sz="2000" b="1" dirty="0">
                <a:latin typeface="Century Schoolbook" pitchFamily="18" charset="0"/>
              </a:rPr>
              <a:t>	</a:t>
            </a:r>
            <a:r>
              <a:rPr lang="en-IN" sz="2000" b="1" dirty="0" smtClean="0">
                <a:latin typeface="Century Schoolbook" pitchFamily="18" charset="0"/>
              </a:rPr>
              <a:t>break</a:t>
            </a:r>
            <a:r>
              <a:rPr lang="en-IN" sz="2000" dirty="0">
                <a:latin typeface="Century Schoolbook" pitchFamily="18" charset="0"/>
              </a:rPr>
              <a:t>;  </a:t>
            </a:r>
          </a:p>
          <a:p>
            <a:pPr eaLnBrk="1" hangingPunct="1">
              <a:spcBef>
                <a:spcPts val="300"/>
              </a:spcBef>
            </a:pPr>
            <a:r>
              <a:rPr lang="en-IN" sz="2000" dirty="0">
                <a:latin typeface="Century Schoolbook" pitchFamily="18" charset="0"/>
              </a:rPr>
              <a:t>    </a:t>
            </a:r>
            <a:r>
              <a:rPr lang="en-IN" sz="2000" b="1" dirty="0">
                <a:latin typeface="Century Schoolbook" pitchFamily="18" charset="0"/>
              </a:rPr>
              <a:t>case</a:t>
            </a:r>
            <a:r>
              <a:rPr lang="en-IN" sz="2000" dirty="0">
                <a:latin typeface="Century Schoolbook" pitchFamily="18" charset="0"/>
              </a:rPr>
              <a:t> 30: </a:t>
            </a:r>
            <a:r>
              <a:rPr lang="en-IN" sz="2000" dirty="0" err="1">
                <a:latin typeface="Century Schoolbook" pitchFamily="18" charset="0"/>
              </a:rPr>
              <a:t>System.out.println</a:t>
            </a:r>
            <a:r>
              <a:rPr lang="en-IN" sz="2000" dirty="0">
                <a:latin typeface="Century Schoolbook" pitchFamily="18" charset="0"/>
              </a:rPr>
              <a:t>("30</a:t>
            </a:r>
            <a:r>
              <a:rPr lang="en-IN" sz="2000" dirty="0" smtClean="0">
                <a:latin typeface="Century Schoolbook" pitchFamily="18" charset="0"/>
              </a:rPr>
              <a:t>");</a:t>
            </a:r>
          </a:p>
          <a:p>
            <a:pPr eaLnBrk="1" hangingPunct="1">
              <a:spcBef>
                <a:spcPts val="300"/>
              </a:spcBef>
            </a:pPr>
            <a:r>
              <a:rPr lang="en-IN" sz="2000" b="1" dirty="0">
                <a:latin typeface="Century Schoolbook" pitchFamily="18" charset="0"/>
              </a:rPr>
              <a:t>	</a:t>
            </a:r>
            <a:r>
              <a:rPr lang="en-IN" sz="2000" b="1" dirty="0" smtClean="0">
                <a:latin typeface="Century Schoolbook" pitchFamily="18" charset="0"/>
              </a:rPr>
              <a:t>break</a:t>
            </a:r>
            <a:r>
              <a:rPr lang="en-IN" sz="2000" dirty="0">
                <a:latin typeface="Century Schoolbook" pitchFamily="18" charset="0"/>
              </a:rPr>
              <a:t>;  </a:t>
            </a:r>
          </a:p>
          <a:p>
            <a:pPr eaLnBrk="1" hangingPunct="1">
              <a:spcBef>
                <a:spcPts val="300"/>
              </a:spcBef>
            </a:pPr>
            <a:r>
              <a:rPr lang="en-IN" sz="2000" dirty="0">
                <a:latin typeface="Century Schoolbook" pitchFamily="18" charset="0"/>
              </a:rPr>
              <a:t>    </a:t>
            </a:r>
            <a:r>
              <a:rPr lang="en-IN" sz="2000" b="1" dirty="0" err="1">
                <a:latin typeface="Century Schoolbook" pitchFamily="18" charset="0"/>
              </a:rPr>
              <a:t>default</a:t>
            </a:r>
            <a:r>
              <a:rPr lang="en-IN" sz="2000" dirty="0" err="1">
                <a:latin typeface="Century Schoolbook" pitchFamily="18" charset="0"/>
              </a:rPr>
              <a:t>:System.out.println</a:t>
            </a:r>
            <a:r>
              <a:rPr lang="en-IN" sz="2000" dirty="0">
                <a:latin typeface="Century Schoolbook" pitchFamily="18" charset="0"/>
              </a:rPr>
              <a:t>("Not in 10, 20 or 30");      </a:t>
            </a:r>
            <a:r>
              <a:rPr lang="en-IN" sz="2000" dirty="0" smtClean="0">
                <a:latin typeface="Century Schoolbook" pitchFamily="18" charset="0"/>
              </a:rPr>
              <a:t>}</a:t>
            </a:r>
            <a:r>
              <a:rPr lang="en-IN" sz="2000" dirty="0">
                <a:latin typeface="Century Schoolbook" pitchFamily="18" charset="0"/>
              </a:rPr>
              <a:t>  }  }  </a:t>
            </a:r>
          </a:p>
        </p:txBody>
      </p:sp>
    </p:spTree>
    <p:extLst>
      <p:ext uri="{BB962C8B-B14F-4D97-AF65-F5344CB8AC3E}">
        <p14:creationId xmlns:p14="http://schemas.microsoft.com/office/powerpoint/2010/main" val="404018695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 calcmode="lin" valueType="num">
                                      <p:cBhvr additive="base">
                                        <p:cTn id="7" dur="500" fill="hold"/>
                                        <p:tgtEl>
                                          <p:spTgt spid="78852"/>
                                        </p:tgtEl>
                                        <p:attrNameLst>
                                          <p:attrName>ppt_x</p:attrName>
                                        </p:attrNameLst>
                                      </p:cBhvr>
                                      <p:tavLst>
                                        <p:tav tm="0">
                                          <p:val>
                                            <p:strVal val="#ppt_x"/>
                                          </p:val>
                                        </p:tav>
                                        <p:tav tm="100000">
                                          <p:val>
                                            <p:strVal val="#ppt_x"/>
                                          </p:val>
                                        </p:tav>
                                      </p:tavLst>
                                    </p:anim>
                                    <p:anim calcmode="lin" valueType="num">
                                      <p:cBhvr additive="base">
                                        <p:cTn id="8" dur="500" fill="hold"/>
                                        <p:tgtEl>
                                          <p:spTgt spid="788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60400" y="673100"/>
            <a:ext cx="10972800" cy="914400"/>
          </a:xfrm>
        </p:spPr>
        <p:txBody>
          <a:bodyPr/>
          <a:lstStyle/>
          <a:p>
            <a:r>
              <a:rPr lang="en-IN" b="1" dirty="0"/>
              <a:t>R</a:t>
            </a:r>
            <a:r>
              <a:rPr lang="en-IN" b="1" dirty="0" smtClean="0"/>
              <a:t>ules </a:t>
            </a:r>
            <a:r>
              <a:rPr lang="en-IN" b="1" dirty="0"/>
              <a:t>apply to a switch statement </a:t>
            </a:r>
          </a:p>
        </p:txBody>
      </p:sp>
      <p:sp>
        <p:nvSpPr>
          <p:cNvPr id="6" name="Content Placeholder 5"/>
          <p:cNvSpPr>
            <a:spLocks noGrp="1"/>
          </p:cNvSpPr>
          <p:nvPr>
            <p:ph idx="1"/>
          </p:nvPr>
        </p:nvSpPr>
        <p:spPr>
          <a:xfrm>
            <a:off x="787400" y="1181100"/>
            <a:ext cx="10845800" cy="5200228"/>
          </a:xfrm>
        </p:spPr>
        <p:txBody>
          <a:bodyPr>
            <a:noAutofit/>
          </a:bodyPr>
          <a:lstStyle/>
          <a:p>
            <a:pPr>
              <a:lnSpc>
                <a:spcPct val="100000"/>
              </a:lnSpc>
              <a:spcBef>
                <a:spcPts val="600"/>
              </a:spcBef>
              <a:spcAft>
                <a:spcPts val="600"/>
              </a:spcAft>
            </a:pPr>
            <a:r>
              <a:rPr lang="en-IN" sz="1800" dirty="0" smtClean="0">
                <a:latin typeface="Cambria" panose="02040503050406030204" pitchFamily="18" charset="0"/>
                <a:ea typeface="Cambria" panose="02040503050406030204" pitchFamily="18" charset="0"/>
              </a:rPr>
              <a:t>The </a:t>
            </a:r>
            <a:r>
              <a:rPr lang="en-IN" sz="1800" dirty="0">
                <a:latin typeface="Cambria" panose="02040503050406030204" pitchFamily="18" charset="0"/>
                <a:ea typeface="Cambria" panose="02040503050406030204" pitchFamily="18" charset="0"/>
              </a:rPr>
              <a:t>variable used in a switch statement can only be a </a:t>
            </a:r>
            <a:r>
              <a:rPr lang="en-IN" sz="1800" b="1" dirty="0">
                <a:latin typeface="Cambria" panose="02040503050406030204" pitchFamily="18" charset="0"/>
                <a:ea typeface="Cambria" panose="02040503050406030204" pitchFamily="18" charset="0"/>
              </a:rPr>
              <a:t>byte, short, </a:t>
            </a:r>
            <a:r>
              <a:rPr lang="en-IN" sz="1800" b="1" dirty="0" err="1">
                <a:latin typeface="Cambria" panose="02040503050406030204" pitchFamily="18" charset="0"/>
                <a:ea typeface="Cambria" panose="02040503050406030204" pitchFamily="18" charset="0"/>
              </a:rPr>
              <a:t>int</a:t>
            </a:r>
            <a:r>
              <a:rPr lang="en-IN" sz="1800" b="1" dirty="0">
                <a:latin typeface="Cambria" panose="02040503050406030204" pitchFamily="18" charset="0"/>
                <a:ea typeface="Cambria" panose="02040503050406030204" pitchFamily="18" charset="0"/>
              </a:rPr>
              <a:t>, or char. </a:t>
            </a:r>
            <a:endParaRPr lang="en-IN" sz="1800" b="1" dirty="0" smtClean="0">
              <a:latin typeface="Cambria" panose="02040503050406030204" pitchFamily="18" charset="0"/>
              <a:ea typeface="Cambria" panose="02040503050406030204" pitchFamily="18" charset="0"/>
            </a:endParaRPr>
          </a:p>
          <a:p>
            <a:pPr>
              <a:lnSpc>
                <a:spcPct val="100000"/>
              </a:lnSpc>
              <a:spcBef>
                <a:spcPts val="600"/>
              </a:spcBef>
              <a:spcAft>
                <a:spcPts val="600"/>
              </a:spcAft>
            </a:pPr>
            <a:r>
              <a:rPr lang="en-IN" sz="1800" dirty="0" smtClean="0">
                <a:latin typeface="Cambria" panose="02040503050406030204" pitchFamily="18" charset="0"/>
                <a:ea typeface="Cambria" panose="02040503050406030204" pitchFamily="18" charset="0"/>
              </a:rPr>
              <a:t>You </a:t>
            </a:r>
            <a:r>
              <a:rPr lang="en-IN" sz="1800" dirty="0">
                <a:latin typeface="Cambria" panose="02040503050406030204" pitchFamily="18" charset="0"/>
                <a:ea typeface="Cambria" panose="02040503050406030204" pitchFamily="18" charset="0"/>
              </a:rPr>
              <a:t>can have </a:t>
            </a:r>
            <a:r>
              <a:rPr lang="en-IN" sz="1800" b="1" dirty="0">
                <a:latin typeface="Cambria" panose="02040503050406030204" pitchFamily="18" charset="0"/>
                <a:ea typeface="Cambria" panose="02040503050406030204" pitchFamily="18" charset="0"/>
              </a:rPr>
              <a:t>any number of case statements </a:t>
            </a:r>
            <a:r>
              <a:rPr lang="en-IN" sz="1800" dirty="0">
                <a:latin typeface="Cambria" panose="02040503050406030204" pitchFamily="18" charset="0"/>
                <a:ea typeface="Cambria" panose="02040503050406030204" pitchFamily="18" charset="0"/>
              </a:rPr>
              <a:t>within a switch. Each case is followed by the value to be compared to and </a:t>
            </a:r>
            <a:r>
              <a:rPr lang="en-IN" sz="1800" b="1" dirty="0">
                <a:latin typeface="Cambria" panose="02040503050406030204" pitchFamily="18" charset="0"/>
                <a:ea typeface="Cambria" panose="02040503050406030204" pitchFamily="18" charset="0"/>
              </a:rPr>
              <a:t>a colon. </a:t>
            </a:r>
            <a:endParaRPr lang="en-IN" sz="1800" b="1" dirty="0" smtClean="0">
              <a:latin typeface="Cambria" panose="02040503050406030204" pitchFamily="18" charset="0"/>
              <a:ea typeface="Cambria" panose="02040503050406030204" pitchFamily="18" charset="0"/>
            </a:endParaRPr>
          </a:p>
          <a:p>
            <a:pPr>
              <a:lnSpc>
                <a:spcPct val="100000"/>
              </a:lnSpc>
              <a:spcBef>
                <a:spcPts val="600"/>
              </a:spcBef>
              <a:spcAft>
                <a:spcPts val="600"/>
              </a:spcAft>
            </a:pPr>
            <a:r>
              <a:rPr lang="en-IN" sz="1800" dirty="0" smtClean="0">
                <a:latin typeface="Cambria" panose="02040503050406030204" pitchFamily="18" charset="0"/>
                <a:ea typeface="Cambria" panose="02040503050406030204" pitchFamily="18" charset="0"/>
              </a:rPr>
              <a:t>The </a:t>
            </a:r>
            <a:r>
              <a:rPr lang="en-IN" sz="1800" dirty="0">
                <a:latin typeface="Cambria" panose="02040503050406030204" pitchFamily="18" charset="0"/>
                <a:ea typeface="Cambria" panose="02040503050406030204" pitchFamily="18" charset="0"/>
              </a:rPr>
              <a:t>value for a case must be the </a:t>
            </a:r>
            <a:r>
              <a:rPr lang="en-IN" sz="1800" b="1" dirty="0">
                <a:latin typeface="Cambria" panose="02040503050406030204" pitchFamily="18" charset="0"/>
                <a:ea typeface="Cambria" panose="02040503050406030204" pitchFamily="18" charset="0"/>
              </a:rPr>
              <a:t>same data type </a:t>
            </a:r>
            <a:r>
              <a:rPr lang="en-IN" sz="1800" dirty="0">
                <a:latin typeface="Cambria" panose="02040503050406030204" pitchFamily="18" charset="0"/>
                <a:ea typeface="Cambria" panose="02040503050406030204" pitchFamily="18" charset="0"/>
              </a:rPr>
              <a:t>as the variable in the switch, and it must be a constant or a literal. </a:t>
            </a:r>
            <a:endParaRPr lang="en-IN" sz="1800" dirty="0" smtClean="0">
              <a:latin typeface="Cambria" panose="02040503050406030204" pitchFamily="18" charset="0"/>
              <a:ea typeface="Cambria" panose="02040503050406030204" pitchFamily="18" charset="0"/>
            </a:endParaRPr>
          </a:p>
          <a:p>
            <a:pPr>
              <a:lnSpc>
                <a:spcPct val="100000"/>
              </a:lnSpc>
              <a:spcBef>
                <a:spcPts val="600"/>
              </a:spcBef>
              <a:spcAft>
                <a:spcPts val="600"/>
              </a:spcAft>
            </a:pPr>
            <a:r>
              <a:rPr lang="en-IN" sz="1800" dirty="0" smtClean="0">
                <a:latin typeface="Cambria" panose="02040503050406030204" pitchFamily="18" charset="0"/>
                <a:ea typeface="Cambria" panose="02040503050406030204" pitchFamily="18" charset="0"/>
              </a:rPr>
              <a:t>When </a:t>
            </a:r>
            <a:r>
              <a:rPr lang="en-IN" sz="1800" dirty="0">
                <a:latin typeface="Cambria" panose="02040503050406030204" pitchFamily="18" charset="0"/>
                <a:ea typeface="Cambria" panose="02040503050406030204" pitchFamily="18" charset="0"/>
              </a:rPr>
              <a:t>the variable being switched on is equal to a case, the statements following that case will execute until a </a:t>
            </a:r>
            <a:r>
              <a:rPr lang="en-IN" sz="1800" b="1" dirty="0">
                <a:latin typeface="Cambria" panose="02040503050406030204" pitchFamily="18" charset="0"/>
                <a:ea typeface="Cambria" panose="02040503050406030204" pitchFamily="18" charset="0"/>
              </a:rPr>
              <a:t>break </a:t>
            </a:r>
            <a:r>
              <a:rPr lang="en-IN" sz="1800" dirty="0">
                <a:latin typeface="Cambria" panose="02040503050406030204" pitchFamily="18" charset="0"/>
                <a:ea typeface="Cambria" panose="02040503050406030204" pitchFamily="18" charset="0"/>
              </a:rPr>
              <a:t>statement is reached</a:t>
            </a:r>
            <a:r>
              <a:rPr lang="en-IN" sz="1800" dirty="0" smtClean="0">
                <a:latin typeface="Cambria" panose="02040503050406030204" pitchFamily="18" charset="0"/>
                <a:ea typeface="Cambria" panose="02040503050406030204" pitchFamily="18" charset="0"/>
              </a:rPr>
              <a:t>.</a:t>
            </a:r>
            <a:r>
              <a:rPr lang="en-IN" sz="1800" dirty="0">
                <a:latin typeface="Cambria" panose="02040503050406030204" pitchFamily="18" charset="0"/>
                <a:ea typeface="Cambria" panose="02040503050406030204" pitchFamily="18" charset="0"/>
              </a:rPr>
              <a:t> </a:t>
            </a:r>
            <a:endParaRPr lang="en-IN" sz="1800" dirty="0" smtClean="0">
              <a:latin typeface="Cambria" panose="02040503050406030204" pitchFamily="18" charset="0"/>
              <a:ea typeface="Cambria" panose="02040503050406030204" pitchFamily="18" charset="0"/>
            </a:endParaRPr>
          </a:p>
          <a:p>
            <a:pPr>
              <a:lnSpc>
                <a:spcPct val="100000"/>
              </a:lnSpc>
              <a:spcBef>
                <a:spcPts val="600"/>
              </a:spcBef>
              <a:spcAft>
                <a:spcPts val="600"/>
              </a:spcAft>
            </a:pPr>
            <a:r>
              <a:rPr lang="en-IN" sz="1800" dirty="0" smtClean="0">
                <a:latin typeface="Cambria" panose="02040503050406030204" pitchFamily="18" charset="0"/>
                <a:ea typeface="Cambria" panose="02040503050406030204" pitchFamily="18" charset="0"/>
              </a:rPr>
              <a:t>When </a:t>
            </a:r>
            <a:r>
              <a:rPr lang="en-IN" sz="1800" dirty="0">
                <a:latin typeface="Cambria" panose="02040503050406030204" pitchFamily="18" charset="0"/>
                <a:ea typeface="Cambria" panose="02040503050406030204" pitchFamily="18" charset="0"/>
              </a:rPr>
              <a:t>a break statement is reached, the switch terminates, and the flow of control jumps to the next line following the switch </a:t>
            </a:r>
            <a:r>
              <a:rPr lang="en-IN" sz="1800" dirty="0" smtClean="0">
                <a:latin typeface="Cambria" panose="02040503050406030204" pitchFamily="18" charset="0"/>
                <a:ea typeface="Cambria" panose="02040503050406030204" pitchFamily="18" charset="0"/>
              </a:rPr>
              <a:t>statement.</a:t>
            </a:r>
          </a:p>
          <a:p>
            <a:pPr>
              <a:lnSpc>
                <a:spcPct val="100000"/>
              </a:lnSpc>
              <a:spcBef>
                <a:spcPts val="600"/>
              </a:spcBef>
              <a:spcAft>
                <a:spcPts val="600"/>
              </a:spcAft>
            </a:pPr>
            <a:r>
              <a:rPr lang="en-IN" sz="1800" dirty="0" smtClean="0">
                <a:latin typeface="Cambria" panose="02040503050406030204" pitchFamily="18" charset="0"/>
                <a:ea typeface="Cambria" panose="02040503050406030204" pitchFamily="18" charset="0"/>
              </a:rPr>
              <a:t>Not </a:t>
            </a:r>
            <a:r>
              <a:rPr lang="en-IN" sz="1800" dirty="0">
                <a:latin typeface="Cambria" panose="02040503050406030204" pitchFamily="18" charset="0"/>
                <a:ea typeface="Cambria" panose="02040503050406030204" pitchFamily="18" charset="0"/>
              </a:rPr>
              <a:t>every case needs to contain a break. If no break appears, the flow of control will fall </a:t>
            </a:r>
            <a:r>
              <a:rPr lang="en-IN" sz="1800" dirty="0" smtClean="0">
                <a:latin typeface="Cambria" panose="02040503050406030204" pitchFamily="18" charset="0"/>
                <a:ea typeface="Cambria" panose="02040503050406030204" pitchFamily="18" charset="0"/>
              </a:rPr>
              <a:t>through to </a:t>
            </a:r>
            <a:r>
              <a:rPr lang="en-IN" sz="1800" dirty="0">
                <a:latin typeface="Cambria" panose="02040503050406030204" pitchFamily="18" charset="0"/>
                <a:ea typeface="Cambria" panose="02040503050406030204" pitchFamily="18" charset="0"/>
              </a:rPr>
              <a:t>subsequent cases until a break is reached. </a:t>
            </a:r>
            <a:endParaRPr lang="en-IN" sz="1800" dirty="0" smtClean="0">
              <a:latin typeface="Cambria" panose="02040503050406030204" pitchFamily="18" charset="0"/>
              <a:ea typeface="Cambria" panose="02040503050406030204" pitchFamily="18" charset="0"/>
            </a:endParaRPr>
          </a:p>
          <a:p>
            <a:pPr>
              <a:lnSpc>
                <a:spcPct val="100000"/>
              </a:lnSpc>
              <a:spcBef>
                <a:spcPts val="600"/>
              </a:spcBef>
              <a:spcAft>
                <a:spcPts val="600"/>
              </a:spcAft>
            </a:pPr>
            <a:r>
              <a:rPr lang="en-IN" sz="1800" dirty="0" smtClean="0">
                <a:latin typeface="Cambria" panose="02040503050406030204" pitchFamily="18" charset="0"/>
                <a:ea typeface="Cambria" panose="02040503050406030204" pitchFamily="18" charset="0"/>
              </a:rPr>
              <a:t>A </a:t>
            </a:r>
            <a:r>
              <a:rPr lang="en-IN" sz="1800" dirty="0">
                <a:latin typeface="Cambria" panose="02040503050406030204" pitchFamily="18" charset="0"/>
                <a:ea typeface="Cambria" panose="02040503050406030204" pitchFamily="18" charset="0"/>
              </a:rPr>
              <a:t>switch statement can have an </a:t>
            </a:r>
            <a:r>
              <a:rPr lang="en-IN" sz="1800" b="1" dirty="0">
                <a:latin typeface="Cambria" panose="02040503050406030204" pitchFamily="18" charset="0"/>
                <a:ea typeface="Cambria" panose="02040503050406030204" pitchFamily="18" charset="0"/>
              </a:rPr>
              <a:t>optional default case, </a:t>
            </a:r>
            <a:r>
              <a:rPr lang="en-IN" sz="1800" dirty="0">
                <a:latin typeface="Cambria" panose="02040503050406030204" pitchFamily="18" charset="0"/>
                <a:ea typeface="Cambria" panose="02040503050406030204" pitchFamily="18" charset="0"/>
              </a:rPr>
              <a:t>which must appear at the end of the switch. The default case can be used for performing a task when none of the cases is true. No break is needed in the default case.</a:t>
            </a:r>
          </a:p>
        </p:txBody>
      </p:sp>
    </p:spTree>
    <p:extLst>
      <p:ext uri="{BB962C8B-B14F-4D97-AF65-F5344CB8AC3E}">
        <p14:creationId xmlns:p14="http://schemas.microsoft.com/office/powerpoint/2010/main" val="1229451786"/>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Smart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3" id="{F1E59B11-9CF5-4456-816A-FC69754ED7CC}" vid="{26E5F4DA-0996-4936-87C6-2D7B297F8B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Smart 1</Template>
  <TotalTime>1301</TotalTime>
  <Words>3465</Words>
  <Application>Microsoft Office PowerPoint</Application>
  <PresentationFormat>Custom</PresentationFormat>
  <Paragraphs>837</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Smart 1</vt:lpstr>
      <vt:lpstr>PowerPoint Presentation</vt:lpstr>
      <vt:lpstr>Decision Making In Java</vt:lpstr>
      <vt:lpstr>Java If Statement</vt:lpstr>
      <vt:lpstr>Java if Statement</vt:lpstr>
      <vt:lpstr>Java if-else Statement</vt:lpstr>
      <vt:lpstr>Java if-else-if ladder Statement</vt:lpstr>
      <vt:lpstr>Example - if-else-if ladder</vt:lpstr>
      <vt:lpstr>Java Switch Statement</vt:lpstr>
      <vt:lpstr>Rules apply to a switch statement </vt:lpstr>
      <vt:lpstr>Predict the Output</vt:lpstr>
      <vt:lpstr>Program</vt:lpstr>
      <vt:lpstr>Code</vt:lpstr>
      <vt:lpstr>PowerPoint Presentation</vt:lpstr>
      <vt:lpstr>PowerPoint Presentation</vt:lpstr>
      <vt:lpstr>Sample code</vt:lpstr>
      <vt:lpstr>Here are some list of example programs that uses the if statement:</vt:lpstr>
      <vt:lpstr>Interview questions based on  if – else and switch statement</vt:lpstr>
      <vt:lpstr>Mcqs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Loop</vt:lpstr>
      <vt:lpstr>Java While Loop</vt:lpstr>
      <vt:lpstr>An example of a while statement:</vt:lpstr>
      <vt:lpstr>Infinite Loops</vt:lpstr>
      <vt:lpstr>Example :</vt:lpstr>
      <vt:lpstr>Nested Loops</vt:lpstr>
      <vt:lpstr>PowerPoint Presentation</vt:lpstr>
      <vt:lpstr>PowerPoint Presentation</vt:lpstr>
      <vt:lpstr>PowerPoint Presentation</vt:lpstr>
      <vt:lpstr>The for Statement</vt:lpstr>
      <vt:lpstr>Example – For loop</vt:lpstr>
      <vt:lpstr>The for Statement</vt:lpstr>
      <vt:lpstr>for loop Exercises</vt:lpstr>
      <vt:lpstr>PowerPoint Presentation</vt:lpstr>
      <vt:lpstr>Nested loops. What do these print?</vt:lpstr>
      <vt:lpstr>Java for-each Loop</vt:lpstr>
      <vt:lpstr>Java Labeled For Loop</vt:lpstr>
      <vt:lpstr>Predict the Output</vt:lpstr>
      <vt:lpstr>Predict the Output</vt:lpstr>
      <vt:lpstr>Predict the Output</vt:lpstr>
      <vt:lpstr>Predict the Output</vt:lpstr>
      <vt:lpstr>Programs </vt:lpstr>
      <vt:lpstr>PowerPoint Presentation</vt:lpstr>
      <vt:lpstr>PowerPoint Presentation</vt:lpstr>
      <vt:lpstr>Mcqs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Robert</dc:creator>
  <cp:lastModifiedBy>Hp</cp:lastModifiedBy>
  <cp:revision>39</cp:revision>
  <dcterms:created xsi:type="dcterms:W3CDTF">2019-06-20T05:18:18Z</dcterms:created>
  <dcterms:modified xsi:type="dcterms:W3CDTF">2019-08-21T04:45:32Z</dcterms:modified>
</cp:coreProperties>
</file>