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6" r:id="rId10"/>
    <p:sldId id="267" r:id="rId11"/>
    <p:sldId id="268" r:id="rId12"/>
    <p:sldId id="269" r:id="rId13"/>
    <p:sldId id="271" r:id="rId14"/>
    <p:sldId id="272" r:id="rId15"/>
    <p:sldId id="274" r:id="rId16"/>
    <p:sldId id="276" r:id="rId17"/>
    <p:sldId id="277" r:id="rId18"/>
    <p:sldId id="279" r:id="rId19"/>
    <p:sldId id="281" r:id="rId20"/>
    <p:sldId id="283" r:id="rId21"/>
    <p:sldId id="284" r:id="rId22"/>
    <p:sldId id="285" r:id="rId23"/>
    <p:sldId id="286" r:id="rId24"/>
    <p:sldId id="287" r:id="rId25"/>
    <p:sldId id="289" r:id="rId26"/>
    <p:sldId id="291" r:id="rId27"/>
    <p:sldId id="292" r:id="rId28"/>
    <p:sldId id="293" r:id="rId29"/>
    <p:sldId id="294" r:id="rId30"/>
    <p:sldId id="295" r:id="rId31"/>
    <p:sldId id="296" r:id="rId32"/>
    <p:sldId id="29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31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ooter Placeholder 4"/>
          <p:cNvSpPr>
            <a:spLocks noGrp="1"/>
          </p:cNvSpPr>
          <p:nvPr>
            <p:ph type="ftr" sz="quarter" idx="15"/>
          </p:nvPr>
        </p:nvSpPr>
        <p:spPr>
          <a:xfrm>
            <a:off x="685800" y="6477000"/>
            <a:ext cx="7239000" cy="365125"/>
          </a:xfrm>
        </p:spPr>
        <p:txBody>
          <a:bodyPr/>
          <a:lstStyle>
            <a:lvl1pPr>
              <a:defRPr dirty="0"/>
            </a:lvl1pPr>
          </a:lstStyle>
          <a:p>
            <a:endParaRPr lang="en-IN"/>
          </a:p>
        </p:txBody>
      </p:sp>
      <p:sp>
        <p:nvSpPr>
          <p:cNvPr id="5" name="Title 4"/>
          <p:cNvSpPr>
            <a:spLocks noGrp="1"/>
          </p:cNvSpPr>
          <p:nvPr>
            <p:ph type="title"/>
          </p:nvPr>
        </p:nvSpPr>
        <p:spPr>
          <a:xfrm>
            <a:off x="838200" y="2362200"/>
            <a:ext cx="8001000" cy="914400"/>
          </a:xfrm>
        </p:spPr>
        <p:txBody>
          <a:bodyPr/>
          <a:lstStyle>
            <a:lvl1pPr algn="ctr">
              <a:defRPr b="1">
                <a:latin typeface="Cambria" panose="02040503050406030204"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03612026"/>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6438427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lvl1pPr>
              <a:defRPr>
                <a:latin typeface="Cambria" panose="02040503050406030204" pitchFamily="18" charset="0"/>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94683687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Cambria" panose="020405030504060302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753217320"/>
      </p:ext>
    </p:extLst>
  </p:cSld>
  <p:clrMapOvr>
    <a:masterClrMapping/>
  </p:clrMapOvr>
  <p:transition spd="slow">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28022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lvl1pPr>
              <a:defRPr>
                <a:latin typeface="Cambria" panose="02040503050406030204" pitchFamily="18" charset="0"/>
              </a:defRPr>
            </a:lvl1p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30245308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23093034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56529818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atin typeface="Cambria" panose="020405030504060302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84328115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atin typeface="Cambria" panose="02040503050406030204" pitchFamily="18" charset="0"/>
              </a:defRPr>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20985470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55371896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atin typeface="Cambria" panose="02040503050406030204" pitchFamily="18" charset="0"/>
              </a:defRPr>
            </a:lvl1pPr>
          </a:lstStyle>
          <a:p>
            <a:r>
              <a:rPr lang="en-US" smtClean="0"/>
              <a:t>Click to edit Master title style</a:t>
            </a:r>
            <a:endParaRPr lang="en-US"/>
          </a:p>
        </p:txBody>
      </p:sp>
      <p:sp>
        <p:nvSpPr>
          <p:cNvPr id="3" name="Content Placeholder 2"/>
          <p:cNvSpPr>
            <a:spLocks noGrp="1"/>
          </p:cNvSpPr>
          <p:nvPr>
            <p:ph idx="1"/>
          </p:nvPr>
        </p:nvSpPr>
        <p:spPr>
          <a:xfrm>
            <a:off x="3575050" y="762000"/>
            <a:ext cx="5111750"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9593670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63058062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5"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970978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ransition spd="slow">
    <p:fade/>
  </p:transition>
  <p:timing>
    <p:tnLst>
      <p:par>
        <p:cTn id="1" dur="indefinite" restart="never" nodeType="tmRoot"/>
      </p:par>
    </p:tnLst>
  </p:timing>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Exception Handling</a:t>
            </a:r>
            <a:br>
              <a:rPr lang="en-IN" sz="4000" dirty="0"/>
            </a:br>
            <a:endParaRPr lang="en-IN" sz="4000" dirty="0"/>
          </a:p>
        </p:txBody>
      </p:sp>
    </p:spTree>
    <p:extLst>
      <p:ext uri="{BB962C8B-B14F-4D97-AF65-F5344CB8AC3E}">
        <p14:creationId xmlns:p14="http://schemas.microsoft.com/office/powerpoint/2010/main" val="2526424655"/>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633" t="-429" r="2852" b="3802"/>
          <a:stretch/>
        </p:blipFill>
        <p:spPr bwMode="auto">
          <a:xfrm>
            <a:off x="449012" y="1124744"/>
            <a:ext cx="8424936" cy="48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67744" y="620688"/>
            <a:ext cx="4427433" cy="369332"/>
          </a:xfrm>
          <a:prstGeom prst="rect">
            <a:avLst/>
          </a:prstGeom>
        </p:spPr>
        <p:txBody>
          <a:bodyPr wrap="square">
            <a:spAutoFit/>
          </a:bodyPr>
          <a:lstStyle/>
          <a:p>
            <a:r>
              <a:rPr lang="en-IN" dirty="0"/>
              <a:t>Internal working of java try-catch block</a:t>
            </a:r>
          </a:p>
        </p:txBody>
      </p:sp>
    </p:spTree>
    <p:extLst>
      <p:ext uri="{BB962C8B-B14F-4D97-AF65-F5344CB8AC3E}">
        <p14:creationId xmlns:p14="http://schemas.microsoft.com/office/powerpoint/2010/main" val="744541630"/>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JVM</a:t>
            </a:r>
          </a:p>
        </p:txBody>
      </p:sp>
      <p:sp>
        <p:nvSpPr>
          <p:cNvPr id="3" name="Content Placeholder 2"/>
          <p:cNvSpPr>
            <a:spLocks noGrp="1"/>
          </p:cNvSpPr>
          <p:nvPr>
            <p:ph idx="1"/>
          </p:nvPr>
        </p:nvSpPr>
        <p:spPr/>
        <p:txBody>
          <a:bodyPr/>
          <a:lstStyle/>
          <a:p>
            <a:pPr algn="just"/>
            <a:r>
              <a:rPr lang="en-IN" dirty="0"/>
              <a:t>The JVM firstly checks whether the exception is handled or not. If exception is not handled, JVM provides a default exception handler that performs the following tasks:</a:t>
            </a:r>
          </a:p>
          <a:p>
            <a:pPr algn="just"/>
            <a:r>
              <a:rPr lang="en-IN" dirty="0"/>
              <a:t>Prints out exception description.</a:t>
            </a:r>
          </a:p>
          <a:p>
            <a:pPr algn="just"/>
            <a:r>
              <a:rPr lang="en-IN" dirty="0"/>
              <a:t>Prints the stack trace (Hierarchy of methods where the exception occurred).</a:t>
            </a:r>
          </a:p>
          <a:p>
            <a:pPr algn="just"/>
            <a:r>
              <a:rPr lang="en-IN" dirty="0"/>
              <a:t>Causes the program to terminate.</a:t>
            </a:r>
          </a:p>
          <a:p>
            <a:pPr algn="just"/>
            <a:r>
              <a:rPr lang="en-IN" dirty="0"/>
              <a:t>But if exception is handled by the application programmer, normal flow of the application is maintained i.e. rest of the code is executed.</a:t>
            </a:r>
          </a:p>
          <a:p>
            <a:pPr algn="just"/>
            <a:endParaRPr lang="en-IN" dirty="0"/>
          </a:p>
        </p:txBody>
      </p:sp>
    </p:spTree>
    <p:extLst>
      <p:ext uri="{BB962C8B-B14F-4D97-AF65-F5344CB8AC3E}">
        <p14:creationId xmlns:p14="http://schemas.microsoft.com/office/powerpoint/2010/main" val="1526521633"/>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catch multiple exceptions</a:t>
            </a:r>
            <a:br>
              <a:rPr lang="en-IN" dirty="0"/>
            </a:br>
            <a:endParaRPr lang="en-IN" dirty="0"/>
          </a:p>
        </p:txBody>
      </p:sp>
      <p:sp>
        <p:nvSpPr>
          <p:cNvPr id="3" name="Content Placeholder 2"/>
          <p:cNvSpPr>
            <a:spLocks noGrp="1"/>
          </p:cNvSpPr>
          <p:nvPr>
            <p:ph idx="1"/>
          </p:nvPr>
        </p:nvSpPr>
        <p:spPr>
          <a:xfrm>
            <a:off x="323528" y="1340768"/>
            <a:ext cx="8424936" cy="4992960"/>
          </a:xfrm>
        </p:spPr>
        <p:txBody>
          <a:bodyPr numCol="2">
            <a:normAutofit fontScale="85000" lnSpcReduction="20000"/>
          </a:bodyPr>
          <a:lstStyle/>
          <a:p>
            <a:pPr marL="228600" lvl="1" indent="0">
              <a:buNone/>
            </a:pPr>
            <a:r>
              <a:rPr lang="en-IN" b="1" dirty="0" smtClean="0"/>
              <a:t>public</a:t>
            </a:r>
            <a:r>
              <a:rPr lang="en-IN" dirty="0"/>
              <a:t> </a:t>
            </a:r>
            <a:r>
              <a:rPr lang="en-IN" b="1" dirty="0"/>
              <a:t>class</a:t>
            </a:r>
            <a:r>
              <a:rPr lang="en-IN" dirty="0"/>
              <a:t> </a:t>
            </a:r>
            <a:r>
              <a:rPr lang="en-IN" dirty="0" err="1" smtClean="0"/>
              <a:t>TestMultipleCatchBlock</a:t>
            </a:r>
            <a:endParaRPr lang="en-IN" dirty="0" smtClean="0"/>
          </a:p>
          <a:p>
            <a:pPr marL="228600" lvl="1" indent="0">
              <a:buNone/>
            </a:pPr>
            <a:r>
              <a:rPr lang="en-IN" dirty="0" smtClean="0"/>
              <a:t>{</a:t>
            </a:r>
            <a:r>
              <a:rPr lang="en-IN" dirty="0"/>
              <a:t>  </a:t>
            </a:r>
          </a:p>
          <a:p>
            <a:pPr marL="228600" lvl="1"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smtClean="0"/>
              <a:t>[])</a:t>
            </a:r>
          </a:p>
          <a:p>
            <a:pPr marL="228600" lvl="1" indent="0">
              <a:buNone/>
            </a:pPr>
            <a:r>
              <a:rPr lang="en-IN" dirty="0" smtClean="0"/>
              <a:t>{</a:t>
            </a:r>
            <a:r>
              <a:rPr lang="en-IN" dirty="0"/>
              <a:t>  </a:t>
            </a:r>
          </a:p>
          <a:p>
            <a:pPr marL="228600" lvl="1" indent="0">
              <a:buNone/>
            </a:pPr>
            <a:r>
              <a:rPr lang="en-IN" dirty="0"/>
              <a:t>   </a:t>
            </a:r>
            <a:r>
              <a:rPr lang="en-IN" b="1" dirty="0"/>
              <a:t>try</a:t>
            </a:r>
            <a:r>
              <a:rPr lang="en-IN" dirty="0"/>
              <a:t>{  </a:t>
            </a:r>
          </a:p>
          <a:p>
            <a:pPr marL="228600" lvl="1" indent="0">
              <a:buNone/>
            </a:pPr>
            <a:r>
              <a:rPr lang="en-IN" dirty="0"/>
              <a:t>    </a:t>
            </a:r>
            <a:r>
              <a:rPr lang="en-IN" b="1" dirty="0" err="1"/>
              <a:t>int</a:t>
            </a:r>
            <a:r>
              <a:rPr lang="en-IN" dirty="0"/>
              <a:t> a[]=</a:t>
            </a:r>
            <a:r>
              <a:rPr lang="en-IN" b="1" dirty="0"/>
              <a:t>new</a:t>
            </a:r>
            <a:r>
              <a:rPr lang="en-IN" dirty="0"/>
              <a:t> </a:t>
            </a:r>
            <a:r>
              <a:rPr lang="en-IN" b="1" dirty="0" err="1"/>
              <a:t>int</a:t>
            </a:r>
            <a:r>
              <a:rPr lang="en-IN" dirty="0"/>
              <a:t>[5];  </a:t>
            </a:r>
          </a:p>
          <a:p>
            <a:pPr marL="228600" lvl="1" indent="0">
              <a:buNone/>
            </a:pPr>
            <a:r>
              <a:rPr lang="en-IN" dirty="0"/>
              <a:t>    a[5]=30/0;  </a:t>
            </a:r>
          </a:p>
          <a:p>
            <a:pPr marL="228600" lvl="1" indent="0">
              <a:buNone/>
            </a:pPr>
            <a:r>
              <a:rPr lang="en-IN" dirty="0"/>
              <a:t>   }  </a:t>
            </a:r>
            <a:endParaRPr lang="en-IN" dirty="0" smtClean="0"/>
          </a:p>
          <a:p>
            <a:pPr marL="0" indent="0">
              <a:buNone/>
            </a:pPr>
            <a:r>
              <a:rPr lang="en-IN" b="1" dirty="0"/>
              <a:t>catch</a:t>
            </a:r>
            <a:r>
              <a:rPr lang="en-IN" dirty="0"/>
              <a:t>(</a:t>
            </a:r>
            <a:r>
              <a:rPr lang="en-IN" dirty="0" err="1"/>
              <a:t>ArithmeticException</a:t>
            </a:r>
            <a:r>
              <a:rPr lang="en-IN" dirty="0"/>
              <a:t> e</a:t>
            </a:r>
            <a:r>
              <a:rPr lang="en-IN" dirty="0" smtClean="0"/>
              <a:t>)</a:t>
            </a:r>
          </a:p>
          <a:p>
            <a:pPr marL="0" indent="0">
              <a:buNone/>
            </a:pPr>
            <a:r>
              <a:rPr lang="en-IN" dirty="0" smtClean="0"/>
              <a:t>{</a:t>
            </a:r>
          </a:p>
          <a:p>
            <a:pPr marL="0" indent="0">
              <a:buNone/>
            </a:pPr>
            <a:r>
              <a:rPr lang="en-IN" dirty="0" err="1" smtClean="0"/>
              <a:t>System.out.println</a:t>
            </a:r>
            <a:r>
              <a:rPr lang="en-IN" dirty="0"/>
              <a:t>("task1 is completed</a:t>
            </a:r>
            <a:r>
              <a:rPr lang="en-IN" dirty="0" smtClean="0"/>
              <a:t>");</a:t>
            </a:r>
          </a:p>
          <a:p>
            <a:pPr marL="0" indent="0">
              <a:buNone/>
            </a:pPr>
            <a:r>
              <a:rPr lang="en-IN" dirty="0" smtClean="0"/>
              <a:t>}</a:t>
            </a:r>
            <a:r>
              <a:rPr lang="en-IN" dirty="0"/>
              <a:t>  </a:t>
            </a:r>
          </a:p>
          <a:p>
            <a:pPr marL="0" indent="0">
              <a:buNone/>
            </a:pPr>
            <a:r>
              <a:rPr lang="en-IN" b="1" dirty="0" smtClean="0"/>
              <a:t>catch</a:t>
            </a:r>
            <a:r>
              <a:rPr lang="en-IN" dirty="0" smtClean="0"/>
              <a:t>(</a:t>
            </a:r>
            <a:r>
              <a:rPr lang="en-IN" dirty="0" err="1" smtClean="0"/>
              <a:t>ArrayIndexOutOfBoundsException</a:t>
            </a:r>
            <a:r>
              <a:rPr lang="en-IN" dirty="0"/>
              <a:t> e</a:t>
            </a:r>
            <a:r>
              <a:rPr lang="en-IN" dirty="0" smtClean="0"/>
              <a:t>){</a:t>
            </a:r>
          </a:p>
          <a:p>
            <a:pPr marL="0" indent="0">
              <a:buNone/>
            </a:pPr>
            <a:r>
              <a:rPr lang="en-IN" dirty="0" err="1" smtClean="0"/>
              <a:t>System.out.println</a:t>
            </a:r>
            <a:r>
              <a:rPr lang="en-IN" dirty="0"/>
              <a:t>("task 2  completed</a:t>
            </a:r>
            <a:r>
              <a:rPr lang="en-IN" dirty="0" smtClean="0"/>
              <a:t>");</a:t>
            </a:r>
          </a:p>
          <a:p>
            <a:pPr marL="0" indent="0">
              <a:buNone/>
            </a:pPr>
            <a:r>
              <a:rPr lang="en-IN" dirty="0" smtClean="0"/>
              <a:t>}</a:t>
            </a:r>
            <a:r>
              <a:rPr lang="en-IN" dirty="0"/>
              <a:t>  </a:t>
            </a:r>
            <a:endParaRPr lang="en-IN" dirty="0" smtClean="0"/>
          </a:p>
          <a:p>
            <a:pPr marL="0" indent="0">
              <a:buNone/>
            </a:pPr>
            <a:r>
              <a:rPr lang="en-IN" dirty="0"/>
              <a:t> </a:t>
            </a:r>
            <a:r>
              <a:rPr lang="en-IN" b="1" dirty="0"/>
              <a:t>catch</a:t>
            </a:r>
            <a:r>
              <a:rPr lang="en-IN" dirty="0"/>
              <a:t>(Exception e</a:t>
            </a:r>
            <a:r>
              <a:rPr lang="en-IN" dirty="0" smtClean="0"/>
              <a:t>)</a:t>
            </a:r>
          </a:p>
          <a:p>
            <a:pPr marL="0" indent="0">
              <a:buNone/>
            </a:pPr>
            <a:r>
              <a:rPr lang="en-IN" dirty="0" smtClean="0"/>
              <a:t>{</a:t>
            </a:r>
          </a:p>
          <a:p>
            <a:pPr marL="0" indent="0">
              <a:buNone/>
            </a:pPr>
            <a:r>
              <a:rPr lang="en-IN" dirty="0" err="1" smtClean="0"/>
              <a:t>System.out.println</a:t>
            </a:r>
            <a:r>
              <a:rPr lang="en-IN" dirty="0"/>
              <a:t>("</a:t>
            </a:r>
            <a:r>
              <a:rPr lang="en-IN" dirty="0" smtClean="0"/>
              <a:t>common  task</a:t>
            </a:r>
            <a:r>
              <a:rPr lang="en-IN" dirty="0"/>
              <a:t> completed</a:t>
            </a:r>
            <a:r>
              <a:rPr lang="en-IN" dirty="0" smtClean="0"/>
              <a:t>");</a:t>
            </a:r>
          </a:p>
          <a:p>
            <a:pPr marL="0" indent="0">
              <a:buNone/>
            </a:pPr>
            <a:r>
              <a:rPr lang="en-IN" dirty="0" smtClean="0"/>
              <a:t>}</a:t>
            </a:r>
            <a:r>
              <a:rPr lang="en-IN" dirty="0"/>
              <a:t>  </a:t>
            </a:r>
          </a:p>
          <a:p>
            <a:pPr marL="0" indent="0">
              <a:buNone/>
            </a:pPr>
            <a:r>
              <a:rPr lang="en-IN" dirty="0"/>
              <a:t>    </a:t>
            </a:r>
            <a:r>
              <a:rPr lang="en-IN" dirty="0" err="1"/>
              <a:t>System.out.println</a:t>
            </a:r>
            <a:r>
              <a:rPr lang="en-IN" dirty="0"/>
              <a:t>("rest of the code...");  </a:t>
            </a:r>
          </a:p>
          <a:p>
            <a:pPr marL="0" indent="0">
              <a:buNone/>
            </a:pPr>
            <a:r>
              <a:rPr lang="en-IN" dirty="0"/>
              <a:t> }  </a:t>
            </a:r>
          </a:p>
          <a:p>
            <a:pPr marL="0" indent="0">
              <a:buNone/>
            </a:pPr>
            <a:r>
              <a:rPr lang="en-IN" dirty="0"/>
              <a:t>}  </a:t>
            </a:r>
          </a:p>
          <a:p>
            <a:pPr marL="0" indent="0">
              <a:buNone/>
            </a:pPr>
            <a:r>
              <a:rPr lang="en-IN" b="1" dirty="0">
                <a:solidFill>
                  <a:srgbClr val="FF0000"/>
                </a:solidFill>
              </a:rPr>
              <a:t>Output</a:t>
            </a:r>
            <a:r>
              <a:rPr lang="en-IN" b="1" dirty="0" smtClean="0">
                <a:solidFill>
                  <a:srgbClr val="FF0000"/>
                </a:solidFill>
              </a:rPr>
              <a:t>:</a:t>
            </a:r>
          </a:p>
          <a:p>
            <a:pPr marL="0" indent="0">
              <a:buNone/>
            </a:pPr>
            <a:r>
              <a:rPr lang="en-IN" b="1" dirty="0" smtClean="0">
                <a:solidFill>
                  <a:srgbClr val="FF0000"/>
                </a:solidFill>
              </a:rPr>
              <a:t>task1 </a:t>
            </a:r>
            <a:r>
              <a:rPr lang="en-IN" b="1" dirty="0">
                <a:solidFill>
                  <a:srgbClr val="FF0000"/>
                </a:solidFill>
              </a:rPr>
              <a:t>completed </a:t>
            </a:r>
          </a:p>
          <a:p>
            <a:pPr marL="0" indent="0">
              <a:buNone/>
            </a:pPr>
            <a:r>
              <a:rPr lang="en-IN" b="1" dirty="0">
                <a:solidFill>
                  <a:srgbClr val="FF0000"/>
                </a:solidFill>
              </a:rPr>
              <a:t>rest of the code...</a:t>
            </a:r>
          </a:p>
          <a:p>
            <a:pPr marL="228600" lvl="1" indent="0">
              <a:buNone/>
            </a:pPr>
            <a:endParaRPr lang="en-IN" dirty="0"/>
          </a:p>
          <a:p>
            <a:endParaRPr lang="en-IN" dirty="0"/>
          </a:p>
        </p:txBody>
      </p:sp>
    </p:spTree>
    <p:extLst>
      <p:ext uri="{BB962C8B-B14F-4D97-AF65-F5344CB8AC3E}">
        <p14:creationId xmlns:p14="http://schemas.microsoft.com/office/powerpoint/2010/main" val="2909769744"/>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Rule: At a time only one Exception is </a:t>
            </a:r>
            <a:r>
              <a:rPr lang="en-IN" b="1" dirty="0" smtClean="0"/>
              <a:t>occurred </a:t>
            </a:r>
            <a:r>
              <a:rPr lang="en-IN" b="1" dirty="0"/>
              <a:t>and at a time only </a:t>
            </a:r>
            <a:r>
              <a:rPr lang="en-IN" b="1" dirty="0" smtClean="0"/>
              <a:t>one </a:t>
            </a:r>
            <a:r>
              <a:rPr lang="en-IN" b="1" dirty="0"/>
              <a:t>catch block is executed</a:t>
            </a:r>
            <a:r>
              <a:rPr lang="en-IN" b="1" dirty="0" smtClean="0"/>
              <a:t>.</a:t>
            </a:r>
          </a:p>
          <a:p>
            <a:r>
              <a:rPr lang="en-IN" b="1" dirty="0"/>
              <a:t>Rule: All catch blocks must be ordered from most specific to most general i.e. catch for </a:t>
            </a:r>
            <a:r>
              <a:rPr lang="en-IN" b="1" dirty="0" err="1"/>
              <a:t>ArithmeticException</a:t>
            </a:r>
            <a:r>
              <a:rPr lang="en-IN" b="1" dirty="0"/>
              <a:t> must come before catch for Exception .v</a:t>
            </a:r>
          </a:p>
          <a:p>
            <a:endParaRPr lang="en-IN" b="1" dirty="0"/>
          </a:p>
        </p:txBody>
      </p:sp>
      <p:sp>
        <p:nvSpPr>
          <p:cNvPr id="5" name="Rectangle 4"/>
          <p:cNvSpPr/>
          <p:nvPr/>
        </p:nvSpPr>
        <p:spPr>
          <a:xfrm>
            <a:off x="791580" y="4262284"/>
            <a:ext cx="7560840" cy="369332"/>
          </a:xfrm>
          <a:prstGeom prst="rect">
            <a:avLst/>
          </a:prstGeom>
        </p:spPr>
        <p:txBody>
          <a:bodyPr wrap="square">
            <a:spAutoFit/>
          </a:bodyPr>
          <a:lstStyle/>
          <a:p>
            <a:endParaRPr lang="en-IN" b="1" dirty="0"/>
          </a:p>
        </p:txBody>
      </p:sp>
    </p:spTree>
    <p:extLst>
      <p:ext uri="{BB962C8B-B14F-4D97-AF65-F5344CB8AC3E}">
        <p14:creationId xmlns:p14="http://schemas.microsoft.com/office/powerpoint/2010/main" val="506302454"/>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435280" cy="5544616"/>
          </a:xfrm>
        </p:spPr>
        <p:txBody>
          <a:bodyPr numCol="2">
            <a:normAutofit fontScale="85000" lnSpcReduction="20000"/>
          </a:bodyPr>
          <a:lstStyle/>
          <a:p>
            <a:pPr marL="0" indent="0">
              <a:buNone/>
            </a:pPr>
            <a:r>
              <a:rPr lang="en-IN" b="1" dirty="0"/>
              <a:t>public</a:t>
            </a:r>
            <a:r>
              <a:rPr lang="en-IN" dirty="0"/>
              <a:t> </a:t>
            </a:r>
            <a:r>
              <a:rPr lang="en-IN" b="1" dirty="0"/>
              <a:t>class</a:t>
            </a:r>
            <a:r>
              <a:rPr lang="en-IN" dirty="0"/>
              <a:t> MultipleCatchBlock1 {  </a:t>
            </a:r>
          </a:p>
          <a:p>
            <a:pPr marL="0" indent="0">
              <a:buNone/>
            </a:pPr>
            <a:r>
              <a:rPr lang="en-IN" dirty="0"/>
              <a:t>  </a:t>
            </a:r>
          </a:p>
          <a:p>
            <a:pPr marL="0" indent="0">
              <a:buNone/>
            </a:pPr>
            <a:r>
              <a:rPr lang="en-IN" b="1" dirty="0" smtClean="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smtClean="0"/>
          </a:p>
          <a:p>
            <a:pPr marL="0" indent="0">
              <a:buNone/>
            </a:pPr>
            <a:r>
              <a:rPr lang="en-IN" dirty="0" smtClean="0"/>
              <a:t>{</a:t>
            </a:r>
            <a:r>
              <a:rPr lang="en-IN" dirty="0"/>
              <a:t>  </a:t>
            </a:r>
          </a:p>
          <a:p>
            <a:pPr marL="0" indent="0">
              <a:buNone/>
            </a:pPr>
            <a:r>
              <a:rPr lang="en-IN" dirty="0"/>
              <a:t>          </a:t>
            </a:r>
            <a:r>
              <a:rPr lang="en-IN" b="1" dirty="0" smtClean="0"/>
              <a:t>try</a:t>
            </a:r>
            <a:r>
              <a:rPr lang="en-IN" dirty="0"/>
              <a:t>{    </a:t>
            </a:r>
          </a:p>
          <a:p>
            <a:pPr marL="0" indent="0">
              <a:buNone/>
            </a:pPr>
            <a:r>
              <a:rPr lang="en-IN" dirty="0"/>
              <a:t>                </a:t>
            </a:r>
            <a:r>
              <a:rPr lang="en-IN" b="1" dirty="0" err="1"/>
              <a:t>int</a:t>
            </a:r>
            <a:r>
              <a:rPr lang="en-IN" dirty="0"/>
              <a:t> a[]=</a:t>
            </a:r>
            <a:r>
              <a:rPr lang="en-IN" b="1" dirty="0"/>
              <a:t>new</a:t>
            </a:r>
            <a:r>
              <a:rPr lang="en-IN" dirty="0"/>
              <a:t> </a:t>
            </a:r>
            <a:r>
              <a:rPr lang="en-IN" b="1" dirty="0" err="1"/>
              <a:t>int</a:t>
            </a:r>
            <a:r>
              <a:rPr lang="en-IN" dirty="0"/>
              <a:t>[5];    </a:t>
            </a:r>
          </a:p>
          <a:p>
            <a:pPr marL="0" indent="0">
              <a:buNone/>
            </a:pPr>
            <a:r>
              <a:rPr lang="en-IN" dirty="0"/>
              <a:t>                a[5]=30/0;    </a:t>
            </a:r>
          </a:p>
          <a:p>
            <a:pPr marL="0" indent="0">
              <a:buNone/>
            </a:pPr>
            <a:r>
              <a:rPr lang="en-IN" dirty="0"/>
              <a:t>               }    </a:t>
            </a:r>
          </a:p>
          <a:p>
            <a:pPr marL="0" indent="0">
              <a:buNone/>
            </a:pPr>
            <a:r>
              <a:rPr lang="en-IN" dirty="0"/>
              <a:t>          </a:t>
            </a:r>
            <a:r>
              <a:rPr lang="en-IN" b="1" dirty="0" smtClean="0"/>
              <a:t>catch</a:t>
            </a:r>
            <a:r>
              <a:rPr lang="en-IN" dirty="0" smtClean="0"/>
              <a:t>(</a:t>
            </a:r>
            <a:r>
              <a:rPr lang="en-IN" dirty="0" err="1" smtClean="0"/>
              <a:t>ArithmeticException</a:t>
            </a:r>
            <a:r>
              <a:rPr lang="en-IN" dirty="0"/>
              <a:t> e)  </a:t>
            </a:r>
          </a:p>
          <a:p>
            <a:pPr marL="0" indent="0">
              <a:buNone/>
            </a:pPr>
            <a:r>
              <a:rPr lang="en-IN" dirty="0"/>
              <a:t>                  {  </a:t>
            </a:r>
            <a:endParaRPr lang="en-IN" dirty="0" smtClean="0"/>
          </a:p>
          <a:p>
            <a:pPr marL="0" indent="0">
              <a:buNone/>
            </a:pPr>
            <a:r>
              <a:rPr lang="en-IN" dirty="0"/>
              <a:t> </a:t>
            </a:r>
            <a:r>
              <a:rPr lang="en-IN" dirty="0" err="1"/>
              <a:t>System.out.println</a:t>
            </a:r>
            <a:r>
              <a:rPr lang="en-IN" dirty="0"/>
              <a:t>("Arithmetic Exception occurs");  </a:t>
            </a:r>
          </a:p>
          <a:p>
            <a:pPr marL="0" indent="0">
              <a:buNone/>
            </a:pPr>
            <a:r>
              <a:rPr lang="en-IN" dirty="0"/>
              <a:t>                  }    </a:t>
            </a:r>
            <a:endParaRPr lang="en-IN" dirty="0" smtClean="0"/>
          </a:p>
          <a:p>
            <a:pPr marL="0" indent="0">
              <a:buNone/>
            </a:pPr>
            <a:r>
              <a:rPr lang="en-IN" b="1" dirty="0" smtClean="0"/>
              <a:t>catch</a:t>
            </a:r>
            <a:r>
              <a:rPr lang="en-IN" dirty="0" smtClean="0"/>
              <a:t>(</a:t>
            </a:r>
            <a:r>
              <a:rPr lang="en-IN" dirty="0" err="1" smtClean="0"/>
              <a:t>ArrayIndexOutOfBoundsException</a:t>
            </a:r>
            <a:r>
              <a:rPr lang="en-IN" dirty="0"/>
              <a:t> e)  </a:t>
            </a:r>
          </a:p>
          <a:p>
            <a:pPr marL="0" indent="0">
              <a:buNone/>
            </a:pPr>
            <a:r>
              <a:rPr lang="en-IN" dirty="0"/>
              <a:t>                  {  </a:t>
            </a:r>
            <a:endParaRPr lang="en-IN" dirty="0" smtClean="0"/>
          </a:p>
          <a:p>
            <a:pPr marL="0" indent="0">
              <a:buNone/>
            </a:pPr>
            <a:r>
              <a:rPr lang="en-IN" dirty="0"/>
              <a:t> </a:t>
            </a:r>
            <a:r>
              <a:rPr lang="en-IN" dirty="0" err="1"/>
              <a:t>System.out.println</a:t>
            </a:r>
            <a:r>
              <a:rPr lang="en-IN" dirty="0"/>
              <a:t>("</a:t>
            </a:r>
            <a:r>
              <a:rPr lang="en-IN" dirty="0" err="1"/>
              <a:t>ArrayIndexOutOfBounds</a:t>
            </a:r>
            <a:r>
              <a:rPr lang="en-IN" dirty="0"/>
              <a:t> Exception occurs");  </a:t>
            </a:r>
          </a:p>
          <a:p>
            <a:pPr marL="0" indent="0">
              <a:buNone/>
            </a:pPr>
            <a:r>
              <a:rPr lang="en-IN" dirty="0"/>
              <a:t>                  }    </a:t>
            </a:r>
          </a:p>
          <a:p>
            <a:pPr marL="0" indent="0">
              <a:buNone/>
            </a:pPr>
            <a:r>
              <a:rPr lang="en-IN" dirty="0"/>
              <a:t>               </a:t>
            </a:r>
            <a:r>
              <a:rPr lang="en-IN" b="1" dirty="0"/>
              <a:t>catch</a:t>
            </a:r>
            <a:r>
              <a:rPr lang="en-IN" dirty="0"/>
              <a:t>(Exception e)  </a:t>
            </a:r>
          </a:p>
          <a:p>
            <a:pPr marL="0" indent="0">
              <a:buNone/>
            </a:pPr>
            <a:r>
              <a:rPr lang="en-IN" dirty="0"/>
              <a:t>                  {  </a:t>
            </a:r>
          </a:p>
          <a:p>
            <a:pPr marL="0" indent="0">
              <a:buNone/>
            </a:pPr>
            <a:r>
              <a:rPr lang="en-IN" dirty="0"/>
              <a:t>   </a:t>
            </a:r>
            <a:r>
              <a:rPr lang="en-IN" dirty="0" err="1" smtClean="0"/>
              <a:t>System.out.println</a:t>
            </a:r>
            <a:r>
              <a:rPr lang="en-IN" dirty="0"/>
              <a:t>("Parent </a:t>
            </a:r>
            <a:r>
              <a:rPr lang="en-IN" dirty="0" smtClean="0"/>
              <a:t>Exception</a:t>
            </a:r>
          </a:p>
          <a:p>
            <a:pPr marL="0" indent="0">
              <a:buNone/>
            </a:pPr>
            <a:r>
              <a:rPr lang="en-IN" dirty="0"/>
              <a:t> occurs");  </a:t>
            </a:r>
          </a:p>
          <a:p>
            <a:pPr marL="0" indent="0">
              <a:buNone/>
            </a:pPr>
            <a:r>
              <a:rPr lang="en-IN" dirty="0"/>
              <a:t>                  }             </a:t>
            </a:r>
          </a:p>
          <a:p>
            <a:pPr marL="0" indent="0">
              <a:buNone/>
            </a:pPr>
            <a:r>
              <a:rPr lang="en-IN" dirty="0"/>
              <a:t>               </a:t>
            </a:r>
            <a:r>
              <a:rPr lang="en-IN" dirty="0" err="1"/>
              <a:t>System.out.println</a:t>
            </a:r>
            <a:r>
              <a:rPr lang="en-IN" dirty="0"/>
              <a:t>("rest of the code");    </a:t>
            </a:r>
          </a:p>
          <a:p>
            <a:pPr marL="0" indent="0">
              <a:buNone/>
            </a:pPr>
            <a:r>
              <a:rPr lang="en-IN" dirty="0"/>
              <a:t>    }  </a:t>
            </a:r>
          </a:p>
          <a:p>
            <a:pPr marL="0" indent="0">
              <a:buNone/>
            </a:pPr>
            <a:r>
              <a:rPr lang="en-IN" dirty="0"/>
              <a:t>}  </a:t>
            </a:r>
          </a:p>
          <a:p>
            <a:pPr marL="0" indent="0">
              <a:buNone/>
            </a:pPr>
            <a:r>
              <a:rPr lang="en-IN" b="1" dirty="0"/>
              <a:t>Output:</a:t>
            </a:r>
            <a:endParaRPr lang="en-IN" dirty="0"/>
          </a:p>
          <a:p>
            <a:pPr marL="0" indent="0">
              <a:buNone/>
            </a:pPr>
            <a:r>
              <a:rPr lang="en-IN" dirty="0"/>
              <a:t>Arithmetic Exception </a:t>
            </a:r>
            <a:r>
              <a:rPr lang="en-IN" dirty="0" smtClean="0"/>
              <a:t>occurs</a:t>
            </a:r>
          </a:p>
          <a:p>
            <a:pPr marL="0" indent="0">
              <a:buNone/>
            </a:pPr>
            <a:r>
              <a:rPr lang="en-IN" dirty="0" smtClean="0"/>
              <a:t> </a:t>
            </a:r>
            <a:r>
              <a:rPr lang="en-IN" dirty="0"/>
              <a:t>rest of the code</a:t>
            </a:r>
          </a:p>
          <a:p>
            <a:pPr marL="0" indent="0">
              <a:buNone/>
            </a:pPr>
            <a:endParaRPr lang="en-IN" dirty="0"/>
          </a:p>
        </p:txBody>
      </p:sp>
    </p:spTree>
    <p:extLst>
      <p:ext uri="{BB962C8B-B14F-4D97-AF65-F5344CB8AC3E}">
        <p14:creationId xmlns:p14="http://schemas.microsoft.com/office/powerpoint/2010/main" val="3585028453"/>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Nested try block</a:t>
            </a:r>
            <a:br>
              <a:rPr lang="en-IN" dirty="0"/>
            </a:br>
            <a:endParaRPr lang="en-IN" dirty="0"/>
          </a:p>
        </p:txBody>
      </p:sp>
      <p:sp>
        <p:nvSpPr>
          <p:cNvPr id="3" name="Content Placeholder 2"/>
          <p:cNvSpPr>
            <a:spLocks noGrp="1"/>
          </p:cNvSpPr>
          <p:nvPr>
            <p:ph idx="1"/>
          </p:nvPr>
        </p:nvSpPr>
        <p:spPr>
          <a:xfrm>
            <a:off x="467544" y="1556792"/>
            <a:ext cx="8229600" cy="4632995"/>
          </a:xfrm>
        </p:spPr>
        <p:txBody>
          <a:bodyPr>
            <a:normAutofit fontScale="77500" lnSpcReduction="20000"/>
          </a:bodyPr>
          <a:lstStyle/>
          <a:p>
            <a:pPr marL="0" indent="0" algn="just">
              <a:buNone/>
            </a:pPr>
            <a:r>
              <a:rPr lang="en-IN" dirty="0" smtClean="0"/>
              <a:t>Sometimes </a:t>
            </a:r>
            <a:r>
              <a:rPr lang="en-IN" dirty="0"/>
              <a:t>a situation may arise where a part of a block may cause one error and the entire block itself may cause another error. In such cases, exception </a:t>
            </a:r>
            <a:r>
              <a:rPr lang="en-IN" dirty="0" smtClean="0"/>
              <a:t>handlers </a:t>
            </a:r>
            <a:r>
              <a:rPr lang="en-IN" dirty="0"/>
              <a:t>have to be nested</a:t>
            </a:r>
            <a:r>
              <a:rPr lang="en-IN" dirty="0" smtClean="0"/>
              <a:t>.</a:t>
            </a:r>
          </a:p>
          <a:p>
            <a:pPr marL="0" indent="0">
              <a:lnSpc>
                <a:spcPct val="120000"/>
              </a:lnSpc>
              <a:buNone/>
            </a:pPr>
            <a:r>
              <a:rPr lang="en-IN" b="1" dirty="0"/>
              <a:t>try</a:t>
            </a:r>
            <a:r>
              <a:rPr lang="en-IN" dirty="0"/>
              <a:t>  </a:t>
            </a:r>
          </a:p>
          <a:p>
            <a:pPr marL="0" indent="0">
              <a:lnSpc>
                <a:spcPct val="120000"/>
              </a:lnSpc>
              <a:buNone/>
            </a:pPr>
            <a:r>
              <a:rPr lang="en-IN" dirty="0"/>
              <a:t>{  </a:t>
            </a:r>
          </a:p>
          <a:p>
            <a:pPr marL="0" indent="0">
              <a:lnSpc>
                <a:spcPct val="120000"/>
              </a:lnSpc>
              <a:buNone/>
            </a:pPr>
            <a:r>
              <a:rPr lang="en-IN" dirty="0"/>
              <a:t>    statement 1;  </a:t>
            </a:r>
          </a:p>
          <a:p>
            <a:pPr marL="0" indent="0">
              <a:lnSpc>
                <a:spcPct val="120000"/>
              </a:lnSpc>
              <a:buNone/>
            </a:pPr>
            <a:r>
              <a:rPr lang="en-IN" dirty="0"/>
              <a:t>    statement 2;  </a:t>
            </a:r>
          </a:p>
          <a:p>
            <a:pPr marL="0" indent="0">
              <a:lnSpc>
                <a:spcPct val="120000"/>
              </a:lnSpc>
              <a:buNone/>
            </a:pPr>
            <a:r>
              <a:rPr lang="en-IN" dirty="0"/>
              <a:t>    </a:t>
            </a:r>
            <a:r>
              <a:rPr lang="en-IN" b="1" dirty="0"/>
              <a:t>try</a:t>
            </a:r>
            <a:r>
              <a:rPr lang="en-IN" dirty="0"/>
              <a:t>  </a:t>
            </a:r>
          </a:p>
          <a:p>
            <a:pPr marL="0" indent="0">
              <a:lnSpc>
                <a:spcPct val="120000"/>
              </a:lnSpc>
              <a:buNone/>
            </a:pPr>
            <a:r>
              <a:rPr lang="en-IN" dirty="0"/>
              <a:t>    {  </a:t>
            </a:r>
          </a:p>
          <a:p>
            <a:pPr marL="0" indent="0">
              <a:lnSpc>
                <a:spcPct val="120000"/>
              </a:lnSpc>
              <a:buNone/>
            </a:pPr>
            <a:r>
              <a:rPr lang="en-IN" dirty="0"/>
              <a:t>        statement 1;  </a:t>
            </a:r>
          </a:p>
          <a:p>
            <a:pPr marL="0" indent="0">
              <a:lnSpc>
                <a:spcPct val="120000"/>
              </a:lnSpc>
              <a:buNone/>
            </a:pPr>
            <a:r>
              <a:rPr lang="en-IN" dirty="0"/>
              <a:t>        statement 2;  </a:t>
            </a:r>
          </a:p>
          <a:p>
            <a:pPr marL="0" indent="0">
              <a:lnSpc>
                <a:spcPct val="120000"/>
              </a:lnSpc>
              <a:buNone/>
            </a:pPr>
            <a:r>
              <a:rPr lang="en-IN" dirty="0"/>
              <a:t>    }  </a:t>
            </a:r>
          </a:p>
          <a:p>
            <a:pPr marL="0" indent="0">
              <a:lnSpc>
                <a:spcPct val="120000"/>
              </a:lnSpc>
              <a:buNone/>
            </a:pPr>
            <a:r>
              <a:rPr lang="en-IN" dirty="0"/>
              <a:t>    </a:t>
            </a:r>
            <a:r>
              <a:rPr lang="en-IN" b="1" dirty="0"/>
              <a:t>catch</a:t>
            </a:r>
            <a:r>
              <a:rPr lang="en-IN" dirty="0"/>
              <a:t>(Exception e)  </a:t>
            </a:r>
          </a:p>
          <a:p>
            <a:pPr marL="0" indent="0">
              <a:lnSpc>
                <a:spcPct val="120000"/>
              </a:lnSpc>
              <a:buNone/>
            </a:pPr>
            <a:r>
              <a:rPr lang="en-IN" dirty="0"/>
              <a:t>    {  </a:t>
            </a:r>
          </a:p>
          <a:p>
            <a:pPr marL="0" indent="0">
              <a:lnSpc>
                <a:spcPct val="120000"/>
              </a:lnSpc>
              <a:buNone/>
            </a:pPr>
            <a:r>
              <a:rPr lang="en-IN" dirty="0"/>
              <a:t>    }  </a:t>
            </a:r>
          </a:p>
          <a:p>
            <a:pPr marL="0" indent="0">
              <a:lnSpc>
                <a:spcPct val="120000"/>
              </a:lnSpc>
              <a:buNone/>
            </a:pPr>
            <a:r>
              <a:rPr lang="en-IN" dirty="0"/>
              <a:t>}  </a:t>
            </a:r>
          </a:p>
          <a:p>
            <a:pPr marL="0" indent="0">
              <a:lnSpc>
                <a:spcPct val="120000"/>
              </a:lnSpc>
              <a:buNone/>
            </a:pPr>
            <a:r>
              <a:rPr lang="en-IN" b="1" dirty="0"/>
              <a:t>catch</a:t>
            </a:r>
            <a:r>
              <a:rPr lang="en-IN" dirty="0"/>
              <a:t>(Exception e)  </a:t>
            </a:r>
          </a:p>
          <a:p>
            <a:pPr marL="0" indent="0">
              <a:lnSpc>
                <a:spcPct val="120000"/>
              </a:lnSpc>
              <a:buNone/>
            </a:pPr>
            <a:r>
              <a:rPr lang="en-IN" dirty="0"/>
              <a:t>{  </a:t>
            </a:r>
          </a:p>
          <a:p>
            <a:pPr marL="0" indent="0">
              <a:lnSpc>
                <a:spcPct val="120000"/>
              </a:lnSpc>
              <a:buNone/>
            </a:pPr>
            <a:r>
              <a:rPr lang="en-IN" dirty="0"/>
              <a:t>}  </a:t>
            </a:r>
          </a:p>
          <a:p>
            <a:pPr marL="0" indent="0" algn="just">
              <a:buNone/>
            </a:pPr>
            <a:endParaRPr lang="en-IN" dirty="0"/>
          </a:p>
        </p:txBody>
      </p:sp>
    </p:spTree>
    <p:extLst>
      <p:ext uri="{BB962C8B-B14F-4D97-AF65-F5344CB8AC3E}">
        <p14:creationId xmlns:p14="http://schemas.microsoft.com/office/powerpoint/2010/main" val="1457252257"/>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Java nested try example</a:t>
            </a:r>
            <a:br>
              <a:rPr lang="en-IN" dirty="0"/>
            </a:br>
            <a:endParaRPr lang="en-IN" dirty="0"/>
          </a:p>
        </p:txBody>
      </p:sp>
      <p:sp>
        <p:nvSpPr>
          <p:cNvPr id="5" name="Content Placeholder 4"/>
          <p:cNvSpPr>
            <a:spLocks noGrp="1"/>
          </p:cNvSpPr>
          <p:nvPr>
            <p:ph sz="half" idx="1"/>
          </p:nvPr>
        </p:nvSpPr>
        <p:spPr/>
        <p:txBody>
          <a:bodyPr>
            <a:normAutofit fontScale="92500" lnSpcReduction="20000"/>
          </a:bodyPr>
          <a:lstStyle/>
          <a:p>
            <a:pPr marL="0" indent="0">
              <a:buNone/>
            </a:pPr>
            <a:r>
              <a:rPr lang="en-IN" b="1" dirty="0"/>
              <a:t>class</a:t>
            </a:r>
            <a:r>
              <a:rPr lang="en-IN" dirty="0"/>
              <a:t> </a:t>
            </a:r>
            <a:r>
              <a:rPr lang="en-IN" dirty="0" smtClean="0"/>
              <a:t>Excep6</a:t>
            </a:r>
          </a:p>
          <a:p>
            <a:pPr marL="0" indent="0">
              <a:buNone/>
            </a:pPr>
            <a:r>
              <a:rPr lang="en-IN" dirty="0" smtClean="0"/>
              <a:t>{</a:t>
            </a:r>
            <a:r>
              <a:rPr lang="en-IN" dirty="0"/>
              <a:t>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a:t>
            </a:r>
            <a:r>
              <a:rPr lang="en-IN" b="1" dirty="0"/>
              <a:t>try</a:t>
            </a:r>
            <a:r>
              <a:rPr lang="en-IN" dirty="0"/>
              <a:t>{  </a:t>
            </a:r>
          </a:p>
          <a:p>
            <a:pPr marL="0" indent="0">
              <a:buNone/>
            </a:pPr>
            <a:r>
              <a:rPr lang="en-IN" dirty="0"/>
              <a:t>    </a:t>
            </a:r>
            <a:r>
              <a:rPr lang="en-IN" b="1" dirty="0"/>
              <a:t>try</a:t>
            </a:r>
            <a:r>
              <a:rPr lang="en-IN" dirty="0"/>
              <a:t>{  </a:t>
            </a:r>
          </a:p>
          <a:p>
            <a:pPr marL="0" indent="0">
              <a:buNone/>
            </a:pPr>
            <a:r>
              <a:rPr lang="en-IN" dirty="0"/>
              <a:t>     </a:t>
            </a:r>
            <a:r>
              <a:rPr lang="en-IN" dirty="0" err="1"/>
              <a:t>System.out.println</a:t>
            </a:r>
            <a:r>
              <a:rPr lang="en-IN" dirty="0"/>
              <a:t>("going to divide");  </a:t>
            </a:r>
          </a:p>
          <a:p>
            <a:pPr marL="0" indent="0">
              <a:buNone/>
            </a:pPr>
            <a:r>
              <a:rPr lang="en-IN" dirty="0"/>
              <a:t>     </a:t>
            </a:r>
            <a:r>
              <a:rPr lang="en-IN" b="1" dirty="0" err="1"/>
              <a:t>int</a:t>
            </a:r>
            <a:r>
              <a:rPr lang="en-IN" dirty="0"/>
              <a:t> b =39/0;  </a:t>
            </a:r>
          </a:p>
          <a:p>
            <a:pPr marL="0" indent="0">
              <a:buNone/>
            </a:pPr>
            <a:r>
              <a:rPr lang="en-IN" dirty="0"/>
              <a:t>    }</a:t>
            </a:r>
            <a:r>
              <a:rPr lang="en-IN" b="1" dirty="0"/>
              <a:t>catch</a:t>
            </a:r>
            <a:r>
              <a:rPr lang="en-IN" dirty="0"/>
              <a:t>(</a:t>
            </a:r>
            <a:r>
              <a:rPr lang="en-IN" dirty="0" err="1"/>
              <a:t>ArithmeticException</a:t>
            </a:r>
            <a:r>
              <a:rPr lang="en-IN" dirty="0"/>
              <a:t> e){</a:t>
            </a:r>
            <a:r>
              <a:rPr lang="en-IN" dirty="0" err="1"/>
              <a:t>System.out.println</a:t>
            </a:r>
            <a:r>
              <a:rPr lang="en-IN" dirty="0"/>
              <a:t>(e</a:t>
            </a:r>
            <a:r>
              <a:rPr lang="en-IN" dirty="0" smtClean="0"/>
              <a:t>);</a:t>
            </a:r>
          </a:p>
          <a:p>
            <a:pPr marL="0" indent="0">
              <a:buNone/>
            </a:pPr>
            <a:r>
              <a:rPr lang="en-IN" dirty="0" smtClean="0"/>
              <a:t>}</a:t>
            </a:r>
            <a:r>
              <a:rPr lang="en-IN" dirty="0"/>
              <a:t>  </a:t>
            </a:r>
          </a:p>
          <a:p>
            <a:endParaRPr lang="en-IN" dirty="0"/>
          </a:p>
        </p:txBody>
      </p:sp>
      <p:sp>
        <p:nvSpPr>
          <p:cNvPr id="6" name="Content Placeholder 5"/>
          <p:cNvSpPr>
            <a:spLocks noGrp="1"/>
          </p:cNvSpPr>
          <p:nvPr>
            <p:ph sz="half" idx="2"/>
          </p:nvPr>
        </p:nvSpPr>
        <p:spPr>
          <a:xfrm>
            <a:off x="4648200" y="764704"/>
            <a:ext cx="4038600" cy="5209059"/>
          </a:xfrm>
        </p:spPr>
        <p:txBody>
          <a:bodyPr>
            <a:normAutofit fontScale="92500" lnSpcReduction="20000"/>
          </a:bodyPr>
          <a:lstStyle/>
          <a:p>
            <a:pPr marL="0" indent="0">
              <a:buNone/>
            </a:pPr>
            <a:r>
              <a:rPr lang="en-IN" b="1" dirty="0" smtClean="0"/>
              <a:t>try</a:t>
            </a:r>
            <a:r>
              <a:rPr lang="en-IN" dirty="0"/>
              <a:t>{  </a:t>
            </a:r>
          </a:p>
          <a:p>
            <a:pPr marL="0" indent="0">
              <a:buNone/>
            </a:pPr>
            <a:r>
              <a:rPr lang="en-IN" dirty="0"/>
              <a:t>    </a:t>
            </a:r>
            <a:r>
              <a:rPr lang="en-IN" b="1" dirty="0" err="1"/>
              <a:t>int</a:t>
            </a:r>
            <a:r>
              <a:rPr lang="en-IN" dirty="0"/>
              <a:t> a[]=</a:t>
            </a:r>
            <a:r>
              <a:rPr lang="en-IN" b="1" dirty="0"/>
              <a:t>new</a:t>
            </a:r>
            <a:r>
              <a:rPr lang="en-IN" dirty="0"/>
              <a:t> </a:t>
            </a:r>
            <a:r>
              <a:rPr lang="en-IN" b="1" dirty="0" err="1"/>
              <a:t>int</a:t>
            </a:r>
            <a:r>
              <a:rPr lang="en-IN" dirty="0"/>
              <a:t>[5];  </a:t>
            </a:r>
          </a:p>
          <a:p>
            <a:pPr marL="0" indent="0">
              <a:buNone/>
            </a:pPr>
            <a:r>
              <a:rPr lang="en-IN" dirty="0"/>
              <a:t>    a[5]=4;  </a:t>
            </a:r>
          </a:p>
          <a:p>
            <a:pPr marL="0" indent="0">
              <a:buNone/>
            </a:pPr>
            <a:r>
              <a:rPr lang="en-IN" dirty="0"/>
              <a:t>    }</a:t>
            </a:r>
            <a:r>
              <a:rPr lang="en-IN" b="1" dirty="0"/>
              <a:t>catch</a:t>
            </a:r>
            <a:r>
              <a:rPr lang="en-IN" dirty="0"/>
              <a:t>(</a:t>
            </a:r>
            <a:r>
              <a:rPr lang="en-IN" dirty="0" err="1"/>
              <a:t>ArrayIndexOutOfBoundsException</a:t>
            </a:r>
            <a:r>
              <a:rPr lang="en-IN" dirty="0"/>
              <a:t> e){</a:t>
            </a:r>
            <a:r>
              <a:rPr lang="en-IN" dirty="0" err="1"/>
              <a:t>System.out.println</a:t>
            </a:r>
            <a:r>
              <a:rPr lang="en-IN" dirty="0"/>
              <a:t>(e);}  </a:t>
            </a:r>
          </a:p>
          <a:p>
            <a:pPr marL="0" indent="0">
              <a:buNone/>
            </a:pPr>
            <a:r>
              <a:rPr lang="en-IN" dirty="0"/>
              <a:t>     </a:t>
            </a:r>
          </a:p>
          <a:p>
            <a:pPr marL="0" indent="0">
              <a:buNone/>
            </a:pPr>
            <a:r>
              <a:rPr lang="en-IN" dirty="0"/>
              <a:t>    </a:t>
            </a:r>
            <a:r>
              <a:rPr lang="en-IN" dirty="0" err="1"/>
              <a:t>System.out.println</a:t>
            </a:r>
            <a:r>
              <a:rPr lang="en-IN" dirty="0"/>
              <a:t>("other statement);  </a:t>
            </a:r>
          </a:p>
          <a:p>
            <a:pPr marL="0" indent="0">
              <a:buNone/>
            </a:pPr>
            <a:r>
              <a:rPr lang="en-IN" dirty="0"/>
              <a:t>  }</a:t>
            </a:r>
            <a:r>
              <a:rPr lang="en-IN" b="1" dirty="0"/>
              <a:t>catch</a:t>
            </a:r>
            <a:r>
              <a:rPr lang="en-IN" dirty="0"/>
              <a:t>(Exception e){</a:t>
            </a:r>
            <a:r>
              <a:rPr lang="en-IN" dirty="0" err="1"/>
              <a:t>System.out.println</a:t>
            </a:r>
            <a:r>
              <a:rPr lang="en-IN" dirty="0"/>
              <a:t>("</a:t>
            </a:r>
            <a:r>
              <a:rPr lang="en-IN" dirty="0" err="1"/>
              <a:t>handeled</a:t>
            </a:r>
            <a:r>
              <a:rPr lang="en-IN" dirty="0"/>
              <a:t>");}  </a:t>
            </a:r>
          </a:p>
          <a:p>
            <a:pPr marL="0" indent="0">
              <a:buNone/>
            </a:pPr>
            <a:r>
              <a:rPr lang="en-IN" dirty="0"/>
              <a:t>  </a:t>
            </a:r>
          </a:p>
          <a:p>
            <a:pPr marL="0" indent="0">
              <a:buNone/>
            </a:pPr>
            <a:r>
              <a:rPr lang="en-IN" dirty="0"/>
              <a:t>  </a:t>
            </a:r>
            <a:r>
              <a:rPr lang="en-IN" dirty="0" err="1"/>
              <a:t>System.out.println</a:t>
            </a:r>
            <a:r>
              <a:rPr lang="en-IN" dirty="0"/>
              <a:t>("normal flow..");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4140760103"/>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finally block</a:t>
            </a:r>
            <a:br>
              <a:rPr lang="en-IN" dirty="0"/>
            </a:br>
            <a:endParaRPr lang="en-IN" dirty="0"/>
          </a:p>
        </p:txBody>
      </p:sp>
      <p:sp>
        <p:nvSpPr>
          <p:cNvPr id="5" name="Content Placeholder 4"/>
          <p:cNvSpPr>
            <a:spLocks noGrp="1"/>
          </p:cNvSpPr>
          <p:nvPr>
            <p:ph idx="1"/>
          </p:nvPr>
        </p:nvSpPr>
        <p:spPr>
          <a:xfrm>
            <a:off x="457200" y="1676400"/>
            <a:ext cx="4114800" cy="4297363"/>
          </a:xfrm>
        </p:spPr>
        <p:txBody>
          <a:bodyPr/>
          <a:lstStyle/>
          <a:p>
            <a:r>
              <a:rPr lang="en-IN" sz="1800" dirty="0" smtClean="0">
                <a:latin typeface="Calibri" pitchFamily="34" charset="0"/>
                <a:cs typeface="Calibri" pitchFamily="34" charset="0"/>
              </a:rPr>
              <a:t>finally</a:t>
            </a:r>
            <a:r>
              <a:rPr lang="en-IN" sz="1800" dirty="0">
                <a:latin typeface="Calibri" pitchFamily="34" charset="0"/>
                <a:cs typeface="Calibri" pitchFamily="34" charset="0"/>
              </a:rPr>
              <a:t> is a block that is used </a:t>
            </a:r>
            <a:r>
              <a:rPr lang="en-IN" sz="1800" i="1" dirty="0">
                <a:latin typeface="Calibri" pitchFamily="34" charset="0"/>
                <a:cs typeface="Calibri" pitchFamily="34" charset="0"/>
              </a:rPr>
              <a:t>to execute important code</a:t>
            </a:r>
            <a:r>
              <a:rPr lang="en-IN" sz="1800" dirty="0">
                <a:latin typeface="Calibri" pitchFamily="34" charset="0"/>
                <a:cs typeface="Calibri" pitchFamily="34" charset="0"/>
              </a:rPr>
              <a:t> such as closing connection, stream etc.</a:t>
            </a:r>
          </a:p>
          <a:p>
            <a:r>
              <a:rPr lang="en-IN" sz="1800" dirty="0" smtClean="0">
                <a:latin typeface="Calibri" pitchFamily="34" charset="0"/>
                <a:cs typeface="Calibri" pitchFamily="34" charset="0"/>
              </a:rPr>
              <a:t>finally </a:t>
            </a:r>
            <a:r>
              <a:rPr lang="en-IN" sz="1800" dirty="0">
                <a:latin typeface="Calibri" pitchFamily="34" charset="0"/>
                <a:cs typeface="Calibri" pitchFamily="34" charset="0"/>
              </a:rPr>
              <a:t>block is always executed whether exception is handled or not.</a:t>
            </a:r>
          </a:p>
          <a:p>
            <a:r>
              <a:rPr lang="en-IN" sz="1800" dirty="0" smtClean="0">
                <a:latin typeface="Calibri" pitchFamily="34" charset="0"/>
                <a:cs typeface="Calibri" pitchFamily="34" charset="0"/>
              </a:rPr>
              <a:t>finally </a:t>
            </a:r>
            <a:r>
              <a:rPr lang="en-IN" sz="1800" dirty="0">
                <a:latin typeface="Calibri" pitchFamily="34" charset="0"/>
                <a:cs typeface="Calibri" pitchFamily="34" charset="0"/>
              </a:rPr>
              <a:t>block follows try or catch block.</a:t>
            </a:r>
          </a:p>
          <a:p>
            <a:pPr marL="0" indent="0">
              <a:buNone/>
            </a:pP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9" y="1124744"/>
            <a:ext cx="4248472" cy="503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0267239"/>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use java </a:t>
            </a:r>
            <a:r>
              <a:rPr lang="en-IN" dirty="0" smtClean="0"/>
              <a:t>- finally</a:t>
            </a:r>
            <a:r>
              <a:rPr lang="en-IN" dirty="0"/>
              <a:t/>
            </a:r>
            <a:br>
              <a:rPr lang="en-IN" dirty="0"/>
            </a:br>
            <a:endParaRPr lang="en-IN" dirty="0"/>
          </a:p>
        </p:txBody>
      </p:sp>
      <p:sp>
        <p:nvSpPr>
          <p:cNvPr id="3" name="Content Placeholder 2"/>
          <p:cNvSpPr>
            <a:spLocks noGrp="1"/>
          </p:cNvSpPr>
          <p:nvPr>
            <p:ph idx="1"/>
          </p:nvPr>
        </p:nvSpPr>
        <p:spPr>
          <a:xfrm>
            <a:off x="457200" y="1484784"/>
            <a:ext cx="8229600" cy="4488979"/>
          </a:xfrm>
        </p:spPr>
        <p:txBody>
          <a:bodyPr/>
          <a:lstStyle/>
          <a:p>
            <a:pPr marL="0" indent="0">
              <a:buNone/>
            </a:pPr>
            <a:r>
              <a:rPr lang="en-IN" dirty="0" smtClean="0"/>
              <a:t>Finally </a:t>
            </a:r>
            <a:r>
              <a:rPr lang="en-IN" dirty="0"/>
              <a:t>block in java can be used to put "</a:t>
            </a:r>
            <a:r>
              <a:rPr lang="en-IN" dirty="0" err="1"/>
              <a:t>cleanup</a:t>
            </a:r>
            <a:r>
              <a:rPr lang="en-IN" dirty="0"/>
              <a:t>" code such as closing a file, closing connection etc.</a:t>
            </a:r>
          </a:p>
          <a:p>
            <a:pPr marL="0" indent="0">
              <a:buNone/>
            </a:pPr>
            <a:r>
              <a:rPr lang="en-IN" b="1" dirty="0"/>
              <a:t>Usage of Java finally</a:t>
            </a:r>
          </a:p>
          <a:p>
            <a:pPr marL="0" indent="0">
              <a:buNone/>
            </a:pPr>
            <a:r>
              <a:rPr lang="en-IN" dirty="0"/>
              <a:t>Let's see the different cases where java finally block can be used.</a:t>
            </a:r>
          </a:p>
          <a:p>
            <a:endParaRPr lang="en-IN" dirty="0"/>
          </a:p>
        </p:txBody>
      </p:sp>
    </p:spTree>
    <p:extLst>
      <p:ext uri="{BB962C8B-B14F-4D97-AF65-F5344CB8AC3E}">
        <p14:creationId xmlns:p14="http://schemas.microsoft.com/office/powerpoint/2010/main" val="3502352618"/>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1124744"/>
            <a:ext cx="8229600" cy="914400"/>
          </a:xfrm>
        </p:spPr>
        <p:txBody>
          <a:bodyPr/>
          <a:lstStyle/>
          <a:p>
            <a:r>
              <a:rPr lang="en-IN" dirty="0"/>
              <a:t>Case 1</a:t>
            </a:r>
            <a:br>
              <a:rPr lang="en-IN" dirty="0"/>
            </a:br>
            <a:r>
              <a:rPr lang="en-IN" sz="2400" dirty="0"/>
              <a:t>Let's see the java finally example where </a:t>
            </a:r>
            <a:r>
              <a:rPr lang="en-IN" sz="2400" b="1" dirty="0"/>
              <a:t>exception doesn't occur</a:t>
            </a:r>
            <a:r>
              <a:rPr lang="en-IN" sz="2400" dirty="0"/>
              <a:t>.</a:t>
            </a:r>
            <a:r>
              <a:rPr lang="en-IN" dirty="0"/>
              <a:t/>
            </a:r>
            <a:br>
              <a:rPr lang="en-IN" dirty="0"/>
            </a:br>
            <a:endParaRPr lang="en-IN" dirty="0"/>
          </a:p>
        </p:txBody>
      </p:sp>
      <p:sp>
        <p:nvSpPr>
          <p:cNvPr id="5" name="Content Placeholder 4"/>
          <p:cNvSpPr>
            <a:spLocks noGrp="1"/>
          </p:cNvSpPr>
          <p:nvPr>
            <p:ph sz="half" idx="1"/>
          </p:nvPr>
        </p:nvSpPr>
        <p:spPr>
          <a:xfrm>
            <a:off x="395536" y="2060848"/>
            <a:ext cx="4038600" cy="4297363"/>
          </a:xfrm>
        </p:spPr>
        <p:txBody>
          <a:bodyPr>
            <a:normAutofit/>
          </a:bodyPr>
          <a:lstStyle/>
          <a:p>
            <a:pPr marL="0" indent="0">
              <a:buNone/>
            </a:pPr>
            <a:r>
              <a:rPr lang="en-IN" sz="2200" b="1" dirty="0"/>
              <a:t>class</a:t>
            </a:r>
            <a:r>
              <a:rPr lang="en-IN" sz="2200" dirty="0"/>
              <a:t> </a:t>
            </a:r>
            <a:r>
              <a:rPr lang="en-IN" sz="2200" dirty="0" err="1"/>
              <a:t>TestFinallyBlock</a:t>
            </a:r>
            <a:r>
              <a:rPr lang="en-IN" sz="2200" dirty="0"/>
              <a:t>{  </a:t>
            </a:r>
          </a:p>
          <a:p>
            <a:pPr marL="0" indent="0">
              <a:buNone/>
            </a:pPr>
            <a:r>
              <a:rPr lang="en-IN" sz="2200" dirty="0"/>
              <a:t>  </a:t>
            </a:r>
            <a:r>
              <a:rPr lang="en-IN" sz="2200" b="1" dirty="0"/>
              <a:t>public</a:t>
            </a:r>
            <a:r>
              <a:rPr lang="en-IN" sz="2200" dirty="0"/>
              <a:t> </a:t>
            </a:r>
            <a:r>
              <a:rPr lang="en-IN" sz="2200" b="1" dirty="0"/>
              <a:t>static</a:t>
            </a:r>
            <a:r>
              <a:rPr lang="en-IN" sz="2200" dirty="0"/>
              <a:t> </a:t>
            </a:r>
            <a:r>
              <a:rPr lang="en-IN" sz="2200" b="1" dirty="0"/>
              <a:t>void</a:t>
            </a:r>
            <a:r>
              <a:rPr lang="en-IN" sz="2200" dirty="0"/>
              <a:t> main(String </a:t>
            </a:r>
            <a:r>
              <a:rPr lang="en-IN" sz="2200" dirty="0" err="1"/>
              <a:t>args</a:t>
            </a:r>
            <a:r>
              <a:rPr lang="en-IN" sz="2200" dirty="0"/>
              <a:t>[]){  </a:t>
            </a:r>
          </a:p>
          <a:p>
            <a:pPr marL="0" indent="0">
              <a:buNone/>
            </a:pPr>
            <a:r>
              <a:rPr lang="en-IN" sz="2200" dirty="0"/>
              <a:t>  </a:t>
            </a:r>
            <a:r>
              <a:rPr lang="en-IN" sz="2200" b="1" dirty="0"/>
              <a:t>try</a:t>
            </a:r>
            <a:r>
              <a:rPr lang="en-IN" sz="2200" dirty="0"/>
              <a:t>{  </a:t>
            </a:r>
          </a:p>
          <a:p>
            <a:pPr marL="0" indent="0">
              <a:buNone/>
            </a:pPr>
            <a:r>
              <a:rPr lang="en-IN" sz="2200" dirty="0"/>
              <a:t>   </a:t>
            </a:r>
            <a:r>
              <a:rPr lang="en-IN" sz="2200" b="1" dirty="0" err="1"/>
              <a:t>int</a:t>
            </a:r>
            <a:r>
              <a:rPr lang="en-IN" sz="2200" dirty="0"/>
              <a:t> data=25/5;  </a:t>
            </a:r>
          </a:p>
          <a:p>
            <a:pPr marL="0" indent="0">
              <a:buNone/>
            </a:pPr>
            <a:r>
              <a:rPr lang="en-IN" sz="2200" dirty="0"/>
              <a:t>   </a:t>
            </a:r>
            <a:r>
              <a:rPr lang="en-IN" sz="2200" dirty="0" err="1"/>
              <a:t>System.out.println</a:t>
            </a:r>
            <a:r>
              <a:rPr lang="en-IN" sz="2200" dirty="0"/>
              <a:t>(data);  </a:t>
            </a:r>
          </a:p>
          <a:p>
            <a:pPr marL="0" indent="0">
              <a:buNone/>
            </a:pPr>
            <a:r>
              <a:rPr lang="en-IN" sz="2200" dirty="0"/>
              <a:t>  }  </a:t>
            </a:r>
          </a:p>
          <a:p>
            <a:endParaRPr lang="en-IN" sz="2200" dirty="0"/>
          </a:p>
        </p:txBody>
      </p:sp>
      <p:sp>
        <p:nvSpPr>
          <p:cNvPr id="6" name="Content Placeholder 5"/>
          <p:cNvSpPr>
            <a:spLocks noGrp="1"/>
          </p:cNvSpPr>
          <p:nvPr>
            <p:ph sz="half" idx="2"/>
          </p:nvPr>
        </p:nvSpPr>
        <p:spPr>
          <a:xfrm>
            <a:off x="4477967" y="1916832"/>
            <a:ext cx="4495800" cy="4297363"/>
          </a:xfrm>
        </p:spPr>
        <p:txBody>
          <a:bodyPr>
            <a:normAutofit/>
          </a:bodyPr>
          <a:lstStyle/>
          <a:p>
            <a:pPr marL="0" indent="0">
              <a:buNone/>
            </a:pPr>
            <a:r>
              <a:rPr lang="en-IN" sz="2200" dirty="0"/>
              <a:t> </a:t>
            </a:r>
            <a:r>
              <a:rPr lang="en-IN" sz="2200" b="1" dirty="0"/>
              <a:t>catch</a:t>
            </a:r>
            <a:r>
              <a:rPr lang="en-IN" sz="2200" dirty="0"/>
              <a:t>(</a:t>
            </a:r>
            <a:r>
              <a:rPr lang="en-IN" sz="2200" dirty="0" err="1"/>
              <a:t>NullPointerException</a:t>
            </a:r>
            <a:r>
              <a:rPr lang="en-IN" sz="2200" dirty="0"/>
              <a:t> e){</a:t>
            </a:r>
            <a:r>
              <a:rPr lang="en-IN" sz="2200" dirty="0" err="1"/>
              <a:t>System.out.println</a:t>
            </a:r>
            <a:r>
              <a:rPr lang="en-IN" sz="2200" dirty="0"/>
              <a:t>(e);}  </a:t>
            </a:r>
          </a:p>
          <a:p>
            <a:pPr marL="0" indent="0">
              <a:buNone/>
            </a:pPr>
            <a:r>
              <a:rPr lang="en-IN" sz="2200" dirty="0"/>
              <a:t>  </a:t>
            </a:r>
            <a:r>
              <a:rPr lang="en-IN" sz="2200" b="1" dirty="0"/>
              <a:t>finally</a:t>
            </a:r>
            <a:r>
              <a:rPr lang="en-IN" sz="2200" dirty="0"/>
              <a:t>{</a:t>
            </a:r>
            <a:r>
              <a:rPr lang="en-IN" sz="2200" dirty="0" err="1"/>
              <a:t>System.out.println</a:t>
            </a:r>
            <a:r>
              <a:rPr lang="en-IN" sz="2200" dirty="0"/>
              <a:t>("finally block is always executed");}  </a:t>
            </a:r>
          </a:p>
          <a:p>
            <a:pPr marL="0" indent="0">
              <a:buNone/>
            </a:pPr>
            <a:r>
              <a:rPr lang="en-IN" sz="2200" dirty="0"/>
              <a:t>  </a:t>
            </a:r>
            <a:r>
              <a:rPr lang="en-IN" sz="2200" dirty="0" err="1"/>
              <a:t>System.out.println</a:t>
            </a:r>
            <a:r>
              <a:rPr lang="en-IN" sz="2200" dirty="0"/>
              <a:t>("rest of the code...");  </a:t>
            </a:r>
          </a:p>
          <a:p>
            <a:pPr marL="0" indent="0">
              <a:buNone/>
            </a:pPr>
            <a:r>
              <a:rPr lang="en-IN" sz="2200" dirty="0"/>
              <a:t>  }  </a:t>
            </a:r>
          </a:p>
          <a:p>
            <a:pPr marL="0" indent="0">
              <a:buNone/>
            </a:pPr>
            <a:r>
              <a:rPr lang="en-IN" sz="2200" dirty="0"/>
              <a:t>}  </a:t>
            </a:r>
          </a:p>
          <a:p>
            <a:endParaRPr lang="en-IN" sz="2200" dirty="0"/>
          </a:p>
        </p:txBody>
      </p:sp>
      <p:sp>
        <p:nvSpPr>
          <p:cNvPr id="2" name="Rectangle 1"/>
          <p:cNvSpPr/>
          <p:nvPr/>
        </p:nvSpPr>
        <p:spPr>
          <a:xfrm>
            <a:off x="3203848" y="5085184"/>
            <a:ext cx="4572000" cy="923330"/>
          </a:xfrm>
          <a:prstGeom prst="rect">
            <a:avLst/>
          </a:prstGeom>
        </p:spPr>
        <p:txBody>
          <a:bodyPr>
            <a:spAutoFit/>
          </a:bodyPr>
          <a:lstStyle/>
          <a:p>
            <a:r>
              <a:rPr lang="en-IN" b="1" dirty="0">
                <a:solidFill>
                  <a:srgbClr val="FF0000"/>
                </a:solidFill>
              </a:rPr>
              <a:t>Output:5 </a:t>
            </a:r>
          </a:p>
          <a:p>
            <a:r>
              <a:rPr lang="en-IN" b="1" dirty="0">
                <a:solidFill>
                  <a:srgbClr val="FF0000"/>
                </a:solidFill>
              </a:rPr>
              <a:t>finally block is always executed rest of the code...</a:t>
            </a:r>
          </a:p>
        </p:txBody>
      </p:sp>
    </p:spTree>
    <p:extLst>
      <p:ext uri="{BB962C8B-B14F-4D97-AF65-F5344CB8AC3E}">
        <p14:creationId xmlns:p14="http://schemas.microsoft.com/office/powerpoint/2010/main" val="52721465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Exception Handling</a:t>
            </a:r>
          </a:p>
        </p:txBody>
      </p:sp>
      <p:sp>
        <p:nvSpPr>
          <p:cNvPr id="6" name="Content Placeholder 5"/>
          <p:cNvSpPr>
            <a:spLocks noGrp="1"/>
          </p:cNvSpPr>
          <p:nvPr>
            <p:ph idx="1"/>
          </p:nvPr>
        </p:nvSpPr>
        <p:spPr/>
        <p:txBody>
          <a:bodyPr/>
          <a:lstStyle/>
          <a:p>
            <a:pPr algn="just"/>
            <a:r>
              <a:rPr lang="en-IN" dirty="0" smtClean="0"/>
              <a:t>The</a:t>
            </a:r>
            <a:r>
              <a:rPr lang="en-IN" dirty="0"/>
              <a:t> </a:t>
            </a:r>
            <a:r>
              <a:rPr lang="en-IN" b="1" dirty="0"/>
              <a:t>Exception Handling </a:t>
            </a:r>
            <a:r>
              <a:rPr lang="en-IN" dirty="0"/>
              <a:t> is one of the powerful </a:t>
            </a:r>
            <a:r>
              <a:rPr lang="en-IN" i="1" dirty="0"/>
              <a:t>mechanism to handle the runtime </a:t>
            </a:r>
            <a:r>
              <a:rPr lang="en-IN" i="1" dirty="0" smtClean="0"/>
              <a:t>errors </a:t>
            </a:r>
            <a:r>
              <a:rPr lang="en-IN" dirty="0" smtClean="0"/>
              <a:t>so </a:t>
            </a:r>
            <a:r>
              <a:rPr lang="en-IN" dirty="0"/>
              <a:t>that normal flow of the application can be maintained</a:t>
            </a:r>
            <a:r>
              <a:rPr lang="en-IN" dirty="0" smtClean="0"/>
              <a:t>.</a:t>
            </a:r>
          </a:p>
          <a:p>
            <a:pPr algn="just"/>
            <a:r>
              <a:rPr lang="en-IN" dirty="0"/>
              <a:t>A</a:t>
            </a:r>
            <a:r>
              <a:rPr lang="en-IN" dirty="0" smtClean="0"/>
              <a:t>n </a:t>
            </a:r>
            <a:r>
              <a:rPr lang="en-IN" dirty="0"/>
              <a:t>exception is an event that disrupts the normal flow of the program. It is an object which is thrown at runtime.</a:t>
            </a:r>
          </a:p>
        </p:txBody>
      </p:sp>
    </p:spTree>
    <p:extLst>
      <p:ext uri="{BB962C8B-B14F-4D97-AF65-F5344CB8AC3E}">
        <p14:creationId xmlns:p14="http://schemas.microsoft.com/office/powerpoint/2010/main" val="779033955"/>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throw keyword</a:t>
            </a:r>
            <a:br>
              <a:rPr lang="en-IN" dirty="0"/>
            </a:br>
            <a:endParaRPr lang="en-IN" dirty="0"/>
          </a:p>
        </p:txBody>
      </p:sp>
      <p:sp>
        <p:nvSpPr>
          <p:cNvPr id="3" name="Content Placeholder 2"/>
          <p:cNvSpPr>
            <a:spLocks noGrp="1"/>
          </p:cNvSpPr>
          <p:nvPr>
            <p:ph idx="1"/>
          </p:nvPr>
        </p:nvSpPr>
        <p:spPr/>
        <p:txBody>
          <a:bodyPr/>
          <a:lstStyle/>
          <a:p>
            <a:pPr algn="just"/>
            <a:r>
              <a:rPr lang="en-IN" dirty="0" smtClean="0"/>
              <a:t>The </a:t>
            </a:r>
            <a:r>
              <a:rPr lang="en-IN" dirty="0"/>
              <a:t>Java throw keyword is used to explicitly throw an exception.</a:t>
            </a:r>
          </a:p>
          <a:p>
            <a:pPr algn="just"/>
            <a:r>
              <a:rPr lang="en-IN" dirty="0"/>
              <a:t>We can throw either checked or </a:t>
            </a:r>
            <a:r>
              <a:rPr lang="en-IN" dirty="0" err="1"/>
              <a:t>uncheked</a:t>
            </a:r>
            <a:r>
              <a:rPr lang="en-IN" dirty="0"/>
              <a:t> exception in java by throw keyword. The throw keyword is mainly used to throw custom exception. We will see custom exceptions later.</a:t>
            </a:r>
          </a:p>
          <a:p>
            <a:pPr algn="just"/>
            <a:r>
              <a:rPr lang="en-IN" dirty="0"/>
              <a:t>The syntax of java throw keyword is given below.</a:t>
            </a:r>
          </a:p>
          <a:p>
            <a:pPr algn="just"/>
            <a:endParaRPr lang="en-IN" dirty="0"/>
          </a:p>
        </p:txBody>
      </p:sp>
    </p:spTree>
    <p:extLst>
      <p:ext uri="{BB962C8B-B14F-4D97-AF65-F5344CB8AC3E}">
        <p14:creationId xmlns:p14="http://schemas.microsoft.com/office/powerpoint/2010/main" val="1220163278"/>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065043"/>
          </a:xfrm>
        </p:spPr>
        <p:txBody>
          <a:bodyPr>
            <a:normAutofit fontScale="92500" lnSpcReduction="10000"/>
          </a:bodyPr>
          <a:lstStyle/>
          <a:p>
            <a:pPr marL="0" indent="0">
              <a:buNone/>
            </a:pPr>
            <a:r>
              <a:rPr lang="en-IN" b="1" dirty="0"/>
              <a:t>public</a:t>
            </a:r>
            <a:r>
              <a:rPr lang="en-IN" dirty="0"/>
              <a:t> </a:t>
            </a:r>
            <a:r>
              <a:rPr lang="en-IN" b="1" dirty="0"/>
              <a:t>class</a:t>
            </a:r>
            <a:r>
              <a:rPr lang="en-IN" dirty="0"/>
              <a:t> TestThrow1{  </a:t>
            </a:r>
          </a:p>
          <a:p>
            <a:pPr marL="0" indent="0">
              <a:buNone/>
            </a:pPr>
            <a:r>
              <a:rPr lang="en-IN" dirty="0"/>
              <a:t>   </a:t>
            </a:r>
            <a:r>
              <a:rPr lang="en-IN" b="1" dirty="0"/>
              <a:t>static</a:t>
            </a:r>
            <a:r>
              <a:rPr lang="en-IN" dirty="0"/>
              <a:t> </a:t>
            </a:r>
            <a:r>
              <a:rPr lang="en-IN" b="1" dirty="0"/>
              <a:t>void</a:t>
            </a:r>
            <a:r>
              <a:rPr lang="en-IN" dirty="0"/>
              <a:t> validate(</a:t>
            </a:r>
            <a:r>
              <a:rPr lang="en-IN" b="1" dirty="0" err="1"/>
              <a:t>int</a:t>
            </a:r>
            <a:r>
              <a:rPr lang="en-IN" dirty="0"/>
              <a:t> age){  </a:t>
            </a:r>
          </a:p>
          <a:p>
            <a:pPr marL="0" indent="0">
              <a:buNone/>
            </a:pPr>
            <a:r>
              <a:rPr lang="en-IN" dirty="0"/>
              <a:t>     </a:t>
            </a:r>
            <a:r>
              <a:rPr lang="en-IN" b="1" dirty="0"/>
              <a:t>if</a:t>
            </a:r>
            <a:r>
              <a:rPr lang="en-IN" dirty="0"/>
              <a:t>(age&lt;18)  </a:t>
            </a:r>
          </a:p>
          <a:p>
            <a:pPr marL="0" indent="0">
              <a:buNone/>
            </a:pPr>
            <a:r>
              <a:rPr lang="en-IN" dirty="0"/>
              <a:t>      </a:t>
            </a:r>
            <a:r>
              <a:rPr lang="en-IN" b="1" dirty="0"/>
              <a:t>throw</a:t>
            </a:r>
            <a:r>
              <a:rPr lang="en-IN" dirty="0"/>
              <a:t> </a:t>
            </a:r>
            <a:r>
              <a:rPr lang="en-IN" b="1" dirty="0"/>
              <a:t>new</a:t>
            </a:r>
            <a:r>
              <a:rPr lang="en-IN" dirty="0"/>
              <a:t> </a:t>
            </a:r>
            <a:r>
              <a:rPr lang="en-IN" dirty="0" err="1"/>
              <a:t>ArithmeticException</a:t>
            </a:r>
            <a:r>
              <a:rPr lang="en-IN" dirty="0"/>
              <a:t>("not valid");  </a:t>
            </a:r>
          </a:p>
          <a:p>
            <a:pPr marL="0" indent="0">
              <a:buNone/>
            </a:pPr>
            <a:r>
              <a:rPr lang="en-IN" dirty="0"/>
              <a:t>     </a:t>
            </a:r>
            <a:r>
              <a:rPr lang="en-IN" b="1" dirty="0"/>
              <a:t>else</a:t>
            </a:r>
            <a:r>
              <a:rPr lang="en-IN" dirty="0"/>
              <a:t>  </a:t>
            </a:r>
          </a:p>
          <a:p>
            <a:pPr marL="0" indent="0">
              <a:buNone/>
            </a:pPr>
            <a:r>
              <a:rPr lang="en-IN" dirty="0"/>
              <a:t>      </a:t>
            </a:r>
            <a:r>
              <a:rPr lang="en-IN" dirty="0" err="1"/>
              <a:t>System.out.println</a:t>
            </a:r>
            <a:r>
              <a:rPr lang="en-IN" dirty="0"/>
              <a:t>("welcome to vote");  </a:t>
            </a:r>
          </a:p>
          <a:p>
            <a:pPr marL="0" indent="0">
              <a:buNone/>
            </a:pP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validate(13);  </a:t>
            </a:r>
          </a:p>
          <a:p>
            <a:pPr marL="0" indent="0">
              <a:buNone/>
            </a:pPr>
            <a:r>
              <a:rPr lang="en-IN" dirty="0"/>
              <a:t>      </a:t>
            </a:r>
            <a:r>
              <a:rPr lang="en-IN" dirty="0" err="1"/>
              <a:t>System.out.println</a:t>
            </a:r>
            <a:r>
              <a:rPr lang="en-IN" dirty="0"/>
              <a:t>("rest of the code...");  </a:t>
            </a:r>
          </a:p>
          <a:p>
            <a:pPr marL="0" indent="0">
              <a:buNone/>
            </a:pPr>
            <a:r>
              <a:rPr lang="en-IN" dirty="0"/>
              <a:t>  }  </a:t>
            </a:r>
          </a:p>
          <a:p>
            <a:pPr marL="0" indent="0">
              <a:buNone/>
            </a:pPr>
            <a:r>
              <a:rPr lang="en-IN" dirty="0"/>
              <a:t>}  Exception in thread main </a:t>
            </a:r>
            <a:r>
              <a:rPr lang="en-IN" dirty="0" err="1"/>
              <a:t>java.lang.ArithmeticException:not</a:t>
            </a:r>
            <a:r>
              <a:rPr lang="en-IN" dirty="0"/>
              <a:t> valid</a:t>
            </a:r>
          </a:p>
          <a:p>
            <a:endParaRPr lang="en-IN" dirty="0"/>
          </a:p>
        </p:txBody>
      </p:sp>
    </p:spTree>
    <p:extLst>
      <p:ext uri="{BB962C8B-B14F-4D97-AF65-F5344CB8AC3E}">
        <p14:creationId xmlns:p14="http://schemas.microsoft.com/office/powerpoint/2010/main" val="78623885"/>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throws keyword</a:t>
            </a:r>
            <a:br>
              <a:rPr lang="en-IN" dirty="0"/>
            </a:br>
            <a:endParaRPr lang="en-IN" dirty="0"/>
          </a:p>
        </p:txBody>
      </p:sp>
      <p:sp>
        <p:nvSpPr>
          <p:cNvPr id="3" name="Content Placeholder 2"/>
          <p:cNvSpPr>
            <a:spLocks noGrp="1"/>
          </p:cNvSpPr>
          <p:nvPr>
            <p:ph idx="1"/>
          </p:nvPr>
        </p:nvSpPr>
        <p:spPr/>
        <p:txBody>
          <a:bodyPr/>
          <a:lstStyle/>
          <a:p>
            <a:pPr algn="just"/>
            <a:r>
              <a:rPr lang="en-IN" dirty="0"/>
              <a:t>The </a:t>
            </a:r>
            <a:r>
              <a:rPr lang="en-IN" b="1" dirty="0"/>
              <a:t>Java throws keyword</a:t>
            </a:r>
            <a:r>
              <a:rPr lang="en-IN" dirty="0"/>
              <a:t> is used to declare an exception. It gives an information to the programmer that there may occur an exception so it is better for the programmer to provide the exception handling code so that normal flow can be maintained.</a:t>
            </a:r>
          </a:p>
          <a:p>
            <a:pPr algn="just"/>
            <a:r>
              <a:rPr lang="en-IN" dirty="0"/>
              <a:t>Exception Handling is mainly used to handle the checked exceptions. If there occurs any unchecked exception such as </a:t>
            </a:r>
            <a:r>
              <a:rPr lang="en-IN" dirty="0" err="1"/>
              <a:t>NullPointerException</a:t>
            </a:r>
            <a:r>
              <a:rPr lang="en-IN" dirty="0"/>
              <a:t>, it is programmers fault that he is not performing check up before the code being used.</a:t>
            </a:r>
          </a:p>
          <a:p>
            <a:pPr algn="just"/>
            <a:endParaRPr lang="en-IN" dirty="0"/>
          </a:p>
        </p:txBody>
      </p:sp>
    </p:spTree>
    <p:extLst>
      <p:ext uri="{BB962C8B-B14F-4D97-AF65-F5344CB8AC3E}">
        <p14:creationId xmlns:p14="http://schemas.microsoft.com/office/powerpoint/2010/main" val="2248234763"/>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Syntax of java throws</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err="1"/>
              <a:t>return_type</a:t>
            </a:r>
            <a:r>
              <a:rPr lang="en-IN" dirty="0"/>
              <a:t> </a:t>
            </a:r>
            <a:r>
              <a:rPr lang="en-IN" dirty="0" err="1"/>
              <a:t>method_name</a:t>
            </a:r>
            <a:r>
              <a:rPr lang="en-IN" dirty="0"/>
              <a:t>() </a:t>
            </a:r>
            <a:r>
              <a:rPr lang="en-IN" b="1" dirty="0"/>
              <a:t>throws</a:t>
            </a:r>
            <a:r>
              <a:rPr lang="en-IN" dirty="0"/>
              <a:t> </a:t>
            </a:r>
            <a:r>
              <a:rPr lang="en-IN" dirty="0" err="1"/>
              <a:t>exception_class_name</a:t>
            </a:r>
            <a:r>
              <a:rPr lang="en-IN" dirty="0"/>
              <a:t>{  </a:t>
            </a:r>
          </a:p>
          <a:p>
            <a:pPr marL="0" indent="0">
              <a:buNone/>
            </a:pPr>
            <a:r>
              <a:rPr lang="en-IN" dirty="0"/>
              <a:t>//method code  </a:t>
            </a:r>
          </a:p>
          <a:p>
            <a:pPr marL="0" indent="0">
              <a:buNone/>
            </a:pPr>
            <a:r>
              <a:rPr lang="en-IN" dirty="0"/>
              <a:t>}  </a:t>
            </a:r>
            <a:endParaRPr lang="en-IN" dirty="0" smtClean="0"/>
          </a:p>
          <a:p>
            <a:pPr marL="0" indent="0">
              <a:buNone/>
            </a:pPr>
            <a:r>
              <a:rPr lang="en-IN" dirty="0"/>
              <a:t>Which exception should be declared</a:t>
            </a:r>
          </a:p>
          <a:p>
            <a:pPr marL="0" indent="0">
              <a:buNone/>
            </a:pPr>
            <a:r>
              <a:rPr lang="en-IN" b="1" dirty="0" err="1"/>
              <a:t>Ans</a:t>
            </a:r>
            <a:r>
              <a:rPr lang="en-IN" b="1" dirty="0"/>
              <a:t>)</a:t>
            </a:r>
            <a:r>
              <a:rPr lang="en-IN" dirty="0"/>
              <a:t> checked exception only, because:</a:t>
            </a:r>
          </a:p>
          <a:p>
            <a:pPr marL="0" indent="0">
              <a:buNone/>
            </a:pPr>
            <a:r>
              <a:rPr lang="en-IN" b="1" dirty="0"/>
              <a:t>unchecked Exception:</a:t>
            </a:r>
            <a:r>
              <a:rPr lang="en-IN" dirty="0"/>
              <a:t> under your control so correct your code.</a:t>
            </a:r>
          </a:p>
          <a:p>
            <a:pPr marL="0" indent="0" algn="just">
              <a:buNone/>
            </a:pPr>
            <a:r>
              <a:rPr lang="en-IN" b="1" dirty="0"/>
              <a:t>error:</a:t>
            </a:r>
            <a:r>
              <a:rPr lang="en-IN" dirty="0"/>
              <a:t> beyond your control e.g. you are unable to do anything if there occurs </a:t>
            </a:r>
            <a:r>
              <a:rPr lang="en-IN" dirty="0" err="1"/>
              <a:t>VirtualMachineError</a:t>
            </a:r>
            <a:r>
              <a:rPr lang="en-IN" dirty="0"/>
              <a:t> or </a:t>
            </a:r>
            <a:r>
              <a:rPr lang="en-IN" dirty="0" err="1"/>
              <a:t>StackOverflowError</a:t>
            </a:r>
            <a:r>
              <a:rPr lang="en-IN" dirty="0"/>
              <a:t>.</a:t>
            </a:r>
          </a:p>
          <a:p>
            <a:pPr marL="0" indent="0">
              <a:buNone/>
            </a:pPr>
            <a:endParaRPr lang="en-IN" dirty="0"/>
          </a:p>
          <a:p>
            <a:endParaRPr lang="en-IN" dirty="0"/>
          </a:p>
        </p:txBody>
      </p:sp>
    </p:spTree>
    <p:extLst>
      <p:ext uri="{BB962C8B-B14F-4D97-AF65-F5344CB8AC3E}">
        <p14:creationId xmlns:p14="http://schemas.microsoft.com/office/powerpoint/2010/main" val="87009916"/>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Advantage of Java throws keyword</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Now </a:t>
            </a:r>
            <a:r>
              <a:rPr lang="en-IN" dirty="0"/>
              <a:t>Checked Exception can be propagated (forwarded in call stack).</a:t>
            </a:r>
          </a:p>
          <a:p>
            <a:r>
              <a:rPr lang="en-IN" dirty="0"/>
              <a:t>It provides information to the caller of the method about the exception.</a:t>
            </a:r>
          </a:p>
          <a:p>
            <a:pPr marL="0" indent="0">
              <a:buNone/>
            </a:pPr>
            <a:r>
              <a:rPr lang="en-IN" dirty="0"/>
              <a:t>import </a:t>
            </a:r>
            <a:r>
              <a:rPr lang="en-IN" dirty="0" err="1"/>
              <a:t>java.io.IOException</a:t>
            </a:r>
            <a:r>
              <a:rPr lang="en-IN" dirty="0"/>
              <a:t>;  </a:t>
            </a:r>
          </a:p>
          <a:p>
            <a:pPr marL="0" indent="0">
              <a:buNone/>
            </a:pPr>
            <a:r>
              <a:rPr lang="en-IN" dirty="0"/>
              <a:t>class Testthrows1{  </a:t>
            </a:r>
          </a:p>
          <a:p>
            <a:pPr marL="0" indent="0">
              <a:buNone/>
            </a:pPr>
            <a:r>
              <a:rPr lang="en-IN" dirty="0"/>
              <a:t>  void m()throws </a:t>
            </a:r>
            <a:r>
              <a:rPr lang="en-IN" dirty="0" err="1"/>
              <a:t>IOException</a:t>
            </a:r>
            <a:r>
              <a:rPr lang="en-IN" dirty="0"/>
              <a:t>{  </a:t>
            </a:r>
          </a:p>
          <a:p>
            <a:pPr marL="0" indent="0">
              <a:buNone/>
            </a:pPr>
            <a:r>
              <a:rPr lang="en-IN" dirty="0"/>
              <a:t>    throw new </a:t>
            </a:r>
            <a:r>
              <a:rPr lang="en-IN" dirty="0" err="1"/>
              <a:t>IOException</a:t>
            </a:r>
            <a:r>
              <a:rPr lang="en-IN" dirty="0"/>
              <a:t>("device error");//checked exception  </a:t>
            </a:r>
          </a:p>
          <a:p>
            <a:pPr marL="0" indent="0">
              <a:buNone/>
            </a:pPr>
            <a:r>
              <a:rPr lang="en-IN" dirty="0"/>
              <a:t>  }  </a:t>
            </a:r>
          </a:p>
          <a:p>
            <a:pPr marL="0" indent="0">
              <a:buNone/>
            </a:pPr>
            <a:r>
              <a:rPr lang="en-IN" dirty="0"/>
              <a:t>  void n()throws </a:t>
            </a:r>
            <a:r>
              <a:rPr lang="en-IN" dirty="0" err="1"/>
              <a:t>IOException</a:t>
            </a:r>
            <a:r>
              <a:rPr lang="en-IN" dirty="0"/>
              <a:t>{  </a:t>
            </a:r>
          </a:p>
          <a:p>
            <a:pPr marL="0" indent="0">
              <a:buNone/>
            </a:pPr>
            <a:r>
              <a:rPr lang="en-IN" dirty="0"/>
              <a:t>    m();  </a:t>
            </a:r>
          </a:p>
          <a:p>
            <a:pPr marL="0" indent="0">
              <a:buNone/>
            </a:pPr>
            <a:r>
              <a:rPr lang="en-IN" dirty="0"/>
              <a:t>  }  </a:t>
            </a:r>
          </a:p>
          <a:p>
            <a:pPr marL="0" indent="0">
              <a:buNone/>
            </a:pPr>
            <a:endParaRPr lang="en-IN" dirty="0"/>
          </a:p>
        </p:txBody>
      </p:sp>
    </p:spTree>
    <p:extLst>
      <p:ext uri="{BB962C8B-B14F-4D97-AF65-F5344CB8AC3E}">
        <p14:creationId xmlns:p14="http://schemas.microsoft.com/office/powerpoint/2010/main" val="1597721413"/>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dirty="0"/>
              <a:t> </a:t>
            </a:r>
            <a:r>
              <a:rPr lang="en-IN" b="1" dirty="0"/>
              <a:t>void</a:t>
            </a:r>
            <a:r>
              <a:rPr lang="en-IN" dirty="0"/>
              <a:t> p(){  </a:t>
            </a:r>
          </a:p>
          <a:p>
            <a:pPr marL="0" indent="0">
              <a:buNone/>
            </a:pPr>
            <a:r>
              <a:rPr lang="en-IN" dirty="0"/>
              <a:t>   </a:t>
            </a:r>
            <a:r>
              <a:rPr lang="en-IN" b="1" dirty="0"/>
              <a:t>try</a:t>
            </a:r>
            <a:r>
              <a:rPr lang="en-IN" dirty="0"/>
              <a:t>{  </a:t>
            </a:r>
          </a:p>
          <a:p>
            <a:pPr marL="0" indent="0">
              <a:buNone/>
            </a:pPr>
            <a:r>
              <a:rPr lang="en-IN" dirty="0"/>
              <a:t>    n();  </a:t>
            </a:r>
          </a:p>
          <a:p>
            <a:pPr marL="0" indent="0">
              <a:buNone/>
            </a:pPr>
            <a:r>
              <a:rPr lang="en-IN" dirty="0"/>
              <a:t>   }</a:t>
            </a:r>
            <a:r>
              <a:rPr lang="en-IN" b="1" dirty="0"/>
              <a:t>catch</a:t>
            </a:r>
            <a:r>
              <a:rPr lang="en-IN" dirty="0"/>
              <a:t>(Exception e){</a:t>
            </a:r>
            <a:r>
              <a:rPr lang="en-IN" dirty="0" err="1"/>
              <a:t>System.out.println</a:t>
            </a:r>
            <a:r>
              <a:rPr lang="en-IN" dirty="0"/>
              <a:t>("exception handled");}  </a:t>
            </a:r>
          </a:p>
          <a:p>
            <a:pPr marL="0" indent="0">
              <a:buNone/>
            </a:pPr>
            <a:r>
              <a:rPr lang="en-IN" dirty="0"/>
              <a:t>  }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Testthrows1 </a:t>
            </a:r>
            <a:r>
              <a:rPr lang="en-IN" dirty="0" err="1"/>
              <a:t>obj</a:t>
            </a:r>
            <a:r>
              <a:rPr lang="en-IN" dirty="0"/>
              <a:t>=</a:t>
            </a:r>
            <a:r>
              <a:rPr lang="en-IN" b="1" dirty="0"/>
              <a:t>new</a:t>
            </a:r>
            <a:r>
              <a:rPr lang="en-IN" dirty="0"/>
              <a:t> Testthrows1();  </a:t>
            </a:r>
          </a:p>
          <a:p>
            <a:pPr marL="0" indent="0">
              <a:buNone/>
            </a:pPr>
            <a:r>
              <a:rPr lang="en-IN" dirty="0"/>
              <a:t>   </a:t>
            </a:r>
            <a:r>
              <a:rPr lang="en-IN" dirty="0" err="1"/>
              <a:t>obj.p</a:t>
            </a:r>
            <a:r>
              <a:rPr lang="en-IN" dirty="0"/>
              <a:t>();  </a:t>
            </a:r>
          </a:p>
          <a:p>
            <a:pPr marL="0" indent="0">
              <a:buNone/>
            </a:pPr>
            <a:r>
              <a:rPr lang="en-IN" dirty="0"/>
              <a:t>   </a:t>
            </a:r>
            <a:r>
              <a:rPr lang="en-IN" dirty="0" err="1"/>
              <a:t>System.out.println</a:t>
            </a:r>
            <a:r>
              <a:rPr lang="en-IN" dirty="0"/>
              <a:t>("normal flow...");  </a:t>
            </a:r>
          </a:p>
          <a:p>
            <a:pPr marL="0" indent="0">
              <a:buNone/>
            </a:pPr>
            <a:r>
              <a:rPr lang="en-IN" dirty="0"/>
              <a:t>  }  </a:t>
            </a:r>
          </a:p>
          <a:p>
            <a:pPr marL="0" indent="0">
              <a:buNone/>
            </a:pPr>
            <a:r>
              <a:rPr lang="en-IN" dirty="0" smtClean="0"/>
              <a:t>}  </a:t>
            </a:r>
          </a:p>
          <a:p>
            <a:endParaRPr lang="en-IN" dirty="0"/>
          </a:p>
        </p:txBody>
      </p:sp>
      <p:sp>
        <p:nvSpPr>
          <p:cNvPr id="4" name="Rectangle 3"/>
          <p:cNvSpPr/>
          <p:nvPr/>
        </p:nvSpPr>
        <p:spPr>
          <a:xfrm>
            <a:off x="3851920" y="5327432"/>
            <a:ext cx="4572000" cy="646331"/>
          </a:xfrm>
          <a:prstGeom prst="rect">
            <a:avLst/>
          </a:prstGeom>
        </p:spPr>
        <p:txBody>
          <a:bodyPr>
            <a:spAutoFit/>
          </a:bodyPr>
          <a:lstStyle/>
          <a:p>
            <a:r>
              <a:rPr lang="en-IN" b="1" dirty="0">
                <a:solidFill>
                  <a:srgbClr val="FF0000"/>
                </a:solidFill>
              </a:rPr>
              <a:t>Output:</a:t>
            </a:r>
          </a:p>
          <a:p>
            <a:r>
              <a:rPr lang="en-IN" b="1" dirty="0">
                <a:solidFill>
                  <a:srgbClr val="FF0000"/>
                </a:solidFill>
              </a:rPr>
              <a:t>exception handled normal flow...</a:t>
            </a:r>
          </a:p>
        </p:txBody>
      </p:sp>
    </p:spTree>
    <p:extLst>
      <p:ext uri="{BB962C8B-B14F-4D97-AF65-F5344CB8AC3E}">
        <p14:creationId xmlns:p14="http://schemas.microsoft.com/office/powerpoint/2010/main" val="4062467039"/>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Difference between throw and throws in Java</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27451573"/>
              </p:ext>
            </p:extLst>
          </p:nvPr>
        </p:nvGraphicFramePr>
        <p:xfrm>
          <a:off x="693912" y="1412776"/>
          <a:ext cx="7992888" cy="4602901"/>
        </p:xfrm>
        <a:graphic>
          <a:graphicData uri="http://schemas.openxmlformats.org/drawingml/2006/table">
            <a:tbl>
              <a:tblPr/>
              <a:tblGrid>
                <a:gridCol w="576065"/>
                <a:gridCol w="3574089"/>
                <a:gridCol w="3842734"/>
              </a:tblGrid>
              <a:tr h="301133">
                <a:tc>
                  <a:txBody>
                    <a:bodyPr/>
                    <a:lstStyle/>
                    <a:p>
                      <a:pPr algn="l" fontAlgn="t"/>
                      <a:r>
                        <a:rPr lang="en-IN" sz="1800" b="1" dirty="0" smtClean="0">
                          <a:solidFill>
                            <a:srgbClr val="000000"/>
                          </a:solidFill>
                          <a:effectLst/>
                          <a:latin typeface="times new roman"/>
                        </a:rPr>
                        <a:t>NO.</a:t>
                      </a:r>
                      <a:endParaRPr lang="en-IN" sz="1800" b="1" dirty="0">
                        <a:solidFill>
                          <a:srgbClr val="000000"/>
                        </a:solidFill>
                        <a:effectLst/>
                        <a:latin typeface="times new roman"/>
                      </a:endParaRPr>
                    </a:p>
                  </a:txBody>
                  <a:tcPr marL="62583" marR="62583" marT="62583" marB="62583">
                    <a:lnL w="9525" cap="flat" cmpd="sng" algn="ctr">
                      <a:solidFill>
                        <a:srgbClr val="C0A7AD"/>
                      </a:solidFill>
                      <a:prstDash val="solid"/>
                      <a:round/>
                      <a:headEnd type="none" w="med" len="med"/>
                      <a:tailEnd type="none" w="med" len="med"/>
                    </a:lnL>
                    <a:lnR w="9525" cap="flat" cmpd="sng" algn="ctr">
                      <a:solidFill>
                        <a:srgbClr val="C0A7AD"/>
                      </a:solidFill>
                      <a:prstDash val="solid"/>
                      <a:round/>
                      <a:headEnd type="none" w="med" len="med"/>
                      <a:tailEnd type="none" w="med" len="med"/>
                    </a:lnR>
                    <a:lnT w="9525" cap="flat" cmpd="sng" algn="ctr">
                      <a:solidFill>
                        <a:srgbClr val="C0A7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b="1" dirty="0" smtClean="0">
                          <a:solidFill>
                            <a:srgbClr val="000000"/>
                          </a:solidFill>
                          <a:effectLst/>
                          <a:latin typeface="times new roman"/>
                        </a:rPr>
                        <a:t>THROW</a:t>
                      </a:r>
                      <a:endParaRPr lang="en-IN" sz="1800" b="1" dirty="0">
                        <a:solidFill>
                          <a:srgbClr val="000000"/>
                        </a:solidFill>
                        <a:effectLst/>
                        <a:latin typeface="times new roman"/>
                      </a:endParaRPr>
                    </a:p>
                  </a:txBody>
                  <a:tcPr marL="62583" marR="62583" marT="62583" marB="62583">
                    <a:lnL w="9525" cap="flat" cmpd="sng" algn="ctr">
                      <a:solidFill>
                        <a:srgbClr val="C0A7AD"/>
                      </a:solidFill>
                      <a:prstDash val="solid"/>
                      <a:round/>
                      <a:headEnd type="none" w="med" len="med"/>
                      <a:tailEnd type="none" w="med" len="med"/>
                    </a:lnL>
                    <a:lnR w="9525" cap="flat" cmpd="sng" algn="ctr">
                      <a:solidFill>
                        <a:srgbClr val="C0A7AD"/>
                      </a:solidFill>
                      <a:prstDash val="solid"/>
                      <a:round/>
                      <a:headEnd type="none" w="med" len="med"/>
                      <a:tailEnd type="none" w="med" len="med"/>
                    </a:lnR>
                    <a:lnT w="9525" cap="flat" cmpd="sng" algn="ctr">
                      <a:solidFill>
                        <a:srgbClr val="C0A7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b="1" dirty="0" smtClean="0">
                          <a:solidFill>
                            <a:srgbClr val="000000"/>
                          </a:solidFill>
                          <a:effectLst/>
                          <a:latin typeface="times new roman"/>
                        </a:rPr>
                        <a:t>THROWS</a:t>
                      </a:r>
                      <a:endParaRPr lang="en-IN" sz="1800" b="1" dirty="0">
                        <a:solidFill>
                          <a:srgbClr val="000000"/>
                        </a:solidFill>
                        <a:effectLst/>
                        <a:latin typeface="times new roman"/>
                      </a:endParaRPr>
                    </a:p>
                  </a:txBody>
                  <a:tcPr marL="62583" marR="62583" marT="62583" marB="62583">
                    <a:lnL w="9525" cap="flat" cmpd="sng" algn="ctr">
                      <a:solidFill>
                        <a:srgbClr val="C0A7AD"/>
                      </a:solidFill>
                      <a:prstDash val="solid"/>
                      <a:round/>
                      <a:headEnd type="none" w="med" len="med"/>
                      <a:tailEnd type="none" w="med" len="med"/>
                    </a:lnL>
                    <a:lnR w="9525" cap="flat" cmpd="sng" algn="ctr">
                      <a:solidFill>
                        <a:srgbClr val="C0A7AD"/>
                      </a:solidFill>
                      <a:prstDash val="solid"/>
                      <a:round/>
                      <a:headEnd type="none" w="med" len="med"/>
                      <a:tailEnd type="none" w="med" len="med"/>
                    </a:lnR>
                    <a:lnT w="9525" cap="flat" cmpd="sng" algn="ctr">
                      <a:solidFill>
                        <a:srgbClr val="C0A7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905288">
                <a:tc>
                  <a:txBody>
                    <a:bodyPr/>
                    <a:lstStyle/>
                    <a:p>
                      <a:pPr algn="just" fontAlgn="t"/>
                      <a:r>
                        <a:rPr lang="en-IN" sz="1000" b="0" i="0">
                          <a:solidFill>
                            <a:srgbClr val="000000"/>
                          </a:solidFill>
                          <a:effectLst/>
                          <a:latin typeface="verdana"/>
                        </a:rPr>
                        <a:t>1)</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Java throw keyword is used to explicitly throw an exception.</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Java throws keyword is used to declare an exception.</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55466">
                <a:tc>
                  <a:txBody>
                    <a:bodyPr/>
                    <a:lstStyle/>
                    <a:p>
                      <a:pPr algn="just" fontAlgn="t"/>
                      <a:r>
                        <a:rPr lang="en-IN" sz="1000" b="0" i="0">
                          <a:solidFill>
                            <a:srgbClr val="000000"/>
                          </a:solidFill>
                          <a:effectLst/>
                          <a:latin typeface="verdana"/>
                        </a:rPr>
                        <a:t>2)</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Checked exception cannot be propagated using throw only.</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a:solidFill>
                            <a:srgbClr val="000000"/>
                          </a:solidFill>
                          <a:effectLst/>
                          <a:latin typeface="Times New Roman" pitchFamily="18" charset="0"/>
                          <a:cs typeface="Times New Roman" pitchFamily="18" charset="0"/>
                        </a:rPr>
                        <a:t>Checked exception can be propagated with throws.</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79384">
                <a:tc>
                  <a:txBody>
                    <a:bodyPr/>
                    <a:lstStyle/>
                    <a:p>
                      <a:pPr algn="just" fontAlgn="t"/>
                      <a:r>
                        <a:rPr lang="en-IN" sz="1000" b="0" i="0">
                          <a:solidFill>
                            <a:srgbClr val="000000"/>
                          </a:solidFill>
                          <a:effectLst/>
                          <a:latin typeface="verdana"/>
                        </a:rPr>
                        <a:t>3)</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Throw is followed by an instance.</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Throws is followed by class.</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79384">
                <a:tc>
                  <a:txBody>
                    <a:bodyPr/>
                    <a:lstStyle/>
                    <a:p>
                      <a:pPr algn="just" fontAlgn="t"/>
                      <a:r>
                        <a:rPr lang="en-IN" sz="1000" b="0" i="0">
                          <a:solidFill>
                            <a:srgbClr val="000000"/>
                          </a:solidFill>
                          <a:effectLst/>
                          <a:latin typeface="verdana"/>
                        </a:rPr>
                        <a:t>4)</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Throw is used within the method.</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Throws is used with the method signature.</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231193">
                <a:tc>
                  <a:txBody>
                    <a:bodyPr/>
                    <a:lstStyle/>
                    <a:p>
                      <a:pPr algn="just" fontAlgn="t"/>
                      <a:r>
                        <a:rPr lang="en-IN" sz="1000" b="0" i="0">
                          <a:solidFill>
                            <a:srgbClr val="000000"/>
                          </a:solidFill>
                          <a:effectLst/>
                          <a:latin typeface="verdana"/>
                        </a:rPr>
                        <a:t>5)</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You cannot throw multiple exceptions.</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You can declare multiple exceptions e.g.</a:t>
                      </a:r>
                      <a:br>
                        <a:rPr lang="en-IN" sz="1800" b="0" i="0" dirty="0">
                          <a:solidFill>
                            <a:srgbClr val="000000"/>
                          </a:solidFill>
                          <a:effectLst/>
                          <a:latin typeface="Times New Roman" pitchFamily="18" charset="0"/>
                          <a:cs typeface="Times New Roman" pitchFamily="18" charset="0"/>
                        </a:rPr>
                      </a:br>
                      <a:r>
                        <a:rPr lang="en-IN" sz="1800" b="0" i="0" dirty="0">
                          <a:solidFill>
                            <a:srgbClr val="000000"/>
                          </a:solidFill>
                          <a:effectLst/>
                          <a:latin typeface="Times New Roman" pitchFamily="18" charset="0"/>
                          <a:cs typeface="Times New Roman" pitchFamily="18" charset="0"/>
                        </a:rPr>
                        <a:t>public void method()throws </a:t>
                      </a:r>
                      <a:r>
                        <a:rPr lang="en-IN" sz="1800" b="0" i="0" dirty="0" err="1">
                          <a:solidFill>
                            <a:srgbClr val="000000"/>
                          </a:solidFill>
                          <a:effectLst/>
                          <a:latin typeface="Times New Roman" pitchFamily="18" charset="0"/>
                          <a:cs typeface="Times New Roman" pitchFamily="18" charset="0"/>
                        </a:rPr>
                        <a:t>IOException,SQLException</a:t>
                      </a:r>
                      <a:r>
                        <a:rPr lang="en-IN" sz="1800" b="0" i="0" dirty="0">
                          <a:solidFill>
                            <a:srgbClr val="000000"/>
                          </a:solidFill>
                          <a:effectLst/>
                          <a:latin typeface="Times New Roman" pitchFamily="18" charset="0"/>
                          <a:cs typeface="Times New Roman" pitchFamily="18" charset="0"/>
                        </a:rPr>
                        <a:t>.</a:t>
                      </a:r>
                    </a:p>
                  </a:txBody>
                  <a:tcPr marL="41722" marR="41722" marT="41722" marB="4172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39339166"/>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Difference between final, finally and finalize</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5250758"/>
              </p:ext>
            </p:extLst>
          </p:nvPr>
        </p:nvGraphicFramePr>
        <p:xfrm>
          <a:off x="539552" y="1547476"/>
          <a:ext cx="8424936" cy="2556199"/>
        </p:xfrm>
        <a:graphic>
          <a:graphicData uri="http://schemas.openxmlformats.org/drawingml/2006/table">
            <a:tbl>
              <a:tblPr/>
              <a:tblGrid>
                <a:gridCol w="612723"/>
                <a:gridCol w="3599745"/>
                <a:gridCol w="2106234"/>
                <a:gridCol w="2106234"/>
              </a:tblGrid>
              <a:tr h="329032">
                <a:tc>
                  <a:txBody>
                    <a:bodyPr/>
                    <a:lstStyle/>
                    <a:p>
                      <a:pPr algn="l" fontAlgn="t"/>
                      <a:r>
                        <a:rPr lang="en-IN" sz="1800" dirty="0">
                          <a:solidFill>
                            <a:srgbClr val="000000"/>
                          </a:solidFill>
                          <a:effectLst/>
                          <a:latin typeface="Times New Roman" pitchFamily="18" charset="0"/>
                          <a:cs typeface="Times New Roman" pitchFamily="18" charset="0"/>
                        </a:rPr>
                        <a:t>No.</a:t>
                      </a:r>
                    </a:p>
                  </a:txBody>
                  <a:tcPr marL="74780" marR="74780" marT="74780" marB="74780">
                    <a:lnL w="9525" cap="flat" cmpd="sng" algn="ctr">
                      <a:solidFill>
                        <a:srgbClr val="4081AD"/>
                      </a:solidFill>
                      <a:prstDash val="solid"/>
                      <a:round/>
                      <a:headEnd type="none" w="med" len="med"/>
                      <a:tailEnd type="none" w="med" len="med"/>
                    </a:lnL>
                    <a:lnR w="9525" cap="flat" cmpd="sng" algn="ctr">
                      <a:solidFill>
                        <a:srgbClr val="4081AD"/>
                      </a:solidFill>
                      <a:prstDash val="solid"/>
                      <a:round/>
                      <a:headEnd type="none" w="med" len="med"/>
                      <a:tailEnd type="none" w="med" len="med"/>
                    </a:lnR>
                    <a:lnT w="9525" cap="flat" cmpd="sng" algn="ctr">
                      <a:solidFill>
                        <a:srgbClr val="4081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itchFamily="18" charset="0"/>
                          <a:cs typeface="Times New Roman" pitchFamily="18" charset="0"/>
                        </a:rPr>
                        <a:t>final</a:t>
                      </a:r>
                    </a:p>
                  </a:txBody>
                  <a:tcPr marL="74780" marR="74780" marT="74780" marB="74780">
                    <a:lnL w="9525" cap="flat" cmpd="sng" algn="ctr">
                      <a:solidFill>
                        <a:srgbClr val="4081AD"/>
                      </a:solidFill>
                      <a:prstDash val="solid"/>
                      <a:round/>
                      <a:headEnd type="none" w="med" len="med"/>
                      <a:tailEnd type="none" w="med" len="med"/>
                    </a:lnL>
                    <a:lnR w="9525" cap="flat" cmpd="sng" algn="ctr">
                      <a:solidFill>
                        <a:srgbClr val="4081AD"/>
                      </a:solidFill>
                      <a:prstDash val="solid"/>
                      <a:round/>
                      <a:headEnd type="none" w="med" len="med"/>
                      <a:tailEnd type="none" w="med" len="med"/>
                    </a:lnR>
                    <a:lnT w="9525" cap="flat" cmpd="sng" algn="ctr">
                      <a:solidFill>
                        <a:srgbClr val="4081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itchFamily="18" charset="0"/>
                          <a:cs typeface="Times New Roman" pitchFamily="18" charset="0"/>
                        </a:rPr>
                        <a:t>finally</a:t>
                      </a:r>
                    </a:p>
                  </a:txBody>
                  <a:tcPr marL="74780" marR="74780" marT="74780" marB="74780">
                    <a:lnL w="9525" cap="flat" cmpd="sng" algn="ctr">
                      <a:solidFill>
                        <a:srgbClr val="4081AD"/>
                      </a:solidFill>
                      <a:prstDash val="solid"/>
                      <a:round/>
                      <a:headEnd type="none" w="med" len="med"/>
                      <a:tailEnd type="none" w="med" len="med"/>
                    </a:lnL>
                    <a:lnR w="9525" cap="flat" cmpd="sng" algn="ctr">
                      <a:solidFill>
                        <a:srgbClr val="4081AD"/>
                      </a:solidFill>
                      <a:prstDash val="solid"/>
                      <a:round/>
                      <a:headEnd type="none" w="med" len="med"/>
                      <a:tailEnd type="none" w="med" len="med"/>
                    </a:lnR>
                    <a:lnT w="9525" cap="flat" cmpd="sng" algn="ctr">
                      <a:solidFill>
                        <a:srgbClr val="4081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itchFamily="18" charset="0"/>
                          <a:cs typeface="Times New Roman" pitchFamily="18" charset="0"/>
                        </a:rPr>
                        <a:t>finalize</a:t>
                      </a:r>
                    </a:p>
                  </a:txBody>
                  <a:tcPr marL="74780" marR="74780" marT="74780" marB="74780">
                    <a:lnL w="9525" cap="flat" cmpd="sng" algn="ctr">
                      <a:solidFill>
                        <a:srgbClr val="4081AD"/>
                      </a:solidFill>
                      <a:prstDash val="solid"/>
                      <a:round/>
                      <a:headEnd type="none" w="med" len="med"/>
                      <a:tailEnd type="none" w="med" len="med"/>
                    </a:lnL>
                    <a:lnR w="9525" cap="flat" cmpd="sng" algn="ctr">
                      <a:solidFill>
                        <a:srgbClr val="4081AD"/>
                      </a:solidFill>
                      <a:prstDash val="solid"/>
                      <a:round/>
                      <a:headEnd type="none" w="med" len="med"/>
                      <a:tailEnd type="none" w="med" len="med"/>
                    </a:lnR>
                    <a:lnT w="9525" cap="flat" cmpd="sng" algn="ctr">
                      <a:solidFill>
                        <a:srgbClr val="4081A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673668">
                <a:tc>
                  <a:txBody>
                    <a:bodyPr/>
                    <a:lstStyle/>
                    <a:p>
                      <a:pPr algn="just" fontAlgn="t"/>
                      <a:r>
                        <a:rPr lang="en-IN" sz="1800" b="0" i="0" dirty="0">
                          <a:solidFill>
                            <a:srgbClr val="000000"/>
                          </a:solidFill>
                          <a:effectLst/>
                          <a:latin typeface="Times New Roman" pitchFamily="18" charset="0"/>
                          <a:cs typeface="Times New Roman" pitchFamily="18" charset="0"/>
                        </a:rPr>
                        <a:t>1)</a:t>
                      </a:r>
                    </a:p>
                  </a:txBody>
                  <a:tcPr marL="49853" marR="49853" marT="49853" marB="49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Final is used to apply restrictions on class, method and variable. Final class can't be inherited, final method can't be overridden and final variable value can't be changed.</a:t>
                      </a:r>
                    </a:p>
                  </a:txBody>
                  <a:tcPr marL="49853" marR="49853" marT="49853" marB="49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Finally is used to place important code, it will be executed whether exception is handled or not.</a:t>
                      </a:r>
                    </a:p>
                  </a:txBody>
                  <a:tcPr marL="49853" marR="49853" marT="49853" marB="49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Finalize is used to perform clean up processing just before object is garbage collected.</a:t>
                      </a:r>
                    </a:p>
                  </a:txBody>
                  <a:tcPr marL="49853" marR="49853" marT="49853" marB="49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58651">
                <a:tc>
                  <a:txBody>
                    <a:bodyPr/>
                    <a:lstStyle/>
                    <a:p>
                      <a:pPr algn="just" fontAlgn="t"/>
                      <a:r>
                        <a:rPr lang="en-IN" sz="1800" b="0" i="0">
                          <a:solidFill>
                            <a:srgbClr val="000000"/>
                          </a:solidFill>
                          <a:effectLst/>
                          <a:latin typeface="Times New Roman" pitchFamily="18" charset="0"/>
                          <a:cs typeface="Times New Roman" pitchFamily="18" charset="0"/>
                        </a:rPr>
                        <a:t>2)</a:t>
                      </a:r>
                    </a:p>
                  </a:txBody>
                  <a:tcPr marL="49853" marR="49853" marT="49853" marB="49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a:solidFill>
                            <a:srgbClr val="000000"/>
                          </a:solidFill>
                          <a:effectLst/>
                          <a:latin typeface="Times New Roman" pitchFamily="18" charset="0"/>
                          <a:cs typeface="Times New Roman" pitchFamily="18" charset="0"/>
                        </a:rPr>
                        <a:t>Final is a keyword.</a:t>
                      </a:r>
                    </a:p>
                  </a:txBody>
                  <a:tcPr marL="49853" marR="49853" marT="49853" marB="49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a:solidFill>
                            <a:srgbClr val="000000"/>
                          </a:solidFill>
                          <a:effectLst/>
                          <a:latin typeface="Times New Roman" pitchFamily="18" charset="0"/>
                          <a:cs typeface="Times New Roman" pitchFamily="18" charset="0"/>
                        </a:rPr>
                        <a:t>Finally is a block.</a:t>
                      </a:r>
                    </a:p>
                  </a:txBody>
                  <a:tcPr marL="49853" marR="49853" marT="49853" marB="49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b="0" i="0" dirty="0">
                          <a:solidFill>
                            <a:srgbClr val="000000"/>
                          </a:solidFill>
                          <a:effectLst/>
                          <a:latin typeface="Times New Roman" pitchFamily="18" charset="0"/>
                          <a:cs typeface="Times New Roman" pitchFamily="18" charset="0"/>
                        </a:rPr>
                        <a:t>Finalize is a method.</a:t>
                      </a:r>
                    </a:p>
                  </a:txBody>
                  <a:tcPr marL="49853" marR="49853" marT="49853" marB="4985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755957425"/>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final example</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a:t>class</a:t>
            </a:r>
            <a:r>
              <a:rPr lang="en-IN" dirty="0"/>
              <a:t> </a:t>
            </a:r>
            <a:r>
              <a:rPr lang="en-IN" dirty="0" err="1"/>
              <a:t>FinalExample</a:t>
            </a: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b="1" dirty="0"/>
              <a:t>final</a:t>
            </a:r>
            <a:r>
              <a:rPr lang="en-IN" dirty="0"/>
              <a:t> </a:t>
            </a:r>
            <a:r>
              <a:rPr lang="en-IN" b="1" dirty="0" err="1"/>
              <a:t>int</a:t>
            </a:r>
            <a:r>
              <a:rPr lang="en-IN" dirty="0"/>
              <a:t> x=100;  </a:t>
            </a:r>
          </a:p>
          <a:p>
            <a:pPr marL="0" indent="0">
              <a:buNone/>
            </a:pPr>
            <a:r>
              <a:rPr lang="en-IN" dirty="0"/>
              <a:t>x=200;//Compile Time Error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683972966"/>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finally example</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a:t>class</a:t>
            </a:r>
            <a:r>
              <a:rPr lang="en-IN" dirty="0"/>
              <a:t> </a:t>
            </a:r>
            <a:r>
              <a:rPr lang="en-IN" dirty="0" err="1"/>
              <a:t>FinallyExample</a:t>
            </a: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b="1" dirty="0"/>
              <a:t>try</a:t>
            </a:r>
            <a:r>
              <a:rPr lang="en-IN" dirty="0"/>
              <a:t>{  </a:t>
            </a:r>
          </a:p>
          <a:p>
            <a:pPr marL="0" indent="0">
              <a:buNone/>
            </a:pPr>
            <a:r>
              <a:rPr lang="en-IN" b="1" dirty="0" err="1"/>
              <a:t>int</a:t>
            </a:r>
            <a:r>
              <a:rPr lang="en-IN" dirty="0"/>
              <a:t> x=300;  </a:t>
            </a:r>
          </a:p>
          <a:p>
            <a:pPr marL="0" indent="0">
              <a:buNone/>
            </a:pPr>
            <a:r>
              <a:rPr lang="en-IN" dirty="0"/>
              <a:t>}</a:t>
            </a:r>
            <a:r>
              <a:rPr lang="en-IN" b="1" dirty="0"/>
              <a:t>catch</a:t>
            </a:r>
            <a:r>
              <a:rPr lang="en-IN" dirty="0"/>
              <a:t>(Exception e){</a:t>
            </a:r>
            <a:r>
              <a:rPr lang="en-IN" dirty="0" err="1"/>
              <a:t>System.out.println</a:t>
            </a:r>
            <a:r>
              <a:rPr lang="en-IN" dirty="0"/>
              <a:t>(e);}  </a:t>
            </a:r>
          </a:p>
          <a:p>
            <a:pPr marL="0" indent="0">
              <a:buNone/>
            </a:pPr>
            <a:r>
              <a:rPr lang="en-IN" b="1" dirty="0"/>
              <a:t>finally</a:t>
            </a:r>
            <a:r>
              <a:rPr lang="en-IN" dirty="0"/>
              <a:t>{</a:t>
            </a:r>
            <a:r>
              <a:rPr lang="en-IN" dirty="0" err="1"/>
              <a:t>System.out.println</a:t>
            </a:r>
            <a:r>
              <a:rPr lang="en-IN" dirty="0"/>
              <a:t>("finally block is executed");}  </a:t>
            </a:r>
          </a:p>
          <a:p>
            <a:pPr marL="0" indent="0">
              <a:buNone/>
            </a:pPr>
            <a:r>
              <a:rPr lang="en-IN" dirty="0"/>
              <a:t>}}  </a:t>
            </a:r>
          </a:p>
          <a:p>
            <a:endParaRPr lang="en-IN" dirty="0"/>
          </a:p>
        </p:txBody>
      </p:sp>
    </p:spTree>
    <p:extLst>
      <p:ext uri="{BB962C8B-B14F-4D97-AF65-F5344CB8AC3E}">
        <p14:creationId xmlns:p14="http://schemas.microsoft.com/office/powerpoint/2010/main" val="3410482630"/>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a:r>
            <a:br>
              <a:rPr lang="en-IN" b="1" dirty="0"/>
            </a:br>
            <a:r>
              <a:rPr lang="en-IN" b="1" dirty="0" smtClean="0"/>
              <a:t>Types of errors</a:t>
            </a:r>
            <a:endParaRPr lang="en-IN" dirty="0"/>
          </a:p>
        </p:txBody>
      </p:sp>
      <p:sp>
        <p:nvSpPr>
          <p:cNvPr id="3" name="Content Placeholder 2"/>
          <p:cNvSpPr>
            <a:spLocks noGrp="1"/>
          </p:cNvSpPr>
          <p:nvPr>
            <p:ph idx="1"/>
          </p:nvPr>
        </p:nvSpPr>
        <p:spPr/>
        <p:txBody>
          <a:bodyPr>
            <a:normAutofit fontScale="92500" lnSpcReduction="10000"/>
          </a:bodyPr>
          <a:lstStyle/>
          <a:p>
            <a:pPr marL="0" indent="0">
              <a:buFont typeface="Monotype Sorts" pitchFamily="2" charset="2"/>
              <a:buNone/>
            </a:pPr>
            <a:r>
              <a:rPr lang="en-US" dirty="0" smtClean="0">
                <a:cs typeface="Times New Roman" pitchFamily="18" charset="0"/>
              </a:rPr>
              <a:t>There </a:t>
            </a:r>
            <a:r>
              <a:rPr lang="en-US" dirty="0">
                <a:cs typeface="Times New Roman" pitchFamily="18" charset="0"/>
              </a:rPr>
              <a:t>are three categories of errors: </a:t>
            </a:r>
            <a:endParaRPr lang="en-US" dirty="0" smtClean="0">
              <a:cs typeface="Times New Roman" pitchFamily="18" charset="0"/>
            </a:endParaRPr>
          </a:p>
          <a:p>
            <a:r>
              <a:rPr lang="en-US" dirty="0" smtClean="0">
                <a:cs typeface="Times New Roman" pitchFamily="18" charset="0"/>
              </a:rPr>
              <a:t>syntax </a:t>
            </a:r>
            <a:r>
              <a:rPr lang="en-US" dirty="0">
                <a:cs typeface="Times New Roman" pitchFamily="18" charset="0"/>
              </a:rPr>
              <a:t>errors, </a:t>
            </a:r>
            <a:endParaRPr lang="en-US" dirty="0" smtClean="0">
              <a:cs typeface="Times New Roman" pitchFamily="18" charset="0"/>
            </a:endParaRPr>
          </a:p>
          <a:p>
            <a:r>
              <a:rPr lang="en-US" dirty="0" smtClean="0">
                <a:cs typeface="Times New Roman" pitchFamily="18" charset="0"/>
              </a:rPr>
              <a:t>runtime </a:t>
            </a:r>
            <a:r>
              <a:rPr lang="en-US" dirty="0">
                <a:cs typeface="Times New Roman" pitchFamily="18" charset="0"/>
              </a:rPr>
              <a:t>errors, and </a:t>
            </a:r>
            <a:endParaRPr lang="en-US" dirty="0" smtClean="0">
              <a:cs typeface="Times New Roman" pitchFamily="18" charset="0"/>
            </a:endParaRPr>
          </a:p>
          <a:p>
            <a:r>
              <a:rPr lang="en-US" dirty="0" smtClean="0">
                <a:cs typeface="Times New Roman" pitchFamily="18" charset="0"/>
              </a:rPr>
              <a:t>logic </a:t>
            </a:r>
            <a:r>
              <a:rPr lang="en-US" dirty="0">
                <a:cs typeface="Times New Roman" pitchFamily="18" charset="0"/>
              </a:rPr>
              <a:t>errors. </a:t>
            </a:r>
            <a:endParaRPr lang="en-US" dirty="0" smtClean="0">
              <a:cs typeface="Times New Roman" pitchFamily="18" charset="0"/>
            </a:endParaRPr>
          </a:p>
          <a:p>
            <a:pPr marL="0" indent="0">
              <a:buNone/>
            </a:pPr>
            <a:r>
              <a:rPr lang="en-US" i="1" dirty="0" smtClean="0">
                <a:cs typeface="Times New Roman" pitchFamily="18" charset="0"/>
              </a:rPr>
              <a:t>Syntax</a:t>
            </a:r>
            <a:r>
              <a:rPr lang="en-US" dirty="0" smtClean="0">
                <a:cs typeface="Times New Roman" pitchFamily="18" charset="0"/>
              </a:rPr>
              <a:t> </a:t>
            </a:r>
            <a:r>
              <a:rPr lang="en-US" i="1" dirty="0">
                <a:cs typeface="Times New Roman" pitchFamily="18" charset="0"/>
              </a:rPr>
              <a:t>errors</a:t>
            </a:r>
            <a:r>
              <a:rPr lang="en-US" dirty="0">
                <a:cs typeface="Times New Roman" pitchFamily="18" charset="0"/>
              </a:rPr>
              <a:t> arise because the rules of the language have not been followed. They are detected by the compiler. </a:t>
            </a:r>
            <a:endParaRPr lang="en-US" dirty="0" smtClean="0">
              <a:cs typeface="Times New Roman" pitchFamily="18" charset="0"/>
            </a:endParaRPr>
          </a:p>
          <a:p>
            <a:pPr marL="0" indent="0">
              <a:buNone/>
            </a:pPr>
            <a:r>
              <a:rPr lang="en-US" i="1" dirty="0" smtClean="0">
                <a:cs typeface="Times New Roman" pitchFamily="18" charset="0"/>
              </a:rPr>
              <a:t>Runtime </a:t>
            </a:r>
            <a:r>
              <a:rPr lang="en-US" i="1" dirty="0">
                <a:cs typeface="Times New Roman" pitchFamily="18" charset="0"/>
              </a:rPr>
              <a:t>errors</a:t>
            </a:r>
            <a:r>
              <a:rPr lang="en-US" dirty="0">
                <a:cs typeface="Times New Roman" pitchFamily="18" charset="0"/>
              </a:rPr>
              <a:t> occur while the program is running if the environment detects an operation that is impossible to carry out. </a:t>
            </a:r>
            <a:endParaRPr lang="en-US" dirty="0" smtClean="0">
              <a:cs typeface="Times New Roman" pitchFamily="18" charset="0"/>
            </a:endParaRPr>
          </a:p>
          <a:p>
            <a:pPr marL="0" indent="0">
              <a:buNone/>
            </a:pPr>
            <a:r>
              <a:rPr lang="en-US" i="1" dirty="0" smtClean="0">
                <a:cs typeface="Times New Roman" pitchFamily="18" charset="0"/>
              </a:rPr>
              <a:t>Logic </a:t>
            </a:r>
            <a:r>
              <a:rPr lang="en-US" i="1" dirty="0">
                <a:cs typeface="Times New Roman" pitchFamily="18" charset="0"/>
              </a:rPr>
              <a:t>errors</a:t>
            </a:r>
            <a:r>
              <a:rPr lang="en-US" dirty="0">
                <a:cs typeface="Times New Roman" pitchFamily="18" charset="0"/>
              </a:rPr>
              <a:t> occur when a program doesn't perform the way it was intended to. </a:t>
            </a:r>
          </a:p>
        </p:txBody>
      </p:sp>
    </p:spTree>
    <p:extLst>
      <p:ext uri="{BB962C8B-B14F-4D97-AF65-F5344CB8AC3E}">
        <p14:creationId xmlns:p14="http://schemas.microsoft.com/office/powerpoint/2010/main" val="2679327802"/>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finalize example</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a:t>class</a:t>
            </a:r>
            <a:r>
              <a:rPr lang="en-IN" dirty="0"/>
              <a:t> </a:t>
            </a:r>
            <a:r>
              <a:rPr lang="en-IN" dirty="0" err="1"/>
              <a:t>FinalizeExample</a:t>
            </a:r>
            <a:r>
              <a:rPr lang="en-IN" dirty="0"/>
              <a:t>{  </a:t>
            </a:r>
          </a:p>
          <a:p>
            <a:pPr marL="0" indent="0">
              <a:buNone/>
            </a:pPr>
            <a:r>
              <a:rPr lang="en-IN" b="1" dirty="0"/>
              <a:t>public</a:t>
            </a:r>
            <a:r>
              <a:rPr lang="en-IN" dirty="0"/>
              <a:t> </a:t>
            </a:r>
            <a:r>
              <a:rPr lang="en-IN" b="1" dirty="0"/>
              <a:t>void</a:t>
            </a:r>
            <a:r>
              <a:rPr lang="en-IN" dirty="0"/>
              <a:t> finalize(){</a:t>
            </a:r>
            <a:r>
              <a:rPr lang="en-IN" dirty="0" err="1"/>
              <a:t>System.out.println</a:t>
            </a:r>
            <a:r>
              <a:rPr lang="en-IN" dirty="0"/>
              <a:t>("finalize called");}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err="1"/>
              <a:t>FinalizeExample</a:t>
            </a:r>
            <a:r>
              <a:rPr lang="en-IN" dirty="0"/>
              <a:t> f1=</a:t>
            </a:r>
            <a:r>
              <a:rPr lang="en-IN" b="1" dirty="0"/>
              <a:t>new</a:t>
            </a:r>
            <a:r>
              <a:rPr lang="en-IN" dirty="0"/>
              <a:t> </a:t>
            </a:r>
            <a:r>
              <a:rPr lang="en-IN" dirty="0" err="1"/>
              <a:t>FinalizeExample</a:t>
            </a:r>
            <a:r>
              <a:rPr lang="en-IN" dirty="0"/>
              <a:t>();  </a:t>
            </a:r>
          </a:p>
          <a:p>
            <a:pPr marL="0" indent="0">
              <a:buNone/>
            </a:pPr>
            <a:r>
              <a:rPr lang="en-IN" dirty="0" err="1"/>
              <a:t>FinalizeExample</a:t>
            </a:r>
            <a:r>
              <a:rPr lang="en-IN" dirty="0"/>
              <a:t> f2=</a:t>
            </a:r>
            <a:r>
              <a:rPr lang="en-IN" b="1" dirty="0"/>
              <a:t>new</a:t>
            </a:r>
            <a:r>
              <a:rPr lang="en-IN" dirty="0"/>
              <a:t> </a:t>
            </a:r>
            <a:r>
              <a:rPr lang="en-IN" dirty="0" err="1"/>
              <a:t>FinalizeExample</a:t>
            </a:r>
            <a:r>
              <a:rPr lang="en-IN" dirty="0"/>
              <a:t>();  </a:t>
            </a:r>
          </a:p>
          <a:p>
            <a:pPr marL="0" indent="0">
              <a:buNone/>
            </a:pPr>
            <a:r>
              <a:rPr lang="en-IN" dirty="0"/>
              <a:t>f1=</a:t>
            </a:r>
            <a:r>
              <a:rPr lang="en-IN" b="1" dirty="0"/>
              <a:t>null</a:t>
            </a:r>
            <a:r>
              <a:rPr lang="en-IN" dirty="0"/>
              <a:t>;  </a:t>
            </a:r>
          </a:p>
          <a:p>
            <a:pPr marL="0" indent="0">
              <a:buNone/>
            </a:pPr>
            <a:r>
              <a:rPr lang="en-IN" dirty="0"/>
              <a:t>f2=</a:t>
            </a:r>
            <a:r>
              <a:rPr lang="en-IN" b="1" dirty="0"/>
              <a:t>null</a:t>
            </a:r>
            <a:r>
              <a:rPr lang="en-IN" dirty="0"/>
              <a:t>;  </a:t>
            </a:r>
          </a:p>
          <a:p>
            <a:pPr marL="0" indent="0">
              <a:buNone/>
            </a:pPr>
            <a:r>
              <a:rPr lang="en-IN" dirty="0" err="1"/>
              <a:t>System.gc</a:t>
            </a:r>
            <a:r>
              <a:rPr lang="en-IN" dirty="0"/>
              <a:t>();  </a:t>
            </a:r>
          </a:p>
          <a:p>
            <a:pPr marL="0" indent="0">
              <a:buNone/>
            </a:pPr>
            <a:r>
              <a:rPr lang="en-IN" dirty="0"/>
              <a:t>}}  </a:t>
            </a:r>
          </a:p>
          <a:p>
            <a:endParaRPr lang="en-IN" dirty="0"/>
          </a:p>
        </p:txBody>
      </p:sp>
    </p:spTree>
    <p:extLst>
      <p:ext uri="{BB962C8B-B14F-4D97-AF65-F5344CB8AC3E}">
        <p14:creationId xmlns:p14="http://schemas.microsoft.com/office/powerpoint/2010/main" val="2506335504"/>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Interview questions </a:t>
            </a:r>
            <a:br>
              <a:rPr lang="en-US" dirty="0" smtClean="0"/>
            </a:b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dirty="0"/>
              <a:t>What is the meaning of immutable in terms of String?</a:t>
            </a:r>
          </a:p>
          <a:p>
            <a:pPr>
              <a:buFont typeface="Wingdings" pitchFamily="2" charset="2"/>
              <a:buChar char="Ø"/>
            </a:pPr>
            <a:r>
              <a:rPr lang="en-IN" dirty="0"/>
              <a:t> Why string objects are immutable in java?</a:t>
            </a:r>
          </a:p>
          <a:p>
            <a:pPr>
              <a:buFont typeface="Wingdings" pitchFamily="2" charset="2"/>
              <a:buChar char="Ø"/>
            </a:pPr>
            <a:r>
              <a:rPr lang="en-IN" dirty="0"/>
              <a:t> How many ways we can create the string object?</a:t>
            </a:r>
          </a:p>
          <a:p>
            <a:pPr>
              <a:buFont typeface="Wingdings" pitchFamily="2" charset="2"/>
              <a:buChar char="Ø"/>
            </a:pPr>
            <a:r>
              <a:rPr lang="en-IN" b="1" dirty="0"/>
              <a:t> </a:t>
            </a:r>
            <a:r>
              <a:rPr lang="en-IN" b="1" dirty="0" smtClean="0"/>
              <a:t>What </a:t>
            </a:r>
            <a:r>
              <a:rPr lang="en-IN" b="1" dirty="0"/>
              <a:t>is the difference between error and exception in java</a:t>
            </a:r>
            <a:r>
              <a:rPr lang="en-IN" b="1" dirty="0" smtClean="0"/>
              <a:t>?</a:t>
            </a:r>
          </a:p>
          <a:p>
            <a:pPr>
              <a:buFont typeface="Wingdings" pitchFamily="2" charset="2"/>
              <a:buChar char="Ø"/>
            </a:pPr>
            <a:r>
              <a:rPr lang="en-IN" b="1" dirty="0"/>
              <a:t>Can we keep other statements in between try, catch and finally blocks</a:t>
            </a:r>
            <a:r>
              <a:rPr lang="en-IN" b="1" dirty="0" smtClean="0"/>
              <a:t>?</a:t>
            </a:r>
          </a:p>
          <a:p>
            <a:pPr>
              <a:buFont typeface="Wingdings" pitchFamily="2" charset="2"/>
              <a:buChar char="Ø"/>
            </a:pPr>
            <a:r>
              <a:rPr lang="en-IN" b="1" dirty="0"/>
              <a:t>Can we throw an exception manually? If yes, how</a:t>
            </a:r>
            <a:r>
              <a:rPr lang="en-IN" b="1" dirty="0" smtClean="0"/>
              <a:t>?</a:t>
            </a:r>
          </a:p>
          <a:p>
            <a:pPr>
              <a:buFont typeface="Wingdings" pitchFamily="2" charset="2"/>
              <a:buChar char="Ø"/>
            </a:pPr>
            <a:r>
              <a:rPr lang="en-IN" dirty="0"/>
              <a:t>What is exception propagation ?</a:t>
            </a:r>
          </a:p>
          <a:p>
            <a:pPr>
              <a:buFont typeface="Wingdings" pitchFamily="2" charset="2"/>
              <a:buChar char="Ø"/>
            </a:pPr>
            <a:endParaRPr lang="en-IN" dirty="0"/>
          </a:p>
        </p:txBody>
      </p:sp>
    </p:spTree>
    <p:extLst>
      <p:ext uri="{BB962C8B-B14F-4D97-AF65-F5344CB8AC3E}">
        <p14:creationId xmlns:p14="http://schemas.microsoft.com/office/powerpoint/2010/main" val="2714810855"/>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p:txBody>
          <a:bodyPr/>
          <a:lstStyle/>
          <a:p>
            <a:pPr algn="ctr"/>
            <a:r>
              <a:rPr lang="en-US" sz="3000" b="1" dirty="0"/>
              <a:t/>
            </a:r>
            <a:br>
              <a:rPr lang="en-US" sz="3000" b="1" dirty="0"/>
            </a:br>
            <a:r>
              <a:rPr lang="en-US" sz="3000" b="1" dirty="0"/>
              <a:t>Thank You !</a:t>
            </a:r>
            <a:br>
              <a:rPr lang="en-US" sz="3000" b="1" dirty="0"/>
            </a:br>
            <a:endParaRPr lang="en-US" sz="3000" b="1"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9724703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iterate type="lt">
                                    <p:tmPct val="100000"/>
                                  </p:iterate>
                                  <p:childTnLst>
                                    <p:set>
                                      <p:cBhvr>
                                        <p:cTn id="6" dur="1" fill="hold">
                                          <p:stCondLst>
                                            <p:cond delay="0"/>
                                          </p:stCondLst>
                                        </p:cTn>
                                        <p:tgtEl>
                                          <p:spTgt spid="118786"/>
                                        </p:tgtEl>
                                        <p:attrNameLst>
                                          <p:attrName>style.visibility</p:attrName>
                                        </p:attrNameLst>
                                      </p:cBhvr>
                                      <p:to>
                                        <p:strVal val="visible"/>
                                      </p:to>
                                    </p:set>
                                    <p:animEffect transition="in" filter="slide(fromTop)">
                                      <p:cBhvr>
                                        <p:cTn id="7" dur="75"/>
                                        <p:tgtEl>
                                          <p:spTgt spid="118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Exception class Hierarchy</a:t>
            </a:r>
            <a:br>
              <a:rPr lang="en-IN" b="1" dirty="0"/>
            </a:br>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412875"/>
            <a:ext cx="7848872" cy="460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84271"/>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Exception are categorized into 3 category.</a:t>
            </a:r>
            <a:br>
              <a:rPr lang="en-IN" b="1" dirty="0"/>
            </a:br>
            <a:endParaRPr lang="en-IN" dirty="0"/>
          </a:p>
        </p:txBody>
      </p:sp>
      <p:sp>
        <p:nvSpPr>
          <p:cNvPr id="3" name="Content Placeholder 2"/>
          <p:cNvSpPr>
            <a:spLocks noGrp="1"/>
          </p:cNvSpPr>
          <p:nvPr>
            <p:ph idx="1"/>
          </p:nvPr>
        </p:nvSpPr>
        <p:spPr>
          <a:xfrm>
            <a:off x="447839" y="1340768"/>
            <a:ext cx="8435280" cy="4968552"/>
          </a:xfrm>
        </p:spPr>
        <p:txBody>
          <a:bodyPr>
            <a:noAutofit/>
          </a:bodyPr>
          <a:lstStyle/>
          <a:p>
            <a:pPr marL="0" indent="0" algn="just">
              <a:lnSpc>
                <a:spcPct val="130000"/>
              </a:lnSpc>
              <a:buNone/>
            </a:pPr>
            <a:r>
              <a:rPr lang="en-IN" sz="1800" b="1" dirty="0"/>
              <a:t>Checked Exception</a:t>
            </a:r>
            <a:endParaRPr lang="en-IN" sz="1800" dirty="0"/>
          </a:p>
          <a:p>
            <a:pPr marL="0" indent="0" algn="just">
              <a:lnSpc>
                <a:spcPct val="130000"/>
              </a:lnSpc>
              <a:buNone/>
            </a:pPr>
            <a:r>
              <a:rPr lang="en-IN" sz="1800" dirty="0"/>
              <a:t>The exception that can be predicted by the programmer at the compile </a:t>
            </a:r>
            <a:r>
              <a:rPr lang="en-IN" sz="1800" dirty="0" err="1"/>
              <a:t>time.</a:t>
            </a:r>
            <a:r>
              <a:rPr lang="en-IN" sz="1800" i="1" dirty="0" err="1"/>
              <a:t>Example</a:t>
            </a:r>
            <a:r>
              <a:rPr lang="en-IN" sz="1800" i="1" dirty="0"/>
              <a:t> :</a:t>
            </a:r>
            <a:r>
              <a:rPr lang="en-IN" sz="1800" dirty="0"/>
              <a:t> File that need to be opened is not found. These type of exceptions must be checked at compile time.</a:t>
            </a:r>
          </a:p>
          <a:p>
            <a:pPr marL="0" indent="0" algn="just">
              <a:lnSpc>
                <a:spcPct val="130000"/>
              </a:lnSpc>
              <a:buNone/>
            </a:pPr>
            <a:r>
              <a:rPr lang="en-IN" sz="1800" b="1" dirty="0"/>
              <a:t>Unchecked Exception</a:t>
            </a:r>
            <a:endParaRPr lang="en-IN" sz="1800" dirty="0"/>
          </a:p>
          <a:p>
            <a:pPr marL="0" indent="0" algn="just">
              <a:lnSpc>
                <a:spcPct val="130000"/>
              </a:lnSpc>
              <a:buNone/>
            </a:pPr>
            <a:r>
              <a:rPr lang="en-IN" sz="1800" dirty="0"/>
              <a:t>Unchecked exceptions are the class that extends </a:t>
            </a:r>
            <a:r>
              <a:rPr lang="en-IN" sz="1800" dirty="0" err="1"/>
              <a:t>RuntimeException</a:t>
            </a:r>
            <a:r>
              <a:rPr lang="en-IN" sz="1800" dirty="0"/>
              <a:t>. Unchecked exception are ignored at compile time. </a:t>
            </a:r>
            <a:r>
              <a:rPr lang="en-IN" sz="1800" i="1" dirty="0" smtClean="0"/>
              <a:t>Example:</a:t>
            </a:r>
            <a:r>
              <a:rPr lang="en-IN" sz="1800" dirty="0"/>
              <a:t> </a:t>
            </a:r>
            <a:r>
              <a:rPr lang="en-IN" sz="1800" dirty="0" err="1"/>
              <a:t>ArithmeticException</a:t>
            </a:r>
            <a:r>
              <a:rPr lang="en-IN" sz="1800" dirty="0"/>
              <a:t>, </a:t>
            </a:r>
            <a:r>
              <a:rPr lang="en-IN" sz="1800" dirty="0" err="1"/>
              <a:t>NullPointerException</a:t>
            </a:r>
            <a:r>
              <a:rPr lang="en-IN" sz="1800" dirty="0"/>
              <a:t>, Array Index out of Bound exception. Unchecked exceptions are checked at runtime.</a:t>
            </a:r>
          </a:p>
          <a:p>
            <a:pPr marL="0" indent="0" algn="just">
              <a:lnSpc>
                <a:spcPct val="130000"/>
              </a:lnSpc>
              <a:buNone/>
            </a:pPr>
            <a:r>
              <a:rPr lang="en-IN" sz="1800" b="1" dirty="0"/>
              <a:t>Error</a:t>
            </a:r>
            <a:endParaRPr lang="en-IN" sz="1800" dirty="0"/>
          </a:p>
          <a:p>
            <a:pPr marL="0" indent="0" algn="just">
              <a:lnSpc>
                <a:spcPct val="130000"/>
              </a:lnSpc>
              <a:buNone/>
            </a:pPr>
            <a:r>
              <a:rPr lang="en-IN" sz="1800" dirty="0"/>
              <a:t>Errors are typically ignored in code because you can rarely do anything about an error. </a:t>
            </a:r>
            <a:r>
              <a:rPr lang="en-IN" sz="1800" i="1" dirty="0"/>
              <a:t>Example :</a:t>
            </a:r>
            <a:r>
              <a:rPr lang="en-IN" sz="1800" dirty="0"/>
              <a:t> if stack overflow occurs, an error will arise. This type of error cannot be handled in the code</a:t>
            </a:r>
            <a:r>
              <a:rPr lang="en-IN" sz="1800" dirty="0" smtClean="0"/>
              <a:t>.</a:t>
            </a:r>
            <a:endParaRPr lang="en-IN" sz="1800" dirty="0"/>
          </a:p>
        </p:txBody>
      </p:sp>
    </p:spTree>
    <p:extLst>
      <p:ext uri="{BB962C8B-B14F-4D97-AF65-F5344CB8AC3E}">
        <p14:creationId xmlns:p14="http://schemas.microsoft.com/office/powerpoint/2010/main" val="2987058406"/>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Common scenarios where exceptions may occur</a:t>
            </a:r>
            <a:br>
              <a:rPr lang="en-IN" dirty="0"/>
            </a:br>
            <a:endParaRPr lang="en-IN" dirty="0"/>
          </a:p>
        </p:txBody>
      </p:sp>
      <p:sp>
        <p:nvSpPr>
          <p:cNvPr id="3" name="Content Placeholder 2"/>
          <p:cNvSpPr>
            <a:spLocks noGrp="1"/>
          </p:cNvSpPr>
          <p:nvPr>
            <p:ph idx="1"/>
          </p:nvPr>
        </p:nvSpPr>
        <p:spPr>
          <a:xfrm>
            <a:off x="457200" y="1676400"/>
            <a:ext cx="8229600" cy="4560912"/>
          </a:xfrm>
        </p:spPr>
        <p:txBody>
          <a:bodyPr>
            <a:normAutofit fontScale="92500" lnSpcReduction="10000"/>
          </a:bodyPr>
          <a:lstStyle/>
          <a:p>
            <a:pPr marL="0" indent="0">
              <a:buNone/>
            </a:pPr>
            <a:r>
              <a:rPr lang="en-IN" dirty="0"/>
              <a:t>1) Scenario where </a:t>
            </a:r>
            <a:r>
              <a:rPr lang="en-IN" dirty="0" err="1"/>
              <a:t>ArithmeticException</a:t>
            </a:r>
            <a:r>
              <a:rPr lang="en-IN" dirty="0"/>
              <a:t> </a:t>
            </a:r>
            <a:r>
              <a:rPr lang="en-IN" dirty="0" smtClean="0"/>
              <a:t>occurs</a:t>
            </a:r>
          </a:p>
          <a:p>
            <a:pPr marL="0" indent="0">
              <a:buNone/>
            </a:pPr>
            <a:r>
              <a:rPr lang="en-IN" b="1" dirty="0" smtClean="0"/>
              <a:t>	</a:t>
            </a:r>
            <a:r>
              <a:rPr lang="en-IN" b="1" dirty="0" err="1" smtClean="0"/>
              <a:t>int</a:t>
            </a:r>
            <a:r>
              <a:rPr lang="en-IN" dirty="0"/>
              <a:t> a=50/0</a:t>
            </a:r>
            <a:r>
              <a:rPr lang="en-IN" dirty="0" smtClean="0"/>
              <a:t>;</a:t>
            </a:r>
            <a:endParaRPr lang="en-IN" dirty="0"/>
          </a:p>
          <a:p>
            <a:pPr marL="0" indent="0">
              <a:buNone/>
            </a:pPr>
            <a:r>
              <a:rPr lang="en-IN" dirty="0"/>
              <a:t>2) Scenario where </a:t>
            </a:r>
            <a:r>
              <a:rPr lang="en-IN" dirty="0" err="1"/>
              <a:t>NullPointerException</a:t>
            </a:r>
            <a:r>
              <a:rPr lang="en-IN" dirty="0"/>
              <a:t> </a:t>
            </a:r>
            <a:r>
              <a:rPr lang="en-IN" dirty="0" smtClean="0"/>
              <a:t>occurs</a:t>
            </a:r>
          </a:p>
          <a:p>
            <a:pPr marL="0" indent="0">
              <a:buNone/>
            </a:pPr>
            <a:r>
              <a:rPr lang="en-IN" dirty="0" smtClean="0"/>
              <a:t>	String</a:t>
            </a:r>
            <a:r>
              <a:rPr lang="en-IN" dirty="0"/>
              <a:t> s=</a:t>
            </a:r>
            <a:r>
              <a:rPr lang="en-IN" b="1" dirty="0"/>
              <a:t>null</a:t>
            </a:r>
            <a:r>
              <a:rPr lang="en-IN" dirty="0"/>
              <a:t>;  </a:t>
            </a:r>
          </a:p>
          <a:p>
            <a:pPr marL="0" indent="0">
              <a:buNone/>
            </a:pPr>
            <a:r>
              <a:rPr lang="en-IN" dirty="0" smtClean="0"/>
              <a:t>	</a:t>
            </a:r>
            <a:r>
              <a:rPr lang="en-IN" dirty="0" err="1" smtClean="0"/>
              <a:t>System.out.println</a:t>
            </a:r>
            <a:r>
              <a:rPr lang="en-IN" dirty="0" smtClean="0"/>
              <a:t>(</a:t>
            </a:r>
            <a:r>
              <a:rPr lang="en-IN" dirty="0" err="1" smtClean="0"/>
              <a:t>s.length</a:t>
            </a:r>
            <a:r>
              <a:rPr lang="en-IN" dirty="0" smtClean="0"/>
              <a:t>());</a:t>
            </a:r>
          </a:p>
          <a:p>
            <a:pPr marL="0" indent="0">
              <a:buNone/>
            </a:pPr>
            <a:r>
              <a:rPr lang="en-IN" dirty="0" smtClean="0"/>
              <a:t> 3</a:t>
            </a:r>
            <a:r>
              <a:rPr lang="en-IN" dirty="0"/>
              <a:t>) Scenario where </a:t>
            </a:r>
            <a:r>
              <a:rPr lang="en-IN" dirty="0" err="1"/>
              <a:t>NumberFormatException</a:t>
            </a:r>
            <a:r>
              <a:rPr lang="en-IN" dirty="0"/>
              <a:t> </a:t>
            </a:r>
            <a:r>
              <a:rPr lang="en-IN" dirty="0" smtClean="0"/>
              <a:t>occurs</a:t>
            </a:r>
          </a:p>
          <a:p>
            <a:pPr marL="0" indent="0">
              <a:buNone/>
            </a:pPr>
            <a:r>
              <a:rPr lang="en-IN" dirty="0" smtClean="0"/>
              <a:t>	String</a:t>
            </a:r>
            <a:r>
              <a:rPr lang="en-IN" dirty="0"/>
              <a:t> s="</a:t>
            </a:r>
            <a:r>
              <a:rPr lang="en-IN" dirty="0" err="1"/>
              <a:t>abc</a:t>
            </a:r>
            <a:r>
              <a:rPr lang="en-IN" dirty="0"/>
              <a:t>";  </a:t>
            </a:r>
          </a:p>
          <a:p>
            <a:pPr marL="0" indent="0">
              <a:buNone/>
            </a:pPr>
            <a:r>
              <a:rPr lang="en-IN" b="1" dirty="0" smtClean="0"/>
              <a:t>	</a:t>
            </a:r>
            <a:r>
              <a:rPr lang="en-IN" b="1" dirty="0" err="1" smtClean="0"/>
              <a:t>int</a:t>
            </a:r>
            <a:r>
              <a:rPr lang="en-IN" dirty="0"/>
              <a:t> i=</a:t>
            </a:r>
            <a:r>
              <a:rPr lang="en-IN" dirty="0" err="1"/>
              <a:t>Integer.parseInt</a:t>
            </a:r>
            <a:r>
              <a:rPr lang="en-IN" dirty="0"/>
              <a:t>(s</a:t>
            </a:r>
            <a:r>
              <a:rPr lang="en-IN" dirty="0" smtClean="0"/>
              <a:t>);</a:t>
            </a:r>
            <a:endParaRPr lang="en-IN" dirty="0"/>
          </a:p>
          <a:p>
            <a:pPr marL="0" indent="0">
              <a:buNone/>
            </a:pPr>
            <a:r>
              <a:rPr lang="en-IN" dirty="0"/>
              <a:t>4) Scenario where </a:t>
            </a:r>
            <a:r>
              <a:rPr lang="en-IN" dirty="0" err="1"/>
              <a:t>ArrayIndexOutOfBoundsException</a:t>
            </a:r>
            <a:r>
              <a:rPr lang="en-IN" dirty="0"/>
              <a:t> </a:t>
            </a:r>
            <a:r>
              <a:rPr lang="en-IN" dirty="0" smtClean="0"/>
              <a:t>occurs</a:t>
            </a:r>
          </a:p>
          <a:p>
            <a:pPr marL="0" indent="0">
              <a:buNone/>
            </a:pPr>
            <a:r>
              <a:rPr lang="en-IN" b="1" dirty="0" smtClean="0"/>
              <a:t>	</a:t>
            </a:r>
            <a:r>
              <a:rPr lang="en-IN" b="1" dirty="0" err="1" smtClean="0"/>
              <a:t>int</a:t>
            </a:r>
            <a:r>
              <a:rPr lang="en-IN" dirty="0"/>
              <a:t> a[]=</a:t>
            </a:r>
            <a:r>
              <a:rPr lang="en-IN" b="1" dirty="0"/>
              <a:t>new</a:t>
            </a:r>
            <a:r>
              <a:rPr lang="en-IN" dirty="0"/>
              <a:t> </a:t>
            </a:r>
            <a:r>
              <a:rPr lang="en-IN" b="1" dirty="0" err="1"/>
              <a:t>int</a:t>
            </a:r>
            <a:r>
              <a:rPr lang="en-IN" dirty="0"/>
              <a:t>[5];  </a:t>
            </a:r>
          </a:p>
          <a:p>
            <a:pPr marL="0" indent="0">
              <a:buNone/>
            </a:pPr>
            <a:r>
              <a:rPr lang="en-IN" dirty="0" smtClean="0"/>
              <a:t>	a[10</a:t>
            </a:r>
            <a:r>
              <a:rPr lang="en-IN" dirty="0"/>
              <a:t>]=50;</a:t>
            </a:r>
          </a:p>
          <a:p>
            <a:pPr marL="0" indent="0">
              <a:buNone/>
            </a:pPr>
            <a:endParaRPr lang="en-IN" dirty="0"/>
          </a:p>
          <a:p>
            <a:endParaRPr lang="en-IN" dirty="0"/>
          </a:p>
        </p:txBody>
      </p:sp>
    </p:spTree>
    <p:extLst>
      <p:ext uri="{BB962C8B-B14F-4D97-AF65-F5344CB8AC3E}">
        <p14:creationId xmlns:p14="http://schemas.microsoft.com/office/powerpoint/2010/main" val="1749249480"/>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Exception Handling Keywords</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smtClean="0"/>
              <a:t>There </a:t>
            </a:r>
            <a:r>
              <a:rPr lang="en-IN" dirty="0"/>
              <a:t>are 5 keywords used in java exception handling.</a:t>
            </a:r>
          </a:p>
          <a:p>
            <a:r>
              <a:rPr lang="en-IN" dirty="0"/>
              <a:t>try</a:t>
            </a:r>
          </a:p>
          <a:p>
            <a:r>
              <a:rPr lang="en-IN" dirty="0"/>
              <a:t>catch</a:t>
            </a:r>
          </a:p>
          <a:p>
            <a:r>
              <a:rPr lang="en-IN" dirty="0"/>
              <a:t>finally</a:t>
            </a:r>
          </a:p>
          <a:p>
            <a:r>
              <a:rPr lang="en-IN" dirty="0"/>
              <a:t>throw</a:t>
            </a:r>
          </a:p>
          <a:p>
            <a:r>
              <a:rPr lang="en-IN" dirty="0"/>
              <a:t>throws</a:t>
            </a:r>
          </a:p>
          <a:p>
            <a:endParaRPr lang="en-IN" dirty="0"/>
          </a:p>
        </p:txBody>
      </p:sp>
    </p:spTree>
    <p:extLst>
      <p:ext uri="{BB962C8B-B14F-4D97-AF65-F5344CB8AC3E}">
        <p14:creationId xmlns:p14="http://schemas.microsoft.com/office/powerpoint/2010/main" val="1973829544"/>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try block</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a:t>Java try block is used to enclose the code that might throw an exception. It must be used within the method.</a:t>
            </a:r>
          </a:p>
          <a:p>
            <a:pPr algn="just"/>
            <a:r>
              <a:rPr lang="en-IN" dirty="0"/>
              <a:t>Java try block must be followed by either catch or finally block.</a:t>
            </a:r>
          </a:p>
          <a:p>
            <a:pPr marL="0" indent="0">
              <a:buNone/>
            </a:pPr>
            <a:r>
              <a:rPr lang="en-IN" b="1" dirty="0"/>
              <a:t>try</a:t>
            </a:r>
            <a:r>
              <a:rPr lang="en-IN" dirty="0"/>
              <a:t>{  </a:t>
            </a:r>
          </a:p>
          <a:p>
            <a:pPr marL="0" indent="0">
              <a:buNone/>
            </a:pPr>
            <a:r>
              <a:rPr lang="en-IN" dirty="0"/>
              <a:t>//code that may throw exception  </a:t>
            </a:r>
          </a:p>
          <a:p>
            <a:pPr marL="0" indent="0">
              <a:buNone/>
            </a:pPr>
            <a:r>
              <a:rPr lang="en-IN" dirty="0"/>
              <a:t>}</a:t>
            </a:r>
            <a:r>
              <a:rPr lang="en-IN" b="1" dirty="0"/>
              <a:t>catch</a:t>
            </a:r>
            <a:r>
              <a:rPr lang="en-IN" dirty="0"/>
              <a:t>(</a:t>
            </a:r>
            <a:r>
              <a:rPr lang="en-IN" dirty="0" err="1"/>
              <a:t>Exception_class_Name</a:t>
            </a:r>
            <a:r>
              <a:rPr lang="en-IN" dirty="0"/>
              <a:t> ref){}</a:t>
            </a:r>
          </a:p>
          <a:p>
            <a:pPr marL="0" indent="0">
              <a:buNone/>
            </a:pPr>
            <a:endParaRPr lang="en-IN" dirty="0"/>
          </a:p>
          <a:p>
            <a:pPr marL="0" indent="0">
              <a:buNone/>
            </a:pPr>
            <a:r>
              <a:rPr lang="en-IN" dirty="0"/>
              <a:t>Syntax of try-finally block</a:t>
            </a:r>
          </a:p>
          <a:p>
            <a:pPr marL="0" indent="0">
              <a:buNone/>
            </a:pPr>
            <a:r>
              <a:rPr lang="en-IN" b="1" dirty="0"/>
              <a:t>try</a:t>
            </a:r>
            <a:r>
              <a:rPr lang="en-IN" dirty="0"/>
              <a:t>{  </a:t>
            </a:r>
          </a:p>
          <a:p>
            <a:pPr marL="0" indent="0">
              <a:buNone/>
            </a:pPr>
            <a:r>
              <a:rPr lang="en-IN" dirty="0"/>
              <a:t>//code that may throw exception  </a:t>
            </a:r>
          </a:p>
          <a:p>
            <a:pPr marL="0" indent="0">
              <a:buNone/>
            </a:pPr>
            <a:r>
              <a:rPr lang="en-IN" dirty="0"/>
              <a:t>}</a:t>
            </a:r>
            <a:r>
              <a:rPr lang="en-IN" b="1" dirty="0"/>
              <a:t>finally</a:t>
            </a:r>
            <a:r>
              <a:rPr lang="en-IN" dirty="0"/>
              <a:t>{}</a:t>
            </a:r>
          </a:p>
        </p:txBody>
      </p:sp>
    </p:spTree>
    <p:extLst>
      <p:ext uri="{BB962C8B-B14F-4D97-AF65-F5344CB8AC3E}">
        <p14:creationId xmlns:p14="http://schemas.microsoft.com/office/powerpoint/2010/main" val="3165037089"/>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catch block</a:t>
            </a:r>
            <a:br>
              <a:rPr lang="en-IN" dirty="0"/>
            </a:br>
            <a:endParaRPr lang="en-IN" dirty="0"/>
          </a:p>
        </p:txBody>
      </p:sp>
      <p:sp>
        <p:nvSpPr>
          <p:cNvPr id="3" name="Content Placeholder 2"/>
          <p:cNvSpPr>
            <a:spLocks noGrp="1"/>
          </p:cNvSpPr>
          <p:nvPr>
            <p:ph idx="1"/>
          </p:nvPr>
        </p:nvSpPr>
        <p:spPr>
          <a:xfrm>
            <a:off x="457200" y="1340768"/>
            <a:ext cx="8229600" cy="4968552"/>
          </a:xfrm>
        </p:spPr>
        <p:txBody>
          <a:bodyPr>
            <a:normAutofit fontScale="62500" lnSpcReduction="20000"/>
          </a:bodyPr>
          <a:lstStyle/>
          <a:p>
            <a:r>
              <a:rPr lang="en-IN" sz="2600" b="1" dirty="0"/>
              <a:t>Java catch block is used to handle the Exception. It must be used after the try block only.</a:t>
            </a:r>
          </a:p>
          <a:p>
            <a:r>
              <a:rPr lang="en-IN" sz="2600" b="1" dirty="0"/>
              <a:t>You can use multiple catch block with a single try</a:t>
            </a:r>
            <a:r>
              <a:rPr lang="en-IN" sz="2600" b="1" dirty="0" smtClean="0"/>
              <a:t>.</a:t>
            </a:r>
            <a:endParaRPr lang="en-IN" sz="2300" dirty="0" smtClean="0"/>
          </a:p>
          <a:p>
            <a:pPr marL="0" indent="0">
              <a:buNone/>
            </a:pPr>
            <a:endParaRPr lang="en-IN" sz="2300" dirty="0"/>
          </a:p>
          <a:p>
            <a:pPr marL="0" indent="0">
              <a:buNone/>
            </a:pPr>
            <a:r>
              <a:rPr lang="en-IN" sz="2300" dirty="0" smtClean="0"/>
              <a:t>try </a:t>
            </a:r>
            <a:r>
              <a:rPr lang="en-IN" sz="2300" dirty="0"/>
              <a:t>{</a:t>
            </a:r>
          </a:p>
          <a:p>
            <a:pPr marL="0" indent="0">
              <a:buNone/>
            </a:pPr>
            <a:r>
              <a:rPr lang="en-IN" sz="2300" dirty="0"/>
              <a:t>  statements;  // Statements that may throw exceptions</a:t>
            </a:r>
          </a:p>
          <a:p>
            <a:pPr marL="0" indent="0">
              <a:buNone/>
            </a:pPr>
            <a:r>
              <a:rPr lang="en-IN" sz="2300" dirty="0"/>
              <a:t>}</a:t>
            </a:r>
          </a:p>
          <a:p>
            <a:pPr marL="0" indent="0">
              <a:buNone/>
            </a:pPr>
            <a:r>
              <a:rPr lang="en-IN" sz="2300" dirty="0"/>
              <a:t>catch (Exception1 exVar1) {</a:t>
            </a:r>
          </a:p>
          <a:p>
            <a:pPr marL="0" indent="0">
              <a:buNone/>
            </a:pPr>
            <a:r>
              <a:rPr lang="en-IN" sz="2300" dirty="0"/>
              <a:t>  handler for exception1;</a:t>
            </a:r>
          </a:p>
          <a:p>
            <a:pPr marL="0" indent="0">
              <a:buNone/>
            </a:pPr>
            <a:r>
              <a:rPr lang="en-IN" sz="2300" dirty="0"/>
              <a:t>}</a:t>
            </a:r>
          </a:p>
          <a:p>
            <a:pPr marL="0" indent="0">
              <a:buNone/>
            </a:pPr>
            <a:r>
              <a:rPr lang="en-IN" sz="2300" dirty="0"/>
              <a:t>catch (Exception2 exVar2) { </a:t>
            </a:r>
          </a:p>
          <a:p>
            <a:pPr marL="0" indent="0">
              <a:buNone/>
            </a:pPr>
            <a:r>
              <a:rPr lang="en-IN" sz="2300" dirty="0"/>
              <a:t>  handler for exception2;</a:t>
            </a:r>
          </a:p>
          <a:p>
            <a:pPr marL="0" indent="0">
              <a:buNone/>
            </a:pPr>
            <a:r>
              <a:rPr lang="en-IN" sz="2300" dirty="0"/>
              <a:t>}</a:t>
            </a:r>
          </a:p>
          <a:p>
            <a:pPr marL="0" indent="0">
              <a:buNone/>
            </a:pPr>
            <a:r>
              <a:rPr lang="en-IN" sz="2300" dirty="0"/>
              <a:t>...</a:t>
            </a:r>
          </a:p>
          <a:p>
            <a:pPr marL="0" indent="0">
              <a:buNone/>
            </a:pPr>
            <a:r>
              <a:rPr lang="en-IN" sz="2300" dirty="0"/>
              <a:t>catch (</a:t>
            </a:r>
            <a:r>
              <a:rPr lang="en-IN" sz="2300" dirty="0" err="1"/>
              <a:t>ExceptionN</a:t>
            </a:r>
            <a:r>
              <a:rPr lang="en-IN" sz="2300" dirty="0"/>
              <a:t> exVar3) {</a:t>
            </a:r>
          </a:p>
          <a:p>
            <a:pPr marL="0" indent="0">
              <a:buNone/>
            </a:pPr>
            <a:r>
              <a:rPr lang="en-IN" sz="2300" dirty="0"/>
              <a:t>  handler for </a:t>
            </a:r>
            <a:r>
              <a:rPr lang="en-IN" sz="2300" dirty="0" err="1"/>
              <a:t>exceptionN</a:t>
            </a:r>
            <a:r>
              <a:rPr lang="en-IN" sz="2300" dirty="0"/>
              <a:t>;</a:t>
            </a:r>
          </a:p>
          <a:p>
            <a:pPr marL="0" indent="0">
              <a:buNone/>
            </a:pPr>
            <a:r>
              <a:rPr lang="en-IN" sz="2300" dirty="0"/>
              <a:t>} </a:t>
            </a:r>
          </a:p>
          <a:p>
            <a:endParaRPr lang="en-IN" dirty="0"/>
          </a:p>
        </p:txBody>
      </p:sp>
    </p:spTree>
    <p:extLst>
      <p:ext uri="{BB962C8B-B14F-4D97-AF65-F5344CB8AC3E}">
        <p14:creationId xmlns:p14="http://schemas.microsoft.com/office/powerpoint/2010/main" val="2862269411"/>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1" id="{5FB693E4-5558-4172-814C-FE299FD77723}" vid="{2A47D8DB-B90F-4F8B-9A3C-0970E6F3C757}"/>
    </a:ext>
  </a:extLst>
</a:theme>
</file>

<file path=docProps/app.xml><?xml version="1.0" encoding="utf-8"?>
<Properties xmlns="http://schemas.openxmlformats.org/officeDocument/2006/extended-properties" xmlns:vt="http://schemas.openxmlformats.org/officeDocument/2006/docPropsVTypes">
  <Template>classobj</Template>
  <TotalTime>281</TotalTime>
  <Words>839</Words>
  <Application>Microsoft Office PowerPoint</Application>
  <PresentationFormat>On-screen Show (4:3)</PresentationFormat>
  <Paragraphs>306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Smart_ppt_Theme</vt:lpstr>
      <vt:lpstr>Exception Handling </vt:lpstr>
      <vt:lpstr>Exception Handling</vt:lpstr>
      <vt:lpstr> Types of errors</vt:lpstr>
      <vt:lpstr>Exception class Hierarchy </vt:lpstr>
      <vt:lpstr>Exception are categorized into 3 category. </vt:lpstr>
      <vt:lpstr>Common scenarios where exceptions may occur </vt:lpstr>
      <vt:lpstr>Java Exception Handling Keywords </vt:lpstr>
      <vt:lpstr>Java try block </vt:lpstr>
      <vt:lpstr>Java catch block </vt:lpstr>
      <vt:lpstr>PowerPoint Presentation</vt:lpstr>
      <vt:lpstr>JVM</vt:lpstr>
      <vt:lpstr>Java catch multiple exceptions </vt:lpstr>
      <vt:lpstr>PowerPoint Presentation</vt:lpstr>
      <vt:lpstr>PowerPoint Presentation</vt:lpstr>
      <vt:lpstr>Java Nested try block </vt:lpstr>
      <vt:lpstr>Java nested try example </vt:lpstr>
      <vt:lpstr>Java finally block </vt:lpstr>
      <vt:lpstr>Why use java - finally </vt:lpstr>
      <vt:lpstr>Case 1 Let's see the java finally example where exception doesn't occur. </vt:lpstr>
      <vt:lpstr>Java throw keyword </vt:lpstr>
      <vt:lpstr>PowerPoint Presentation</vt:lpstr>
      <vt:lpstr>Java throws keyword </vt:lpstr>
      <vt:lpstr>Syntax of java throws </vt:lpstr>
      <vt:lpstr>Advantage of Java throws keyword </vt:lpstr>
      <vt:lpstr>PowerPoint Presentation</vt:lpstr>
      <vt:lpstr>Difference between throw and throws in Java </vt:lpstr>
      <vt:lpstr>Difference between final, finally and finalize </vt:lpstr>
      <vt:lpstr>Java final example </vt:lpstr>
      <vt:lpstr>Java finally example </vt:lpstr>
      <vt:lpstr>Java finalize example </vt:lpstr>
      <vt:lpstr>Interview questions  </vt:lpstr>
      <vt:lpstr> Thank You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User2</dc:creator>
  <cp:lastModifiedBy>Toshiba smart</cp:lastModifiedBy>
  <cp:revision>30</cp:revision>
  <dcterms:created xsi:type="dcterms:W3CDTF">2017-12-28T07:02:13Z</dcterms:created>
  <dcterms:modified xsi:type="dcterms:W3CDTF">2019-02-20T14:30:24Z</dcterms:modified>
</cp:coreProperties>
</file>