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60" r:id="rId2"/>
    <p:sldId id="261" r:id="rId3"/>
    <p:sldId id="262" r:id="rId4"/>
    <p:sldId id="298" r:id="rId5"/>
    <p:sldId id="264" r:id="rId6"/>
    <p:sldId id="265" r:id="rId7"/>
    <p:sldId id="266" r:id="rId8"/>
    <p:sldId id="299" r:id="rId9"/>
    <p:sldId id="267" r:id="rId10"/>
    <p:sldId id="268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302" r:id="rId24"/>
    <p:sldId id="292" r:id="rId25"/>
    <p:sldId id="297" r:id="rId26"/>
    <p:sldId id="320" r:id="rId27"/>
    <p:sldId id="321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4" r:id="rId36"/>
    <p:sldId id="315" r:id="rId37"/>
    <p:sldId id="316" r:id="rId38"/>
    <p:sldId id="317" r:id="rId39"/>
    <p:sldId id="318" r:id="rId40"/>
    <p:sldId id="319" r:id="rId41"/>
    <p:sldId id="313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2" autoAdjust="0"/>
    <p:restoredTop sz="94660"/>
  </p:normalViewPr>
  <p:slideViewPr>
    <p:cSldViewPr>
      <p:cViewPr varScale="1">
        <p:scale>
          <a:sx n="69" d="100"/>
          <a:sy n="69" d="100"/>
        </p:scale>
        <p:origin x="-121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F7399-0752-41A9-B65E-F490F61AAFA3}" type="datetimeFigureOut">
              <a:rPr lang="en-IN" smtClean="0"/>
              <a:t>25-01-2019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039A6-8EF6-4B0F-A603-D7636188FD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79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8039A6-8EF6-4B0F-A603-D7636188FD9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79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23635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91536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96823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6840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136736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42022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10087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65400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7267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03369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0687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172081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02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Relationship in </a:t>
            </a:r>
            <a:r>
              <a:rPr lang="en-US" sz="3600" dirty="0"/>
              <a:t>J</a:t>
            </a:r>
            <a:r>
              <a:rPr lang="en-US" sz="3600" dirty="0" smtClean="0"/>
              <a:t>ava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1190049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4176464" cy="4529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59862" y="1268760"/>
            <a:ext cx="44766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 smtClean="0"/>
              <a:t>Composition(HAS-A) simply mean the use of instance variables that are references to other objects. For example </a:t>
            </a:r>
            <a:r>
              <a:rPr lang="en-IN" dirty="0" err="1" smtClean="0"/>
              <a:t>Maruti</a:t>
            </a:r>
            <a:r>
              <a:rPr lang="en-IN" dirty="0" smtClean="0"/>
              <a:t> has Engine, or House has Bathroom.</a:t>
            </a:r>
          </a:p>
          <a:p>
            <a:endParaRPr lang="en-IN" dirty="0" smtClean="0"/>
          </a:p>
          <a:p>
            <a:r>
              <a:rPr lang="en-IN" dirty="0" smtClean="0"/>
              <a:t>Let’s understand these concepts with an example of Car class.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61048"/>
            <a:ext cx="3456384" cy="1993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701588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640875"/>
            <a:ext cx="4332618" cy="5616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package relationships;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Car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String </a:t>
            </a:r>
            <a:r>
              <a:rPr lang="en-IN" dirty="0"/>
              <a:t>color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private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maxSpeed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void </a:t>
            </a:r>
            <a:r>
              <a:rPr lang="en-IN" dirty="0" err="1"/>
              <a:t>carInfo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("Car </a:t>
            </a:r>
            <a:r>
              <a:rPr lang="en-IN" dirty="0" err="1"/>
              <a:t>Color</a:t>
            </a:r>
            <a:r>
              <a:rPr lang="en-IN" dirty="0"/>
              <a:t>= "+</a:t>
            </a:r>
            <a:r>
              <a:rPr lang="en-IN" dirty="0" err="1"/>
              <a:t>color</a:t>
            </a:r>
            <a:r>
              <a:rPr lang="en-IN" dirty="0"/>
              <a:t> + " Max Speed= " + </a:t>
            </a:r>
            <a:r>
              <a:rPr lang="en-IN" dirty="0" err="1"/>
              <a:t>maxSpeed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98416" y="708544"/>
            <a:ext cx="4244280" cy="5353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public void </a:t>
            </a:r>
            <a:r>
              <a:rPr lang="en-IN" dirty="0" err="1"/>
              <a:t>setColor</a:t>
            </a:r>
            <a:r>
              <a:rPr lang="en-IN" dirty="0"/>
              <a:t>(String </a:t>
            </a:r>
            <a:r>
              <a:rPr lang="en-IN" dirty="0" err="1"/>
              <a:t>color</a:t>
            </a:r>
            <a:r>
              <a:rPr lang="en-IN" dirty="0"/>
              <a:t>)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this.color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public void </a:t>
            </a:r>
            <a:r>
              <a:rPr lang="en-IN" dirty="0" err="1"/>
              <a:t>setMaxSpeed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maxSpeed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 err="1"/>
              <a:t>this.maxSpeed</a:t>
            </a:r>
            <a:r>
              <a:rPr lang="en-IN" dirty="0"/>
              <a:t> = </a:t>
            </a:r>
            <a:r>
              <a:rPr lang="en-IN" dirty="0" err="1"/>
              <a:t>maxSpeed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3077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764704"/>
            <a:ext cx="8435280" cy="520905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class </a:t>
            </a:r>
            <a:r>
              <a:rPr lang="en-IN" b="1" dirty="0" err="1"/>
              <a:t>Maruti</a:t>
            </a:r>
            <a:r>
              <a:rPr lang="en-IN" b="1" dirty="0"/>
              <a:t> extends </a:t>
            </a:r>
            <a:r>
              <a:rPr lang="en-IN" b="1" dirty="0" smtClean="0"/>
              <a:t>Car</a:t>
            </a:r>
          </a:p>
          <a:p>
            <a:pPr marL="0" indent="0">
              <a:buNone/>
            </a:pPr>
            <a:r>
              <a:rPr lang="en-IN" b="1" dirty="0" smtClean="0"/>
              <a:t>{</a:t>
            </a:r>
          </a:p>
          <a:p>
            <a:pPr marL="0" indent="0">
              <a:buNone/>
            </a:pPr>
            <a:r>
              <a:rPr lang="en-IN" b="1" dirty="0" smtClean="0"/>
              <a:t>public </a:t>
            </a:r>
            <a:r>
              <a:rPr lang="en-IN" b="1" dirty="0"/>
              <a:t>void </a:t>
            </a:r>
            <a:r>
              <a:rPr lang="en-IN" b="1" dirty="0" err="1"/>
              <a:t>MarutiStartDemo</a:t>
            </a:r>
            <a:r>
              <a:rPr lang="en-IN" b="1" dirty="0" smtClean="0"/>
              <a:t>()</a:t>
            </a:r>
          </a:p>
          <a:p>
            <a:pPr marL="0" indent="0">
              <a:buNone/>
            </a:pPr>
            <a:r>
              <a:rPr lang="en-IN" b="1" dirty="0" smtClean="0"/>
              <a:t>{ </a:t>
            </a:r>
          </a:p>
          <a:p>
            <a:pPr marL="0" indent="0">
              <a:buNone/>
            </a:pPr>
            <a:r>
              <a:rPr lang="en-IN" b="1" dirty="0" smtClean="0"/>
              <a:t>Engine </a:t>
            </a:r>
            <a:r>
              <a:rPr lang="en-IN" b="1" dirty="0" err="1"/>
              <a:t>MarutiEngine</a:t>
            </a:r>
            <a:r>
              <a:rPr lang="en-IN" b="1" dirty="0"/>
              <a:t> = new Engine(); </a:t>
            </a:r>
            <a:r>
              <a:rPr lang="en-IN" b="1" dirty="0" err="1"/>
              <a:t>MarutiEngine.start</a:t>
            </a:r>
            <a:r>
              <a:rPr lang="en-IN" b="1" dirty="0"/>
              <a:t>();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}</a:t>
            </a:r>
          </a:p>
          <a:p>
            <a:pPr marL="0" indent="0">
              <a:buNone/>
            </a:pPr>
            <a:r>
              <a:rPr lang="en-IN" b="1" dirty="0" smtClean="0"/>
              <a:t> }</a:t>
            </a:r>
          </a:p>
          <a:p>
            <a:pPr marL="0" indent="0">
              <a:buNone/>
            </a:pPr>
            <a:r>
              <a:rPr lang="en-IN" b="1" dirty="0"/>
              <a:t>package relationships; </a:t>
            </a:r>
          </a:p>
          <a:p>
            <a:pPr marL="0" indent="0">
              <a:buNone/>
            </a:pPr>
            <a:r>
              <a:rPr lang="en-IN" b="1" dirty="0"/>
              <a:t>public class Engine</a:t>
            </a:r>
          </a:p>
          <a:p>
            <a:pPr marL="0" indent="0">
              <a:buNone/>
            </a:pPr>
            <a:r>
              <a:rPr lang="en-IN" b="1" dirty="0"/>
              <a:t> { </a:t>
            </a:r>
          </a:p>
          <a:p>
            <a:pPr marL="0" indent="0">
              <a:buNone/>
            </a:pPr>
            <a:r>
              <a:rPr lang="en-IN" b="1" dirty="0"/>
              <a:t>public void start()</a:t>
            </a:r>
          </a:p>
          <a:p>
            <a:pPr marL="0" indent="0">
              <a:buNone/>
            </a:pPr>
            <a:r>
              <a:rPr lang="en-IN" b="1" dirty="0"/>
              <a:t>{ </a:t>
            </a:r>
            <a:r>
              <a:rPr lang="en-IN" b="1" dirty="0" err="1"/>
              <a:t>System.out.println</a:t>
            </a:r>
            <a:r>
              <a:rPr lang="en-IN" b="1" dirty="0"/>
              <a:t>("Engine Started:");</a:t>
            </a:r>
          </a:p>
          <a:p>
            <a:pPr marL="0" indent="0">
              <a:buNone/>
            </a:pPr>
            <a:r>
              <a:rPr lang="en-IN" b="1" dirty="0"/>
              <a:t> } </a:t>
            </a:r>
          </a:p>
          <a:p>
            <a:pPr marL="0" indent="0">
              <a:buNone/>
            </a:pPr>
            <a:r>
              <a:rPr lang="en-IN" b="1" dirty="0"/>
              <a:t>public void stop()</a:t>
            </a:r>
          </a:p>
          <a:p>
            <a:pPr marL="0" indent="0">
              <a:buNone/>
            </a:pPr>
            <a:r>
              <a:rPr lang="en-IN" b="1" dirty="0"/>
              <a:t>{ </a:t>
            </a:r>
            <a:r>
              <a:rPr lang="en-IN" b="1" dirty="0" err="1"/>
              <a:t>System.out.println</a:t>
            </a:r>
            <a:r>
              <a:rPr lang="en-IN" b="1" dirty="0"/>
              <a:t>("Engine Stopped:"); 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  <a:p>
            <a:pPr marL="0" indent="0">
              <a:buNone/>
            </a:pPr>
            <a:r>
              <a:rPr lang="en-IN" b="1" dirty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28469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84576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n-IN" sz="2300" dirty="0"/>
              <a:t>package relationships;</a:t>
            </a:r>
          </a:p>
          <a:p>
            <a:pPr marL="0" indent="0" algn="just">
              <a:buNone/>
            </a:pPr>
            <a:r>
              <a:rPr lang="en-IN" sz="2300" dirty="0"/>
              <a:t> public class </a:t>
            </a:r>
            <a:r>
              <a:rPr lang="en-IN" sz="2300" dirty="0" err="1"/>
              <a:t>RelationsDemo</a:t>
            </a:r>
            <a:r>
              <a:rPr lang="en-IN" sz="2300" dirty="0"/>
              <a:t> </a:t>
            </a:r>
          </a:p>
          <a:p>
            <a:pPr marL="0" indent="0" algn="just">
              <a:buNone/>
            </a:pPr>
            <a:r>
              <a:rPr lang="en-IN" sz="2300" dirty="0"/>
              <a:t>{ </a:t>
            </a:r>
          </a:p>
          <a:p>
            <a:pPr marL="0" indent="0" algn="just">
              <a:buNone/>
            </a:pPr>
            <a:r>
              <a:rPr lang="en-IN" sz="2300" dirty="0"/>
              <a:t>public static void main(String[] </a:t>
            </a:r>
            <a:r>
              <a:rPr lang="en-IN" sz="2300" dirty="0" err="1"/>
              <a:t>args</a:t>
            </a:r>
            <a:r>
              <a:rPr lang="en-IN" sz="2300" dirty="0"/>
              <a:t>)</a:t>
            </a:r>
          </a:p>
          <a:p>
            <a:pPr marL="0" indent="0" algn="just">
              <a:buNone/>
            </a:pPr>
            <a:r>
              <a:rPr lang="en-IN" sz="2300" dirty="0"/>
              <a:t> { </a:t>
            </a:r>
          </a:p>
          <a:p>
            <a:pPr marL="0" indent="0" algn="just">
              <a:buNone/>
            </a:pPr>
            <a:r>
              <a:rPr lang="en-IN" sz="2300" dirty="0" err="1"/>
              <a:t>Maruti</a:t>
            </a:r>
            <a:r>
              <a:rPr lang="en-IN" sz="2300" dirty="0"/>
              <a:t> </a:t>
            </a:r>
            <a:r>
              <a:rPr lang="en-IN" sz="2300" dirty="0" err="1"/>
              <a:t>myMaruti</a:t>
            </a:r>
            <a:r>
              <a:rPr lang="en-IN" sz="2300" dirty="0"/>
              <a:t> = new </a:t>
            </a:r>
            <a:r>
              <a:rPr lang="en-IN" sz="2300" dirty="0" err="1"/>
              <a:t>Maruti</a:t>
            </a:r>
            <a:r>
              <a:rPr lang="en-IN" sz="2300" dirty="0"/>
              <a:t>();</a:t>
            </a:r>
          </a:p>
          <a:p>
            <a:pPr marL="0" indent="0" algn="just">
              <a:buNone/>
            </a:pPr>
            <a:r>
              <a:rPr lang="en-IN" sz="2300" dirty="0" err="1"/>
              <a:t>myMaruti.setColor</a:t>
            </a:r>
            <a:r>
              <a:rPr lang="en-IN" sz="2300" dirty="0"/>
              <a:t>("RED"); </a:t>
            </a:r>
          </a:p>
          <a:p>
            <a:pPr marL="0" indent="0" algn="just">
              <a:buNone/>
            </a:pPr>
            <a:r>
              <a:rPr lang="en-IN" sz="2300" dirty="0" err="1"/>
              <a:t>myMaruti.setMaxSpeed</a:t>
            </a:r>
            <a:r>
              <a:rPr lang="en-IN" sz="2300" dirty="0"/>
              <a:t>(180);</a:t>
            </a:r>
          </a:p>
          <a:p>
            <a:pPr marL="0" indent="0" algn="just">
              <a:buNone/>
            </a:pPr>
            <a:r>
              <a:rPr lang="en-IN" sz="2300" dirty="0"/>
              <a:t> </a:t>
            </a:r>
            <a:r>
              <a:rPr lang="en-IN" sz="2300" dirty="0" err="1"/>
              <a:t>myMaruti.carInfo</a:t>
            </a:r>
            <a:r>
              <a:rPr lang="en-IN" sz="2300" dirty="0"/>
              <a:t>();</a:t>
            </a:r>
          </a:p>
          <a:p>
            <a:pPr marL="0" indent="0" algn="just">
              <a:buNone/>
            </a:pPr>
            <a:r>
              <a:rPr lang="en-IN" sz="2300" dirty="0"/>
              <a:t> </a:t>
            </a:r>
            <a:r>
              <a:rPr lang="en-IN" sz="2300" dirty="0" err="1"/>
              <a:t>myMaruti.MarutiStartDemo</a:t>
            </a:r>
            <a:r>
              <a:rPr lang="en-IN" sz="2300" dirty="0"/>
              <a:t>();</a:t>
            </a:r>
          </a:p>
          <a:p>
            <a:pPr marL="0" indent="0" algn="just">
              <a:buNone/>
            </a:pPr>
            <a:r>
              <a:rPr lang="en-IN" sz="2300" dirty="0"/>
              <a:t> }</a:t>
            </a:r>
          </a:p>
          <a:p>
            <a:pPr marL="0" indent="0" algn="just">
              <a:buNone/>
            </a:pPr>
            <a:r>
              <a:rPr lang="en-IN" sz="2300" dirty="0"/>
              <a:t> }</a:t>
            </a:r>
          </a:p>
          <a:p>
            <a:pPr marL="0" indent="0" algn="just">
              <a:buNone/>
            </a:pPr>
            <a:endParaRPr lang="en-IN" sz="2300" dirty="0" smtClean="0"/>
          </a:p>
          <a:p>
            <a:pPr algn="just"/>
            <a:r>
              <a:rPr lang="en-IN" sz="2600" dirty="0" smtClean="0"/>
              <a:t>Relations Demo </a:t>
            </a:r>
            <a:r>
              <a:rPr lang="en-IN" sz="2600" dirty="0"/>
              <a:t>class is making object of </a:t>
            </a:r>
            <a:r>
              <a:rPr lang="en-IN" sz="2600" dirty="0" err="1"/>
              <a:t>Maruti</a:t>
            </a:r>
            <a:r>
              <a:rPr lang="en-IN" sz="2600" dirty="0"/>
              <a:t> class and initialized it. </a:t>
            </a:r>
            <a:endParaRPr lang="en-IN" sz="2600" dirty="0" smtClean="0"/>
          </a:p>
          <a:p>
            <a:pPr algn="just"/>
            <a:r>
              <a:rPr lang="en-IN" sz="2600" dirty="0" smtClean="0"/>
              <a:t>Though </a:t>
            </a:r>
            <a:r>
              <a:rPr lang="en-IN" sz="2600" dirty="0" err="1"/>
              <a:t>Maruti</a:t>
            </a:r>
            <a:r>
              <a:rPr lang="en-IN" sz="2600" dirty="0"/>
              <a:t> class does not have </a:t>
            </a:r>
            <a:r>
              <a:rPr lang="en-IN" sz="2600" dirty="0" err="1"/>
              <a:t>setColor</a:t>
            </a:r>
            <a:r>
              <a:rPr lang="en-IN" sz="2600" dirty="0"/>
              <a:t>(), </a:t>
            </a:r>
            <a:r>
              <a:rPr lang="en-IN" sz="2600" dirty="0" err="1"/>
              <a:t>setMaxSpeed</a:t>
            </a:r>
            <a:r>
              <a:rPr lang="en-IN" sz="2600" dirty="0"/>
              <a:t>() and </a:t>
            </a:r>
            <a:r>
              <a:rPr lang="en-IN" sz="2600" dirty="0" err="1"/>
              <a:t>carInfo</a:t>
            </a:r>
            <a:r>
              <a:rPr lang="en-IN" sz="2600" dirty="0"/>
              <a:t>() methods still we can use it due to IS-A relationship of </a:t>
            </a:r>
            <a:r>
              <a:rPr lang="en-IN" sz="2600" dirty="0" err="1"/>
              <a:t>Maruti</a:t>
            </a:r>
            <a:r>
              <a:rPr lang="en-IN" sz="2600" dirty="0"/>
              <a:t> class with Car class.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05387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If we run </a:t>
            </a:r>
            <a:r>
              <a:rPr lang="en-IN" dirty="0" smtClean="0"/>
              <a:t>Relations Demo </a:t>
            </a:r>
            <a:r>
              <a:rPr lang="en-IN" dirty="0"/>
              <a:t>class we can see output like below.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640960" cy="3079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30458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Uses-A relationship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89" y="1412776"/>
            <a:ext cx="8229600" cy="4297363"/>
          </a:xfrm>
        </p:spPr>
        <p:txBody>
          <a:bodyPr/>
          <a:lstStyle/>
          <a:p>
            <a:pPr algn="just"/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method of one class is using an object of another class </a:t>
            </a:r>
            <a:r>
              <a:rPr lang="en-IN" dirty="0"/>
              <a:t>the relationship between these two classes is known as Uses-A relationship.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708920"/>
            <a:ext cx="4680520" cy="348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485327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Uses-A </a:t>
            </a:r>
            <a:r>
              <a:rPr lang="en-IN" b="1" dirty="0" smtClean="0"/>
              <a:t>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As long as the </a:t>
            </a:r>
            <a:r>
              <a:rPr lang="en-IN" dirty="0">
                <a:solidFill>
                  <a:srgbClr val="FF0000"/>
                </a:solidFill>
              </a:rPr>
              <a:t>method is </a:t>
            </a:r>
            <a:r>
              <a:rPr lang="en-IN" dirty="0" smtClean="0">
                <a:solidFill>
                  <a:srgbClr val="FF0000"/>
                </a:solidFill>
              </a:rPr>
              <a:t>in execution </a:t>
            </a:r>
            <a:r>
              <a:rPr lang="en-IN" dirty="0">
                <a:solidFill>
                  <a:srgbClr val="FF0000"/>
                </a:solidFill>
              </a:rPr>
              <a:t>the object space (o1) exists and once the method execution is completed automatically object memory space will be destroyed.</a:t>
            </a:r>
          </a:p>
        </p:txBody>
      </p:sp>
    </p:spTree>
    <p:extLst>
      <p:ext uri="{BB962C8B-B14F-4D97-AF65-F5344CB8AC3E}">
        <p14:creationId xmlns:p14="http://schemas.microsoft.com/office/powerpoint/2010/main" val="4902019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Example of Uses-A Relation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88032" y="1393745"/>
            <a:ext cx="3923928" cy="49685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 Employee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salary=30000;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class</a:t>
            </a:r>
            <a:r>
              <a:rPr lang="en-IN" dirty="0"/>
              <a:t> Salary </a:t>
            </a:r>
            <a:r>
              <a:rPr lang="en-IN" b="1" dirty="0"/>
              <a:t>extends</a:t>
            </a:r>
            <a:r>
              <a:rPr lang="en-IN" dirty="0"/>
              <a:t> </a:t>
            </a:r>
            <a:r>
              <a:rPr lang="en-IN" dirty="0" smtClean="0"/>
              <a:t>Employee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dirty="0" err="1"/>
              <a:t>disp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</a:t>
            </a:r>
            <a:r>
              <a:rPr lang="en-IN" dirty="0" err="1"/>
              <a:t>bonous</a:t>
            </a:r>
            <a:r>
              <a:rPr lang="en-IN" dirty="0"/>
              <a:t>=1000;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Employee </a:t>
            </a:r>
            <a:r>
              <a:rPr lang="en-IN" dirty="0" err="1" smtClean="0"/>
              <a:t>obj</a:t>
            </a:r>
            <a:r>
              <a:rPr lang="en-IN" dirty="0" smtClean="0"/>
              <a:t>=</a:t>
            </a:r>
            <a:r>
              <a:rPr lang="en-IN" b="1" dirty="0" smtClean="0"/>
              <a:t>new</a:t>
            </a:r>
            <a:r>
              <a:rPr lang="en-IN" dirty="0"/>
              <a:t> </a:t>
            </a:r>
            <a:r>
              <a:rPr lang="en-IN" dirty="0" smtClean="0"/>
              <a:t>Employee();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Total=</a:t>
            </a:r>
            <a:r>
              <a:rPr lang="en-IN" dirty="0" err="1"/>
              <a:t>obj.salary+bonous</a:t>
            </a:r>
            <a:r>
              <a:rPr lang="en-IN" dirty="0"/>
              <a:t>;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211960" y="1268760"/>
            <a:ext cx="4644008" cy="49210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System.</a:t>
            </a:r>
            <a:r>
              <a:rPr lang="en-IN" b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("Total Salary is:"+Total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dirty="0" smtClean="0"/>
              <a:t>Developer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main(String 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Salary s=</a:t>
            </a:r>
            <a:r>
              <a:rPr lang="en-IN" b="1" dirty="0"/>
              <a:t>new</a:t>
            </a:r>
            <a:r>
              <a:rPr lang="en-IN" dirty="0"/>
              <a:t> Salary(); </a:t>
            </a:r>
            <a:r>
              <a:rPr lang="en-IN" dirty="0" err="1" smtClean="0"/>
              <a:t>s.disp</a:t>
            </a:r>
            <a:r>
              <a:rPr lang="en-IN" dirty="0" smtClean="0"/>
              <a:t>();</a:t>
            </a:r>
          </a:p>
          <a:p>
            <a:pPr marL="0" indent="0">
              <a:buNone/>
            </a:pPr>
            <a:r>
              <a:rPr lang="en-IN" dirty="0"/>
              <a:t> }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output :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Total </a:t>
            </a:r>
            <a:r>
              <a:rPr lang="en-IN" b="1" dirty="0">
                <a:solidFill>
                  <a:srgbClr val="FF0000"/>
                </a:solidFill>
              </a:rPr>
              <a:t>Salary is: 31000.0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/>
              <a:t>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187342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b="1" dirty="0"/>
              <a:t>Note 1:</a:t>
            </a:r>
            <a:r>
              <a:rPr lang="en-IN" dirty="0"/>
              <a:t> The default relationship in java is Is-A because for each and every class in java there exist an implicit predefined super class is </a:t>
            </a:r>
            <a:r>
              <a:rPr lang="en-IN" dirty="0" err="1"/>
              <a:t>java.lang.Object</a:t>
            </a:r>
            <a:r>
              <a:rPr lang="en-IN" dirty="0"/>
              <a:t>.</a:t>
            </a:r>
          </a:p>
          <a:p>
            <a:pPr algn="just"/>
            <a:r>
              <a:rPr lang="en-IN" b="1" dirty="0"/>
              <a:t>Note 2:</a:t>
            </a:r>
            <a:r>
              <a:rPr lang="en-IN" dirty="0"/>
              <a:t> The universal example for Has-A relationship is </a:t>
            </a:r>
            <a:r>
              <a:rPr lang="en-IN" dirty="0" err="1"/>
              <a:t>System.out</a:t>
            </a:r>
            <a:r>
              <a:rPr lang="en-IN" dirty="0"/>
              <a:t> (in </a:t>
            </a:r>
            <a:r>
              <a:rPr lang="en-IN" dirty="0" err="1"/>
              <a:t>System.out</a:t>
            </a:r>
            <a:r>
              <a:rPr lang="en-IN" dirty="0"/>
              <a:t> statement, out is an object of </a:t>
            </a:r>
            <a:r>
              <a:rPr lang="en-IN" dirty="0" err="1"/>
              <a:t>printStream</a:t>
            </a:r>
            <a:r>
              <a:rPr lang="en-IN" dirty="0"/>
              <a:t> class created as static data member in another system class and </a:t>
            </a:r>
            <a:r>
              <a:rPr lang="en-IN" dirty="0" err="1"/>
              <a:t>printStream</a:t>
            </a:r>
            <a:r>
              <a:rPr lang="en-IN" dirty="0"/>
              <a:t> class is known as Has-A relationship).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17430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Association, Composition and Aggregation in Java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4730864" cy="475252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Association is relation between two separate classes which establishes through their Objects. Association can be one-to-one, one-to-many, many-to-one, many-to-many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In </a:t>
            </a:r>
            <a:r>
              <a:rPr lang="en-IN" dirty="0"/>
              <a:t>Object-Oriented programming, an Object communicates to other Object to use functionality and services provided by that </a:t>
            </a:r>
            <a:r>
              <a:rPr lang="en-IN" dirty="0" smtClean="0"/>
              <a:t>object. </a:t>
            </a:r>
            <a:r>
              <a:rPr lang="en-IN" b="1" dirty="0" smtClean="0"/>
              <a:t>Composition </a:t>
            </a:r>
            <a:r>
              <a:rPr lang="en-IN" dirty="0" smtClean="0"/>
              <a:t>and </a:t>
            </a:r>
            <a:r>
              <a:rPr lang="en-IN" b="1" dirty="0" smtClean="0"/>
              <a:t>Aggregation</a:t>
            </a:r>
            <a:r>
              <a:rPr lang="en-IN" dirty="0"/>
              <a:t> are the two forms of </a:t>
            </a:r>
            <a:r>
              <a:rPr lang="en-IN" dirty="0" smtClean="0"/>
              <a:t> association</a:t>
            </a:r>
            <a:r>
              <a:rPr lang="en-IN" dirty="0"/>
              <a:t>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88840"/>
            <a:ext cx="3885485" cy="276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57680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Type of relationship always makes to understand how to reuse the feature from one class to another class. </a:t>
            </a:r>
            <a:endParaRPr lang="en-IN" dirty="0" smtClean="0"/>
          </a:p>
          <a:p>
            <a:pPr algn="just"/>
            <a:r>
              <a:rPr lang="en-IN" dirty="0" smtClean="0"/>
              <a:t>Based </a:t>
            </a:r>
            <a:r>
              <a:rPr lang="en-IN" dirty="0"/>
              <a:t>on reusing the data members from one class to another class in JAVA we have three types of relationships. </a:t>
            </a:r>
            <a:endParaRPr lang="en-IN" dirty="0" smtClean="0"/>
          </a:p>
          <a:p>
            <a:pPr algn="just"/>
            <a:r>
              <a:rPr lang="en-IN" dirty="0" smtClean="0"/>
              <a:t>They </a:t>
            </a:r>
            <a:r>
              <a:rPr lang="en-IN" dirty="0"/>
              <a:t>are </a:t>
            </a:r>
            <a:endParaRPr lang="en-IN" dirty="0" smtClean="0"/>
          </a:p>
          <a:p>
            <a:pPr lvl="1"/>
            <a:r>
              <a:rPr lang="en-IN" dirty="0"/>
              <a:t>Is-A Relationship</a:t>
            </a:r>
          </a:p>
          <a:p>
            <a:pPr lvl="1"/>
            <a:r>
              <a:rPr lang="en-IN" dirty="0"/>
              <a:t>Has-A Relationship</a:t>
            </a:r>
          </a:p>
          <a:p>
            <a:pPr lvl="1"/>
            <a:r>
              <a:rPr lang="en-IN" dirty="0"/>
              <a:t>Uses-A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04053694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9952" y="667544"/>
            <a:ext cx="9036496" cy="914400"/>
          </a:xfrm>
        </p:spPr>
        <p:txBody>
          <a:bodyPr/>
          <a:lstStyle/>
          <a:p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Java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program to illustrate the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>concept of </a:t>
            </a:r>
            <a:r>
              <a:rPr lang="en-IN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Association</a:t>
            </a:r>
            <a: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42671" y="1372619"/>
            <a:ext cx="4089769" cy="52565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 employee class </a:t>
            </a:r>
          </a:p>
          <a:p>
            <a:pPr marL="0" indent="0">
              <a:buNone/>
            </a:pPr>
            <a:r>
              <a:rPr lang="en-IN" dirty="0"/>
              <a:t>class Employee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private String name;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// employee name </a:t>
            </a:r>
          </a:p>
          <a:p>
            <a:pPr marL="0" indent="0">
              <a:buNone/>
            </a:pPr>
            <a:r>
              <a:rPr lang="en-IN" dirty="0"/>
              <a:t>    Employee(String name) 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this.name = name;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public String </a:t>
            </a:r>
            <a:r>
              <a:rPr lang="en-IN" dirty="0" err="1"/>
              <a:t>getEmployeeName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return this.name;</a:t>
            </a:r>
          </a:p>
          <a:p>
            <a:pPr marL="0" indent="0">
              <a:buNone/>
            </a:pPr>
            <a:r>
              <a:rPr lang="en-IN" dirty="0"/>
              <a:t>    }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306498" y="1412776"/>
            <a:ext cx="3761446" cy="4968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// class bank</a:t>
            </a:r>
          </a:p>
          <a:p>
            <a:pPr marL="0" indent="0">
              <a:buNone/>
            </a:pPr>
            <a:r>
              <a:rPr lang="en-IN" dirty="0"/>
              <a:t>class Bank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private String name;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// bank name</a:t>
            </a:r>
          </a:p>
          <a:p>
            <a:pPr marL="0" indent="0">
              <a:buNone/>
            </a:pPr>
            <a:r>
              <a:rPr lang="en-IN" dirty="0"/>
              <a:t>    Bank(String name)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this.name = name;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   </a:t>
            </a:r>
          </a:p>
          <a:p>
            <a:pPr marL="0" indent="0">
              <a:buNone/>
            </a:pPr>
            <a:r>
              <a:rPr lang="en-IN" dirty="0"/>
              <a:t>    public String </a:t>
            </a:r>
            <a:r>
              <a:rPr lang="en-IN" dirty="0" err="1"/>
              <a:t>getBankName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return this.name;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175316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54461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// Association between both the </a:t>
            </a:r>
          </a:p>
          <a:p>
            <a:pPr marL="0" indent="0">
              <a:buNone/>
            </a:pPr>
            <a:r>
              <a:rPr lang="en-IN" dirty="0"/>
              <a:t>// classes in main method</a:t>
            </a:r>
          </a:p>
          <a:p>
            <a:pPr marL="0" indent="0">
              <a:buNone/>
            </a:pPr>
            <a:r>
              <a:rPr lang="en-IN" dirty="0"/>
              <a:t>class Association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public static void main 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    {</a:t>
            </a:r>
          </a:p>
          <a:p>
            <a:pPr marL="0" indent="0">
              <a:buNone/>
            </a:pPr>
            <a:r>
              <a:rPr lang="en-IN" dirty="0"/>
              <a:t>        Bank </a:t>
            </a:r>
            <a:r>
              <a:rPr lang="en-IN" dirty="0" err="1"/>
              <a:t>bank</a:t>
            </a:r>
            <a:r>
              <a:rPr lang="en-IN" dirty="0"/>
              <a:t> = new Bank("Axis");</a:t>
            </a:r>
          </a:p>
          <a:p>
            <a:pPr marL="0" indent="0">
              <a:buNone/>
            </a:pPr>
            <a:r>
              <a:rPr lang="en-IN" dirty="0"/>
              <a:t>        Employee </a:t>
            </a:r>
            <a:r>
              <a:rPr lang="en-IN" dirty="0" err="1"/>
              <a:t>emp</a:t>
            </a:r>
            <a:r>
              <a:rPr lang="en-IN" dirty="0"/>
              <a:t> = new Employee("</a:t>
            </a:r>
            <a:r>
              <a:rPr lang="en-IN" dirty="0" err="1"/>
              <a:t>Neha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       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emp.getEmployeeName</a:t>
            </a:r>
            <a:r>
              <a:rPr lang="en-IN" dirty="0"/>
              <a:t>() + </a:t>
            </a:r>
          </a:p>
          <a:p>
            <a:pPr marL="0" indent="0">
              <a:buNone/>
            </a:pPr>
            <a:r>
              <a:rPr lang="en-IN" dirty="0"/>
              <a:t>               " is employee of " + </a:t>
            </a:r>
            <a:r>
              <a:rPr lang="en-IN" dirty="0" err="1"/>
              <a:t>bank.getBankName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 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Neha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is employee of </a:t>
            </a:r>
            <a:r>
              <a:rPr lang="en-IN" b="1" dirty="0" smtClean="0">
                <a:solidFill>
                  <a:srgbClr val="FF0000"/>
                </a:solidFill>
              </a:rPr>
              <a:t>Axis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IN" dirty="0"/>
              <a:t>In above example two separate classes Bank and Employee are associated through their Objects. Bank can have many employees, So it is a one-to-many relationship.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343400"/>
            <a:ext cx="36766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112652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Aggregation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It </a:t>
            </a:r>
            <a:r>
              <a:rPr lang="en-IN" dirty="0"/>
              <a:t>represents </a:t>
            </a:r>
            <a:r>
              <a:rPr lang="en-IN" b="1" dirty="0"/>
              <a:t>Has-A</a:t>
            </a:r>
            <a:r>
              <a:rPr lang="en-IN" dirty="0"/>
              <a:t> relationship.</a:t>
            </a:r>
          </a:p>
          <a:p>
            <a:pPr algn="just"/>
            <a:r>
              <a:rPr lang="en-IN" dirty="0"/>
              <a:t>It is a </a:t>
            </a:r>
            <a:r>
              <a:rPr lang="en-IN" b="1" dirty="0"/>
              <a:t>unidirectional association</a:t>
            </a:r>
            <a:r>
              <a:rPr lang="en-IN" dirty="0"/>
              <a:t> i.e. a one way relationship. For example, department can have students but vice versa is not possible and thus unidirectional in nature.</a:t>
            </a:r>
          </a:p>
          <a:p>
            <a:pPr algn="just"/>
            <a:r>
              <a:rPr lang="en-IN" dirty="0"/>
              <a:t>In Aggregation,</a:t>
            </a:r>
            <a:r>
              <a:rPr lang="en-IN" b="1" dirty="0"/>
              <a:t> both the entries can survive individually</a:t>
            </a:r>
            <a:r>
              <a:rPr lang="en-IN" dirty="0"/>
              <a:t> which means ending one entity will not effect the other entity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08289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764704"/>
            <a:ext cx="4495800" cy="5209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class</a:t>
            </a:r>
            <a:r>
              <a:rPr lang="en-US" sz="1600" dirty="0"/>
              <a:t> Address {  </a:t>
            </a:r>
          </a:p>
          <a:p>
            <a:pPr marL="0" indent="0">
              <a:buNone/>
            </a:pPr>
            <a:r>
              <a:rPr lang="en-US" sz="1600" dirty="0"/>
              <a:t>String </a:t>
            </a:r>
            <a:r>
              <a:rPr lang="en-US" sz="1600" dirty="0" err="1"/>
              <a:t>city,state,country</a:t>
            </a:r>
            <a:r>
              <a:rPr lang="en-US" sz="1600" dirty="0"/>
              <a:t>;  </a:t>
            </a:r>
          </a:p>
          <a:p>
            <a:pPr marL="0" indent="0">
              <a:buNone/>
            </a:pPr>
            <a:r>
              <a:rPr lang="en-US" sz="1600" b="1" dirty="0" smtClean="0"/>
              <a:t>public</a:t>
            </a:r>
            <a:r>
              <a:rPr lang="en-US" sz="1600" dirty="0"/>
              <a:t> Address(String city, String state, String country) {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 err="1"/>
              <a:t>this</a:t>
            </a:r>
            <a:r>
              <a:rPr lang="en-US" sz="1600" dirty="0" err="1"/>
              <a:t>.city</a:t>
            </a:r>
            <a:r>
              <a:rPr lang="en-US" sz="1600" dirty="0"/>
              <a:t> = city;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 err="1"/>
              <a:t>this</a:t>
            </a:r>
            <a:r>
              <a:rPr lang="en-US" sz="1600" dirty="0" err="1"/>
              <a:t>.state</a:t>
            </a:r>
            <a:r>
              <a:rPr lang="en-US" sz="1600" dirty="0"/>
              <a:t> = state;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 err="1"/>
              <a:t>this</a:t>
            </a:r>
            <a:r>
              <a:rPr lang="en-US" sz="1600" dirty="0" err="1"/>
              <a:t>.country</a:t>
            </a:r>
            <a:r>
              <a:rPr lang="en-US" sz="1600" dirty="0"/>
              <a:t> = country;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r>
              <a:rPr lang="en-US" sz="1600" dirty="0"/>
              <a:t> </a:t>
            </a:r>
            <a:r>
              <a:rPr lang="en-US" sz="1600" dirty="0" smtClean="0"/>
              <a:t>}</a:t>
            </a:r>
            <a:r>
              <a:rPr lang="en-US" sz="1600" dirty="0"/>
              <a:t>  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/>
              <a:t>public</a:t>
            </a:r>
            <a:r>
              <a:rPr lang="en-US" sz="1600" dirty="0"/>
              <a:t> </a:t>
            </a:r>
            <a:r>
              <a:rPr lang="en-US" sz="1600" b="1" dirty="0"/>
              <a:t>class</a:t>
            </a:r>
            <a:r>
              <a:rPr lang="en-US" sz="1600" dirty="0"/>
              <a:t> </a:t>
            </a:r>
            <a:r>
              <a:rPr lang="en-US" sz="1600" dirty="0" err="1"/>
              <a:t>Emp</a:t>
            </a:r>
            <a:r>
              <a:rPr lang="en-US" sz="1600" dirty="0"/>
              <a:t> {  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dirty="0"/>
              <a:t> id;  </a:t>
            </a:r>
          </a:p>
          <a:p>
            <a:pPr marL="0" indent="0">
              <a:buNone/>
            </a:pPr>
            <a:r>
              <a:rPr lang="en-US" sz="1600" dirty="0"/>
              <a:t>String name;  </a:t>
            </a:r>
          </a:p>
          <a:p>
            <a:pPr marL="0" indent="0">
              <a:buNone/>
            </a:pPr>
            <a:r>
              <a:rPr lang="en-US" sz="1600" dirty="0"/>
              <a:t>Address </a:t>
            </a:r>
            <a:r>
              <a:rPr lang="en-US" sz="1600" dirty="0" err="1"/>
              <a:t>address</a:t>
            </a:r>
            <a:r>
              <a:rPr lang="en-US" sz="1600" dirty="0"/>
              <a:t>;  </a:t>
            </a:r>
          </a:p>
          <a:p>
            <a:pPr marL="0" indent="0">
              <a:buNone/>
            </a:pPr>
            <a:r>
              <a:rPr lang="en-US" sz="1600" dirty="0"/>
              <a:t> </a:t>
            </a:r>
            <a:r>
              <a:rPr lang="en-US" sz="1600" b="1" dirty="0" smtClean="0"/>
              <a:t>public</a:t>
            </a:r>
            <a:r>
              <a:rPr lang="en-US" sz="1600" dirty="0"/>
              <a:t> </a:t>
            </a:r>
            <a:r>
              <a:rPr lang="en-US" sz="1600" dirty="0" err="1"/>
              <a:t>Emp</a:t>
            </a:r>
            <a:r>
              <a:rPr lang="en-US" sz="1600" dirty="0"/>
              <a:t>(</a:t>
            </a:r>
            <a:r>
              <a:rPr lang="en-US" sz="1600" b="1" dirty="0" err="1"/>
              <a:t>int</a:t>
            </a:r>
            <a:r>
              <a:rPr lang="en-US" sz="1600" dirty="0"/>
              <a:t> id, String </a:t>
            </a:r>
            <a:r>
              <a:rPr lang="en-US" sz="1600" dirty="0" err="1"/>
              <a:t>name,Address</a:t>
            </a:r>
            <a:r>
              <a:rPr lang="en-US" sz="1600" dirty="0"/>
              <a:t> address) {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/>
              <a:t>this</a:t>
            </a:r>
            <a:r>
              <a:rPr lang="en-US" sz="1600" dirty="0"/>
              <a:t>.id = id;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/>
              <a:t>this</a:t>
            </a:r>
            <a:r>
              <a:rPr lang="en-US" sz="1600" dirty="0"/>
              <a:t>.name = name;  </a:t>
            </a:r>
          </a:p>
          <a:p>
            <a:pPr marL="0" indent="0">
              <a:buNone/>
            </a:pPr>
            <a:r>
              <a:rPr lang="en-US" sz="1600" dirty="0"/>
              <a:t>    </a:t>
            </a:r>
            <a:r>
              <a:rPr lang="en-US" sz="1600" b="1" dirty="0" err="1"/>
              <a:t>this</a:t>
            </a:r>
            <a:r>
              <a:rPr lang="en-US" sz="1600" dirty="0" err="1"/>
              <a:t>.address</a:t>
            </a:r>
            <a:r>
              <a:rPr lang="en-US" sz="1600" dirty="0"/>
              <a:t>=address;  </a:t>
            </a:r>
          </a:p>
          <a:p>
            <a:pPr marL="0" indent="0">
              <a:buNone/>
            </a:pPr>
            <a:r>
              <a:rPr lang="en-US" sz="1600" dirty="0"/>
              <a:t>}  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2090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void</a:t>
            </a:r>
            <a:r>
              <a:rPr lang="en-IN" dirty="0"/>
              <a:t> display(){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(id+" "+name);  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address.city</a:t>
            </a:r>
            <a:r>
              <a:rPr lang="en-IN" dirty="0"/>
              <a:t>+" "+</a:t>
            </a:r>
            <a:r>
              <a:rPr lang="en-IN" dirty="0" err="1"/>
              <a:t>address.state</a:t>
            </a:r>
            <a:r>
              <a:rPr lang="en-IN" dirty="0"/>
              <a:t>+" "+</a:t>
            </a:r>
            <a:r>
              <a:rPr lang="en-IN" dirty="0" err="1"/>
              <a:t>address.country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Address address1=</a:t>
            </a:r>
            <a:r>
              <a:rPr lang="en-IN" b="1" dirty="0"/>
              <a:t>new</a:t>
            </a:r>
            <a:r>
              <a:rPr lang="en-IN" dirty="0"/>
              <a:t> Address("</a:t>
            </a:r>
            <a:r>
              <a:rPr lang="en-IN" dirty="0" err="1"/>
              <a:t>gzb</a:t>
            </a:r>
            <a:r>
              <a:rPr lang="en-IN" dirty="0"/>
              <a:t>","UP","</a:t>
            </a:r>
            <a:r>
              <a:rPr lang="en-IN" dirty="0" err="1"/>
              <a:t>india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Address address2=</a:t>
            </a:r>
            <a:r>
              <a:rPr lang="en-IN" b="1" dirty="0"/>
              <a:t>new</a:t>
            </a:r>
            <a:r>
              <a:rPr lang="en-IN" dirty="0"/>
              <a:t> Address("</a:t>
            </a:r>
            <a:r>
              <a:rPr lang="en-IN" dirty="0" err="1"/>
              <a:t>gno</a:t>
            </a:r>
            <a:r>
              <a:rPr lang="en-IN" dirty="0"/>
              <a:t>","UP","</a:t>
            </a:r>
            <a:r>
              <a:rPr lang="en-IN" dirty="0" err="1"/>
              <a:t>india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 err="1"/>
              <a:t>Emp</a:t>
            </a:r>
            <a:r>
              <a:rPr lang="en-IN" dirty="0"/>
              <a:t> e=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Emp</a:t>
            </a:r>
            <a:r>
              <a:rPr lang="en-IN" dirty="0"/>
              <a:t>(111,"varun",address1);  </a:t>
            </a:r>
          </a:p>
          <a:p>
            <a:pPr marL="0" indent="0">
              <a:buNone/>
            </a:pPr>
            <a:r>
              <a:rPr lang="en-IN" dirty="0" err="1"/>
              <a:t>Emp</a:t>
            </a:r>
            <a:r>
              <a:rPr lang="en-IN" dirty="0"/>
              <a:t> e2=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Emp</a:t>
            </a:r>
            <a:r>
              <a:rPr lang="en-IN" dirty="0"/>
              <a:t>(112,"arun",address2);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</a:p>
          <a:p>
            <a:pPr marL="0" indent="0">
              <a:buNone/>
            </a:pPr>
            <a:r>
              <a:rPr lang="en-IN" dirty="0" err="1"/>
              <a:t>e.display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e2.display();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smtClean="0"/>
              <a:t>}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643660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Composition is a restricted form of Aggregation in which two entities are highly dependent on each other.</a:t>
            </a:r>
          </a:p>
          <a:p>
            <a:pPr algn="just"/>
            <a:r>
              <a:rPr lang="en-IN" dirty="0"/>
              <a:t>It represents </a:t>
            </a:r>
            <a:r>
              <a:rPr lang="en-IN" b="1" dirty="0"/>
              <a:t>part-of</a:t>
            </a:r>
            <a:r>
              <a:rPr lang="en-IN" dirty="0"/>
              <a:t> relationship.</a:t>
            </a:r>
          </a:p>
          <a:p>
            <a:pPr algn="just"/>
            <a:r>
              <a:rPr lang="en-IN" dirty="0"/>
              <a:t>In composition, both the entities are dependent on each other.</a:t>
            </a:r>
          </a:p>
          <a:p>
            <a:pPr algn="just"/>
            <a:r>
              <a:rPr lang="en-IN" dirty="0"/>
              <a:t>When there is a composition between two entities, the composed object </a:t>
            </a:r>
            <a:r>
              <a:rPr lang="en-IN" b="1" dirty="0"/>
              <a:t>cannot exist</a:t>
            </a:r>
            <a:r>
              <a:rPr lang="en-IN" dirty="0"/>
              <a:t> without the other entity.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838186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Aggregation </a:t>
            </a:r>
            <a:r>
              <a:rPr lang="en-IN" b="1" dirty="0" err="1"/>
              <a:t>vs</a:t>
            </a:r>
            <a:r>
              <a:rPr lang="en-IN" b="1" dirty="0"/>
              <a:t> Composition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488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/>
              <a:t>Dependency</a:t>
            </a:r>
            <a:r>
              <a:rPr lang="en-IN" b="1" dirty="0"/>
              <a:t>:</a:t>
            </a:r>
            <a:r>
              <a:rPr lang="en-IN" dirty="0"/>
              <a:t> Aggregation implies a relationship where the child </a:t>
            </a:r>
            <a:r>
              <a:rPr lang="en-IN" b="1" dirty="0"/>
              <a:t>can exist independently</a:t>
            </a:r>
            <a:r>
              <a:rPr lang="en-IN" dirty="0"/>
              <a:t> of the parent. For example, Bank and Employee, delete the Bank and the Employee still exist. whereas Composition implies a relationship where the child </a:t>
            </a:r>
            <a:r>
              <a:rPr lang="en-IN" b="1" dirty="0"/>
              <a:t>cannot exist independent</a:t>
            </a:r>
            <a:r>
              <a:rPr lang="en-IN" dirty="0"/>
              <a:t> of the parent. Example: Human and heart, heart don’t exist separate to a Human</a:t>
            </a:r>
          </a:p>
          <a:p>
            <a:pPr marL="0" indent="0" algn="just">
              <a:buNone/>
            </a:pPr>
            <a:r>
              <a:rPr lang="en-IN" b="1" dirty="0"/>
              <a:t>Type of Relationship:</a:t>
            </a:r>
            <a:r>
              <a:rPr lang="en-IN" dirty="0"/>
              <a:t> Aggregation relation is </a:t>
            </a:r>
            <a:r>
              <a:rPr lang="en-IN" b="1" dirty="0"/>
              <a:t>“has-a”</a:t>
            </a:r>
            <a:r>
              <a:rPr lang="en-IN" dirty="0"/>
              <a:t> and composition is </a:t>
            </a:r>
            <a:r>
              <a:rPr lang="en-IN" b="1" dirty="0"/>
              <a:t>“part-of”</a:t>
            </a:r>
            <a:r>
              <a:rPr lang="en-IN" dirty="0"/>
              <a:t> relation.</a:t>
            </a:r>
          </a:p>
          <a:p>
            <a:pPr marL="0" indent="0" algn="just">
              <a:buNone/>
            </a:pPr>
            <a:r>
              <a:rPr lang="en-IN" b="1" dirty="0"/>
              <a:t>Type of association: </a:t>
            </a:r>
            <a:r>
              <a:rPr lang="en-IN" dirty="0"/>
              <a:t>Composition is a </a:t>
            </a:r>
            <a:r>
              <a:rPr lang="en-IN" b="1" dirty="0"/>
              <a:t>strong</a:t>
            </a:r>
            <a:r>
              <a:rPr lang="en-IN" dirty="0"/>
              <a:t> Association whereas Aggregation is a </a:t>
            </a:r>
            <a:r>
              <a:rPr lang="en-IN" b="1" dirty="0"/>
              <a:t>weak</a:t>
            </a:r>
            <a:r>
              <a:rPr lang="en-IN" dirty="0"/>
              <a:t> Association.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851778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535307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Interface in </a:t>
            </a:r>
            <a:r>
              <a:rPr lang="en-IN" sz="2400" b="1" dirty="0" smtClean="0"/>
              <a:t>Java</a:t>
            </a:r>
          </a:p>
          <a:p>
            <a:r>
              <a:rPr lang="en-US" dirty="0"/>
              <a:t>An </a:t>
            </a:r>
            <a:r>
              <a:rPr lang="en-US" b="1" dirty="0"/>
              <a:t>interface in java</a:t>
            </a:r>
            <a:r>
              <a:rPr lang="en-US" dirty="0"/>
              <a:t> is a blueprint of a class. It has static constants and abstract methods</a:t>
            </a:r>
            <a:r>
              <a:rPr lang="en-US" dirty="0" smtClean="0"/>
              <a:t>.</a:t>
            </a:r>
          </a:p>
          <a:p>
            <a:r>
              <a:rPr lang="en-US" dirty="0"/>
              <a:t>The interface in Java is </a:t>
            </a:r>
            <a:r>
              <a:rPr lang="en-US" i="1" dirty="0"/>
              <a:t>a mechanism to achieve </a:t>
            </a:r>
            <a:r>
              <a:rPr lang="en-US" i="1" dirty="0" smtClean="0"/>
              <a:t>Multiple inheritance and abstraction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Interface </a:t>
            </a:r>
            <a:r>
              <a:rPr lang="en-US" dirty="0"/>
              <a:t>fields are public, static and final by default, and the methods are public and abstract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8424936" cy="2088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746947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28106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US" sz="2400" b="1" dirty="0" smtClean="0"/>
              <a:t>The relationship between classes and interfaces</a:t>
            </a:r>
            <a:endParaRPr lang="en-US" sz="2400" b="1" dirty="0"/>
          </a:p>
          <a:p>
            <a:r>
              <a:rPr lang="en-US" dirty="0"/>
              <a:t>As shown in the figure given below, a class extends another class, an interface extends another interface, but a </a:t>
            </a:r>
            <a:r>
              <a:rPr lang="en-US" b="1" dirty="0"/>
              <a:t>class implements an interface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852936"/>
            <a:ext cx="7272808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732733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Mcqs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1.Which is true?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A "X </a:t>
            </a:r>
            <a:r>
              <a:rPr lang="en-IN" dirty="0"/>
              <a:t>extends Y" is correct if and only if X is a class and Y is an interface</a:t>
            </a:r>
          </a:p>
          <a:p>
            <a:pPr marL="0" indent="0">
              <a:buNone/>
            </a:pPr>
            <a:r>
              <a:rPr lang="en-IN" dirty="0"/>
              <a:t>B</a:t>
            </a:r>
            <a:r>
              <a:rPr lang="en-IN" dirty="0" smtClean="0"/>
              <a:t>. "</a:t>
            </a:r>
            <a:r>
              <a:rPr lang="en-IN" dirty="0"/>
              <a:t>X extends Y" is correct if and only if X is an interface and Y is a class</a:t>
            </a:r>
          </a:p>
          <a:p>
            <a:pPr marL="0" indent="0">
              <a:buNone/>
            </a:pPr>
            <a:r>
              <a:rPr lang="en-IN" dirty="0"/>
              <a:t>C</a:t>
            </a:r>
            <a:r>
              <a:rPr lang="en-IN" dirty="0" smtClean="0"/>
              <a:t>."</a:t>
            </a:r>
            <a:r>
              <a:rPr lang="en-IN" dirty="0"/>
              <a:t>X extends Y" is correct if X and Y are either both classes or both interfaces</a:t>
            </a:r>
          </a:p>
          <a:p>
            <a:pPr marL="0" indent="0">
              <a:buNone/>
            </a:pPr>
            <a:r>
              <a:rPr lang="en-IN" dirty="0"/>
              <a:t>D</a:t>
            </a:r>
            <a:r>
              <a:rPr lang="en-IN" dirty="0" smtClean="0"/>
              <a:t>. "</a:t>
            </a:r>
            <a:r>
              <a:rPr lang="en-IN" dirty="0"/>
              <a:t>X extends Y" is correct for all combinations of X and Y being classes and/or interfaces</a:t>
            </a:r>
          </a:p>
        </p:txBody>
      </p:sp>
    </p:spTree>
    <p:extLst>
      <p:ext uri="{BB962C8B-B14F-4D97-AF65-F5344CB8AC3E}">
        <p14:creationId xmlns:p14="http://schemas.microsoft.com/office/powerpoint/2010/main" val="2334212678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2. What </a:t>
            </a:r>
            <a:r>
              <a:rPr lang="en-IN" dirty="0"/>
              <a:t>is the result of compiling and running the following code?</a:t>
            </a:r>
          </a:p>
          <a:p>
            <a:pPr marL="0" indent="0">
              <a:buNone/>
            </a:pPr>
            <a:r>
              <a:rPr lang="en-IN" dirty="0"/>
              <a:t>class Base{</a:t>
            </a:r>
          </a:p>
          <a:p>
            <a:pPr marL="0" indent="0">
              <a:buNone/>
            </a:pPr>
            <a:r>
              <a:rPr lang="en-IN" dirty="0"/>
              <a:t>        public Base(){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("Base");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Derived extends Base{</a:t>
            </a:r>
          </a:p>
          <a:p>
            <a:pPr marL="0" indent="0">
              <a:buNone/>
            </a:pPr>
            <a:r>
              <a:rPr lang="en-IN" dirty="0"/>
              <a:t>        public Derived(){</a:t>
            </a:r>
          </a:p>
          <a:p>
            <a:pPr marL="0" indent="0">
              <a:buNone/>
            </a:pPr>
            <a:r>
              <a:rPr lang="en-IN" dirty="0"/>
              <a:t>                this</a:t>
            </a:r>
            <a:r>
              <a:rPr lang="en-IN" dirty="0" smtClean="0"/>
              <a:t>(“Smart");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("Derived");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public Derived(String s){</a:t>
            </a:r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    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    new Derived();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</a:t>
            </a:r>
            <a:r>
              <a:rPr lang="en-IN" dirty="0" err="1" smtClean="0"/>
              <a:t>SmartDerived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</a:t>
            </a:r>
            <a:r>
              <a:rPr lang="en-IN" dirty="0" err="1" smtClean="0"/>
              <a:t>SmartBaseDerived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</a:t>
            </a:r>
            <a:r>
              <a:rPr lang="en-IN" dirty="0" err="1" smtClean="0"/>
              <a:t>BaseSmartDerived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</a:t>
            </a:r>
            <a:r>
              <a:rPr lang="en-IN" dirty="0" err="1" smtClean="0"/>
              <a:t>SmartDerivedBase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 Compilation </a:t>
            </a:r>
            <a:r>
              <a:rPr lang="en-IN" dirty="0" smtClean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7140926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Relationship</a:t>
            </a:r>
            <a:endParaRPr lang="en-IN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Is-a </a:t>
            </a:r>
            <a:r>
              <a:rPr lang="en-IN" dirty="0"/>
              <a:t>relationship is one in which data members of one class is obtained into another class through the concept of inheritance.</a:t>
            </a:r>
          </a:p>
          <a:p>
            <a:pPr algn="just"/>
            <a:r>
              <a:rPr lang="en-IN" dirty="0"/>
              <a:t>Has-a relationship is one in which an object of one class is created as a data member in another class.</a:t>
            </a:r>
          </a:p>
          <a:p>
            <a:pPr algn="just"/>
            <a:r>
              <a:rPr lang="en-IN" dirty="0"/>
              <a:t>Uses-a relationship is one in which a method of one class is using an object of another class.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657953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3. class </a:t>
            </a:r>
            <a:r>
              <a:rPr lang="en-IN" dirty="0"/>
              <a:t>Mammal{</a:t>
            </a:r>
          </a:p>
          <a:p>
            <a:pPr marL="0" indent="0">
              <a:buNone/>
            </a:pPr>
            <a:r>
              <a:rPr lang="en-IN" dirty="0"/>
              <a:t>      void eat(Mammal m){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("Mammal eats food");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Cattle extends Mammal{</a:t>
            </a:r>
          </a:p>
          <a:p>
            <a:pPr marL="0" indent="0">
              <a:buNone/>
            </a:pPr>
            <a:r>
              <a:rPr lang="en-IN" dirty="0"/>
              <a:t>      void eat(Cattle c){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("Cattle eats hay");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Horse extends Cattle{</a:t>
            </a:r>
          </a:p>
          <a:p>
            <a:pPr marL="0" indent="0">
              <a:buNone/>
            </a:pPr>
            <a:r>
              <a:rPr lang="en-IN" dirty="0"/>
              <a:t>      void eat(Horse h){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System.out.println</a:t>
            </a:r>
            <a:r>
              <a:rPr lang="en-IN" dirty="0"/>
              <a:t>("Horse eats hay");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class Test{</a:t>
            </a:r>
          </a:p>
          <a:p>
            <a:pPr marL="0" indent="0">
              <a:buNone/>
            </a:pPr>
            <a:r>
              <a:rPr lang="en-IN" dirty="0"/>
              <a:t>      public static void main(String[] </a:t>
            </a:r>
            <a:r>
              <a:rPr lang="en-IN" dirty="0" err="1"/>
              <a:t>args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            Mammal h = new Horse();</a:t>
            </a:r>
          </a:p>
          <a:p>
            <a:pPr marL="0" indent="0">
              <a:buNone/>
            </a:pPr>
            <a:r>
              <a:rPr lang="en-IN" dirty="0"/>
              <a:t>            Cattle c = new Horse();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c.eat</a:t>
            </a:r>
            <a:r>
              <a:rPr lang="en-IN" dirty="0"/>
              <a:t>(h);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A. prints "Mammal eats food</a:t>
            </a:r>
            <a:r>
              <a:rPr lang="en-IN" dirty="0" smtClean="0"/>
              <a:t>"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B. prints "Cattle eats hay</a:t>
            </a:r>
            <a:r>
              <a:rPr lang="en-IN" dirty="0" smtClean="0"/>
              <a:t>"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C. prints "Horse eats hay</a:t>
            </a:r>
            <a:r>
              <a:rPr lang="en-IN" dirty="0" smtClean="0"/>
              <a:t>"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D. Class cast Exception at runtime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E.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2937622717"/>
      </p:ext>
    </p:extLst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1200" dirty="0" smtClean="0"/>
              <a:t>4. Determine </a:t>
            </a:r>
            <a:r>
              <a:rPr lang="en-IN" sz="1200" dirty="0"/>
              <a:t>output:</a:t>
            </a:r>
          </a:p>
          <a:p>
            <a:pPr marL="0" indent="0">
              <a:buNone/>
            </a:pPr>
            <a:r>
              <a:rPr lang="en-IN" sz="1200" dirty="0"/>
              <a:t>class </a:t>
            </a:r>
            <a:r>
              <a:rPr lang="en-IN" sz="1200" dirty="0" smtClean="0"/>
              <a:t>A</a:t>
            </a:r>
          </a:p>
          <a:p>
            <a:pPr marL="0" indent="0">
              <a:buNone/>
            </a:pPr>
            <a:r>
              <a:rPr lang="en-IN" sz="1200" dirty="0" smtClean="0"/>
              <a:t>{</a:t>
            </a: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public </a:t>
            </a:r>
            <a:r>
              <a:rPr lang="en-IN" sz="1200" dirty="0"/>
              <a:t>void method1(){</a:t>
            </a:r>
          </a:p>
          <a:p>
            <a:pPr marL="0" indent="0">
              <a:buNone/>
            </a:pPr>
            <a:r>
              <a:rPr lang="en-IN" sz="1200" dirty="0" err="1" smtClean="0"/>
              <a:t>System.out.print</a:t>
            </a:r>
            <a:r>
              <a:rPr lang="en-IN" sz="1200" dirty="0"/>
              <a:t>("Class A method1");</a:t>
            </a:r>
          </a:p>
          <a:p>
            <a:pPr marL="0" indent="0">
              <a:buNone/>
            </a:pPr>
            <a:r>
              <a:rPr lang="en-IN" sz="1200" dirty="0" smtClean="0"/>
              <a:t>}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class B extends </a:t>
            </a:r>
            <a:r>
              <a:rPr lang="en-IN" sz="1200" dirty="0" smtClean="0"/>
              <a:t>A</a:t>
            </a:r>
          </a:p>
          <a:p>
            <a:pPr marL="0" indent="0">
              <a:buNone/>
            </a:pPr>
            <a:r>
              <a:rPr lang="en-IN" sz="1200" dirty="0" smtClean="0"/>
              <a:t>{</a:t>
            </a: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public </a:t>
            </a:r>
            <a:r>
              <a:rPr lang="en-IN" sz="1200" dirty="0"/>
              <a:t>void method2</a:t>
            </a:r>
            <a:r>
              <a:rPr lang="en-IN" sz="1200" dirty="0" smtClean="0"/>
              <a:t>()</a:t>
            </a:r>
          </a:p>
          <a:p>
            <a:pPr marL="0" indent="0">
              <a:buNone/>
            </a:pPr>
            <a:r>
              <a:rPr lang="en-IN" sz="1200" dirty="0" smtClean="0"/>
              <a:t>{</a:t>
            </a:r>
            <a:endParaRPr lang="en-IN" sz="1200" dirty="0"/>
          </a:p>
          <a:p>
            <a:pPr marL="0" indent="0">
              <a:buNone/>
            </a:pPr>
            <a:r>
              <a:rPr lang="en-IN" sz="1200" dirty="0" err="1" smtClean="0"/>
              <a:t>System.out.print</a:t>
            </a:r>
            <a:r>
              <a:rPr lang="en-IN" sz="1200" dirty="0"/>
              <a:t>("Class B method2");</a:t>
            </a:r>
          </a:p>
          <a:p>
            <a:pPr marL="0" indent="0">
              <a:buNone/>
            </a:pPr>
            <a:r>
              <a:rPr lang="en-IN" sz="1200" dirty="0" smtClean="0"/>
              <a:t>}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class C extends </a:t>
            </a:r>
            <a:r>
              <a:rPr lang="en-IN" sz="1200" dirty="0" smtClean="0"/>
              <a:t>B</a:t>
            </a:r>
          </a:p>
          <a:p>
            <a:pPr marL="0" indent="0">
              <a:buNone/>
            </a:pPr>
            <a:r>
              <a:rPr lang="en-IN" sz="1200" dirty="0" smtClean="0"/>
              <a:t>{</a:t>
            </a:r>
            <a:endParaRPr lang="en-IN" sz="1200" dirty="0"/>
          </a:p>
          <a:p>
            <a:pPr marL="0" indent="0">
              <a:buNone/>
            </a:pPr>
            <a:r>
              <a:rPr lang="en-IN" sz="1200" dirty="0" smtClean="0"/>
              <a:t>public </a:t>
            </a:r>
            <a:r>
              <a:rPr lang="en-IN" sz="1200" dirty="0"/>
              <a:t>void method2</a:t>
            </a:r>
            <a:r>
              <a:rPr lang="en-IN" sz="1200" dirty="0" smtClean="0"/>
              <a:t>()</a:t>
            </a:r>
          </a:p>
          <a:p>
            <a:pPr marL="0" indent="0">
              <a:buNone/>
            </a:pPr>
            <a:r>
              <a:rPr lang="en-IN" sz="1200" dirty="0" smtClean="0"/>
              <a:t>{</a:t>
            </a:r>
            <a:endParaRPr lang="en-IN" sz="1200" dirty="0"/>
          </a:p>
          <a:p>
            <a:pPr marL="0" indent="0">
              <a:buNone/>
            </a:pPr>
            <a:r>
              <a:rPr lang="en-IN" sz="1200" dirty="0" err="1" smtClean="0"/>
              <a:t>System.out.print</a:t>
            </a:r>
            <a:r>
              <a:rPr lang="en-IN" sz="1200" dirty="0"/>
              <a:t>("Class C method2");</a:t>
            </a:r>
          </a:p>
          <a:p>
            <a:pPr marL="0" indent="0">
              <a:buNone/>
            </a:pPr>
            <a:r>
              <a:rPr lang="en-IN" sz="1200" dirty="0" smtClean="0"/>
              <a:t>}</a:t>
            </a:r>
            <a:r>
              <a:rPr lang="en-IN" sz="1200" dirty="0"/>
              <a:t>	</a:t>
            </a:r>
          </a:p>
          <a:p>
            <a:pPr marL="0" indent="0">
              <a:buNone/>
            </a:pPr>
            <a:r>
              <a:rPr lang="en-IN" sz="1200" dirty="0" smtClean="0"/>
              <a:t>public </a:t>
            </a:r>
            <a:r>
              <a:rPr lang="en-IN" sz="1200" dirty="0"/>
              <a:t>void method3</a:t>
            </a:r>
            <a:r>
              <a:rPr lang="en-IN" sz="1200" dirty="0" smtClean="0"/>
              <a:t>()</a:t>
            </a:r>
          </a:p>
          <a:p>
            <a:pPr marL="0" indent="0">
              <a:buNone/>
            </a:pPr>
            <a:r>
              <a:rPr lang="en-IN" sz="1200" dirty="0" smtClean="0"/>
              <a:t>{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	</a:t>
            </a:r>
            <a:r>
              <a:rPr lang="en-IN" sz="1200" dirty="0" err="1" smtClean="0"/>
              <a:t>System.out.print</a:t>
            </a:r>
            <a:r>
              <a:rPr lang="en-IN" sz="1200" dirty="0"/>
              <a:t>("Class C method3");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r>
              <a:rPr lang="en-IN" sz="1200" dirty="0"/>
              <a:t>public class Test{</a:t>
            </a:r>
          </a:p>
          <a:p>
            <a:pPr marL="0" indent="0">
              <a:buNone/>
            </a:pPr>
            <a:r>
              <a:rPr lang="en-IN" sz="1200" dirty="0"/>
              <a:t>	public static void main(String </a:t>
            </a:r>
            <a:r>
              <a:rPr lang="en-IN" sz="1200" dirty="0" err="1"/>
              <a:t>args</a:t>
            </a:r>
            <a:r>
              <a:rPr lang="en-IN" sz="1200" dirty="0"/>
              <a:t>[]){</a:t>
            </a:r>
          </a:p>
          <a:p>
            <a:pPr marL="0" indent="0">
              <a:buNone/>
            </a:pPr>
            <a:r>
              <a:rPr lang="en-IN" sz="1200" dirty="0"/>
              <a:t>		A </a:t>
            </a:r>
            <a:r>
              <a:rPr lang="en-IN" sz="1200" dirty="0" err="1"/>
              <a:t>a</a:t>
            </a:r>
            <a:r>
              <a:rPr lang="en-IN" sz="1200" dirty="0"/>
              <a:t> = new A();</a:t>
            </a:r>
          </a:p>
          <a:p>
            <a:pPr marL="0" indent="0">
              <a:buNone/>
            </a:pPr>
            <a:r>
              <a:rPr lang="en-IN" sz="1200" dirty="0"/>
              <a:t>		C </a:t>
            </a:r>
            <a:r>
              <a:rPr lang="en-IN" sz="1200" dirty="0" err="1"/>
              <a:t>c</a:t>
            </a:r>
            <a:r>
              <a:rPr lang="en-IN" sz="1200" dirty="0"/>
              <a:t> = new C();		</a:t>
            </a:r>
          </a:p>
          <a:p>
            <a:pPr marL="0" indent="0">
              <a:buNone/>
            </a:pPr>
            <a:r>
              <a:rPr lang="en-IN" sz="1200" dirty="0"/>
              <a:t>		c.method2();</a:t>
            </a:r>
          </a:p>
          <a:p>
            <a:pPr marL="0" indent="0">
              <a:buNone/>
            </a:pPr>
            <a:r>
              <a:rPr lang="en-IN" sz="1200" dirty="0"/>
              <a:t>		a = c;</a:t>
            </a:r>
          </a:p>
          <a:p>
            <a:pPr marL="0" indent="0">
              <a:buNone/>
            </a:pPr>
            <a:r>
              <a:rPr lang="en-IN" sz="1200" dirty="0"/>
              <a:t>		a.method3();</a:t>
            </a:r>
          </a:p>
          <a:p>
            <a:pPr marL="0" indent="0">
              <a:buNone/>
            </a:pPr>
            <a:r>
              <a:rPr lang="en-IN" sz="1200" dirty="0"/>
              <a:t>	}</a:t>
            </a:r>
          </a:p>
          <a:p>
            <a:pPr marL="0" indent="0">
              <a:buNone/>
            </a:pPr>
            <a:r>
              <a:rPr lang="en-IN" sz="1200" dirty="0" smtClean="0"/>
              <a:t>}</a:t>
            </a:r>
          </a:p>
          <a:p>
            <a:pPr marL="0" indent="0">
              <a:buNone/>
            </a:pPr>
            <a:r>
              <a:rPr lang="en-IN" sz="1200" dirty="0" smtClean="0"/>
              <a:t>A</a:t>
            </a:r>
            <a:r>
              <a:rPr lang="en-IN" sz="1200" dirty="0"/>
              <a:t>. Class B method2 Class C </a:t>
            </a:r>
            <a:r>
              <a:rPr lang="en-IN" sz="1200" dirty="0" smtClean="0"/>
              <a:t>method3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B. Class C method2 Class C </a:t>
            </a:r>
            <a:r>
              <a:rPr lang="en-IN" sz="1200" dirty="0" smtClean="0"/>
              <a:t>method3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C. Compilation </a:t>
            </a:r>
            <a:r>
              <a:rPr lang="en-IN" sz="1200" dirty="0" smtClean="0"/>
              <a:t>Error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D. Runtime </a:t>
            </a:r>
            <a:r>
              <a:rPr lang="en-IN" sz="1200" dirty="0" smtClean="0"/>
              <a:t>exception</a:t>
            </a:r>
            <a:endParaRPr lang="en-IN" sz="1200" dirty="0"/>
          </a:p>
          <a:p>
            <a:pPr marL="0" indent="0">
              <a:buNone/>
            </a:pPr>
            <a:r>
              <a:rPr lang="en-IN" sz="1200" dirty="0"/>
              <a:t>E.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3111088504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sz="1800" dirty="0" smtClean="0"/>
              <a:t>5. class </a:t>
            </a:r>
            <a:r>
              <a:rPr lang="en-IN" sz="1800" dirty="0"/>
              <a:t>Parent{</a:t>
            </a:r>
          </a:p>
          <a:p>
            <a:pPr marL="0" indent="0">
              <a:buNone/>
            </a:pPr>
            <a:r>
              <a:rPr lang="en-IN" sz="1800" dirty="0"/>
              <a:t>      public void method(){</a:t>
            </a:r>
          </a:p>
          <a:p>
            <a:pPr marL="0" indent="0">
              <a:buNone/>
            </a:pPr>
            <a:r>
              <a:rPr lang="en-IN" sz="1800" dirty="0"/>
              <a:t> </a:t>
            </a:r>
            <a:r>
              <a:rPr lang="en-IN" sz="1800" dirty="0" err="1" smtClean="0"/>
              <a:t>System.out.println</a:t>
            </a:r>
            <a:r>
              <a:rPr lang="en-IN" sz="1800" dirty="0"/>
              <a:t>("Hi i am parent");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smtClean="0"/>
              <a:t>public  Child extends </a:t>
            </a:r>
            <a:r>
              <a:rPr lang="en-IN" sz="1800" dirty="0"/>
              <a:t>Parent{</a:t>
            </a:r>
          </a:p>
          <a:p>
            <a:pPr marL="0" indent="0">
              <a:buNone/>
            </a:pPr>
            <a:r>
              <a:rPr lang="en-IN" sz="1800" dirty="0"/>
              <a:t>      protected void method(){</a:t>
            </a:r>
          </a:p>
          <a:p>
            <a:pPr marL="0" indent="0">
              <a:buNone/>
            </a:pPr>
            <a:r>
              <a:rPr lang="en-IN" sz="1800" dirty="0"/>
              <a:t>  </a:t>
            </a:r>
            <a:r>
              <a:rPr lang="en-IN" sz="1800" dirty="0" err="1" smtClean="0"/>
              <a:t>System.out.println</a:t>
            </a:r>
            <a:r>
              <a:rPr lang="en-IN" sz="1800" dirty="0"/>
              <a:t>("Hi i am Child");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/>
              <a:t>      public static void main(String </a:t>
            </a:r>
            <a:r>
              <a:rPr lang="en-IN" sz="1800" dirty="0" err="1"/>
              <a:t>args</a:t>
            </a:r>
            <a:r>
              <a:rPr lang="en-IN" sz="1800" dirty="0"/>
              <a:t>[]){</a:t>
            </a:r>
          </a:p>
          <a:p>
            <a:pPr marL="0" indent="0">
              <a:buNone/>
            </a:pPr>
            <a:r>
              <a:rPr lang="en-IN" sz="1800" dirty="0"/>
              <a:t>            Child </a:t>
            </a:r>
            <a:r>
              <a:rPr lang="en-IN" sz="1800" dirty="0" err="1"/>
              <a:t>child</a:t>
            </a:r>
            <a:r>
              <a:rPr lang="en-IN" sz="1800" dirty="0"/>
              <a:t> = new Child();</a:t>
            </a:r>
          </a:p>
          <a:p>
            <a:pPr marL="0" indent="0">
              <a:buNone/>
            </a:pPr>
            <a:r>
              <a:rPr lang="en-IN" sz="1800" dirty="0"/>
              <a:t>            </a:t>
            </a:r>
            <a:r>
              <a:rPr lang="en-IN" sz="1800" dirty="0" err="1"/>
              <a:t>child.method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r>
              <a:rPr lang="en-IN" sz="1800" dirty="0"/>
              <a:t>      }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/>
              <a:t>A. Compiles successfully and </a:t>
            </a:r>
            <a:r>
              <a:rPr lang="en-IN" sz="1800" dirty="0" smtClean="0"/>
              <a:t>print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C</a:t>
            </a:r>
            <a:r>
              <a:rPr lang="en-IN" sz="1800" dirty="0"/>
              <a:t>. Compile time </a:t>
            </a:r>
            <a:r>
              <a:rPr lang="en-IN" sz="1800" dirty="0" smtClean="0"/>
              <a:t>error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D. Run Time </a:t>
            </a:r>
            <a:r>
              <a:rPr lang="en-IN" sz="1800" dirty="0" smtClean="0"/>
              <a:t>error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E. None of This</a:t>
            </a:r>
          </a:p>
        </p:txBody>
      </p:sp>
    </p:spTree>
    <p:extLst>
      <p:ext uri="{BB962C8B-B14F-4D97-AF65-F5344CB8AC3E}">
        <p14:creationId xmlns:p14="http://schemas.microsoft.com/office/powerpoint/2010/main" val="4149434588"/>
      </p:ext>
    </p:extLst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37051"/>
          </a:xfrm>
        </p:spPr>
        <p:txBody>
          <a:bodyPr numCol="2"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6. What </a:t>
            </a:r>
            <a:r>
              <a:rPr lang="en-IN" dirty="0"/>
              <a:t>will be the output?</a:t>
            </a:r>
          </a:p>
          <a:p>
            <a:pPr marL="0" indent="0">
              <a:buNone/>
            </a:pPr>
            <a:r>
              <a:rPr lang="en-IN" dirty="0"/>
              <a:t>class One{</a:t>
            </a:r>
          </a:p>
          <a:p>
            <a:pPr marL="0" indent="0">
              <a:buNone/>
            </a:pPr>
            <a:r>
              <a:rPr lang="en-IN" dirty="0"/>
              <a:t>      final </a:t>
            </a:r>
            <a:r>
              <a:rPr lang="en-IN" dirty="0" err="1"/>
              <a:t>int</a:t>
            </a:r>
            <a:r>
              <a:rPr lang="en-IN" dirty="0"/>
              <a:t> a = 15;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Two extends One{</a:t>
            </a:r>
          </a:p>
          <a:p>
            <a:pPr marL="0" indent="0">
              <a:buNone/>
            </a:pPr>
            <a:r>
              <a:rPr lang="en-IN" dirty="0"/>
              <a:t>      final </a:t>
            </a:r>
            <a:r>
              <a:rPr lang="en-IN" dirty="0" err="1"/>
              <a:t>int</a:t>
            </a:r>
            <a:r>
              <a:rPr lang="en-IN" dirty="0"/>
              <a:t> a = 20;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Test extends Two{</a:t>
            </a:r>
          </a:p>
          <a:p>
            <a:pPr marL="0" indent="0">
              <a:buNone/>
            </a:pPr>
            <a:r>
              <a:rPr lang="en-IN" dirty="0"/>
              <a:t>      final </a:t>
            </a:r>
            <a:r>
              <a:rPr lang="en-IN" dirty="0" err="1"/>
              <a:t>int</a:t>
            </a:r>
            <a:r>
              <a:rPr lang="en-IN" dirty="0"/>
              <a:t> a = 30;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         Test t = new One();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t.a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15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B. 20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C. 30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D. Compiler Error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2016489378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09059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7. class </a:t>
            </a:r>
            <a:r>
              <a:rPr lang="en-IN" dirty="0"/>
              <a:t>A{</a:t>
            </a:r>
          </a:p>
          <a:p>
            <a:pPr marL="0" indent="0">
              <a:buNone/>
            </a:pPr>
            <a:r>
              <a:rPr lang="en-IN" dirty="0"/>
              <a:t>      A(String s){}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A(){}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class B extends A{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B(){}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B(String s){</a:t>
            </a:r>
          </a:p>
          <a:p>
            <a:pPr marL="0" indent="0">
              <a:buNone/>
            </a:pPr>
            <a:r>
              <a:rPr lang="en-IN" dirty="0" smtClean="0"/>
              <a:t>            </a:t>
            </a:r>
            <a:r>
              <a:rPr lang="en-IN" dirty="0"/>
              <a:t>super(s);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void test(){</a:t>
            </a:r>
          </a:p>
          <a:p>
            <a:pPr marL="0" indent="0">
              <a:buNone/>
            </a:pPr>
            <a:r>
              <a:rPr lang="en-IN" dirty="0" smtClean="0"/>
              <a:t>             </a:t>
            </a:r>
            <a:r>
              <a:rPr lang="en-IN" dirty="0"/>
              <a:t>// insert code here</a:t>
            </a:r>
          </a:p>
          <a:p>
            <a:pPr marL="0" indent="0">
              <a:buNone/>
            </a:pPr>
            <a:r>
              <a:rPr lang="en-IN" dirty="0" smtClean="0"/>
              <a:t>      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Which of the below code can be insert at line 7 to make clean compilation ?</a:t>
            </a:r>
          </a:p>
          <a:p>
            <a:pPr marL="0" indent="0">
              <a:buNone/>
            </a:pPr>
            <a:r>
              <a:rPr lang="en-IN" dirty="0"/>
              <a:t>A. A </a:t>
            </a:r>
            <a:r>
              <a:rPr lang="en-IN" dirty="0" err="1"/>
              <a:t>a</a:t>
            </a:r>
            <a:r>
              <a:rPr lang="en-IN" dirty="0"/>
              <a:t> = new B();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B. A </a:t>
            </a:r>
            <a:r>
              <a:rPr lang="en-IN" dirty="0" err="1"/>
              <a:t>a</a:t>
            </a:r>
            <a:r>
              <a:rPr lang="en-IN" dirty="0"/>
              <a:t> = new B(5);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D</a:t>
            </a:r>
            <a:r>
              <a:rPr lang="en-IN" dirty="0"/>
              <a:t>. All of the above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 None of these</a:t>
            </a:r>
          </a:p>
        </p:txBody>
      </p:sp>
    </p:spTree>
    <p:extLst>
      <p:ext uri="{BB962C8B-B14F-4D97-AF65-F5344CB8AC3E}">
        <p14:creationId xmlns:p14="http://schemas.microsoft.com/office/powerpoint/2010/main" val="2232442274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95536" y="764704"/>
            <a:ext cx="4038600" cy="54250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8.</a:t>
            </a:r>
            <a:r>
              <a:rPr lang="en-IN" dirty="0"/>
              <a:t> </a:t>
            </a:r>
            <a:r>
              <a:rPr lang="en-IN" dirty="0" smtClean="0"/>
              <a:t>Output?</a:t>
            </a:r>
          </a:p>
          <a:p>
            <a:pPr marL="0" indent="0">
              <a:buNone/>
            </a:pPr>
            <a:r>
              <a:rPr lang="en-IN" dirty="0" smtClean="0"/>
              <a:t>class </a:t>
            </a:r>
            <a:r>
              <a:rPr lang="en-IN" dirty="0"/>
              <a:t>Base {</a:t>
            </a:r>
          </a:p>
          <a:p>
            <a:pPr marL="0" indent="0">
              <a:buNone/>
            </a:pPr>
            <a:r>
              <a:rPr lang="en-IN" dirty="0"/>
              <a:t>    public static void show() {</a:t>
            </a:r>
          </a:p>
          <a:p>
            <a:pPr marL="0" indent="0">
              <a:buNone/>
            </a:pPr>
            <a:r>
              <a:rPr lang="en-IN" dirty="0"/>
              <a:t>       </a:t>
            </a:r>
            <a:r>
              <a:rPr lang="en-IN" dirty="0" err="1"/>
              <a:t>System.out.println</a:t>
            </a:r>
            <a:r>
              <a:rPr lang="en-IN" dirty="0"/>
              <a:t>("Base::show() called");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class Derived extends Base {</a:t>
            </a:r>
          </a:p>
          <a:p>
            <a:pPr marL="0" indent="0">
              <a:buNone/>
            </a:pPr>
            <a:r>
              <a:rPr lang="en-IN" dirty="0"/>
              <a:t>    public static void show() {</a:t>
            </a:r>
          </a:p>
          <a:p>
            <a:pPr marL="0" indent="0">
              <a:buNone/>
            </a:pPr>
            <a:r>
              <a:rPr lang="en-IN" dirty="0"/>
              <a:t>       </a:t>
            </a:r>
            <a:r>
              <a:rPr lang="en-IN" dirty="0" err="1"/>
              <a:t>System.out.println</a:t>
            </a:r>
            <a:r>
              <a:rPr lang="en-IN" dirty="0"/>
              <a:t>("Derived::show() called");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class Main {</a:t>
            </a:r>
          </a:p>
          <a:p>
            <a:pPr marL="0" indent="0">
              <a:buNone/>
            </a:pPr>
            <a:r>
              <a:rPr lang="en-IN" dirty="0"/>
              <a:t>    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        Base b = new Derived</a:t>
            </a:r>
            <a:r>
              <a:rPr lang="en-IN" dirty="0" smtClean="0"/>
              <a:t>();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b.show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038600" cy="52090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A</a:t>
            </a:r>
            <a:r>
              <a:rPr lang="en-IN" dirty="0"/>
              <a:t>. Base::show() called</a:t>
            </a:r>
          </a:p>
          <a:p>
            <a:pPr marL="0" indent="0">
              <a:buNone/>
            </a:pPr>
            <a:r>
              <a:rPr lang="en-IN" dirty="0"/>
              <a:t>B. Derived::show() called</a:t>
            </a:r>
          </a:p>
          <a:p>
            <a:pPr marL="0" indent="0">
              <a:buNone/>
            </a:pPr>
            <a:r>
              <a:rPr lang="en-IN" dirty="0" smtClean="0"/>
              <a:t>C. </a:t>
            </a:r>
            <a:r>
              <a:rPr lang="en-IN" dirty="0"/>
              <a:t>Compiler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659015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764704"/>
            <a:ext cx="6336704" cy="5400600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9.</a:t>
            </a:r>
            <a:r>
              <a:rPr lang="en-US" dirty="0"/>
              <a:t> Which of the following is true about inheritance in Java? </a:t>
            </a:r>
            <a:endParaRPr lang="en-US" dirty="0" smtClean="0"/>
          </a:p>
          <a:p>
            <a:pPr marL="457200" indent="-457200">
              <a:buAutoNum type="arabicParenR"/>
            </a:pPr>
            <a:r>
              <a:rPr lang="en-US" dirty="0" smtClean="0"/>
              <a:t>Private </a:t>
            </a:r>
            <a:r>
              <a:rPr lang="en-US" dirty="0"/>
              <a:t>methods are final.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) Protected members are accessible within a package and inherited classes outside the package.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) Protected methods are final.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We cannot override private methods. 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248" y="836712"/>
            <a:ext cx="1882552" cy="513705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Options: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1,2,and 4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Only 1,2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1,2 and 3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 smtClean="0"/>
              <a:t>2,3 and4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54323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402832" cy="50650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 smtClean="0"/>
              <a:t>10.Output?</a:t>
            </a:r>
          </a:p>
          <a:p>
            <a:pPr marL="0" indent="0">
              <a:buNone/>
            </a:pPr>
            <a:r>
              <a:rPr lang="en-IN" dirty="0"/>
              <a:t>class Base {</a:t>
            </a:r>
          </a:p>
          <a:p>
            <a:pPr marL="0" indent="0">
              <a:buNone/>
            </a:pPr>
            <a:r>
              <a:rPr lang="en-IN" dirty="0"/>
              <a:t>    public void Print() {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("Base");</a:t>
            </a:r>
          </a:p>
          <a:p>
            <a:pPr marL="0" indent="0">
              <a:buNone/>
            </a:pPr>
            <a:r>
              <a:rPr lang="en-IN" dirty="0"/>
              <a:t>    }        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smtClean="0"/>
              <a:t>class </a:t>
            </a:r>
            <a:r>
              <a:rPr lang="en-IN" dirty="0"/>
              <a:t>Derived extends Base {    </a:t>
            </a:r>
          </a:p>
          <a:p>
            <a:pPr marL="0" indent="0">
              <a:buNone/>
            </a:pPr>
            <a:r>
              <a:rPr lang="en-IN" dirty="0"/>
              <a:t>    public void Print() {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System.out.println</a:t>
            </a:r>
            <a:r>
              <a:rPr lang="en-IN" dirty="0"/>
              <a:t>("Derived");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 class Main{</a:t>
            </a:r>
          </a:p>
          <a:p>
            <a:pPr marL="0" indent="0">
              <a:buNone/>
            </a:pPr>
            <a:r>
              <a:rPr lang="en-IN" dirty="0"/>
              <a:t>    public static void </a:t>
            </a:r>
            <a:r>
              <a:rPr lang="en-IN" dirty="0" err="1"/>
              <a:t>DoPrint</a:t>
            </a:r>
            <a:r>
              <a:rPr lang="en-IN" dirty="0"/>
              <a:t>( Base o 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o.Print</a:t>
            </a:r>
            <a:r>
              <a:rPr lang="en-IN" dirty="0"/>
              <a:t>();   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    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992" y="836712"/>
            <a:ext cx="4186808" cy="51370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        Base x = new Base();</a:t>
            </a:r>
          </a:p>
          <a:p>
            <a:pPr marL="0" indent="0">
              <a:buNone/>
            </a:pPr>
            <a:r>
              <a:rPr lang="en-IN" dirty="0"/>
              <a:t>        Base y = new Derived();</a:t>
            </a:r>
          </a:p>
          <a:p>
            <a:pPr marL="0" indent="0">
              <a:buNone/>
            </a:pPr>
            <a:r>
              <a:rPr lang="en-IN" dirty="0"/>
              <a:t>        Derived z = new Derived();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DoPrint</a:t>
            </a:r>
            <a:r>
              <a:rPr lang="en-IN" dirty="0"/>
              <a:t>(x);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DoPrint</a:t>
            </a:r>
            <a:r>
              <a:rPr lang="en-IN" dirty="0"/>
              <a:t>(y);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DoPrint</a:t>
            </a:r>
            <a:r>
              <a:rPr lang="en-IN" dirty="0"/>
              <a:t>(z);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Options:</a:t>
            </a:r>
          </a:p>
          <a:p>
            <a:pPr marL="457200" indent="-457200">
              <a:buAutoNum type="arabicPeriod"/>
            </a:pPr>
            <a:r>
              <a:rPr lang="en-IN" dirty="0" smtClean="0"/>
              <a:t>Base                    2.</a:t>
            </a:r>
            <a:r>
              <a:rPr lang="en-IN" dirty="0"/>
              <a:t> Base </a:t>
            </a:r>
          </a:p>
          <a:p>
            <a:pPr marL="0" indent="0">
              <a:buNone/>
            </a:pPr>
            <a:r>
              <a:rPr lang="en-IN" dirty="0"/>
              <a:t>         Derived </a:t>
            </a:r>
            <a:r>
              <a:rPr lang="en-IN" dirty="0" smtClean="0"/>
              <a:t>                  Base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smtClean="0"/>
              <a:t>Derived                   </a:t>
            </a:r>
            <a:r>
              <a:rPr lang="en-IN" dirty="0" err="1" smtClean="0"/>
              <a:t>Derived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3.      Base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Derived </a:t>
            </a:r>
          </a:p>
          <a:p>
            <a:pPr marL="0" indent="0">
              <a:buNone/>
            </a:pPr>
            <a:r>
              <a:rPr lang="en-IN" dirty="0" smtClean="0"/>
              <a:t>         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526584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1370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11.Output</a:t>
            </a:r>
          </a:p>
          <a:p>
            <a:pPr marL="0" indent="0">
              <a:buNone/>
            </a:pPr>
            <a:r>
              <a:rPr lang="en-IN" sz="1600" dirty="0" smtClean="0"/>
              <a:t>class </a:t>
            </a:r>
            <a:r>
              <a:rPr lang="en-IN" sz="1600" dirty="0"/>
              <a:t>Grandparent {</a:t>
            </a:r>
          </a:p>
          <a:p>
            <a:pPr marL="0" indent="0">
              <a:buNone/>
            </a:pPr>
            <a:r>
              <a:rPr lang="en-IN" sz="1600" dirty="0"/>
              <a:t>    public void Print() {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("Grandparent's Print()");</a:t>
            </a:r>
          </a:p>
          <a:p>
            <a:pPr marL="0" indent="0">
              <a:buNone/>
            </a:pPr>
            <a:r>
              <a:rPr lang="en-IN" sz="1600" dirty="0"/>
              <a:t>    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  </a:t>
            </a:r>
            <a:r>
              <a:rPr lang="en-IN" sz="1600" dirty="0" smtClean="0"/>
              <a:t>class </a:t>
            </a:r>
            <a:r>
              <a:rPr lang="en-IN" sz="1600" dirty="0"/>
              <a:t>Parent extends Grandparent {</a:t>
            </a:r>
          </a:p>
          <a:p>
            <a:pPr marL="0" indent="0">
              <a:buNone/>
            </a:pPr>
            <a:r>
              <a:rPr lang="en-IN" sz="1600" dirty="0"/>
              <a:t>    public void Print() {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("Parent's Print()");</a:t>
            </a:r>
          </a:p>
          <a:p>
            <a:pPr marL="0" indent="0">
              <a:buNone/>
            </a:pPr>
            <a:r>
              <a:rPr lang="en-IN" sz="1600" dirty="0"/>
              <a:t>    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 </a:t>
            </a:r>
            <a:r>
              <a:rPr lang="en-IN" sz="1600" dirty="0" smtClean="0"/>
              <a:t>class </a:t>
            </a:r>
            <a:r>
              <a:rPr lang="en-IN" sz="1600" dirty="0"/>
              <a:t>Child extends Parent {</a:t>
            </a:r>
          </a:p>
          <a:p>
            <a:pPr marL="0" indent="0">
              <a:buNone/>
            </a:pPr>
            <a:r>
              <a:rPr lang="en-IN" sz="1600" dirty="0"/>
              <a:t>    public void Print() {</a:t>
            </a:r>
          </a:p>
          <a:p>
            <a:pPr marL="0" indent="0">
              <a:buNone/>
            </a:pPr>
            <a:r>
              <a:rPr lang="en-IN" sz="1600" dirty="0"/>
              <a:t>        super.super.Print(); 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("Child's Print()");</a:t>
            </a:r>
          </a:p>
          <a:p>
            <a:pPr marL="0" indent="0">
              <a:buNone/>
            </a:pPr>
            <a:r>
              <a:rPr lang="en-IN" sz="1600" dirty="0"/>
              <a:t>    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038600" cy="52810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public class Main {</a:t>
            </a:r>
          </a:p>
          <a:p>
            <a:pPr marL="0" indent="0">
              <a:buNone/>
            </a:pPr>
            <a:r>
              <a:rPr lang="en-IN" dirty="0"/>
              <a:t>    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        Child c = new Child();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c.Print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    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Options:</a:t>
            </a:r>
          </a:p>
          <a:p>
            <a:pPr marL="457200" indent="-457200">
              <a:buAutoNum type="arabicPeriod"/>
            </a:pPr>
            <a:r>
              <a:rPr lang="en-IN" dirty="0" smtClean="0"/>
              <a:t>Compiler </a:t>
            </a:r>
            <a:r>
              <a:rPr lang="en-IN" dirty="0"/>
              <a:t>Error in super.super.Print</a:t>
            </a:r>
            <a:r>
              <a:rPr lang="en-IN" dirty="0" smtClean="0"/>
              <a:t>().</a:t>
            </a:r>
          </a:p>
          <a:p>
            <a:pPr marL="457200" indent="-457200">
              <a:buAutoNum type="arabicPeriod"/>
            </a:pPr>
            <a:r>
              <a:rPr lang="en-US" dirty="0"/>
              <a:t>Grandparent's Print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Parent's </a:t>
            </a:r>
            <a:r>
              <a:rPr lang="en-US" dirty="0"/>
              <a:t>Print()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Child's </a:t>
            </a:r>
            <a:r>
              <a:rPr lang="en-US" dirty="0"/>
              <a:t>Print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3.       </a:t>
            </a:r>
            <a:r>
              <a:rPr lang="en-IN" dirty="0" smtClean="0"/>
              <a:t>Runtime Error.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0021743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" y="692696"/>
            <a:ext cx="4559812" cy="5353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12. </a:t>
            </a:r>
            <a:r>
              <a:rPr lang="en-IN" b="1" dirty="0"/>
              <a:t>What will be the output of the following program?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public class </a:t>
            </a:r>
            <a:r>
              <a:rPr lang="en-IN" dirty="0" err="1"/>
              <a:t>TrzIt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  public static void book(short a) {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 err="1"/>
              <a:t>System.out.print</a:t>
            </a:r>
            <a:r>
              <a:rPr lang="en-IN" dirty="0"/>
              <a:t>("short ");</a:t>
            </a:r>
            <a:br>
              <a:rPr lang="en-IN" dirty="0"/>
            </a:br>
            <a:r>
              <a:rPr lang="en-IN" dirty="0"/>
              <a:t>    }</a:t>
            </a:r>
            <a:br>
              <a:rPr lang="en-IN" dirty="0"/>
            </a:br>
            <a:r>
              <a:rPr lang="en-IN" dirty="0"/>
              <a:t>    public static void book(Short a) {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 err="1"/>
              <a:t>System.out.print</a:t>
            </a:r>
            <a:r>
              <a:rPr lang="en-IN" dirty="0"/>
              <a:t>("SHORT ");</a:t>
            </a:r>
            <a:br>
              <a:rPr lang="en-IN" dirty="0"/>
            </a:br>
            <a:r>
              <a:rPr lang="en-IN" dirty="0"/>
              <a:t>    }</a:t>
            </a:r>
            <a:br>
              <a:rPr lang="en-IN" dirty="0"/>
            </a:br>
            <a:r>
              <a:rPr lang="en-IN" dirty="0"/>
              <a:t>    public static void book(Long a) {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 err="1"/>
              <a:t>System.out.print</a:t>
            </a:r>
            <a:r>
              <a:rPr lang="en-IN" dirty="0"/>
              <a:t>("LONG ");</a:t>
            </a:r>
            <a:br>
              <a:rPr lang="en-IN" dirty="0"/>
            </a:br>
            <a:r>
              <a:rPr lang="en-IN" dirty="0"/>
              <a:t>    }</a:t>
            </a:r>
            <a:br>
              <a:rPr lang="en-IN" dirty="0"/>
            </a:br>
            <a:r>
              <a:rPr lang="en-IN" dirty="0"/>
              <a:t>    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9992" y="548680"/>
            <a:ext cx="4609581" cy="5368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public static void main(String[] </a:t>
            </a:r>
            <a:r>
              <a:rPr lang="en-IN" dirty="0" err="1"/>
              <a:t>args</a:t>
            </a:r>
            <a:r>
              <a:rPr lang="en-IN" dirty="0"/>
              <a:t>) {</a:t>
            </a:r>
            <a:br>
              <a:rPr lang="en-IN" dirty="0"/>
            </a:br>
            <a:r>
              <a:rPr lang="en-IN" dirty="0"/>
              <a:t>        Short </a:t>
            </a:r>
            <a:r>
              <a:rPr lang="en-IN" dirty="0" err="1"/>
              <a:t>shortRoom</a:t>
            </a:r>
            <a:r>
              <a:rPr lang="en-IN" dirty="0"/>
              <a:t> = 1;</a:t>
            </a:r>
            <a:br>
              <a:rPr lang="en-IN" dirty="0"/>
            </a:br>
            <a:r>
              <a:rPr lang="en-IN" dirty="0"/>
              <a:t>        </a:t>
            </a:r>
            <a:r>
              <a:rPr lang="en-IN" dirty="0" err="1"/>
              <a:t>int</a:t>
            </a:r>
            <a:r>
              <a:rPr lang="en-IN" dirty="0"/>
              <a:t> </a:t>
            </a:r>
            <a:r>
              <a:rPr lang="en-IN" dirty="0" err="1"/>
              <a:t>intRoom</a:t>
            </a:r>
            <a:r>
              <a:rPr lang="en-IN" dirty="0"/>
              <a:t> = 2;</a:t>
            </a:r>
            <a:br>
              <a:rPr lang="en-IN" dirty="0"/>
            </a:br>
            <a:r>
              <a:rPr lang="en-IN" dirty="0"/>
              <a:t>        book(</a:t>
            </a:r>
            <a:r>
              <a:rPr lang="en-IN" dirty="0" err="1"/>
              <a:t>shortRoom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        book((short) </a:t>
            </a:r>
            <a:r>
              <a:rPr lang="en-IN" dirty="0" err="1"/>
              <a:t>intRoom</a:t>
            </a:r>
            <a:r>
              <a:rPr lang="en-IN" dirty="0"/>
              <a:t>);</a:t>
            </a:r>
            <a:br>
              <a:rPr lang="en-IN" dirty="0"/>
            </a:br>
            <a:r>
              <a:rPr lang="en-IN" dirty="0"/>
              <a:t>    }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smtClean="0"/>
              <a:t>Options:</a:t>
            </a:r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SHORT </a:t>
            </a:r>
            <a:r>
              <a:rPr lang="en-IN" dirty="0" err="1" smtClean="0"/>
              <a:t>SHORT</a:t>
            </a:r>
            <a:endParaRPr lang="en-IN" dirty="0" smtClean="0"/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short </a:t>
            </a:r>
            <a:r>
              <a:rPr lang="en-IN" dirty="0" err="1" smtClean="0"/>
              <a:t>short</a:t>
            </a:r>
            <a:endParaRPr lang="en-IN" dirty="0" smtClean="0"/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short </a:t>
            </a:r>
            <a:r>
              <a:rPr lang="en-IN" dirty="0" err="1" smtClean="0"/>
              <a:t>SHORT</a:t>
            </a:r>
            <a:endParaRPr lang="en-IN" dirty="0" smtClean="0"/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SHORT </a:t>
            </a:r>
            <a:r>
              <a:rPr lang="en-IN" dirty="0" err="1" smtClean="0"/>
              <a:t>short</a:t>
            </a:r>
            <a:endParaRPr lang="en-IN" dirty="0" smtClean="0"/>
          </a:p>
          <a:p>
            <a:pPr marL="457200" indent="-457200">
              <a:buFont typeface="+mj-lt"/>
              <a:buAutoNum type="alphaUcPeriod"/>
            </a:pPr>
            <a:r>
              <a:rPr lang="en-IN" dirty="0"/>
              <a:t>Compilation Error or Runtime Error</a:t>
            </a:r>
          </a:p>
          <a:p>
            <a:pPr marL="457200" indent="-457200">
              <a:buFont typeface="+mj-lt"/>
              <a:buAutoNum type="alpha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51144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7467600" cy="6556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425"/>
          </a:xfrm>
        </p:spPr>
        <p:txBody>
          <a:bodyPr/>
          <a:lstStyle/>
          <a:p>
            <a:pPr>
              <a:defRPr/>
            </a:pPr>
            <a:r>
              <a:rPr lang="en-IN" dirty="0"/>
              <a:t>Inheritance is the process of creating new classes from the </a:t>
            </a:r>
            <a:r>
              <a:rPr lang="en-IN" dirty="0" smtClean="0"/>
              <a:t>exiting </a:t>
            </a:r>
            <a:r>
              <a:rPr lang="en-IN" dirty="0"/>
              <a:t>class without modifying the existing one. </a:t>
            </a:r>
            <a:endParaRPr lang="en-IN" dirty="0" smtClean="0"/>
          </a:p>
          <a:p>
            <a:pPr>
              <a:defRPr/>
            </a:pPr>
            <a:r>
              <a:rPr lang="en-IN" dirty="0" smtClean="0"/>
              <a:t>It enables </a:t>
            </a:r>
            <a:r>
              <a:rPr lang="en-IN" dirty="0"/>
              <a:t>us to reuse </a:t>
            </a:r>
            <a:r>
              <a:rPr lang="en-IN" dirty="0" smtClean="0"/>
              <a:t>code.</a:t>
            </a:r>
          </a:p>
          <a:p>
            <a:pPr>
              <a:defRPr/>
            </a:pPr>
            <a:endParaRPr lang="en-IN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70181"/>
              </p:ext>
            </p:extLst>
          </p:nvPr>
        </p:nvGraphicFramePr>
        <p:xfrm>
          <a:off x="1907704" y="2924944"/>
          <a:ext cx="5112568" cy="3312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r:id="rId3" imgW="4523804" imgH="1735074" progId="Visio.Drawing.11">
                  <p:embed/>
                </p:oleObj>
              </mc:Choice>
              <mc:Fallback>
                <p:oleObj r:id="rId3" imgW="4523804" imgH="17350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924944"/>
                        <a:ext cx="5112568" cy="3312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18565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764704"/>
            <a:ext cx="4038600" cy="5209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13.</a:t>
            </a:r>
            <a:r>
              <a:rPr lang="en-IN" sz="1600" dirty="0"/>
              <a:t> final class Complex {</a:t>
            </a:r>
          </a:p>
          <a:p>
            <a:pPr marL="0" indent="0">
              <a:buNone/>
            </a:pPr>
            <a:r>
              <a:rPr lang="en-IN" sz="1600" dirty="0"/>
              <a:t>     private final double re;</a:t>
            </a:r>
          </a:p>
          <a:p>
            <a:pPr marL="0" indent="0">
              <a:buNone/>
            </a:pPr>
            <a:r>
              <a:rPr lang="en-IN" sz="1600" dirty="0"/>
              <a:t>    private final double </a:t>
            </a:r>
            <a:r>
              <a:rPr lang="en-IN" sz="1600" dirty="0" err="1"/>
              <a:t>im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     public Complex(double re, double </a:t>
            </a:r>
            <a:r>
              <a:rPr lang="en-IN" sz="1600" dirty="0" err="1"/>
              <a:t>im</a:t>
            </a:r>
            <a:r>
              <a:rPr lang="en-IN" sz="1600" dirty="0"/>
              <a:t>) {</a:t>
            </a:r>
          </a:p>
          <a:p>
            <a:pPr marL="0" indent="0">
              <a:buNone/>
            </a:pPr>
            <a:r>
              <a:rPr lang="en-IN" sz="1600" dirty="0"/>
              <a:t>        this.re = re;</a:t>
            </a:r>
          </a:p>
          <a:p>
            <a:pPr marL="0" indent="0">
              <a:buNone/>
            </a:pPr>
            <a:r>
              <a:rPr lang="en-IN" sz="1600" dirty="0"/>
              <a:t>        this.im = </a:t>
            </a:r>
            <a:r>
              <a:rPr lang="en-IN" sz="1600" dirty="0" err="1"/>
              <a:t>im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    }</a:t>
            </a:r>
          </a:p>
          <a:p>
            <a:pPr marL="0" indent="0">
              <a:buNone/>
            </a:pPr>
            <a:r>
              <a:rPr lang="en-IN" sz="1600" dirty="0"/>
              <a:t>     public String </a:t>
            </a:r>
            <a:r>
              <a:rPr lang="en-IN" sz="1600" dirty="0" err="1"/>
              <a:t>toString</a:t>
            </a:r>
            <a:r>
              <a:rPr lang="en-IN" sz="1600" dirty="0"/>
              <a:t>() {</a:t>
            </a:r>
          </a:p>
          <a:p>
            <a:pPr marL="0" indent="0">
              <a:buNone/>
            </a:pPr>
            <a:r>
              <a:rPr lang="en-IN" sz="1600" dirty="0"/>
              <a:t>        return "(" + re + " + " + </a:t>
            </a:r>
            <a:r>
              <a:rPr lang="en-IN" sz="1600" dirty="0" err="1"/>
              <a:t>im</a:t>
            </a:r>
            <a:r>
              <a:rPr lang="en-IN" sz="1600" dirty="0"/>
              <a:t> + "i)";</a:t>
            </a:r>
          </a:p>
          <a:p>
            <a:pPr marL="0" indent="0">
              <a:buNone/>
            </a:pPr>
            <a:r>
              <a:rPr lang="en-IN" sz="1600" dirty="0"/>
              <a:t>    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 </a:t>
            </a:r>
            <a:r>
              <a:rPr lang="en-IN" sz="1600" dirty="0" smtClean="0"/>
              <a:t>class </a:t>
            </a:r>
            <a:r>
              <a:rPr lang="en-IN" sz="1600" dirty="0"/>
              <a:t>Main {</a:t>
            </a:r>
          </a:p>
          <a:p>
            <a:pPr marL="0" indent="0">
              <a:buNone/>
            </a:pPr>
            <a:r>
              <a:rPr lang="en-IN" sz="1600" dirty="0"/>
              <a:t>  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</a:t>
            </a:r>
          </a:p>
          <a:p>
            <a:pPr marL="0" indent="0">
              <a:buNone/>
            </a:pPr>
            <a:r>
              <a:rPr lang="en-IN" sz="1600" dirty="0"/>
              <a:t>  {</a:t>
            </a:r>
          </a:p>
          <a:p>
            <a:pPr marL="0" indent="0">
              <a:buNone/>
            </a:pPr>
            <a:r>
              <a:rPr lang="en-IN" sz="1600" dirty="0"/>
              <a:t>       Complex c = new Complex(10, 15);</a:t>
            </a:r>
          </a:p>
          <a:p>
            <a:pPr marL="0" indent="0">
              <a:buNone/>
            </a:pPr>
            <a:r>
              <a:rPr lang="en-IN" sz="1600" dirty="0"/>
              <a:t>       </a:t>
            </a:r>
            <a:r>
              <a:rPr lang="en-IN" sz="1600" dirty="0" err="1"/>
              <a:t>System.out.println</a:t>
            </a:r>
            <a:r>
              <a:rPr lang="en-IN" sz="1600" dirty="0"/>
              <a:t>("Complex number is " + c);</a:t>
            </a:r>
          </a:p>
          <a:p>
            <a:pPr marL="0" indent="0">
              <a:buNone/>
            </a:pPr>
            <a:r>
              <a:rPr lang="en-IN" sz="1600" dirty="0"/>
              <a:t>  }         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692696"/>
            <a:ext cx="4038600" cy="5281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Options:</a:t>
            </a:r>
          </a:p>
          <a:p>
            <a:pPr marL="457200" indent="-457200">
              <a:buAutoNum type="alphaUcPeriod"/>
            </a:pPr>
            <a:r>
              <a:rPr lang="en-US" dirty="0" smtClean="0"/>
              <a:t>Complex </a:t>
            </a:r>
            <a:r>
              <a:rPr lang="en-US" dirty="0"/>
              <a:t>number is (10.0 + 15.0i</a:t>
            </a:r>
            <a:r>
              <a:rPr lang="en-US" dirty="0" smtClean="0"/>
              <a:t>)</a:t>
            </a:r>
          </a:p>
          <a:p>
            <a:pPr marL="457200" indent="-457200">
              <a:buAutoNum type="alphaUcPeriod"/>
            </a:pPr>
            <a:r>
              <a:rPr lang="en-IN" dirty="0"/>
              <a:t>Compiler </a:t>
            </a:r>
            <a:r>
              <a:rPr lang="en-IN" dirty="0" smtClean="0"/>
              <a:t>Error</a:t>
            </a:r>
          </a:p>
          <a:p>
            <a:pPr marL="457200" indent="-457200">
              <a:buAutoNum type="alphaUcPeriod"/>
            </a:pPr>
            <a:r>
              <a:rPr lang="en-IN" dirty="0"/>
              <a:t>Complex number is </a:t>
            </a:r>
            <a:r>
              <a:rPr lang="en-IN" dirty="0" smtClean="0"/>
              <a:t>SOME_GARBAGE</a:t>
            </a:r>
          </a:p>
          <a:p>
            <a:pPr marL="457200" indent="-457200">
              <a:buAutoNum type="alphaUcPeriod"/>
            </a:pPr>
            <a:r>
              <a:rPr lang="en-IN" dirty="0"/>
              <a:t>Complex number is Complex@8e2fb5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355337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C</a:t>
            </a:r>
          </a:p>
          <a:p>
            <a:pPr marL="457200" indent="-457200">
              <a:buAutoNum type="arabicPeriod"/>
            </a:pPr>
            <a:r>
              <a:rPr lang="en-US" dirty="0" smtClean="0"/>
              <a:t>C</a:t>
            </a:r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</a:p>
          <a:p>
            <a:pPr marL="457200" indent="-457200">
              <a:buAutoNum type="arabicPeriod"/>
            </a:pPr>
            <a:r>
              <a:rPr lang="en-US" dirty="0" smtClean="0"/>
              <a:t>C</a:t>
            </a:r>
          </a:p>
          <a:p>
            <a:pPr marL="457200" indent="-457200">
              <a:buAutoNum type="arabicPeriod"/>
            </a:pPr>
            <a:r>
              <a:rPr lang="en-US" dirty="0" smtClean="0"/>
              <a:t>C</a:t>
            </a:r>
          </a:p>
          <a:p>
            <a:pPr marL="457200" indent="-457200">
              <a:buAutoNum type="arabicPeriod"/>
            </a:pPr>
            <a:r>
              <a:rPr lang="en-US" dirty="0" smtClean="0"/>
              <a:t>D</a:t>
            </a:r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</a:p>
          <a:p>
            <a:pPr marL="457200" indent="-457200">
              <a:buAutoNum type="arabicPeriod" startAt="8"/>
            </a:pPr>
            <a:r>
              <a:rPr lang="en-US" dirty="0" smtClean="0"/>
              <a:t>A</a:t>
            </a:r>
          </a:p>
          <a:p>
            <a:pPr marL="457200" indent="-457200">
              <a:buAutoNum type="arabicPeriod" startAt="8"/>
            </a:pPr>
            <a:r>
              <a:rPr lang="en-US" dirty="0" smtClean="0"/>
              <a:t>A</a:t>
            </a:r>
          </a:p>
          <a:p>
            <a:pPr marL="457200" indent="-457200">
              <a:buAutoNum type="arabicPeriod" startAt="8"/>
            </a:pPr>
            <a:r>
              <a:rPr lang="en-US" dirty="0" smtClean="0"/>
              <a:t>1</a:t>
            </a:r>
          </a:p>
          <a:p>
            <a:pPr marL="457200" indent="-457200">
              <a:buAutoNum type="arabicPeriod" startAt="8"/>
            </a:pPr>
            <a:r>
              <a:rPr lang="en-US"/>
              <a:t>1</a:t>
            </a: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12"/>
            </a:pPr>
            <a:r>
              <a:rPr lang="en-IN" dirty="0" smtClean="0"/>
              <a:t>D</a:t>
            </a:r>
          </a:p>
          <a:p>
            <a:pPr marL="457200" indent="-457200">
              <a:buAutoNum type="arabicPeriod" startAt="12"/>
            </a:pPr>
            <a:r>
              <a:rPr lang="en-IN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13573918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66527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Is-A relationship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</a:t>
            </a:r>
            <a:r>
              <a:rPr lang="en-IN" dirty="0"/>
              <a:t>Is-A relationship one class is obtaining the features of another class by using inheritance concept with extends keywords.</a:t>
            </a:r>
          </a:p>
          <a:p>
            <a:r>
              <a:rPr lang="en-IN" dirty="0"/>
              <a:t>In a IS-A relationship there exists logical memory space.</a:t>
            </a:r>
          </a:p>
          <a:p>
            <a:r>
              <a:rPr lang="en-IN" dirty="0"/>
              <a:t>This refers to inheritance or implementation.</a:t>
            </a:r>
          </a:p>
          <a:p>
            <a:r>
              <a:rPr lang="en-IN" dirty="0"/>
              <a:t>Expressed using keyword “extends”.</a:t>
            </a:r>
          </a:p>
          <a:p>
            <a:r>
              <a:rPr lang="en-IN" dirty="0"/>
              <a:t>Main advantage is code reusability.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433725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717737"/>
            <a:ext cx="2664296" cy="4419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99592" y="821485"/>
            <a:ext cx="64442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Syntax for Inheriting the features from base class to derived class: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3528" y="2636912"/>
            <a:ext cx="5724128" cy="215443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class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&lt;clsname-2&gt;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extends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700"/>
                </a:solidFill>
                <a:effectLst/>
                <a:latin typeface="Times New Roman" pitchFamily="18" charset="0"/>
                <a:cs typeface="Times New Roman" pitchFamily="18" charset="0"/>
              </a:rPr>
              <a:t>&lt;clsname-1&gt;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Variable declaration;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Method definition;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Times New Roman" pitchFamily="18" charset="0"/>
                <a:cs typeface="Times New Roman" pitchFamily="18" charset="0"/>
              </a:rPr>
              <a:t> };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757672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54868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Example of Is-A Relation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5004048" cy="50174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dirty="0" smtClean="0"/>
              <a:t>Faculty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salary=30000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class</a:t>
            </a:r>
            <a:r>
              <a:rPr lang="en-IN" dirty="0"/>
              <a:t> Science </a:t>
            </a:r>
            <a:r>
              <a:rPr lang="en-IN" b="1" dirty="0"/>
              <a:t>extends</a:t>
            </a:r>
            <a:r>
              <a:rPr lang="en-IN" dirty="0"/>
              <a:t> Faculty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float</a:t>
            </a:r>
            <a:r>
              <a:rPr lang="en-IN" dirty="0"/>
              <a:t> </a:t>
            </a:r>
            <a:r>
              <a:rPr lang="en-IN" dirty="0" smtClean="0"/>
              <a:t>bonus=2000;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main(String </a:t>
            </a:r>
            <a:r>
              <a:rPr lang="en-IN" dirty="0" err="1"/>
              <a:t>args</a:t>
            </a:r>
            <a:r>
              <a:rPr lang="en-IN" dirty="0" smtClean="0"/>
              <a:t>[])</a:t>
            </a:r>
          </a:p>
          <a:p>
            <a:pPr marL="0" indent="0">
              <a:buNone/>
            </a:pPr>
            <a:r>
              <a:rPr lang="en-IN" dirty="0" smtClean="0"/>
              <a:t> {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Science 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 Science(); </a:t>
            </a:r>
            <a:r>
              <a:rPr lang="en-IN" dirty="0" err="1"/>
              <a:t>System.</a:t>
            </a:r>
            <a:r>
              <a:rPr lang="en-IN" b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("Salary is:"+</a:t>
            </a:r>
            <a:r>
              <a:rPr lang="en-IN" dirty="0" err="1"/>
              <a:t>obj.salary</a:t>
            </a:r>
            <a:r>
              <a:rPr lang="en-IN" dirty="0"/>
              <a:t>); </a:t>
            </a:r>
            <a:r>
              <a:rPr lang="en-IN" dirty="0" err="1"/>
              <a:t>System.</a:t>
            </a:r>
            <a:r>
              <a:rPr lang="en-IN" b="1" dirty="0" err="1"/>
              <a:t>out</a:t>
            </a:r>
            <a:r>
              <a:rPr lang="en-IN" dirty="0" err="1"/>
              <a:t>.println</a:t>
            </a:r>
            <a:r>
              <a:rPr lang="en-IN" dirty="0"/>
              <a:t>("</a:t>
            </a:r>
            <a:r>
              <a:rPr lang="en-IN" dirty="0" smtClean="0"/>
              <a:t>Bonus </a:t>
            </a:r>
            <a:r>
              <a:rPr lang="en-IN" dirty="0"/>
              <a:t>is:"+</a:t>
            </a:r>
            <a:r>
              <a:rPr lang="en-IN" dirty="0" err="1" smtClean="0"/>
              <a:t>obj.bonus</a:t>
            </a:r>
            <a:r>
              <a:rPr lang="en-IN" dirty="0"/>
              <a:t>);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59624" y="2081928"/>
            <a:ext cx="4392488" cy="11951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8872" tIns="88872" rIns="88872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  <a:cs typeface="Arial" pitchFamily="34" charset="0"/>
              </a:rPr>
              <a:t>Output: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  <a:cs typeface="Arial" pitchFamily="34" charset="0"/>
              </a:rPr>
              <a:t>Salary is: 30000.0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Open Sans"/>
                <a:cs typeface="Arial" pitchFamily="34" charset="0"/>
              </a:rPr>
              <a:t>Bonus is: 2000.0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092002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3287786"/>
              </p:ext>
            </p:extLst>
          </p:nvPr>
        </p:nvGraphicFramePr>
        <p:xfrm>
          <a:off x="179388" y="692150"/>
          <a:ext cx="8640762" cy="59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Document" r:id="rId3" imgW="5873376" imgH="8795486" progId="Word.Document.12">
                  <p:embed/>
                </p:oleObj>
              </mc:Choice>
              <mc:Fallback>
                <p:oleObj name="Document" r:id="rId3" imgW="5873376" imgH="87954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8" y="692150"/>
                        <a:ext cx="8640762" cy="59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8583453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HAS-A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Has-A means an instance of one class “has a” reference to an instance of another class or another instance of same class.</a:t>
            </a:r>
          </a:p>
          <a:p>
            <a:pPr algn="just"/>
            <a:r>
              <a:rPr lang="en-IN" dirty="0"/>
              <a:t>It is also known as “composition” or “aggregation”.</a:t>
            </a:r>
          </a:p>
          <a:p>
            <a:pPr algn="just"/>
            <a:r>
              <a:rPr lang="en-IN" dirty="0"/>
              <a:t>There is no specific keyword to implement HAS-A relationship but mostly we are depended upon “new” keyword.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207396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5FB693E4-5558-4172-814C-FE299FD77723}" vid="{2A47D8DB-B90F-4F8B-9A3C-0970E6F3C7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1711</Words>
  <Application>Microsoft Office PowerPoint</Application>
  <PresentationFormat>On-screen Show (4:3)</PresentationFormat>
  <Paragraphs>552</Paragraphs>
  <Slides>42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Smart_ppt_Theme</vt:lpstr>
      <vt:lpstr>Visio.Drawing.11</vt:lpstr>
      <vt:lpstr>Document</vt:lpstr>
      <vt:lpstr>Relationship in Java </vt:lpstr>
      <vt:lpstr>Relationship</vt:lpstr>
      <vt:lpstr>Relationship</vt:lpstr>
      <vt:lpstr>Inheritance</vt:lpstr>
      <vt:lpstr>Is-A relationship </vt:lpstr>
      <vt:lpstr>PowerPoint Presentation</vt:lpstr>
      <vt:lpstr>Example of Is-A Relation </vt:lpstr>
      <vt:lpstr>PowerPoint Presentation</vt:lpstr>
      <vt:lpstr>HAS-A Relationship</vt:lpstr>
      <vt:lpstr>PowerPoint Presentation</vt:lpstr>
      <vt:lpstr>PowerPoint Presentation</vt:lpstr>
      <vt:lpstr>PowerPoint Presentation</vt:lpstr>
      <vt:lpstr>PowerPoint Presentation</vt:lpstr>
      <vt:lpstr>If we run Relations Demo class we can see output like below.</vt:lpstr>
      <vt:lpstr>Uses-A relationship </vt:lpstr>
      <vt:lpstr>Uses-A relationship</vt:lpstr>
      <vt:lpstr>Example of Uses-A Relation </vt:lpstr>
      <vt:lpstr>Notes </vt:lpstr>
      <vt:lpstr>Association, Composition and Aggregation in Java </vt:lpstr>
      <vt:lpstr>Java program to illustrate the  concept of Association </vt:lpstr>
      <vt:lpstr>PowerPoint Presentation</vt:lpstr>
      <vt:lpstr>Aggregation</vt:lpstr>
      <vt:lpstr>PowerPoint Presentation</vt:lpstr>
      <vt:lpstr>Composition</vt:lpstr>
      <vt:lpstr>Aggregation vs Composition </vt:lpstr>
      <vt:lpstr>PowerPoint Presentation</vt:lpstr>
      <vt:lpstr>PowerPoint Presentation</vt:lpstr>
      <vt:lpstr>Mcqs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 SESSION </dc:title>
  <dc:creator>User8</dc:creator>
  <cp:lastModifiedBy>Maivizhi</cp:lastModifiedBy>
  <cp:revision>50</cp:revision>
  <dcterms:created xsi:type="dcterms:W3CDTF">2018-12-28T08:56:38Z</dcterms:created>
  <dcterms:modified xsi:type="dcterms:W3CDTF">2019-01-25T11:30:56Z</dcterms:modified>
</cp:coreProperties>
</file>