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2454042262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8427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6841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827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1258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2801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426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488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34721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3285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6736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4089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7082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643991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Composition in Java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Composition is a special case of aggregation.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restricted </a:t>
            </a:r>
            <a:r>
              <a:rPr lang="en-IN" dirty="0" smtClean="0"/>
              <a:t>form aggregation </a:t>
            </a:r>
            <a:r>
              <a:rPr lang="en-IN" dirty="0"/>
              <a:t>is called composition.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an object contains the other object and the contained object cannot exist without the other object, then it is called composition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Both </a:t>
            </a:r>
            <a:r>
              <a:rPr lang="en-IN" dirty="0"/>
              <a:t>the entities are dependent on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551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100"/>
            <a:ext cx="10972800" cy="914400"/>
          </a:xfrm>
        </p:spPr>
        <p:txBody>
          <a:bodyPr/>
          <a:lstStyle/>
          <a:p>
            <a:r>
              <a:rPr lang="en-IN" b="1" dirty="0" smtClean="0"/>
              <a:t>Example - Composition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49301"/>
            <a:ext cx="6096000" cy="57403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class Bike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// declaring data members and methods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private String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private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wheels;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bikeFeatures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("Bike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+ " wheels= " + wheels);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setColor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(String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this.color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setwheels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wheels)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this.wheels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= wheels;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622300"/>
            <a:ext cx="4546600" cy="599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class Honda extends Bike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//inherits all properties of bike class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public void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setStart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HondaEngine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e = new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HondaEngine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e.start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HondaEngine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public void start()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("Engine has been started.");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public void stop()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("Engine has been stopped.");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9594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100"/>
            <a:ext cx="10972800" cy="914400"/>
          </a:xfrm>
        </p:spPr>
        <p:txBody>
          <a:bodyPr/>
          <a:lstStyle/>
          <a:p>
            <a:r>
              <a:rPr lang="en-IN" b="1" dirty="0" smtClean="0"/>
              <a:t>Example – Composition  </a:t>
            </a:r>
            <a:r>
              <a:rPr lang="en-IN" b="1" dirty="0" err="1" smtClean="0"/>
              <a:t>Contd</a:t>
            </a:r>
            <a:r>
              <a:rPr lang="en-IN" b="1" dirty="0" smtClean="0"/>
              <a:t>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60601"/>
            <a:ext cx="3898900" cy="412749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//Driver Class containing main method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CompositionDemo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public static void main(String[]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Honda h = new Honda();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h.setColor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("Black");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h.setwheels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(2);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h.bikeFeatures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h.setStart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22300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Program – Explanation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The above code contains three class - Class Bike, </a:t>
            </a:r>
            <a:r>
              <a:rPr lang="en-IN" dirty="0"/>
              <a:t>Class </a:t>
            </a:r>
            <a:r>
              <a:rPr lang="en-IN" dirty="0" smtClean="0"/>
              <a:t>Honda, Class </a:t>
            </a:r>
            <a:r>
              <a:rPr lang="en-IN" dirty="0" err="1" smtClean="0"/>
              <a:t>HondaEngine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Class Honda – Inherits Bike class and Has a Engine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Honda Class uses Honda Engine class, start() method via composition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Honda Engine (object) is used in Honda Bike (Class)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283200" y="2991535"/>
            <a:ext cx="31750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OUTPUT :</a:t>
            </a:r>
          </a:p>
          <a:p>
            <a:r>
              <a:rPr lang="en-IN" dirty="0" smtClean="0"/>
              <a:t>Bike </a:t>
            </a:r>
            <a:r>
              <a:rPr lang="en-IN" dirty="0" err="1"/>
              <a:t>color</a:t>
            </a:r>
            <a:r>
              <a:rPr lang="en-IN" dirty="0"/>
              <a:t>= Black   wheels= 2</a:t>
            </a:r>
          </a:p>
          <a:p>
            <a:r>
              <a:rPr lang="en-IN" dirty="0"/>
              <a:t>Engine has been started</a:t>
            </a:r>
          </a:p>
        </p:txBody>
      </p:sp>
    </p:spTree>
    <p:extLst>
      <p:ext uri="{BB962C8B-B14F-4D97-AF65-F5344CB8AC3E}">
        <p14:creationId xmlns:p14="http://schemas.microsoft.com/office/powerpoint/2010/main" val="29184494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Relationship in Java - Summary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60500"/>
            <a:ext cx="5486400" cy="4098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1676400"/>
            <a:ext cx="6477000" cy="16619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We see the following relationships: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Owners 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feed pets, pets please owners (association)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tail is a part of both dogs and cats (aggregation / composition)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A cat 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is a kind of pet (inheritance / </a:t>
            </a:r>
            <a:r>
              <a:rPr lang="en-IN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generalization)</a:t>
            </a:r>
            <a:endParaRPr lang="en-IN" sz="170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776"/>
            <a:ext cx="10972800" cy="914400"/>
          </a:xfrm>
        </p:spPr>
        <p:txBody>
          <a:bodyPr/>
          <a:lstStyle/>
          <a:p>
            <a:r>
              <a:rPr lang="en-IN" b="1" dirty="0"/>
              <a:t>Relationship in Java - Summary</a:t>
            </a: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t="8821" r="7692"/>
          <a:stretch/>
        </p:blipFill>
        <p:spPr bwMode="auto">
          <a:xfrm>
            <a:off x="431800" y="1676400"/>
            <a:ext cx="6172200" cy="485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739010"/>
            <a:ext cx="10655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sum it up association is a very generic term used to represent when on class used the functionalities provided by another class.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600" y="1291719"/>
            <a:ext cx="56515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 say it's a composition if one parent class object owns another child class object and that child class object cannot meaningfully exist without the parent class object. 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it can then it is called Aggregation.</a:t>
            </a:r>
          </a:p>
        </p:txBody>
      </p:sp>
    </p:spTree>
    <p:extLst>
      <p:ext uri="{BB962C8B-B14F-4D97-AF65-F5344CB8AC3E}">
        <p14:creationId xmlns:p14="http://schemas.microsoft.com/office/powerpoint/2010/main" val="8738841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99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Mcqs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1.Which is true?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A "X </a:t>
            </a:r>
            <a:r>
              <a:rPr lang="en-IN" dirty="0"/>
              <a:t>extends Y" is correct if and only if X is a class and Y is an interface</a:t>
            </a:r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"</a:t>
            </a:r>
            <a:r>
              <a:rPr lang="en-IN" dirty="0"/>
              <a:t>X extends Y" is correct if and only if X is an interface and Y is a class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."</a:t>
            </a:r>
            <a:r>
              <a:rPr lang="en-IN" dirty="0"/>
              <a:t>X extends Y" is correct if X and Y are either both classes or both interfaces</a:t>
            </a:r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. "</a:t>
            </a:r>
            <a:r>
              <a:rPr lang="en-IN" dirty="0"/>
              <a:t>X extends Y" is correct for all combinations of X and Y being classes and/or interfaces</a:t>
            </a:r>
          </a:p>
        </p:txBody>
      </p:sp>
    </p:spTree>
    <p:extLst>
      <p:ext uri="{BB962C8B-B14F-4D97-AF65-F5344CB8AC3E}">
        <p14:creationId xmlns:p14="http://schemas.microsoft.com/office/powerpoint/2010/main" val="30582065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764705"/>
            <a:ext cx="11391900" cy="5209059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2. What </a:t>
            </a:r>
            <a:r>
              <a:rPr lang="en-IN" dirty="0"/>
              <a:t>is the result of compiling and running the following code?</a:t>
            </a:r>
          </a:p>
          <a:p>
            <a:pPr marL="0" indent="0">
              <a:buNone/>
            </a:pPr>
            <a:r>
              <a:rPr lang="en-IN" dirty="0"/>
              <a:t>class Base{</a:t>
            </a:r>
          </a:p>
          <a:p>
            <a:pPr marL="0" indent="0">
              <a:buNone/>
            </a:pPr>
            <a:r>
              <a:rPr lang="en-IN" dirty="0"/>
              <a:t>        public Base(){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("Base");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Derived extends Base{</a:t>
            </a:r>
          </a:p>
          <a:p>
            <a:pPr marL="0" indent="0">
              <a:buNone/>
            </a:pPr>
            <a:r>
              <a:rPr lang="en-IN" dirty="0"/>
              <a:t>        public Derived(){</a:t>
            </a:r>
          </a:p>
          <a:p>
            <a:pPr marL="0" indent="0">
              <a:buNone/>
            </a:pPr>
            <a:r>
              <a:rPr lang="en-IN" dirty="0"/>
              <a:t>                this</a:t>
            </a:r>
            <a:r>
              <a:rPr lang="en-IN" dirty="0" smtClean="0"/>
              <a:t>(“Smart");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("Derived");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public Derived(String s){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    new Derived();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 smtClean="0"/>
              <a:t>SmartDerived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 smtClean="0"/>
              <a:t>SmartBaseDerived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 smtClean="0"/>
              <a:t>BaseSmartDerived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 smtClean="0"/>
              <a:t>SmartDerivedBase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Compilation </a:t>
            </a:r>
            <a:r>
              <a:rPr lang="en-IN" dirty="0" smtClean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49476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764705"/>
            <a:ext cx="11264900" cy="5209059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3. class </a:t>
            </a:r>
            <a:r>
              <a:rPr lang="en-IN" dirty="0"/>
              <a:t>Mammal{</a:t>
            </a:r>
          </a:p>
          <a:p>
            <a:pPr marL="0" indent="0">
              <a:buNone/>
            </a:pPr>
            <a:r>
              <a:rPr lang="en-IN" dirty="0"/>
              <a:t>      void eat(Mammal m){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("Mammal eats food");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Cattle extends Mammal{</a:t>
            </a:r>
          </a:p>
          <a:p>
            <a:pPr marL="0" indent="0">
              <a:buNone/>
            </a:pPr>
            <a:r>
              <a:rPr lang="en-IN" dirty="0"/>
              <a:t>      void eat(Cattle c){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("Cattle eats hay");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Horse extends Cattle{</a:t>
            </a:r>
          </a:p>
          <a:p>
            <a:pPr marL="0" indent="0">
              <a:buNone/>
            </a:pPr>
            <a:r>
              <a:rPr lang="en-IN" dirty="0"/>
              <a:t>      void eat(Horse h){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("Horse eats hay");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  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Mammal h = new Horse();</a:t>
            </a:r>
          </a:p>
          <a:p>
            <a:pPr marL="0" indent="0">
              <a:buNone/>
            </a:pPr>
            <a:r>
              <a:rPr lang="en-IN" dirty="0"/>
              <a:t>            Cattle c = new Horse();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c.eat</a:t>
            </a:r>
            <a:r>
              <a:rPr lang="en-IN" dirty="0"/>
              <a:t>(h);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A. prints "Mammal eats food</a:t>
            </a:r>
            <a:r>
              <a:rPr lang="en-IN" dirty="0" smtClean="0"/>
              <a:t>"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prints "Cattle eats hay</a:t>
            </a:r>
            <a:r>
              <a:rPr lang="en-IN" dirty="0" smtClean="0"/>
              <a:t>"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prints "Horse eats hay</a:t>
            </a:r>
            <a:r>
              <a:rPr lang="en-IN" dirty="0" smtClean="0"/>
              <a:t>"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Class cast Exception at runtime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0635007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705"/>
            <a:ext cx="11150600" cy="520905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200" dirty="0"/>
              <a:t>4. Determine output:</a:t>
            </a:r>
          </a:p>
          <a:p>
            <a:pPr marL="0" indent="0">
              <a:buNone/>
            </a:pPr>
            <a:r>
              <a:rPr lang="en-IN" sz="1200" dirty="0"/>
              <a:t>class A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public void method1(){</a:t>
            </a:r>
          </a:p>
          <a:p>
            <a:pPr marL="0" indent="0">
              <a:buNone/>
            </a:pPr>
            <a:r>
              <a:rPr lang="en-IN" sz="1200" dirty="0" err="1"/>
              <a:t>System.out.print</a:t>
            </a:r>
            <a:r>
              <a:rPr lang="en-IN" sz="1200" dirty="0"/>
              <a:t>("Class A method1");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class B extends A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public void method2()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 err="1"/>
              <a:t>System.out.print</a:t>
            </a:r>
            <a:r>
              <a:rPr lang="en-IN" sz="1200" dirty="0"/>
              <a:t>("Class B method2");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class C extends B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public void method2()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 err="1"/>
              <a:t>System.out.print</a:t>
            </a:r>
            <a:r>
              <a:rPr lang="en-IN" sz="1200" dirty="0"/>
              <a:t>("Class C method2");</a:t>
            </a:r>
          </a:p>
          <a:p>
            <a:pPr marL="0" indent="0">
              <a:buNone/>
            </a:pPr>
            <a:r>
              <a:rPr lang="en-IN" sz="1200" dirty="0"/>
              <a:t>}	</a:t>
            </a:r>
          </a:p>
          <a:p>
            <a:pPr marL="0" indent="0">
              <a:buNone/>
            </a:pPr>
            <a:r>
              <a:rPr lang="en-IN" sz="1200" dirty="0"/>
              <a:t>public void method3()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/>
              <a:t>System.out.print</a:t>
            </a:r>
            <a:r>
              <a:rPr lang="en-IN" sz="1200" dirty="0"/>
              <a:t>("Class C method3");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public class Test{</a:t>
            </a:r>
          </a:p>
          <a:p>
            <a:pPr marL="0" indent="0">
              <a:buNone/>
            </a:pPr>
            <a:r>
              <a:rPr lang="en-IN" sz="1200" dirty="0"/>
              <a:t>	public static void main(String </a:t>
            </a:r>
            <a:r>
              <a:rPr lang="en-IN" sz="1200" dirty="0" err="1"/>
              <a:t>args</a:t>
            </a:r>
            <a:r>
              <a:rPr lang="en-IN" sz="1200" dirty="0"/>
              <a:t>[]){</a:t>
            </a:r>
          </a:p>
          <a:p>
            <a:pPr marL="0" indent="0">
              <a:buNone/>
            </a:pPr>
            <a:r>
              <a:rPr lang="en-IN" sz="1200" dirty="0"/>
              <a:t>		A </a:t>
            </a:r>
            <a:r>
              <a:rPr lang="en-IN" sz="1200" dirty="0" err="1"/>
              <a:t>a</a:t>
            </a:r>
            <a:r>
              <a:rPr lang="en-IN" sz="1200" dirty="0"/>
              <a:t> = new A();</a:t>
            </a:r>
          </a:p>
          <a:p>
            <a:pPr marL="0" indent="0">
              <a:buNone/>
            </a:pPr>
            <a:r>
              <a:rPr lang="en-IN" sz="1200" dirty="0"/>
              <a:t>		C </a:t>
            </a:r>
            <a:r>
              <a:rPr lang="en-IN" sz="1200" dirty="0" err="1"/>
              <a:t>c</a:t>
            </a:r>
            <a:r>
              <a:rPr lang="en-IN" sz="1200" dirty="0"/>
              <a:t> = new C();		</a:t>
            </a:r>
          </a:p>
          <a:p>
            <a:pPr marL="0" indent="0">
              <a:buNone/>
            </a:pPr>
            <a:r>
              <a:rPr lang="en-IN" sz="1200" dirty="0"/>
              <a:t>		c.method2();</a:t>
            </a:r>
          </a:p>
          <a:p>
            <a:pPr marL="0" indent="0">
              <a:buNone/>
            </a:pPr>
            <a:r>
              <a:rPr lang="en-IN" sz="1200" dirty="0"/>
              <a:t>		a = c;</a:t>
            </a:r>
          </a:p>
          <a:p>
            <a:pPr marL="0" indent="0">
              <a:buNone/>
            </a:pPr>
            <a:r>
              <a:rPr lang="en-IN" sz="1200" dirty="0"/>
              <a:t>		a.method3();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A. Class B method2 Class C method3</a:t>
            </a:r>
          </a:p>
          <a:p>
            <a:pPr marL="0" indent="0">
              <a:buNone/>
            </a:pPr>
            <a:r>
              <a:rPr lang="en-IN" sz="1200" dirty="0"/>
              <a:t>B. Class C method2 Class C method3</a:t>
            </a:r>
          </a:p>
          <a:p>
            <a:pPr marL="0" indent="0">
              <a:buNone/>
            </a:pPr>
            <a:r>
              <a:rPr lang="en-IN" sz="1200" dirty="0"/>
              <a:t>C. Compilation Error</a:t>
            </a:r>
          </a:p>
          <a:p>
            <a:pPr marL="0" indent="0">
              <a:buNone/>
            </a:pPr>
            <a:r>
              <a:rPr lang="en-IN" sz="1200" dirty="0"/>
              <a:t>D. Runtime exception</a:t>
            </a:r>
          </a:p>
          <a:p>
            <a:pPr marL="0" indent="0">
              <a:buNone/>
            </a:pPr>
            <a:r>
              <a:rPr lang="en-IN" sz="1200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1842264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Inheritance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901"/>
            <a:ext cx="10972800" cy="4614864"/>
          </a:xfrm>
        </p:spPr>
        <p:txBody>
          <a:bodyPr>
            <a:normAutofit/>
          </a:bodyPr>
          <a:lstStyle/>
          <a:p>
            <a:r>
              <a:rPr lang="en-IN" b="1" dirty="0"/>
              <a:t>Inheritance in Java</a:t>
            </a:r>
            <a:r>
              <a:rPr lang="en-IN" dirty="0"/>
              <a:t> is a mechanism in which one object acquires all the properties and </a:t>
            </a:r>
            <a:r>
              <a:rPr lang="en-IN" dirty="0" err="1"/>
              <a:t>behaviors</a:t>
            </a:r>
            <a:r>
              <a:rPr lang="en-IN" dirty="0"/>
              <a:t> of a parent object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Inheritance enables us to reuse </a:t>
            </a:r>
            <a:r>
              <a:rPr lang="en-IN" dirty="0"/>
              <a:t>methods and fields of the parent class. </a:t>
            </a:r>
            <a:endParaRPr lang="en-IN" dirty="0" smtClean="0"/>
          </a:p>
          <a:p>
            <a:r>
              <a:rPr lang="en-IN" dirty="0" smtClean="0"/>
              <a:t>Moreover</a:t>
            </a:r>
            <a:r>
              <a:rPr lang="en-IN" dirty="0"/>
              <a:t>, you can add new methods and fields in your current class also.</a:t>
            </a:r>
          </a:p>
          <a:p>
            <a:r>
              <a:rPr lang="en-IN" dirty="0"/>
              <a:t>Inheritance represents the </a:t>
            </a:r>
            <a:r>
              <a:rPr lang="en-IN" b="1" dirty="0"/>
              <a:t>IS-A relationship</a:t>
            </a:r>
            <a:r>
              <a:rPr lang="en-IN" dirty="0"/>
              <a:t> which is also known as a </a:t>
            </a:r>
            <a:r>
              <a:rPr lang="en-IN" i="1" dirty="0"/>
              <a:t>parent-child</a:t>
            </a:r>
            <a:r>
              <a:rPr lang="en-IN" dirty="0"/>
              <a:t> relationship.</a:t>
            </a:r>
          </a:p>
          <a:p>
            <a:r>
              <a:rPr lang="en-IN" b="1" dirty="0" smtClean="0"/>
              <a:t>Need for inheritance </a:t>
            </a:r>
            <a:r>
              <a:rPr lang="en-IN" b="1" dirty="0"/>
              <a:t>in java</a:t>
            </a:r>
          </a:p>
          <a:p>
            <a:pPr lvl="2"/>
            <a:r>
              <a:rPr lang="en-IN" dirty="0"/>
              <a:t>For Method Overriding (so runtime polymorphism can be achieved).</a:t>
            </a:r>
          </a:p>
          <a:p>
            <a:pPr lvl="2"/>
            <a:r>
              <a:rPr lang="en-IN" dirty="0"/>
              <a:t>For Code Reusability.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08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635001"/>
            <a:ext cx="11099800" cy="58928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1800" dirty="0"/>
              <a:t>5. class Parent{</a:t>
            </a:r>
          </a:p>
          <a:p>
            <a:pPr marL="0" indent="0">
              <a:buNone/>
            </a:pPr>
            <a:r>
              <a:rPr lang="en-IN" sz="1800" dirty="0"/>
              <a:t>      public void method(){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err="1"/>
              <a:t>System.out.println</a:t>
            </a:r>
            <a:r>
              <a:rPr lang="en-IN" sz="1800" dirty="0"/>
              <a:t>("Hi i am parent");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public class Child extends Parent{</a:t>
            </a:r>
          </a:p>
          <a:p>
            <a:pPr marL="0" indent="0">
              <a:buNone/>
            </a:pPr>
            <a:r>
              <a:rPr lang="en-IN" sz="1800" dirty="0"/>
              <a:t>      protected void method(){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System.out.println</a:t>
            </a:r>
            <a:r>
              <a:rPr lang="en-IN" sz="1800" dirty="0"/>
              <a:t>("Hi i am Child");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    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[]){</a:t>
            </a:r>
          </a:p>
          <a:p>
            <a:pPr marL="0" indent="0">
              <a:buNone/>
            </a:pPr>
            <a:r>
              <a:rPr lang="en-IN" sz="1800" dirty="0"/>
              <a:t>            Child </a:t>
            </a:r>
            <a:r>
              <a:rPr lang="en-IN" sz="1800" dirty="0" err="1"/>
              <a:t>child</a:t>
            </a:r>
            <a:r>
              <a:rPr lang="en-IN" sz="1800" dirty="0"/>
              <a:t> = new Child();</a:t>
            </a:r>
          </a:p>
          <a:p>
            <a:pPr marL="0" indent="0"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child.method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A. Compiles successfully and print</a:t>
            </a:r>
          </a:p>
          <a:p>
            <a:pPr marL="0" indent="0">
              <a:buNone/>
            </a:pPr>
            <a:r>
              <a:rPr lang="en-IN" sz="1800" dirty="0"/>
              <a:t>B. Compiles successfully and print</a:t>
            </a:r>
          </a:p>
          <a:p>
            <a:pPr marL="0" indent="0">
              <a:buNone/>
            </a:pPr>
            <a:r>
              <a:rPr lang="en-IN" sz="1800" dirty="0"/>
              <a:t>C. Compile time error</a:t>
            </a:r>
          </a:p>
          <a:p>
            <a:pPr marL="0" indent="0">
              <a:buNone/>
            </a:pPr>
            <a:r>
              <a:rPr lang="en-IN" sz="1800" dirty="0"/>
              <a:t>D. Run Time error</a:t>
            </a:r>
          </a:p>
          <a:p>
            <a:pPr marL="0" indent="0">
              <a:buNone/>
            </a:pPr>
            <a:r>
              <a:rPr lang="en-IN" sz="1800" dirty="0"/>
              <a:t>E. None of This</a:t>
            </a:r>
          </a:p>
        </p:txBody>
      </p:sp>
    </p:spTree>
    <p:extLst>
      <p:ext uri="{BB962C8B-B14F-4D97-AF65-F5344CB8AC3E}">
        <p14:creationId xmlns:p14="http://schemas.microsoft.com/office/powerpoint/2010/main" val="3577899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622300"/>
            <a:ext cx="11226800" cy="58801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6. What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will be the output?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class One{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final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a = 15;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IN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class Two extends One{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final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a = 20;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class Test extends Two{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final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a = 30;</a:t>
            </a:r>
          </a:p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public static void main(String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[]){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Test t = new One();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t.a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}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A. 15</a:t>
            </a:r>
          </a:p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 20</a:t>
            </a:r>
          </a:p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 30</a:t>
            </a:r>
          </a:p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 Compiler Error</a:t>
            </a:r>
          </a:p>
          <a:p>
            <a:pPr marL="0" indent="0">
              <a:buNone/>
            </a:pP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1382465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4705"/>
            <a:ext cx="11061700" cy="566149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dirty="0" smtClean="0"/>
              <a:t>7. class </a:t>
            </a:r>
            <a:r>
              <a:rPr lang="en-IN" dirty="0"/>
              <a:t>A{</a:t>
            </a:r>
          </a:p>
          <a:p>
            <a:pPr marL="0" indent="0">
              <a:buNone/>
            </a:pPr>
            <a:r>
              <a:rPr lang="en-IN" dirty="0"/>
              <a:t>      A(String s){}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A(){}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1. class B extends A{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2.       B(){}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3.       B(String 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4.             super(s);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5.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6.       void test(){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7.             // insert code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8.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9. }</a:t>
            </a:r>
          </a:p>
          <a:p>
            <a:pPr marL="0" indent="0">
              <a:buNone/>
            </a:pPr>
            <a:r>
              <a:rPr lang="en-IN" dirty="0"/>
              <a:t>Which of the below code can be insert at line 7 to make clean compilation 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A </a:t>
            </a:r>
            <a:r>
              <a:rPr lang="en-IN" dirty="0" err="1"/>
              <a:t>a</a:t>
            </a:r>
            <a:r>
              <a:rPr lang="en-IN" dirty="0"/>
              <a:t> = new B();</a:t>
            </a:r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. A </a:t>
            </a:r>
            <a:r>
              <a:rPr lang="en-IN" dirty="0" err="1"/>
              <a:t>a</a:t>
            </a:r>
            <a:r>
              <a:rPr lang="en-IN" dirty="0"/>
              <a:t> = new B(5);</a:t>
            </a:r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. A </a:t>
            </a:r>
            <a:r>
              <a:rPr lang="en-IN" dirty="0" err="1"/>
              <a:t>a</a:t>
            </a:r>
            <a:r>
              <a:rPr lang="en-IN" dirty="0"/>
              <a:t> = new A(String s);</a:t>
            </a:r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. All of the above</a:t>
            </a:r>
          </a:p>
          <a:p>
            <a:pPr marL="0" indent="0">
              <a:buNone/>
            </a:pPr>
            <a:r>
              <a:rPr lang="en-IN" dirty="0" smtClean="0"/>
              <a:t>E</a:t>
            </a:r>
            <a:r>
              <a:rPr lang="en-IN" dirty="0"/>
              <a:t>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917667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4705"/>
            <a:ext cx="8229600" cy="520905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D</a:t>
            </a:r>
          </a:p>
          <a:p>
            <a:pPr marL="457200" indent="-457200">
              <a:buAutoNum type="arabicPeriod"/>
            </a:pPr>
            <a:r>
              <a:rPr lang="en-US" smtClean="0"/>
              <a:t>A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040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609600"/>
            <a:ext cx="11772900" cy="5953364"/>
          </a:xfrm>
        </p:spPr>
      </p:pic>
    </p:spTree>
    <p:extLst>
      <p:ext uri="{BB962C8B-B14F-4D97-AF65-F5344CB8AC3E}">
        <p14:creationId xmlns:p14="http://schemas.microsoft.com/office/powerpoint/2010/main" val="16465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6" y="698500"/>
            <a:ext cx="11348263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4399" y="3240307"/>
            <a:ext cx="5740400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 Class level Java does not support Multiple Inheritance. But it can be implemented using interfaces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64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On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286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914400"/>
          </a:xfrm>
        </p:spPr>
        <p:txBody>
          <a:bodyPr/>
          <a:lstStyle/>
          <a:p>
            <a:r>
              <a:rPr lang="en-IN" b="1" dirty="0" smtClean="0"/>
              <a:t>Aggregation – Has - A  Relationship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5700"/>
            <a:ext cx="11150600" cy="5080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Aggregation is a special form of association. It is a relationship between two </a:t>
            </a:r>
            <a:r>
              <a:rPr lang="en-IN" dirty="0" smtClean="0"/>
              <a:t>classes like</a:t>
            </a:r>
            <a:r>
              <a:rPr lang="en-IN" dirty="0"/>
              <a:t> </a:t>
            </a:r>
            <a:r>
              <a:rPr lang="en-IN" b="1" dirty="0" smtClean="0"/>
              <a:t>association</a:t>
            </a:r>
            <a:r>
              <a:rPr lang="en-IN" dirty="0"/>
              <a:t>, however its a </a:t>
            </a:r>
            <a:r>
              <a:rPr lang="en-IN" b="1" dirty="0"/>
              <a:t>directional</a:t>
            </a:r>
            <a:r>
              <a:rPr lang="en-IN" dirty="0"/>
              <a:t> </a:t>
            </a:r>
            <a:r>
              <a:rPr lang="en-IN" dirty="0" smtClean="0"/>
              <a:t>association</a:t>
            </a:r>
          </a:p>
          <a:p>
            <a:r>
              <a:rPr lang="en-IN" dirty="0" smtClean="0"/>
              <a:t>It </a:t>
            </a:r>
            <a:r>
              <a:rPr lang="en-IN" dirty="0"/>
              <a:t>is strictly a </a:t>
            </a:r>
            <a:r>
              <a:rPr lang="en-IN" b="1" dirty="0"/>
              <a:t>one way association.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represents a </a:t>
            </a:r>
            <a:r>
              <a:rPr lang="en-IN" b="1" dirty="0"/>
              <a:t>HAS-A</a:t>
            </a:r>
            <a:r>
              <a:rPr lang="en-IN" dirty="0"/>
              <a:t> relationship</a:t>
            </a:r>
            <a:r>
              <a:rPr lang="en-IN" dirty="0" smtClean="0"/>
              <a:t>.</a:t>
            </a:r>
          </a:p>
          <a:p>
            <a:r>
              <a:rPr lang="en-IN" dirty="0"/>
              <a:t>In Aggregation,</a:t>
            </a:r>
            <a:r>
              <a:rPr lang="en-IN" b="1" dirty="0"/>
              <a:t> both the entries can survive individually</a:t>
            </a:r>
            <a:r>
              <a:rPr lang="en-IN" dirty="0"/>
              <a:t> which means ending one entity will not effect the other entity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Aggregation </a:t>
            </a:r>
            <a:r>
              <a:rPr lang="en-IN" b="1" dirty="0"/>
              <a:t>Example in </a:t>
            </a:r>
            <a:r>
              <a:rPr lang="en-IN" b="1" dirty="0" smtClean="0"/>
              <a:t>Java</a:t>
            </a:r>
            <a:endParaRPr lang="en-IN" dirty="0"/>
          </a:p>
          <a:p>
            <a:r>
              <a:rPr lang="en-IN" dirty="0" smtClean="0"/>
              <a:t>Consider </a:t>
            </a:r>
            <a:r>
              <a:rPr lang="en-IN" dirty="0"/>
              <a:t>two classes Student class and Address class. Every student has an address so the relationship between student and address is a </a:t>
            </a:r>
            <a:r>
              <a:rPr lang="en-IN" b="1" dirty="0"/>
              <a:t>Has-A relationship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if you consider its vice versa then it would not make any sense as an Address doesn’t need to have a Student necessarily. </a:t>
            </a:r>
          </a:p>
        </p:txBody>
      </p:sp>
    </p:spTree>
    <p:extLst>
      <p:ext uri="{BB962C8B-B14F-4D97-AF65-F5344CB8AC3E}">
        <p14:creationId xmlns:p14="http://schemas.microsoft.com/office/powerpoint/2010/main" val="3775313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000"/>
            <a:ext cx="10972800" cy="914400"/>
          </a:xfrm>
        </p:spPr>
        <p:txBody>
          <a:bodyPr/>
          <a:lstStyle/>
          <a:p>
            <a:r>
              <a:rPr lang="en-IN" b="1" dirty="0" smtClean="0"/>
              <a:t>Example - Aggregation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54787"/>
            <a:ext cx="3683000" cy="4934814"/>
          </a:xfrm>
          <a:solidFill>
            <a:schemeClr val="bg1">
              <a:lumMod val="85000"/>
            </a:schemeClr>
          </a:solidFill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class Address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streetNum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String city;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Address(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street, String c)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{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this.streetNum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=street;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this.city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=c;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IN" sz="15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endParaRPr lang="en-IN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rollNum</a:t>
            </a: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</a:rPr>
              <a:t>   String </a:t>
            </a:r>
            <a:r>
              <a:rPr lang="en-IN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studentName</a:t>
            </a:r>
            <a:r>
              <a:rPr lang="en-IN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IN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7700" y="1206500"/>
            <a:ext cx="8483600" cy="47551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b="1" dirty="0">
                <a:latin typeface="Cambria" panose="02040503050406030204" pitchFamily="18" charset="0"/>
                <a:ea typeface="Cambria" panose="02040503050406030204" pitchFamily="18" charset="0"/>
              </a:rPr>
              <a:t> //Creating HAS-A relationship with Address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700" b="1" dirty="0"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  <a:r>
              <a:rPr lang="en-IN" sz="17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studentAddr</a:t>
            </a:r>
            <a:r>
              <a:rPr lang="en-IN" sz="1700" b="1" dirty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roll, String name, Address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){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this.rollNum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=roll;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this.studentName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=name;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this.studentAddr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 public static void main(String </a:t>
            </a:r>
            <a:r>
              <a:rPr lang="en-IN" sz="1700" b="1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IN" sz="1700" b="1" dirty="0">
                <a:latin typeface="Cambria" panose="02040503050406030204" pitchFamily="18" charset="0"/>
                <a:ea typeface="Cambria" panose="02040503050406030204" pitchFamily="18" charset="0"/>
              </a:rPr>
              <a:t>[]){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Address ad = new Address(55, "Agra");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obj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(123, "Chaitanya", ad);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obj.rollNum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+" "+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obj.studentName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("Address : "+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obj.studentAddr.streetNum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+" "+</a:t>
            </a:r>
            <a:r>
              <a:rPr lang="en-IN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obj.studentAddr.city</a:t>
            </a: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7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IN" sz="1700" dirty="0"/>
          </a:p>
        </p:txBody>
      </p:sp>
      <p:sp>
        <p:nvSpPr>
          <p:cNvPr id="7" name="Rectangle 6"/>
          <p:cNvSpPr/>
          <p:nvPr/>
        </p:nvSpPr>
        <p:spPr>
          <a:xfrm>
            <a:off x="8242300" y="5411083"/>
            <a:ext cx="22225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OUTPUT :</a:t>
            </a:r>
          </a:p>
          <a:p>
            <a:r>
              <a:rPr lang="en-IN" dirty="0" smtClean="0"/>
              <a:t>123 </a:t>
            </a:r>
            <a:r>
              <a:rPr lang="en-IN" dirty="0"/>
              <a:t>Chaitanya</a:t>
            </a:r>
          </a:p>
          <a:p>
            <a:r>
              <a:rPr lang="en-IN" dirty="0"/>
              <a:t>Address : 55 Agra</a:t>
            </a:r>
          </a:p>
        </p:txBody>
      </p:sp>
    </p:spTree>
    <p:extLst>
      <p:ext uri="{BB962C8B-B14F-4D97-AF65-F5344CB8AC3E}">
        <p14:creationId xmlns:p14="http://schemas.microsoft.com/office/powerpoint/2010/main" val="35957909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Why we need Aggregation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1"/>
            <a:ext cx="10972800" cy="4716464"/>
          </a:xfrm>
        </p:spPr>
        <p:txBody>
          <a:bodyPr>
            <a:normAutofit/>
          </a:bodyPr>
          <a:lstStyle/>
          <a:p>
            <a:r>
              <a:rPr lang="en-IN" sz="18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IN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maintain code re-usability.</a:t>
            </a:r>
          </a:p>
          <a:p>
            <a:r>
              <a:rPr lang="en-IN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Considering the previous Example : </a:t>
            </a: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Suppose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there are two other classes College and Staff along with above two classes Student and Address</a:t>
            </a: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order to maintain Student’s address, College Address and Staff’s address we don’t need to use the same code again and again. </a:t>
            </a:r>
            <a:endParaRPr lang="en-IN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just have to use the reference of Address class while defining each of these classes like</a:t>
            </a:r>
            <a:r>
              <a:rPr lang="en-IN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3"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Student Has-A Address (Has-a relationship between student and address)</a:t>
            </a:r>
          </a:p>
          <a:p>
            <a:pPr lvl="3"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College Has-A Address (Has-a relationship between college and address)</a:t>
            </a:r>
          </a:p>
          <a:p>
            <a:pPr lvl="3"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Staff Has-A Address (Has-a relationship between staff and address)</a:t>
            </a:r>
          </a:p>
        </p:txBody>
      </p:sp>
    </p:spTree>
    <p:extLst>
      <p:ext uri="{BB962C8B-B14F-4D97-AF65-F5344CB8AC3E}">
        <p14:creationId xmlns:p14="http://schemas.microsoft.com/office/powerpoint/2010/main" val="1023855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84685"/>
            <a:ext cx="10972800" cy="914400"/>
          </a:xfrm>
        </p:spPr>
        <p:txBody>
          <a:bodyPr/>
          <a:lstStyle/>
          <a:p>
            <a:r>
              <a:rPr lang="en-IN" b="1" dirty="0" smtClean="0"/>
              <a:t>Example Extended - Need for Aggregation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685801"/>
            <a:ext cx="3810000" cy="5718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class Address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9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900" dirty="0" err="1">
                <a:latin typeface="Cambria" panose="02040503050406030204" pitchFamily="18" charset="0"/>
                <a:ea typeface="Cambria" panose="02040503050406030204" pitchFamily="18" charset="0"/>
              </a:rPr>
              <a:t>streetNum</a:t>
            </a: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String city;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Address(</a:t>
            </a:r>
            <a:r>
              <a:rPr lang="en-IN" sz="9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street, String c)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900" dirty="0" err="1">
                <a:latin typeface="Cambria" panose="02040503050406030204" pitchFamily="18" charset="0"/>
                <a:ea typeface="Cambria" panose="02040503050406030204" pitchFamily="18" charset="0"/>
              </a:rPr>
              <a:t>this.streetNum</a:t>
            </a: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=street;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900" dirty="0" err="1">
                <a:latin typeface="Cambria" panose="02040503050406030204" pitchFamily="18" charset="0"/>
                <a:ea typeface="Cambria" panose="02040503050406030204" pitchFamily="18" charset="0"/>
              </a:rPr>
              <a:t>this.city</a:t>
            </a: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=c;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  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9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class College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String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collegeName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  //Creating HAS-A relationship </a:t>
            </a:r>
            <a:endParaRPr lang="en-IN" sz="16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//with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Address class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Address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collegeAddr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College(String name, Address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this.collegeName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= name;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this.collegeAddr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public class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rollNum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String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studentName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774701"/>
            <a:ext cx="8001000" cy="53963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//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Creating HAS-A relationship with Address class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Address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studentAddr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roll, String name, Address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this.rollNum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=roll;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this.studentName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=name;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this.studentAddr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public static void main(String </a:t>
            </a:r>
            <a:r>
              <a:rPr lang="en-IN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args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[]){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Address ad = new Address(55, "Agra");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obj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= new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StudentClass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(123, "Chaitanya", ad);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Address col = new Address(1, "Vellore");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College cl = new College("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VIT",col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obj.rollNum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+"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obj.studentName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("Address :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obj.studentAddr.streetNum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+"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obj.studentAddr.city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("College Name :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cl.collegeName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System.out.println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("Address :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cl.collegeAddr.streetNum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+" "+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cl.collegeAddr.city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461500" y="1797536"/>
            <a:ext cx="2222500" cy="135421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b="1" dirty="0" smtClean="0"/>
              <a:t>OUTPUT :</a:t>
            </a: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123 Chaitanya</a:t>
            </a: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Address : 55 Agra</a:t>
            </a: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College Name : VIT</a:t>
            </a: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Address : 1 Vellore</a:t>
            </a:r>
          </a:p>
        </p:txBody>
      </p:sp>
    </p:spTree>
    <p:extLst>
      <p:ext uri="{BB962C8B-B14F-4D97-AF65-F5344CB8AC3E}">
        <p14:creationId xmlns:p14="http://schemas.microsoft.com/office/powerpoint/2010/main" val="16160199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1</Template>
  <TotalTime>403</TotalTime>
  <Words>1593</Words>
  <Application>Microsoft Office PowerPoint</Application>
  <PresentationFormat>Custom</PresentationFormat>
  <Paragraphs>351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Smart 1</vt:lpstr>
      <vt:lpstr>Module 3 </vt:lpstr>
      <vt:lpstr>Inheritance </vt:lpstr>
      <vt:lpstr>PowerPoint Presentation</vt:lpstr>
      <vt:lpstr>PowerPoint Presentation</vt:lpstr>
      <vt:lpstr>Demo On Inheritance</vt:lpstr>
      <vt:lpstr>Aggregation – Has - A  Relationship</vt:lpstr>
      <vt:lpstr>Example - Aggregation </vt:lpstr>
      <vt:lpstr>Why we need Aggregation?</vt:lpstr>
      <vt:lpstr>Example Extended - Need for Aggregation </vt:lpstr>
      <vt:lpstr>Composition in Java </vt:lpstr>
      <vt:lpstr>Example - Composition</vt:lpstr>
      <vt:lpstr>Example – Composition  Contd…</vt:lpstr>
      <vt:lpstr>Relationship in Java - Summary</vt:lpstr>
      <vt:lpstr>Relationship in Java - Summary</vt:lpstr>
      <vt:lpstr>Assignments</vt:lpstr>
      <vt:lpstr>Mcqs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Ashok Robert</dc:creator>
  <cp:lastModifiedBy>Hp</cp:lastModifiedBy>
  <cp:revision>15</cp:revision>
  <dcterms:created xsi:type="dcterms:W3CDTF">2019-06-21T01:47:05Z</dcterms:created>
  <dcterms:modified xsi:type="dcterms:W3CDTF">2019-08-21T05:08:10Z</dcterms:modified>
</cp:coreProperties>
</file>