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1"/>
  </p:sldMasterIdLst>
  <p:notesMasterIdLst>
    <p:notesMasterId r:id="rId107"/>
  </p:notesMasterIdLst>
  <p:sldIdLst>
    <p:sldId id="259" r:id="rId2"/>
    <p:sldId id="900" r:id="rId3"/>
    <p:sldId id="674" r:id="rId4"/>
    <p:sldId id="893" r:id="rId5"/>
    <p:sldId id="894" r:id="rId6"/>
    <p:sldId id="895" r:id="rId7"/>
    <p:sldId id="896" r:id="rId8"/>
    <p:sldId id="899" r:id="rId9"/>
    <p:sldId id="898" r:id="rId10"/>
    <p:sldId id="897" r:id="rId11"/>
    <p:sldId id="901" r:id="rId12"/>
    <p:sldId id="902" r:id="rId13"/>
    <p:sldId id="903" r:id="rId14"/>
    <p:sldId id="904" r:id="rId15"/>
    <p:sldId id="905" r:id="rId16"/>
    <p:sldId id="906" r:id="rId17"/>
    <p:sldId id="907" r:id="rId18"/>
    <p:sldId id="908" r:id="rId19"/>
    <p:sldId id="909" r:id="rId20"/>
    <p:sldId id="910" r:id="rId21"/>
    <p:sldId id="911" r:id="rId22"/>
    <p:sldId id="912" r:id="rId23"/>
    <p:sldId id="916" r:id="rId24"/>
    <p:sldId id="917" r:id="rId25"/>
    <p:sldId id="918" r:id="rId26"/>
    <p:sldId id="919" r:id="rId27"/>
    <p:sldId id="913" r:id="rId28"/>
    <p:sldId id="914" r:id="rId29"/>
    <p:sldId id="915" r:id="rId30"/>
    <p:sldId id="920" r:id="rId31"/>
    <p:sldId id="921" r:id="rId32"/>
    <p:sldId id="922" r:id="rId33"/>
    <p:sldId id="923" r:id="rId34"/>
    <p:sldId id="924" r:id="rId35"/>
    <p:sldId id="925" r:id="rId36"/>
    <p:sldId id="926" r:id="rId37"/>
    <p:sldId id="927" r:id="rId38"/>
    <p:sldId id="928" r:id="rId39"/>
    <p:sldId id="929" r:id="rId40"/>
    <p:sldId id="930" r:id="rId41"/>
    <p:sldId id="931" r:id="rId42"/>
    <p:sldId id="932" r:id="rId43"/>
    <p:sldId id="933" r:id="rId44"/>
    <p:sldId id="934" r:id="rId45"/>
    <p:sldId id="935" r:id="rId46"/>
    <p:sldId id="936" r:id="rId47"/>
    <p:sldId id="937" r:id="rId48"/>
    <p:sldId id="938" r:id="rId49"/>
    <p:sldId id="941" r:id="rId50"/>
    <p:sldId id="942" r:id="rId51"/>
    <p:sldId id="943" r:id="rId52"/>
    <p:sldId id="944" r:id="rId53"/>
    <p:sldId id="945" r:id="rId54"/>
    <p:sldId id="946" r:id="rId55"/>
    <p:sldId id="947" r:id="rId56"/>
    <p:sldId id="948" r:id="rId57"/>
    <p:sldId id="949" r:id="rId58"/>
    <p:sldId id="952" r:id="rId59"/>
    <p:sldId id="954" r:id="rId60"/>
    <p:sldId id="953" r:id="rId61"/>
    <p:sldId id="955" r:id="rId62"/>
    <p:sldId id="956" r:id="rId63"/>
    <p:sldId id="957" r:id="rId64"/>
    <p:sldId id="958" r:id="rId65"/>
    <p:sldId id="959" r:id="rId66"/>
    <p:sldId id="960" r:id="rId67"/>
    <p:sldId id="961" r:id="rId68"/>
    <p:sldId id="962" r:id="rId69"/>
    <p:sldId id="963" r:id="rId70"/>
    <p:sldId id="964" r:id="rId71"/>
    <p:sldId id="965" r:id="rId72"/>
    <p:sldId id="966" r:id="rId73"/>
    <p:sldId id="967" r:id="rId74"/>
    <p:sldId id="968" r:id="rId75"/>
    <p:sldId id="969" r:id="rId76"/>
    <p:sldId id="970" r:id="rId77"/>
    <p:sldId id="971" r:id="rId78"/>
    <p:sldId id="972" r:id="rId79"/>
    <p:sldId id="973" r:id="rId80"/>
    <p:sldId id="974" r:id="rId81"/>
    <p:sldId id="975" r:id="rId82"/>
    <p:sldId id="976" r:id="rId83"/>
    <p:sldId id="977" r:id="rId84"/>
    <p:sldId id="978" r:id="rId85"/>
    <p:sldId id="979" r:id="rId86"/>
    <p:sldId id="980" r:id="rId87"/>
    <p:sldId id="981" r:id="rId88"/>
    <p:sldId id="982" r:id="rId89"/>
    <p:sldId id="983" r:id="rId90"/>
    <p:sldId id="984" r:id="rId91"/>
    <p:sldId id="985" r:id="rId92"/>
    <p:sldId id="986" r:id="rId93"/>
    <p:sldId id="987" r:id="rId94"/>
    <p:sldId id="988" r:id="rId95"/>
    <p:sldId id="989" r:id="rId96"/>
    <p:sldId id="990" r:id="rId97"/>
    <p:sldId id="991" r:id="rId98"/>
    <p:sldId id="992" r:id="rId99"/>
    <p:sldId id="993" r:id="rId100"/>
    <p:sldId id="994" r:id="rId101"/>
    <p:sldId id="995" r:id="rId102"/>
    <p:sldId id="996" r:id="rId103"/>
    <p:sldId id="998" r:id="rId104"/>
    <p:sldId id="997" r:id="rId105"/>
    <p:sldId id="999"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2832F5-EA01-48E5-B403-87E193F50680}">
          <p14:sldIdLst>
            <p14:sldId id="259"/>
            <p14:sldId id="900"/>
            <p14:sldId id="674"/>
            <p14:sldId id="893"/>
            <p14:sldId id="894"/>
            <p14:sldId id="895"/>
            <p14:sldId id="896"/>
            <p14:sldId id="899"/>
            <p14:sldId id="898"/>
            <p14:sldId id="897"/>
            <p14:sldId id="901"/>
            <p14:sldId id="902"/>
            <p14:sldId id="903"/>
            <p14:sldId id="904"/>
            <p14:sldId id="905"/>
            <p14:sldId id="906"/>
            <p14:sldId id="907"/>
            <p14:sldId id="908"/>
            <p14:sldId id="909"/>
            <p14:sldId id="910"/>
            <p14:sldId id="911"/>
            <p14:sldId id="912"/>
            <p14:sldId id="916"/>
            <p14:sldId id="917"/>
            <p14:sldId id="918"/>
            <p14:sldId id="919"/>
            <p14:sldId id="913"/>
            <p14:sldId id="914"/>
            <p14:sldId id="915"/>
            <p14:sldId id="920"/>
            <p14:sldId id="921"/>
            <p14:sldId id="922"/>
            <p14:sldId id="923"/>
            <p14:sldId id="924"/>
            <p14:sldId id="925"/>
            <p14:sldId id="926"/>
            <p14:sldId id="927"/>
            <p14:sldId id="928"/>
            <p14:sldId id="929"/>
            <p14:sldId id="930"/>
            <p14:sldId id="931"/>
            <p14:sldId id="932"/>
            <p14:sldId id="933"/>
            <p14:sldId id="934"/>
            <p14:sldId id="935"/>
            <p14:sldId id="936"/>
            <p14:sldId id="937"/>
            <p14:sldId id="938"/>
            <p14:sldId id="941"/>
            <p14:sldId id="942"/>
            <p14:sldId id="943"/>
            <p14:sldId id="944"/>
            <p14:sldId id="945"/>
            <p14:sldId id="946"/>
            <p14:sldId id="947"/>
            <p14:sldId id="948"/>
            <p14:sldId id="949"/>
            <p14:sldId id="952"/>
            <p14:sldId id="954"/>
            <p14:sldId id="953"/>
            <p14:sldId id="955"/>
            <p14:sldId id="956"/>
            <p14:sldId id="957"/>
            <p14:sldId id="958"/>
            <p14:sldId id="959"/>
            <p14:sldId id="960"/>
            <p14:sldId id="961"/>
            <p14:sldId id="962"/>
            <p14:sldId id="963"/>
            <p14:sldId id="964"/>
            <p14:sldId id="965"/>
            <p14:sldId id="966"/>
            <p14:sldId id="967"/>
            <p14:sldId id="968"/>
            <p14:sldId id="969"/>
            <p14:sldId id="970"/>
            <p14:sldId id="971"/>
            <p14:sldId id="972"/>
            <p14:sldId id="973"/>
            <p14:sldId id="974"/>
            <p14:sldId id="975"/>
            <p14:sldId id="976"/>
            <p14:sldId id="977"/>
            <p14:sldId id="978"/>
            <p14:sldId id="979"/>
            <p14:sldId id="980"/>
            <p14:sldId id="981"/>
            <p14:sldId id="982"/>
            <p14:sldId id="983"/>
            <p14:sldId id="984"/>
            <p14:sldId id="985"/>
            <p14:sldId id="986"/>
            <p14:sldId id="987"/>
            <p14:sldId id="988"/>
            <p14:sldId id="989"/>
            <p14:sldId id="990"/>
            <p14:sldId id="991"/>
            <p14:sldId id="992"/>
            <p14:sldId id="993"/>
            <p14:sldId id="994"/>
            <p14:sldId id="995"/>
            <p14:sldId id="996"/>
            <p14:sldId id="998"/>
            <p14:sldId id="997"/>
            <p14:sldId id="999"/>
          </p14:sldIdLst>
        </p14:section>
        <p14:section name="Appendix" id="{E35CCD6A-2288-476E-BC93-C75323AE1F32}">
          <p14:sldIdLst/>
        </p14:section>
      </p14:sectionLst>
    </p:ext>
    <p:ext uri="{EFAFB233-063F-42B5-8137-9DF3F51BA10A}">
      <p15:sldGuideLst xmlns="" xmlns:p15="http://schemas.microsoft.com/office/powerpoint/2012/main">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DFF"/>
    <a:srgbClr val="D5DE24"/>
    <a:srgbClr val="D9FF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73" autoAdjust="0"/>
    <p:restoredTop sz="88187" autoAdjust="0"/>
  </p:normalViewPr>
  <p:slideViewPr>
    <p:cSldViewPr>
      <p:cViewPr>
        <p:scale>
          <a:sx n="81" d="100"/>
          <a:sy n="81" d="100"/>
        </p:scale>
        <p:origin x="-108" y="234"/>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t>8/24/2019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t>‹#›</a:t>
            </a:fld>
            <a:endParaRPr lang="en-US"/>
          </a:p>
        </p:txBody>
      </p:sp>
    </p:spTree>
    <p:extLst>
      <p:ext uri="{BB962C8B-B14F-4D97-AF65-F5344CB8AC3E}">
        <p14:creationId xmlns:p14="http://schemas.microsoft.com/office/powerpoint/2010/main" val="1938360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val="15517893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p:cNvSpPr>
            <a:spLocks noGrp="1"/>
          </p:cNvSpPr>
          <p:nvPr>
            <p:ph type="title"/>
          </p:nvPr>
        </p:nvSpPr>
        <p:spPr>
          <a:xfrm>
            <a:off x="838200" y="2362200"/>
            <a:ext cx="8001000" cy="914400"/>
          </a:xfrm>
        </p:spPr>
        <p:txBody>
          <a:bodyPr/>
          <a:lstStyle>
            <a:lvl1pPr algn="ctr">
              <a:defRPr b="1"/>
            </a:lvl1pPr>
          </a:lstStyle>
          <a:p>
            <a:r>
              <a:rPr lang="en-US"/>
              <a:t>Click to edit Master title style</a:t>
            </a:r>
          </a:p>
        </p:txBody>
      </p:sp>
      <p:sp>
        <p:nvSpPr>
          <p:cNvPr id="6" name="TextBox 11"/>
          <p:cNvSpPr txBox="1">
            <a:spLocks noChangeArrowheads="1"/>
          </p:cNvSpPr>
          <p:nvPr userDrawn="1"/>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
        <p:nvSpPr>
          <p:cNvPr id="7" name="TextBox 10"/>
          <p:cNvSpPr txBox="1">
            <a:spLocks noChangeArrowheads="1"/>
          </p:cNvSpPr>
          <p:nvPr userDrawn="1"/>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Tree>
    <p:extLst>
      <p:ext uri="{BB962C8B-B14F-4D97-AF65-F5344CB8AC3E}">
        <p14:creationId xmlns:p14="http://schemas.microsoft.com/office/powerpoint/2010/main" val="1250594805"/>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p>
        </p:txBody>
      </p:sp>
      <p:sp>
        <p:nvSpPr>
          <p:cNvPr id="3" name="Vertical Text Placeholder 2"/>
          <p:cNvSpPr>
            <a:spLocks noGrp="1"/>
          </p:cNvSpPr>
          <p:nvPr>
            <p:ph type="body" orient="vert" idx="1"/>
          </p:nvPr>
        </p:nvSpPr>
        <p:spPr>
          <a:xfrm>
            <a:off x="457200" y="1676400"/>
            <a:ext cx="8229600" cy="4297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130218953"/>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2000"/>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95472513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143000" y="1905000"/>
            <a:ext cx="5105400" cy="1143001"/>
          </a:xfrm>
        </p:spPr>
        <p:txBody>
          <a:bodyPr anchor="b" anchorCtr="0">
            <a:normAutofit/>
          </a:bodyPr>
          <a:lstStyle>
            <a:lvl1pPr algn="l">
              <a:defRPr sz="3600" b="0" cap="none">
                <a:latin typeface="Georgia" pitchFamily="18" charset="0"/>
              </a:defRPr>
            </a:lvl1pPr>
          </a:lstStyle>
          <a:p>
            <a:r>
              <a:rPr lang="en-US" dirty="0"/>
              <a:t>Click to edit master title style</a:t>
            </a:r>
          </a:p>
        </p:txBody>
      </p:sp>
      <p:sp>
        <p:nvSpPr>
          <p:cNvPr id="3" name="Text Placeholder 2"/>
          <p:cNvSpPr>
            <a:spLocks noGrp="1"/>
          </p:cNvSpPr>
          <p:nvPr>
            <p:ph type="body" idx="1"/>
          </p:nvPr>
        </p:nvSpPr>
        <p:spPr>
          <a:xfrm>
            <a:off x="1184696"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Georgia"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p>
            <a:pPr lvl="0"/>
            <a:r>
              <a:rPr lang="en-US" noProof="0"/>
              <a:t>Click icon to add picture</a:t>
            </a:r>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171616148"/>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Georgia"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92311726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29489896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3424244335"/>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vl1pPr>
          </a:lstStyle>
          <a:p>
            <a:r>
              <a:rPr lang="en-US"/>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404587201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1256151116"/>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50442234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val="2486711932"/>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TextBox 10"/>
          <p:cNvSpPr txBox="1">
            <a:spLocks noChangeArrowheads="1"/>
          </p:cNvSpPr>
          <p:nvPr/>
        </p:nvSpPr>
        <p:spPr bwMode="auto">
          <a:xfrm>
            <a:off x="762000" y="6588125"/>
            <a:ext cx="44958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
        <p:nvSpPr>
          <p:cNvPr id="6" name="TextBox 11"/>
          <p:cNvSpPr txBox="1">
            <a:spLocks noChangeArrowheads="1"/>
          </p:cNvSpPr>
          <p:nvPr/>
        </p:nvSpPr>
        <p:spPr bwMode="auto">
          <a:xfrm>
            <a:off x="6073775" y="6588125"/>
            <a:ext cx="2917825"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7" r:id="rId12"/>
  </p:sldLayoutIdLst>
  <p:transition spd="slow">
    <p:fade/>
  </p:transition>
  <p:hf sldNum="0" hdr="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smtClean="0"/>
              <a:t>MCQ’S ON JAVA</a:t>
            </a:r>
            <a:endParaRPr lang="en-IN" sz="4800" dirty="0"/>
          </a:p>
        </p:txBody>
      </p:sp>
    </p:spTree>
    <p:custDataLst>
      <p:tags r:id="rId1"/>
    </p:custData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err="1"/>
              <a:t>Ans</a:t>
            </a:r>
            <a:r>
              <a:rPr lang="en-IN" dirty="0"/>
              <a:t>: C</a:t>
            </a:r>
          </a:p>
          <a:p>
            <a:pPr marL="0" indent="0">
              <a:buNone/>
            </a:pPr>
            <a:r>
              <a:rPr lang="en-IN" dirty="0" smtClean="0"/>
              <a:t>Explanation:</a:t>
            </a:r>
            <a:r>
              <a:rPr lang="en-IN" dirty="0"/>
              <a:t/>
            </a:r>
            <a:br>
              <a:rPr lang="en-IN" dirty="0"/>
            </a:br>
            <a:r>
              <a:rPr lang="en-IN" dirty="0"/>
              <a:t>It is printed one time only because break; will terminate the current loop</a:t>
            </a:r>
          </a:p>
          <a:p>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487756148"/>
      </p:ext>
    </p:extLst>
  </p:cSld>
  <p:clrMapOvr>
    <a:masterClrMapping/>
  </p:clrMapOvr>
  <p:transition spd="slow">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IN" dirty="0"/>
              <a:t>How is Date stored in database?</a:t>
            </a:r>
            <a:endParaRPr lang="en-IN" dirty="0"/>
          </a:p>
        </p:txBody>
      </p:sp>
      <p:sp>
        <p:nvSpPr>
          <p:cNvPr id="3" name="Content Placeholder 2"/>
          <p:cNvSpPr>
            <a:spLocks noGrp="1"/>
          </p:cNvSpPr>
          <p:nvPr>
            <p:ph idx="1"/>
          </p:nvPr>
        </p:nvSpPr>
        <p:spPr/>
        <p:txBody>
          <a:bodyPr/>
          <a:lstStyle/>
          <a:p>
            <a:pPr marL="0" indent="0">
              <a:buNone/>
            </a:pPr>
            <a:r>
              <a:rPr lang="en-IN" dirty="0"/>
              <a:t>a) </a:t>
            </a:r>
            <a:r>
              <a:rPr lang="en-IN" dirty="0" err="1"/>
              <a:t>java.sql.Date</a:t>
            </a:r>
            <a:r>
              <a:rPr lang="en-IN" dirty="0"/>
              <a:t/>
            </a:r>
            <a:br>
              <a:rPr lang="en-IN" dirty="0"/>
            </a:br>
            <a:r>
              <a:rPr lang="en-IN" dirty="0"/>
              <a:t>b) </a:t>
            </a:r>
            <a:r>
              <a:rPr lang="en-IN" dirty="0" err="1"/>
              <a:t>java.util.Date</a:t>
            </a:r>
            <a:r>
              <a:rPr lang="en-IN" dirty="0"/>
              <a:t/>
            </a:r>
            <a:br>
              <a:rPr lang="en-IN" dirty="0"/>
            </a:br>
            <a:r>
              <a:rPr lang="en-IN" dirty="0"/>
              <a:t>c) </a:t>
            </a:r>
            <a:r>
              <a:rPr lang="en-IN" dirty="0" err="1"/>
              <a:t>java.sql.DateTime</a:t>
            </a:r>
            <a:r>
              <a:rPr lang="en-IN" dirty="0"/>
              <a:t/>
            </a:r>
            <a:br>
              <a:rPr lang="en-IN" dirty="0"/>
            </a:br>
            <a:r>
              <a:rPr lang="en-IN" dirty="0"/>
              <a:t>d) </a:t>
            </a:r>
            <a:r>
              <a:rPr lang="en-IN" dirty="0" err="1"/>
              <a:t>java.util.DateTime</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896797759"/>
      </p:ext>
    </p:extLst>
  </p:cSld>
  <p:clrMapOvr>
    <a:masterClrMapping/>
  </p:clrMapOvr>
  <p:transition spd="slow">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Answer: a</a:t>
            </a:r>
            <a:r>
              <a:rPr lang="en-IN" dirty="0"/>
              <a:t/>
            </a:r>
            <a:br>
              <a:rPr lang="en-IN" dirty="0"/>
            </a:br>
            <a:r>
              <a:rPr lang="en-IN" dirty="0"/>
              <a:t>Explanation: </a:t>
            </a:r>
            <a:r>
              <a:rPr lang="en-IN" dirty="0" err="1"/>
              <a:t>java.sql.Date</a:t>
            </a:r>
            <a:r>
              <a:rPr lang="en-IN" dirty="0"/>
              <a:t> is the </a:t>
            </a:r>
            <a:r>
              <a:rPr lang="en-IN" dirty="0" err="1"/>
              <a:t>datatype</a:t>
            </a:r>
            <a:r>
              <a:rPr lang="en-IN" dirty="0"/>
              <a:t> of Date stored in database</a:t>
            </a:r>
            <a:r>
              <a:rPr lang="en-IN" dirty="0" smtClean="0"/>
              <a:t>.</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582998961"/>
      </p:ext>
    </p:extLst>
  </p:cSld>
  <p:clrMapOvr>
    <a:masterClrMapping/>
  </p:clrMapOvr>
  <p:transition spd="slow">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a:t>
            </a:r>
            <a:r>
              <a:rPr lang="en-IN" dirty="0"/>
              <a:t>What does </a:t>
            </a:r>
            <a:r>
              <a:rPr lang="en-IN" dirty="0" smtClean="0"/>
              <a:t>Local Time </a:t>
            </a:r>
            <a:r>
              <a:rPr lang="en-IN" dirty="0"/>
              <a:t>represent?</a:t>
            </a:r>
            <a:endParaRPr lang="en-IN" dirty="0"/>
          </a:p>
        </p:txBody>
      </p:sp>
      <p:sp>
        <p:nvSpPr>
          <p:cNvPr id="3" name="Content Placeholder 2"/>
          <p:cNvSpPr>
            <a:spLocks noGrp="1"/>
          </p:cNvSpPr>
          <p:nvPr>
            <p:ph idx="1"/>
          </p:nvPr>
        </p:nvSpPr>
        <p:spPr/>
        <p:txBody>
          <a:bodyPr/>
          <a:lstStyle/>
          <a:p>
            <a:pPr marL="0" indent="0">
              <a:buNone/>
            </a:pPr>
            <a:r>
              <a:rPr lang="en-IN" dirty="0"/>
              <a:t>a) Date without time</a:t>
            </a:r>
            <a:r>
              <a:rPr lang="en-IN" dirty="0"/>
              <a:t/>
            </a:r>
            <a:br>
              <a:rPr lang="en-IN" dirty="0"/>
            </a:br>
            <a:r>
              <a:rPr lang="en-IN" dirty="0"/>
              <a:t>b) Time without Date</a:t>
            </a:r>
            <a:r>
              <a:rPr lang="en-IN" dirty="0"/>
              <a:t/>
            </a:r>
            <a:br>
              <a:rPr lang="en-IN" dirty="0"/>
            </a:br>
            <a:r>
              <a:rPr lang="en-IN" dirty="0"/>
              <a:t>c) Date and Time</a:t>
            </a:r>
            <a:r>
              <a:rPr lang="en-IN" dirty="0"/>
              <a:t/>
            </a:r>
            <a:br>
              <a:rPr lang="en-IN" dirty="0"/>
            </a:br>
            <a:r>
              <a:rPr lang="en-IN" dirty="0"/>
              <a:t>d) Date and Time with </a:t>
            </a:r>
            <a:r>
              <a:rPr lang="en-IN" dirty="0" err="1"/>
              <a:t>timezone</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577382355"/>
      </p:ext>
    </p:extLst>
  </p:cSld>
  <p:clrMapOvr>
    <a:masterClrMapping/>
  </p:clrMapOvr>
  <p:transition spd="slow">
    <p:fad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Answer: b</a:t>
            </a:r>
            <a:r>
              <a:rPr lang="en-IN" dirty="0"/>
              <a:t/>
            </a:r>
            <a:br>
              <a:rPr lang="en-IN" dirty="0"/>
            </a:br>
            <a:r>
              <a:rPr lang="en-IN" dirty="0"/>
              <a:t>Explanation: </a:t>
            </a:r>
            <a:r>
              <a:rPr lang="en-IN" dirty="0" err="1"/>
              <a:t>LocalTime</a:t>
            </a:r>
            <a:r>
              <a:rPr lang="en-IN" dirty="0"/>
              <a:t> of </a:t>
            </a:r>
            <a:r>
              <a:rPr lang="en-IN" dirty="0" err="1"/>
              <a:t>joda</a:t>
            </a:r>
            <a:r>
              <a:rPr lang="en-IN" dirty="0"/>
              <a:t> library represents time without date.</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448658134"/>
      </p:ext>
    </p:extLst>
  </p:cSld>
  <p:clrMapOvr>
    <a:masterClrMapping/>
  </p:clrMapOvr>
  <p:transition spd="slow">
    <p:fad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a:t>
            </a:r>
            <a:r>
              <a:rPr lang="en-IN" dirty="0"/>
              <a:t>How to get difference between two dates?</a:t>
            </a:r>
            <a:endParaRPr lang="en-IN" dirty="0"/>
          </a:p>
        </p:txBody>
      </p:sp>
      <p:sp>
        <p:nvSpPr>
          <p:cNvPr id="3" name="Content Placeholder 2"/>
          <p:cNvSpPr>
            <a:spLocks noGrp="1"/>
          </p:cNvSpPr>
          <p:nvPr>
            <p:ph idx="1"/>
          </p:nvPr>
        </p:nvSpPr>
        <p:spPr/>
        <p:txBody>
          <a:bodyPr/>
          <a:lstStyle/>
          <a:p>
            <a:pPr marL="0" indent="0">
              <a:buNone/>
            </a:pPr>
            <a:r>
              <a:rPr lang="en-IN" dirty="0"/>
              <a:t>a) long </a:t>
            </a:r>
            <a:r>
              <a:rPr lang="en-IN" dirty="0" err="1"/>
              <a:t>diffInMilli</a:t>
            </a:r>
            <a:r>
              <a:rPr lang="en-IN" dirty="0"/>
              <a:t> = </a:t>
            </a:r>
            <a:r>
              <a:rPr lang="en-IN" dirty="0" err="1"/>
              <a:t>java.time.Duration.between</a:t>
            </a:r>
            <a:r>
              <a:rPr lang="en-IN" dirty="0"/>
              <a:t>(dateTime1, dateTime2).</a:t>
            </a:r>
            <a:r>
              <a:rPr lang="en-IN" dirty="0" err="1"/>
              <a:t>toMillis</a:t>
            </a:r>
            <a:r>
              <a:rPr lang="en-IN" dirty="0"/>
              <a:t>();</a:t>
            </a:r>
            <a:r>
              <a:rPr lang="en-IN" dirty="0"/>
              <a:t/>
            </a:r>
            <a:br>
              <a:rPr lang="en-IN" dirty="0"/>
            </a:br>
            <a:r>
              <a:rPr lang="en-IN" dirty="0"/>
              <a:t>b) long </a:t>
            </a:r>
            <a:r>
              <a:rPr lang="en-IN" dirty="0" err="1"/>
              <a:t>diffInMilli</a:t>
            </a:r>
            <a:r>
              <a:rPr lang="en-IN" dirty="0"/>
              <a:t> = </a:t>
            </a:r>
            <a:r>
              <a:rPr lang="en-IN" dirty="0" err="1"/>
              <a:t>java.time.difference</a:t>
            </a:r>
            <a:r>
              <a:rPr lang="en-IN" dirty="0"/>
              <a:t>(dateTime1, dateTime2).</a:t>
            </a:r>
            <a:r>
              <a:rPr lang="en-IN" dirty="0" err="1"/>
              <a:t>toMillis</a:t>
            </a:r>
            <a:r>
              <a:rPr lang="en-IN" dirty="0"/>
              <a:t>();</a:t>
            </a:r>
            <a:r>
              <a:rPr lang="en-IN" dirty="0"/>
              <a:t/>
            </a:r>
            <a:br>
              <a:rPr lang="en-IN" dirty="0"/>
            </a:br>
            <a:r>
              <a:rPr lang="en-IN" dirty="0"/>
              <a:t>c) Date </a:t>
            </a:r>
            <a:r>
              <a:rPr lang="en-IN" dirty="0" err="1"/>
              <a:t>diffInMilli</a:t>
            </a:r>
            <a:r>
              <a:rPr lang="en-IN" dirty="0"/>
              <a:t> = </a:t>
            </a:r>
            <a:r>
              <a:rPr lang="en-IN" dirty="0" err="1"/>
              <a:t>java.time.Duration.between</a:t>
            </a:r>
            <a:r>
              <a:rPr lang="en-IN" dirty="0"/>
              <a:t>(dateTime1, dateTime2).</a:t>
            </a:r>
            <a:r>
              <a:rPr lang="en-IN" dirty="0" err="1"/>
              <a:t>toMillis</a:t>
            </a:r>
            <a:r>
              <a:rPr lang="en-IN" dirty="0"/>
              <a:t>();</a:t>
            </a:r>
            <a:r>
              <a:rPr lang="en-IN" dirty="0"/>
              <a:t/>
            </a:r>
            <a:br>
              <a:rPr lang="en-IN" dirty="0"/>
            </a:br>
            <a:r>
              <a:rPr lang="en-IN" dirty="0"/>
              <a:t>d) Time </a:t>
            </a:r>
            <a:r>
              <a:rPr lang="en-IN" dirty="0" err="1"/>
              <a:t>diffInMilli</a:t>
            </a:r>
            <a:r>
              <a:rPr lang="en-IN" dirty="0"/>
              <a:t> = </a:t>
            </a:r>
            <a:r>
              <a:rPr lang="en-IN" dirty="0" err="1"/>
              <a:t>java.time.Duration.between</a:t>
            </a:r>
            <a:r>
              <a:rPr lang="en-IN" dirty="0"/>
              <a:t>(dateTime1, dateTime2).</a:t>
            </a:r>
            <a:r>
              <a:rPr lang="en-IN" dirty="0" err="1"/>
              <a:t>toMillis</a:t>
            </a:r>
            <a:r>
              <a:rPr lang="en-IN" dirty="0"/>
              <a:t>();</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265275650"/>
      </p:ext>
    </p:extLst>
  </p:cSld>
  <p:clrMapOvr>
    <a:masterClrMapping/>
  </p:clrMapOvr>
  <p:transition spd="slow">
    <p:fad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Answer: a</a:t>
            </a:r>
            <a:r>
              <a:rPr lang="en-IN" dirty="0"/>
              <a:t/>
            </a:r>
            <a:br>
              <a:rPr lang="en-IN" dirty="0"/>
            </a:br>
            <a:r>
              <a:rPr lang="en-IN" dirty="0"/>
              <a:t>Explanation: Java 8 provides a method called between which provides Duration between two times.</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637538238"/>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78768"/>
          </a:xfrm>
        </p:spPr>
        <p:txBody>
          <a:bodyPr>
            <a:normAutofit fontScale="90000"/>
          </a:bodyPr>
          <a:lstStyle/>
          <a:p>
            <a:r>
              <a:rPr lang="en-US" dirty="0" smtClean="0"/>
              <a:t>5. </a:t>
            </a:r>
            <a:r>
              <a:rPr lang="en-IN" dirty="0"/>
              <a:t>How many times 'Hello' is printed?</a:t>
            </a:r>
            <a:br>
              <a:rPr lang="en-IN" dirty="0"/>
            </a:br>
            <a:endParaRPr lang="en-IN" dirty="0"/>
          </a:p>
        </p:txBody>
      </p:sp>
      <p:sp>
        <p:nvSpPr>
          <p:cNvPr id="3" name="Content Placeholder 2"/>
          <p:cNvSpPr>
            <a:spLocks noGrp="1"/>
          </p:cNvSpPr>
          <p:nvPr>
            <p:ph idx="1"/>
          </p:nvPr>
        </p:nvSpPr>
        <p:spPr>
          <a:xfrm>
            <a:off x="457200" y="1268760"/>
            <a:ext cx="8229600" cy="4705003"/>
          </a:xfrm>
        </p:spPr>
        <p:txBody>
          <a:bodyPr>
            <a:normAutofit fontScale="77500" lnSpcReduction="20000"/>
          </a:bodyPr>
          <a:lstStyle/>
          <a:p>
            <a:pPr marL="0" indent="0">
              <a:buNone/>
            </a:pPr>
            <a:r>
              <a:rPr lang="en-IN" dirty="0" smtClean="0"/>
              <a:t>public </a:t>
            </a:r>
            <a:r>
              <a:rPr lang="en-IN" dirty="0"/>
              <a:t>class </a:t>
            </a:r>
            <a:r>
              <a:rPr lang="en-IN" dirty="0" smtClean="0"/>
              <a:t>Buzz </a:t>
            </a:r>
            <a:r>
              <a:rPr lang="en-IN" dirty="0"/>
              <a:t>{</a:t>
            </a:r>
          </a:p>
          <a:p>
            <a:pPr marL="0" indent="0">
              <a:buNone/>
            </a:pPr>
            <a:r>
              <a:rPr lang="en-IN" dirty="0"/>
              <a:t>public static void main(String[] </a:t>
            </a:r>
            <a:r>
              <a:rPr lang="en-IN" dirty="0" err="1"/>
              <a:t>args</a:t>
            </a:r>
            <a:r>
              <a:rPr lang="en-IN" dirty="0"/>
              <a:t>){</a:t>
            </a:r>
          </a:p>
          <a:p>
            <a:pPr marL="0" indent="0">
              <a:buNone/>
            </a:pPr>
            <a:r>
              <a:rPr lang="en-IN" dirty="0"/>
              <a:t> for(</a:t>
            </a:r>
            <a:r>
              <a:rPr lang="en-IN" dirty="0" err="1"/>
              <a:t>int</a:t>
            </a:r>
            <a:r>
              <a:rPr lang="en-IN" dirty="0"/>
              <a:t> i = 0; i&lt;5; i++)</a:t>
            </a:r>
          </a:p>
          <a:p>
            <a:pPr marL="0" indent="0">
              <a:buNone/>
            </a:pPr>
            <a:r>
              <a:rPr lang="en-IN" dirty="0"/>
              <a:t> {</a:t>
            </a:r>
          </a:p>
          <a:p>
            <a:pPr marL="0" indent="0">
              <a:buNone/>
            </a:pPr>
            <a:r>
              <a:rPr lang="en-IN" dirty="0"/>
              <a:t> </a:t>
            </a:r>
            <a:r>
              <a:rPr lang="en-IN" dirty="0" err="1"/>
              <a:t>System.out.println</a:t>
            </a:r>
            <a:r>
              <a:rPr lang="en-IN" dirty="0"/>
              <a:t>("Hello");</a:t>
            </a:r>
          </a:p>
          <a:p>
            <a:pPr marL="0" indent="0">
              <a:buNone/>
            </a:pPr>
            <a:r>
              <a:rPr lang="en-IN" dirty="0"/>
              <a:t> i++;</a:t>
            </a:r>
          </a:p>
          <a:p>
            <a:pPr marL="0" indent="0">
              <a:buNone/>
            </a:pPr>
            <a:r>
              <a:rPr lang="en-IN" dirty="0"/>
              <a:t> i--;</a:t>
            </a:r>
          </a:p>
          <a:p>
            <a:pPr marL="0" indent="0">
              <a:buNone/>
            </a:pPr>
            <a:r>
              <a:rPr lang="en-IN" dirty="0"/>
              <a:t> }</a:t>
            </a:r>
          </a:p>
          <a:p>
            <a:pPr marL="0" indent="0">
              <a:buNone/>
            </a:pPr>
            <a:r>
              <a:rPr lang="en-IN" dirty="0"/>
              <a:t>}</a:t>
            </a:r>
          </a:p>
          <a:p>
            <a:pPr marL="0" indent="0">
              <a:buNone/>
            </a:pPr>
            <a:r>
              <a:rPr lang="en-IN" dirty="0" smtClean="0"/>
              <a:t>}</a:t>
            </a:r>
          </a:p>
          <a:p>
            <a:pPr marL="0" indent="0">
              <a:buNone/>
            </a:pPr>
            <a:r>
              <a:rPr lang="pt-BR" dirty="0"/>
              <a:t>(A) 5</a:t>
            </a:r>
            <a:br>
              <a:rPr lang="pt-BR" dirty="0"/>
            </a:br>
            <a:r>
              <a:rPr lang="pt-BR" dirty="0"/>
              <a:t>(B) 4</a:t>
            </a:r>
            <a:br>
              <a:rPr lang="pt-BR" dirty="0"/>
            </a:br>
            <a:r>
              <a:rPr lang="pt-BR" dirty="0"/>
              <a:t>(C) 3</a:t>
            </a:r>
            <a:br>
              <a:rPr lang="pt-BR" dirty="0"/>
            </a:br>
            <a:r>
              <a:rPr lang="pt-BR" dirty="0"/>
              <a:t>(D) 2</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865292736"/>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err="1"/>
              <a:t>Ans</a:t>
            </a:r>
            <a:r>
              <a:rPr lang="en-IN" dirty="0"/>
              <a:t>: </a:t>
            </a:r>
            <a:r>
              <a:rPr lang="en-IN" dirty="0" smtClean="0"/>
              <a:t>A</a:t>
            </a:r>
          </a:p>
          <a:p>
            <a:pPr marL="0" indent="0">
              <a:buNone/>
            </a:pPr>
            <a:r>
              <a:rPr lang="en-US" dirty="0" smtClean="0"/>
              <a:t>Explanation:</a:t>
            </a:r>
          </a:p>
          <a:p>
            <a:pPr marL="0" indent="0">
              <a:buNone/>
            </a:pPr>
            <a:r>
              <a:rPr lang="en-IN" dirty="0"/>
              <a:t>i++; will increment the value of i by 1 but in next statement i--; will </a:t>
            </a:r>
            <a:r>
              <a:rPr lang="en-IN" dirty="0" err="1"/>
              <a:t>drecrement</a:t>
            </a:r>
            <a:r>
              <a:rPr lang="en-IN" dirty="0"/>
              <a:t> the value of i by 1. Hence these two operations are not making any sense.</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4081925276"/>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0776"/>
          </a:xfrm>
        </p:spPr>
        <p:txBody>
          <a:bodyPr>
            <a:normAutofit/>
          </a:bodyPr>
          <a:lstStyle/>
          <a:p>
            <a:r>
              <a:rPr lang="en-IN" dirty="0" smtClean="0"/>
              <a:t>6.How </a:t>
            </a:r>
            <a:r>
              <a:rPr lang="en-IN" dirty="0"/>
              <a:t>many times 'Hello' is printed</a:t>
            </a:r>
            <a:r>
              <a:rPr lang="en-IN" dirty="0" smtClean="0"/>
              <a:t>?</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smtClean="0"/>
              <a:t>public </a:t>
            </a:r>
            <a:r>
              <a:rPr lang="en-IN" dirty="0"/>
              <a:t>class </a:t>
            </a:r>
            <a:r>
              <a:rPr lang="en-IN" dirty="0" smtClean="0"/>
              <a:t>Buzz </a:t>
            </a:r>
            <a:r>
              <a:rPr lang="en-IN" dirty="0"/>
              <a:t>{</a:t>
            </a:r>
          </a:p>
          <a:p>
            <a:pPr marL="0" indent="0">
              <a:buNone/>
            </a:pPr>
            <a:r>
              <a:rPr lang="en-IN" dirty="0"/>
              <a:t>public static void main(String[] </a:t>
            </a:r>
            <a:r>
              <a:rPr lang="en-IN" dirty="0" err="1"/>
              <a:t>args</a:t>
            </a:r>
            <a:r>
              <a:rPr lang="en-IN" dirty="0"/>
              <a:t>){</a:t>
            </a:r>
          </a:p>
          <a:p>
            <a:pPr marL="0" indent="0">
              <a:buNone/>
            </a:pPr>
            <a:r>
              <a:rPr lang="en-IN" dirty="0"/>
              <a:t> for(</a:t>
            </a:r>
            <a:r>
              <a:rPr lang="en-IN" dirty="0" err="1"/>
              <a:t>int</a:t>
            </a:r>
            <a:r>
              <a:rPr lang="en-IN" dirty="0"/>
              <a:t> i = 0; i&lt;5; i=5 )</a:t>
            </a:r>
          </a:p>
          <a:p>
            <a:pPr marL="0" indent="0">
              <a:buNone/>
            </a:pPr>
            <a:r>
              <a:rPr lang="en-IN" dirty="0"/>
              <a:t> {</a:t>
            </a:r>
          </a:p>
          <a:p>
            <a:pPr marL="0" indent="0">
              <a:buNone/>
            </a:pPr>
            <a:r>
              <a:rPr lang="en-IN" dirty="0"/>
              <a:t>  </a:t>
            </a:r>
            <a:r>
              <a:rPr lang="en-IN" dirty="0" err="1"/>
              <a:t>System.out.println</a:t>
            </a:r>
            <a:r>
              <a:rPr lang="en-IN" dirty="0"/>
              <a:t>("Hello");</a:t>
            </a:r>
          </a:p>
          <a:p>
            <a:pPr marL="0" indent="0">
              <a:buNone/>
            </a:pPr>
            <a:r>
              <a:rPr lang="en-IN" dirty="0"/>
              <a:t> }</a:t>
            </a:r>
          </a:p>
          <a:p>
            <a:pPr marL="0" indent="0">
              <a:buNone/>
            </a:pPr>
            <a:r>
              <a:rPr lang="en-IN" dirty="0"/>
              <a:t>}</a:t>
            </a:r>
          </a:p>
          <a:p>
            <a:pPr marL="0" indent="0">
              <a:buNone/>
            </a:pPr>
            <a:r>
              <a:rPr lang="en-IN" dirty="0" smtClean="0"/>
              <a:t>}</a:t>
            </a:r>
          </a:p>
          <a:p>
            <a:pPr marL="0" indent="0">
              <a:buNone/>
            </a:pPr>
            <a:r>
              <a:rPr lang="pt-BR" dirty="0"/>
              <a:t>(A) 5</a:t>
            </a:r>
            <a:br>
              <a:rPr lang="pt-BR" dirty="0"/>
            </a:br>
            <a:r>
              <a:rPr lang="pt-BR" dirty="0"/>
              <a:t>(B) 4</a:t>
            </a:r>
            <a:br>
              <a:rPr lang="pt-BR" dirty="0"/>
            </a:br>
            <a:r>
              <a:rPr lang="pt-BR" dirty="0"/>
              <a:t>(C) 2</a:t>
            </a:r>
            <a:br>
              <a:rPr lang="pt-BR" dirty="0"/>
            </a:br>
            <a:r>
              <a:rPr lang="pt-BR" dirty="0"/>
              <a:t>(D) 1</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9318669"/>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err="1"/>
              <a:t>Ans</a:t>
            </a:r>
            <a:r>
              <a:rPr lang="en-IN" dirty="0"/>
              <a:t>: D</a:t>
            </a:r>
          </a:p>
          <a:p>
            <a:pPr marL="0" indent="0">
              <a:buNone/>
            </a:pPr>
            <a:r>
              <a:rPr lang="en-IN" dirty="0" smtClean="0"/>
              <a:t>Explanation</a:t>
            </a:r>
            <a:r>
              <a:rPr lang="en-IN" dirty="0"/>
              <a:t/>
            </a:r>
            <a:br>
              <a:rPr lang="en-IN" dirty="0"/>
            </a:br>
            <a:r>
              <a:rPr lang="en-IN" dirty="0"/>
              <a:t>For loop will run only one </a:t>
            </a:r>
            <a:r>
              <a:rPr lang="en-IN" dirty="0" err="1"/>
              <a:t>time.First</a:t>
            </a:r>
            <a:r>
              <a:rPr lang="en-IN" dirty="0"/>
              <a:t> time it will run for i=0; Second time value of i becomes 5 that why 5&lt;5; is false condition to stop the loop</a:t>
            </a:r>
          </a:p>
          <a:p>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039361946"/>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229600" cy="794792"/>
          </a:xfrm>
        </p:spPr>
        <p:txBody>
          <a:bodyPr>
            <a:normAutofit/>
          </a:bodyPr>
          <a:lstStyle/>
          <a:p>
            <a:r>
              <a:rPr lang="en-IN" dirty="0" smtClean="0"/>
              <a:t>7.what </a:t>
            </a:r>
            <a:r>
              <a:rPr lang="en-IN" dirty="0"/>
              <a:t>will be the output of the following program?</a:t>
            </a:r>
          </a:p>
        </p:txBody>
      </p:sp>
      <p:sp>
        <p:nvSpPr>
          <p:cNvPr id="3" name="Content Placeholder 2"/>
          <p:cNvSpPr>
            <a:spLocks noGrp="1"/>
          </p:cNvSpPr>
          <p:nvPr>
            <p:ph idx="1"/>
          </p:nvPr>
        </p:nvSpPr>
        <p:spPr>
          <a:xfrm>
            <a:off x="457200" y="1196752"/>
            <a:ext cx="8229600" cy="4777011"/>
          </a:xfrm>
        </p:spPr>
        <p:txBody>
          <a:bodyPr>
            <a:normAutofit fontScale="62500" lnSpcReduction="20000"/>
          </a:bodyPr>
          <a:lstStyle/>
          <a:p>
            <a:pPr marL="0" indent="0" fontAlgn="t">
              <a:buNone/>
            </a:pPr>
            <a:r>
              <a:rPr lang="en-IN" b="1" dirty="0"/>
              <a:t>class</a:t>
            </a:r>
            <a:r>
              <a:rPr lang="en-IN" dirty="0"/>
              <a:t> Output </a:t>
            </a:r>
          </a:p>
          <a:p>
            <a:pPr marL="0" indent="0" fontAlgn="t">
              <a:buNone/>
            </a:pPr>
            <a:r>
              <a:rPr lang="en-IN" dirty="0"/>
              <a:t>{</a:t>
            </a:r>
          </a:p>
          <a:p>
            <a:pPr marL="0" indent="0" fontAlgn="t">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fontAlgn="t">
              <a:buNone/>
            </a:pPr>
            <a:r>
              <a:rPr lang="en-IN" dirty="0"/>
              <a:t>{ </a:t>
            </a:r>
          </a:p>
          <a:p>
            <a:pPr marL="0" indent="0" fontAlgn="t">
              <a:buNone/>
            </a:pPr>
            <a:r>
              <a:rPr lang="en-IN" b="1" dirty="0"/>
              <a:t>final</a:t>
            </a:r>
            <a:r>
              <a:rPr lang="en-IN" dirty="0"/>
              <a:t> </a:t>
            </a:r>
            <a:r>
              <a:rPr lang="en-IN" b="1" dirty="0" err="1"/>
              <a:t>int</a:t>
            </a:r>
            <a:r>
              <a:rPr lang="en-IN" dirty="0"/>
              <a:t> a=10,b=20;</a:t>
            </a:r>
          </a:p>
          <a:p>
            <a:pPr marL="0" indent="0" fontAlgn="t">
              <a:buNone/>
            </a:pPr>
            <a:r>
              <a:rPr lang="en-IN" b="1" dirty="0"/>
              <a:t>while</a:t>
            </a:r>
            <a:r>
              <a:rPr lang="en-IN" dirty="0"/>
              <a:t>(a&lt;b)</a:t>
            </a:r>
          </a:p>
          <a:p>
            <a:pPr marL="0" indent="0" fontAlgn="t">
              <a:buNone/>
            </a:pPr>
            <a:r>
              <a:rPr lang="en-IN" dirty="0"/>
              <a:t>{</a:t>
            </a:r>
          </a:p>
          <a:p>
            <a:pPr marL="0" indent="0" fontAlgn="t">
              <a:buNone/>
            </a:pPr>
            <a:r>
              <a:rPr lang="en-IN" dirty="0"/>
              <a:t> </a:t>
            </a:r>
          </a:p>
          <a:p>
            <a:pPr marL="0" indent="0" fontAlgn="t">
              <a:buNone/>
            </a:pPr>
            <a:r>
              <a:rPr lang="en-IN" dirty="0" err="1"/>
              <a:t>System.out.println</a:t>
            </a:r>
            <a:r>
              <a:rPr lang="en-IN" dirty="0"/>
              <a:t>("Hello");</a:t>
            </a:r>
          </a:p>
          <a:p>
            <a:pPr marL="0" indent="0" fontAlgn="t">
              <a:buNone/>
            </a:pPr>
            <a:r>
              <a:rPr lang="en-IN" dirty="0"/>
              <a:t>}</a:t>
            </a:r>
          </a:p>
          <a:p>
            <a:pPr marL="0" indent="0" fontAlgn="t">
              <a:buNone/>
            </a:pPr>
            <a:r>
              <a:rPr lang="en-IN" dirty="0" err="1"/>
              <a:t>System.out.println</a:t>
            </a:r>
            <a:r>
              <a:rPr lang="en-IN" dirty="0"/>
              <a:t>("World");</a:t>
            </a:r>
          </a:p>
          <a:p>
            <a:pPr marL="0" indent="0" fontAlgn="t">
              <a:buNone/>
            </a:pPr>
            <a:r>
              <a:rPr lang="en-IN" dirty="0"/>
              <a:t> </a:t>
            </a:r>
          </a:p>
          <a:p>
            <a:pPr marL="0" indent="0" fontAlgn="t">
              <a:buNone/>
            </a:pPr>
            <a:r>
              <a:rPr lang="en-IN" dirty="0"/>
              <a:t>} </a:t>
            </a:r>
          </a:p>
          <a:p>
            <a:pPr marL="0" indent="0" fontAlgn="t">
              <a:buNone/>
            </a:pPr>
            <a:r>
              <a:rPr lang="en-IN" dirty="0" smtClean="0"/>
              <a:t>}</a:t>
            </a:r>
          </a:p>
          <a:p>
            <a:pPr marL="0" indent="0" fontAlgn="t">
              <a:buNone/>
            </a:pPr>
            <a:r>
              <a:rPr lang="en-IN" dirty="0"/>
              <a:t>a) Hello</a:t>
            </a:r>
            <a:br>
              <a:rPr lang="en-IN" dirty="0"/>
            </a:br>
            <a:r>
              <a:rPr lang="en-IN" dirty="0"/>
              <a:t>b) run time error</a:t>
            </a:r>
            <a:br>
              <a:rPr lang="en-IN" dirty="0"/>
            </a:br>
            <a:r>
              <a:rPr lang="en-IN" dirty="0"/>
              <a:t>c) Hello world</a:t>
            </a:r>
            <a:br>
              <a:rPr lang="en-IN" dirty="0"/>
            </a:br>
            <a:r>
              <a:rPr lang="en-IN" dirty="0"/>
              <a:t>d) compile time error</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090457878"/>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IN" dirty="0"/>
              <a:t>Answer: d</a:t>
            </a:r>
            <a:br>
              <a:rPr lang="en-IN" dirty="0"/>
            </a:br>
            <a:r>
              <a:rPr lang="en-IN" dirty="0"/>
              <a:t>Explanation: Every final variable is compile time constant.</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419705178"/>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548680"/>
            <a:ext cx="8229600" cy="720080"/>
          </a:xfrm>
        </p:spPr>
        <p:txBody>
          <a:bodyPr>
            <a:normAutofit fontScale="90000"/>
          </a:bodyPr>
          <a:lstStyle/>
          <a:p>
            <a:r>
              <a:rPr lang="en-US" dirty="0" smtClean="0"/>
              <a:t>8.</a:t>
            </a:r>
            <a:r>
              <a:rPr lang="en-IN" b="1" dirty="0"/>
              <a:t> What will be the output for the following program?</a:t>
            </a:r>
            <a:endParaRPr lang="en-IN" dirty="0"/>
          </a:p>
        </p:txBody>
      </p:sp>
      <p:sp>
        <p:nvSpPr>
          <p:cNvPr id="3" name="Content Placeholder 2"/>
          <p:cNvSpPr>
            <a:spLocks noGrp="1"/>
          </p:cNvSpPr>
          <p:nvPr>
            <p:ph idx="1"/>
          </p:nvPr>
        </p:nvSpPr>
        <p:spPr>
          <a:xfrm>
            <a:off x="457200" y="1412776"/>
            <a:ext cx="8229600" cy="4560987"/>
          </a:xfrm>
        </p:spPr>
        <p:txBody>
          <a:bodyPr>
            <a:normAutofit fontScale="77500" lnSpcReduction="20000"/>
          </a:bodyPr>
          <a:lstStyle/>
          <a:p>
            <a:pPr marL="0" indent="0">
              <a:buNone/>
            </a:pPr>
            <a:r>
              <a:rPr lang="en-IN" dirty="0"/>
              <a:t>class Test { </a:t>
            </a:r>
          </a:p>
          <a:p>
            <a:pPr marL="0" indent="0">
              <a:buNone/>
            </a:pPr>
            <a:r>
              <a:rPr lang="en-IN" dirty="0"/>
              <a:t>public</a:t>
            </a:r>
          </a:p>
          <a:p>
            <a:pPr marL="0" indent="0">
              <a:buNone/>
            </a:pPr>
            <a:r>
              <a:rPr lang="en-IN" dirty="0"/>
              <a:t>    static void main(String[] </a:t>
            </a:r>
            <a:r>
              <a:rPr lang="en-IN" dirty="0" err="1"/>
              <a:t>args</a:t>
            </a:r>
            <a:r>
              <a:rPr lang="en-IN" dirty="0"/>
              <a:t>) </a:t>
            </a:r>
          </a:p>
          <a:p>
            <a:pPr marL="0" indent="0">
              <a:buNone/>
            </a:pPr>
            <a:r>
              <a:rPr lang="en-IN" dirty="0"/>
              <a:t>    { </a:t>
            </a:r>
          </a:p>
          <a:p>
            <a:pPr marL="0" indent="0">
              <a:buNone/>
            </a:pPr>
            <a:r>
              <a:rPr lang="en-IN" dirty="0"/>
              <a:t>        do</a:t>
            </a:r>
          </a:p>
          <a:p>
            <a:pPr marL="0" indent="0">
              <a:buNone/>
            </a:pPr>
            <a:r>
              <a:rPr lang="en-IN" dirty="0"/>
              <a:t>            </a:t>
            </a:r>
            <a:r>
              <a:rPr lang="en-IN" dirty="0" err="1"/>
              <a:t>System.out.println</a:t>
            </a:r>
            <a:r>
              <a:rPr lang="en-IN" dirty="0"/>
              <a:t>("FRIENDS"); </a:t>
            </a:r>
          </a:p>
          <a:p>
            <a:pPr marL="0" indent="0">
              <a:buNone/>
            </a:pPr>
            <a:r>
              <a:rPr lang="en-IN" dirty="0"/>
              <a:t>        while (true); </a:t>
            </a:r>
          </a:p>
          <a:p>
            <a:pPr marL="0" indent="0">
              <a:buNone/>
            </a:pPr>
            <a:r>
              <a:rPr lang="en-IN" dirty="0"/>
              <a:t>        </a:t>
            </a:r>
            <a:r>
              <a:rPr lang="en-IN" dirty="0" err="1"/>
              <a:t>System.out.println</a:t>
            </a:r>
            <a:r>
              <a:rPr lang="en-IN" dirty="0"/>
              <a:t>("ENEMY"); </a:t>
            </a:r>
          </a:p>
          <a:p>
            <a:pPr marL="0" indent="0">
              <a:buNone/>
            </a:pPr>
            <a:r>
              <a:rPr lang="en-IN" dirty="0"/>
              <a:t>    } </a:t>
            </a:r>
          </a:p>
          <a:p>
            <a:pPr marL="0" indent="0">
              <a:buNone/>
            </a:pPr>
            <a:r>
              <a:rPr lang="en-IN" dirty="0"/>
              <a:t>} </a:t>
            </a:r>
            <a:endParaRPr lang="en-IN" dirty="0" smtClean="0"/>
          </a:p>
          <a:p>
            <a:pPr marL="0" indent="0">
              <a:buNone/>
            </a:pPr>
            <a:r>
              <a:rPr lang="en-IN" dirty="0"/>
              <a:t>1. Compile time error</a:t>
            </a:r>
            <a:br>
              <a:rPr lang="en-IN" dirty="0"/>
            </a:br>
            <a:r>
              <a:rPr lang="en-IN" dirty="0"/>
              <a:t>2. FRIENDS</a:t>
            </a:r>
            <a:br>
              <a:rPr lang="en-IN" dirty="0"/>
            </a:br>
            <a:r>
              <a:rPr lang="en-IN" dirty="0"/>
              <a:t>3. No output</a:t>
            </a:r>
            <a:br>
              <a:rPr lang="en-IN" dirty="0"/>
            </a:br>
            <a:r>
              <a:rPr lang="en-IN" dirty="0"/>
              <a:t>4. ENEMY</a:t>
            </a:r>
          </a:p>
          <a:p>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597805832"/>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The answer is option (1</a:t>
            </a:r>
            <a:r>
              <a:rPr lang="en-IN" dirty="0" smtClean="0"/>
              <a:t>)</a:t>
            </a:r>
          </a:p>
          <a:p>
            <a:pPr marL="0" indent="0">
              <a:buNone/>
            </a:pPr>
            <a:r>
              <a:rPr lang="en-IN" b="1" dirty="0" smtClean="0"/>
              <a:t>Explanation</a:t>
            </a:r>
            <a:r>
              <a:rPr lang="en-IN" b="1" dirty="0"/>
              <a:t>: </a:t>
            </a:r>
            <a:r>
              <a:rPr lang="en-IN" dirty="0"/>
              <a:t>Here while loop always give true and it will print FRIENDS infinitely and did not give change to print ENEMY. Which gives compile time error saying</a:t>
            </a:r>
          </a:p>
          <a:p>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025119978"/>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78768"/>
          </a:xfrm>
        </p:spPr>
        <p:txBody>
          <a:bodyPr>
            <a:normAutofit/>
          </a:bodyPr>
          <a:lstStyle/>
          <a:p>
            <a:r>
              <a:rPr lang="en-US" dirty="0" smtClean="0"/>
              <a:t>9. </a:t>
            </a:r>
            <a:r>
              <a:rPr lang="en-IN" sz="2200" b="1" dirty="0"/>
              <a:t>What will be the output of the following program?</a:t>
            </a:r>
            <a:endParaRPr lang="en-IN" sz="2200" dirty="0"/>
          </a:p>
        </p:txBody>
      </p:sp>
      <p:sp>
        <p:nvSpPr>
          <p:cNvPr id="3" name="Content Placeholder 2"/>
          <p:cNvSpPr>
            <a:spLocks noGrp="1"/>
          </p:cNvSpPr>
          <p:nvPr>
            <p:ph idx="1"/>
          </p:nvPr>
        </p:nvSpPr>
        <p:spPr>
          <a:xfrm>
            <a:off x="457200" y="1340768"/>
            <a:ext cx="8229600" cy="4824536"/>
          </a:xfrm>
        </p:spPr>
        <p:txBody>
          <a:bodyPr>
            <a:normAutofit fontScale="25000" lnSpcReduction="20000"/>
          </a:bodyPr>
          <a:lstStyle/>
          <a:p>
            <a:pPr marL="0" indent="0">
              <a:buNone/>
            </a:pPr>
            <a:r>
              <a:rPr lang="en-IN" sz="4400" dirty="0"/>
              <a:t>class Test { </a:t>
            </a:r>
          </a:p>
          <a:p>
            <a:pPr marL="0" indent="0">
              <a:buNone/>
            </a:pPr>
            <a:r>
              <a:rPr lang="en-IN" sz="4400" dirty="0"/>
              <a:t>    static String s = ""; </a:t>
            </a:r>
          </a:p>
          <a:p>
            <a:pPr marL="0" indent="0">
              <a:buNone/>
            </a:pPr>
            <a:r>
              <a:rPr lang="en-IN" sz="4400" dirty="0" smtClean="0"/>
              <a:t>Public static </a:t>
            </a:r>
            <a:r>
              <a:rPr lang="en-IN" sz="4400" dirty="0"/>
              <a:t>void main(String[] </a:t>
            </a:r>
            <a:r>
              <a:rPr lang="en-IN" sz="4400" dirty="0" err="1"/>
              <a:t>args</a:t>
            </a:r>
            <a:r>
              <a:rPr lang="en-IN" sz="4400" dirty="0"/>
              <a:t>) </a:t>
            </a:r>
          </a:p>
          <a:p>
            <a:pPr marL="0" indent="0">
              <a:buNone/>
            </a:pPr>
            <a:r>
              <a:rPr lang="en-IN" sz="4400" dirty="0"/>
              <a:t>    { </a:t>
            </a:r>
          </a:p>
          <a:p>
            <a:pPr marL="0" indent="0">
              <a:buNone/>
            </a:pPr>
            <a:r>
              <a:rPr lang="en-IN" sz="4400" dirty="0"/>
              <a:t>    P: </a:t>
            </a:r>
          </a:p>
          <a:p>
            <a:pPr marL="0" indent="0">
              <a:buNone/>
            </a:pPr>
            <a:r>
              <a:rPr lang="en-IN" sz="4400" dirty="0"/>
              <a:t>        for (</a:t>
            </a:r>
            <a:r>
              <a:rPr lang="en-IN" sz="4400" dirty="0" err="1"/>
              <a:t>int</a:t>
            </a:r>
            <a:r>
              <a:rPr lang="en-IN" sz="4400" dirty="0"/>
              <a:t> i = 2; i &lt; 7; i++) { </a:t>
            </a:r>
          </a:p>
          <a:p>
            <a:pPr marL="0" indent="0">
              <a:buNone/>
            </a:pPr>
            <a:r>
              <a:rPr lang="en-IN" sz="4400" dirty="0"/>
              <a:t>            if (i == 3) </a:t>
            </a:r>
          </a:p>
          <a:p>
            <a:pPr marL="0" indent="0">
              <a:buNone/>
            </a:pPr>
            <a:r>
              <a:rPr lang="en-IN" sz="4400" dirty="0"/>
              <a:t>                continue; </a:t>
            </a:r>
          </a:p>
          <a:p>
            <a:pPr marL="0" indent="0">
              <a:buNone/>
            </a:pPr>
            <a:r>
              <a:rPr lang="en-IN" sz="4400" dirty="0"/>
              <a:t>            if (i == 5) </a:t>
            </a:r>
          </a:p>
          <a:p>
            <a:pPr marL="0" indent="0">
              <a:buNone/>
            </a:pPr>
            <a:r>
              <a:rPr lang="en-IN" sz="4400" dirty="0"/>
              <a:t>                break P; </a:t>
            </a:r>
          </a:p>
          <a:p>
            <a:pPr marL="0" indent="0">
              <a:buNone/>
            </a:pPr>
            <a:r>
              <a:rPr lang="en-IN" sz="4400" dirty="0"/>
              <a:t>            s = s + i; </a:t>
            </a:r>
          </a:p>
          <a:p>
            <a:pPr marL="0" indent="0">
              <a:buNone/>
            </a:pPr>
            <a:r>
              <a:rPr lang="en-IN" sz="4400" dirty="0"/>
              <a:t>        } </a:t>
            </a:r>
          </a:p>
          <a:p>
            <a:pPr marL="0" indent="0">
              <a:buNone/>
            </a:pPr>
            <a:r>
              <a:rPr lang="en-IN" sz="4400" dirty="0"/>
              <a:t>        </a:t>
            </a:r>
            <a:r>
              <a:rPr lang="en-IN" sz="4400" dirty="0" err="1"/>
              <a:t>System.out.println</a:t>
            </a:r>
            <a:r>
              <a:rPr lang="en-IN" sz="4400" dirty="0"/>
              <a:t>(s); </a:t>
            </a:r>
          </a:p>
          <a:p>
            <a:pPr marL="0" indent="0">
              <a:buNone/>
            </a:pPr>
            <a:r>
              <a:rPr lang="en-IN" sz="4400" dirty="0"/>
              <a:t>    } </a:t>
            </a:r>
          </a:p>
          <a:p>
            <a:pPr marL="0" indent="0">
              <a:buNone/>
            </a:pPr>
            <a:r>
              <a:rPr lang="en-IN" sz="4400" dirty="0"/>
              <a:t>} </a:t>
            </a:r>
            <a:endParaRPr lang="en-IN" sz="4400" dirty="0" smtClean="0"/>
          </a:p>
          <a:p>
            <a:pPr marL="0" indent="0">
              <a:buNone/>
            </a:pPr>
            <a:r>
              <a:rPr lang="fr-FR" sz="4400" dirty="0"/>
              <a:t>Options:</a:t>
            </a:r>
            <a:br>
              <a:rPr lang="fr-FR" sz="4400" dirty="0"/>
            </a:br>
            <a:r>
              <a:rPr lang="fr-FR" sz="4400" dirty="0"/>
              <a:t>1. 32</a:t>
            </a:r>
            <a:br>
              <a:rPr lang="fr-FR" sz="4400" dirty="0"/>
            </a:br>
            <a:r>
              <a:rPr lang="fr-FR" sz="4400" dirty="0"/>
              <a:t>2. 23</a:t>
            </a:r>
            <a:br>
              <a:rPr lang="fr-FR" sz="4400" dirty="0"/>
            </a:br>
            <a:r>
              <a:rPr lang="fr-FR" sz="4400" dirty="0"/>
              <a:t>3. 24</a:t>
            </a:r>
            <a:br>
              <a:rPr lang="fr-FR" sz="4400" dirty="0"/>
            </a:br>
            <a:r>
              <a:rPr lang="fr-FR" sz="4400" dirty="0"/>
              <a:t>4. 42</a:t>
            </a:r>
            <a:endParaRPr lang="en-IN" sz="4400" dirty="0"/>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73313625"/>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endParaRPr lang="en-IN" dirty="0"/>
          </a:p>
        </p:txBody>
      </p:sp>
      <p:sp>
        <p:nvSpPr>
          <p:cNvPr id="6" name="Title 5"/>
          <p:cNvSpPr>
            <a:spLocks noGrp="1"/>
          </p:cNvSpPr>
          <p:nvPr>
            <p:ph type="title"/>
          </p:nvPr>
        </p:nvSpPr>
        <p:spPr/>
        <p:txBody>
          <a:bodyPr/>
          <a:lstStyle/>
          <a:p>
            <a:r>
              <a:rPr lang="en-US" dirty="0" smtClean="0"/>
              <a:t>LOOPING AND BRANCHING</a:t>
            </a:r>
            <a:endParaRPr lang="en-IN" dirty="0"/>
          </a:p>
        </p:txBody>
      </p:sp>
      <p:sp>
        <p:nvSpPr>
          <p:cNvPr id="5" name="Footer Placeholder 4"/>
          <p:cNvSpPr>
            <a:spLocks noGrp="1"/>
          </p:cNvSpPr>
          <p:nvPr>
            <p:ph type="ftr" sz="quarter" idx="4294967295"/>
          </p:nvPr>
        </p:nvSpPr>
        <p:spPr>
          <a:xfrm>
            <a:off x="0" y="6477000"/>
            <a:ext cx="7239000" cy="365125"/>
          </a:xfrm>
          <a:prstGeom prst="rect">
            <a:avLst/>
          </a:prstGeom>
        </p:spPr>
        <p:txBody>
          <a:bodyPr/>
          <a:lstStyle/>
          <a:p>
            <a:r>
              <a:rPr lang="en-US" smtClean="0"/>
              <a:t>© 2016 SMART Training Resources Pvt. Ltd.</a:t>
            </a:r>
            <a:endParaRPr lang="en-US"/>
          </a:p>
        </p:txBody>
      </p:sp>
    </p:spTree>
    <p:extLst>
      <p:ext uri="{BB962C8B-B14F-4D97-AF65-F5344CB8AC3E}">
        <p14:creationId xmlns:p14="http://schemas.microsoft.com/office/powerpoint/2010/main" val="3968948314"/>
      </p:ext>
    </p:extLst>
  </p:cSld>
  <p:clrMapOvr>
    <a:masterClrMapping/>
  </p:clrMapOvr>
  <p:transition spd="slow">
    <p:blinds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The answer is option (3</a:t>
            </a:r>
            <a:r>
              <a:rPr lang="en-IN" dirty="0" smtClean="0"/>
              <a:t>)</a:t>
            </a:r>
          </a:p>
          <a:p>
            <a:pPr marL="0" indent="0">
              <a:buNone/>
            </a:pPr>
            <a:r>
              <a:rPr lang="en-IN" b="1" dirty="0" smtClean="0"/>
              <a:t>Explanation </a:t>
            </a:r>
            <a:r>
              <a:rPr lang="en-IN" b="1" dirty="0"/>
              <a:t>: </a:t>
            </a:r>
            <a:r>
              <a:rPr lang="en-IN" dirty="0"/>
              <a:t>In the above example, when the first for loop is executed then it holds the value of i as 2. As long as the i value is 2, the loop will not execute the if condition and will be directly as s=</a:t>
            </a:r>
            <a:r>
              <a:rPr lang="en-IN" dirty="0" err="1"/>
              <a:t>s+i</a:t>
            </a:r>
            <a:r>
              <a:rPr lang="en-IN" dirty="0"/>
              <a:t>. Here s stores the value in a string format. Next time when s=</a:t>
            </a:r>
            <a:r>
              <a:rPr lang="en-IN" dirty="0" err="1"/>
              <a:t>s+i</a:t>
            </a:r>
            <a:r>
              <a:rPr lang="en-IN" dirty="0"/>
              <a:t> is executed, the i value becomes 4. Both these values are stored in the s in the form of a string.</a:t>
            </a:r>
          </a:p>
          <a:p>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878451695"/>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78768"/>
          </a:xfrm>
        </p:spPr>
        <p:txBody>
          <a:bodyPr/>
          <a:lstStyle/>
          <a:p>
            <a:r>
              <a:rPr lang="en-IN" dirty="0"/>
              <a:t> </a:t>
            </a:r>
            <a:r>
              <a:rPr lang="en-IN" dirty="0" smtClean="0"/>
              <a:t>10. What </a:t>
            </a:r>
            <a:r>
              <a:rPr lang="en-IN" dirty="0"/>
              <a:t>is the output of this program?</a:t>
            </a:r>
          </a:p>
        </p:txBody>
      </p:sp>
      <p:sp>
        <p:nvSpPr>
          <p:cNvPr id="3" name="Content Placeholder 2"/>
          <p:cNvSpPr>
            <a:spLocks noGrp="1"/>
          </p:cNvSpPr>
          <p:nvPr>
            <p:ph idx="1"/>
          </p:nvPr>
        </p:nvSpPr>
        <p:spPr>
          <a:xfrm>
            <a:off x="457200" y="1268760"/>
            <a:ext cx="8229600" cy="4705003"/>
          </a:xfrm>
        </p:spPr>
        <p:txBody>
          <a:bodyPr>
            <a:normAutofit fontScale="55000" lnSpcReduction="20000"/>
          </a:bodyPr>
          <a:lstStyle/>
          <a:p>
            <a:pPr marL="0" indent="0" fontAlgn="t">
              <a:buNone/>
            </a:pPr>
            <a:r>
              <a:rPr lang="en-IN" b="1" dirty="0"/>
              <a:t>class</a:t>
            </a:r>
            <a:r>
              <a:rPr lang="en-IN" dirty="0"/>
              <a:t> </a:t>
            </a:r>
            <a:r>
              <a:rPr lang="en-IN" dirty="0" err="1"/>
              <a:t>jump_statments</a:t>
            </a:r>
            <a:r>
              <a:rPr lang="en-IN" dirty="0"/>
              <a:t> </a:t>
            </a:r>
          </a:p>
          <a:p>
            <a:pPr marL="0" indent="0" fontAlgn="t">
              <a:buNone/>
            </a:pPr>
            <a:r>
              <a:rPr lang="en-IN" dirty="0"/>
              <a:t>{</a:t>
            </a:r>
          </a:p>
          <a:p>
            <a:pPr marL="0" indent="0" fontAlgn="t">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fontAlgn="t">
              <a:buNone/>
            </a:pPr>
            <a:r>
              <a:rPr lang="en-IN" dirty="0"/>
              <a:t>{ </a:t>
            </a:r>
          </a:p>
          <a:p>
            <a:pPr marL="0" indent="0" fontAlgn="t">
              <a:buNone/>
            </a:pPr>
            <a:r>
              <a:rPr lang="en-IN" b="1" dirty="0" err="1"/>
              <a:t>int</a:t>
            </a:r>
            <a:r>
              <a:rPr lang="en-IN" dirty="0"/>
              <a:t> x = 2;</a:t>
            </a:r>
          </a:p>
          <a:p>
            <a:pPr marL="0" indent="0" fontAlgn="t">
              <a:buNone/>
            </a:pPr>
            <a:r>
              <a:rPr lang="en-IN" b="1" dirty="0" err="1"/>
              <a:t>int</a:t>
            </a:r>
            <a:r>
              <a:rPr lang="en-IN" dirty="0"/>
              <a:t> y = 0;</a:t>
            </a:r>
          </a:p>
          <a:p>
            <a:pPr marL="0" indent="0" fontAlgn="t">
              <a:buNone/>
            </a:pPr>
            <a:r>
              <a:rPr lang="en-IN" b="1" dirty="0"/>
              <a:t>for</a:t>
            </a:r>
            <a:r>
              <a:rPr lang="en-IN" dirty="0"/>
              <a:t> ( ; y &lt; 10; ++y) </a:t>
            </a:r>
          </a:p>
          <a:p>
            <a:pPr marL="0" indent="0" fontAlgn="t">
              <a:buNone/>
            </a:pPr>
            <a:r>
              <a:rPr lang="en-IN" dirty="0"/>
              <a:t>{</a:t>
            </a:r>
          </a:p>
          <a:p>
            <a:pPr marL="0" indent="0" fontAlgn="t">
              <a:buNone/>
            </a:pPr>
            <a:r>
              <a:rPr lang="en-IN" b="1" dirty="0"/>
              <a:t>if</a:t>
            </a:r>
            <a:r>
              <a:rPr lang="en-IN" dirty="0"/>
              <a:t> (y % x == 0) </a:t>
            </a:r>
          </a:p>
          <a:p>
            <a:pPr marL="0" indent="0" fontAlgn="t">
              <a:buNone/>
            </a:pPr>
            <a:r>
              <a:rPr lang="en-IN" b="1" dirty="0"/>
              <a:t>continue</a:t>
            </a:r>
            <a:r>
              <a:rPr lang="en-IN" dirty="0"/>
              <a:t>; </a:t>
            </a:r>
          </a:p>
          <a:p>
            <a:pPr marL="0" indent="0" fontAlgn="t">
              <a:buNone/>
            </a:pPr>
            <a:r>
              <a:rPr lang="en-IN" b="1" dirty="0"/>
              <a:t>else</a:t>
            </a:r>
            <a:r>
              <a:rPr lang="en-IN" dirty="0"/>
              <a:t> </a:t>
            </a:r>
            <a:r>
              <a:rPr lang="en-IN" b="1" dirty="0"/>
              <a:t>if</a:t>
            </a:r>
            <a:r>
              <a:rPr lang="en-IN" dirty="0"/>
              <a:t> (y == 8)</a:t>
            </a:r>
          </a:p>
          <a:p>
            <a:pPr marL="0" indent="0" fontAlgn="t">
              <a:buNone/>
            </a:pPr>
            <a:r>
              <a:rPr lang="en-IN" b="1" dirty="0"/>
              <a:t>break</a:t>
            </a:r>
            <a:r>
              <a:rPr lang="en-IN" dirty="0"/>
              <a:t>;</a:t>
            </a:r>
          </a:p>
          <a:p>
            <a:pPr marL="0" indent="0" fontAlgn="t">
              <a:buNone/>
            </a:pPr>
            <a:r>
              <a:rPr lang="en-IN" b="1" dirty="0"/>
              <a:t>else</a:t>
            </a:r>
            <a:endParaRPr lang="en-IN" dirty="0"/>
          </a:p>
          <a:p>
            <a:pPr marL="0" indent="0" fontAlgn="t">
              <a:buNone/>
            </a:pPr>
            <a:r>
              <a:rPr lang="en-IN" dirty="0" err="1"/>
              <a:t>System.out.print</a:t>
            </a:r>
            <a:r>
              <a:rPr lang="en-IN" dirty="0"/>
              <a:t>(y + " ");</a:t>
            </a:r>
          </a:p>
          <a:p>
            <a:pPr marL="0" indent="0" fontAlgn="t">
              <a:buNone/>
            </a:pPr>
            <a:r>
              <a:rPr lang="en-IN" dirty="0"/>
              <a:t>}</a:t>
            </a:r>
          </a:p>
          <a:p>
            <a:pPr marL="0" indent="0" fontAlgn="t">
              <a:buNone/>
            </a:pPr>
            <a:r>
              <a:rPr lang="en-IN" dirty="0"/>
              <a:t>} </a:t>
            </a:r>
          </a:p>
          <a:p>
            <a:pPr marL="0" indent="0" fontAlgn="t">
              <a:buNone/>
            </a:pPr>
            <a:r>
              <a:rPr lang="en-IN" dirty="0"/>
              <a:t>}</a:t>
            </a:r>
          </a:p>
          <a:p>
            <a:pPr marL="0" indent="0">
              <a:buNone/>
            </a:pPr>
            <a:r>
              <a:rPr lang="pt-BR" dirty="0"/>
              <a:t>a) 1 3 5 7</a:t>
            </a:r>
            <a:br>
              <a:rPr lang="pt-BR" dirty="0"/>
            </a:br>
            <a:r>
              <a:rPr lang="pt-BR" dirty="0"/>
              <a:t>b) 2 4 6 8</a:t>
            </a:r>
            <a:br>
              <a:rPr lang="pt-BR" dirty="0"/>
            </a:br>
            <a:r>
              <a:rPr lang="pt-BR" dirty="0"/>
              <a:t>c) 1 3 5 7 9</a:t>
            </a:r>
            <a:br>
              <a:rPr lang="pt-BR" dirty="0"/>
            </a:br>
            <a:r>
              <a:rPr lang="pt-BR" dirty="0"/>
              <a:t>d) 1 2 3 4 5 6 7 8 9</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312002281"/>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endParaRPr lang="en-IN" dirty="0" smtClean="0"/>
          </a:p>
          <a:p>
            <a:pPr marL="0" indent="0">
              <a:buNone/>
            </a:pPr>
            <a:r>
              <a:rPr lang="en-IN" dirty="0" smtClean="0"/>
              <a:t>Answer</a:t>
            </a:r>
            <a:r>
              <a:rPr lang="en-IN" dirty="0"/>
              <a:t>: c</a:t>
            </a:r>
            <a:br>
              <a:rPr lang="en-IN" dirty="0"/>
            </a:br>
            <a:r>
              <a:rPr lang="en-IN" dirty="0"/>
              <a:t>Explanation: Whenever y is divisible by x remainder body of loop is skipped by continue statement, therefore if condition y == 8 is never true as when y is 8, remainder body of loop is skipped by continue statements of first if. Control comes to print statement only in cases when y is odd.</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49377880"/>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 </a:t>
            </a:r>
            <a:r>
              <a:rPr lang="en-IN" b="1" dirty="0"/>
              <a:t> What will be the output for the following program?</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class Test { </a:t>
            </a:r>
          </a:p>
          <a:p>
            <a:pPr marL="0" indent="0">
              <a:buNone/>
            </a:pPr>
            <a:r>
              <a:rPr lang="en-IN" dirty="0" smtClean="0"/>
              <a:t>public static </a:t>
            </a:r>
            <a:r>
              <a:rPr lang="en-IN" dirty="0"/>
              <a:t>void main(String[] </a:t>
            </a:r>
            <a:r>
              <a:rPr lang="en-IN" dirty="0" err="1"/>
              <a:t>args</a:t>
            </a:r>
            <a:r>
              <a:rPr lang="en-IN" dirty="0"/>
              <a:t>) </a:t>
            </a:r>
          </a:p>
          <a:p>
            <a:pPr marL="0" indent="0">
              <a:buNone/>
            </a:pPr>
            <a:r>
              <a:rPr lang="en-IN" dirty="0"/>
              <a:t>    { </a:t>
            </a:r>
          </a:p>
          <a:p>
            <a:pPr marL="0" indent="0">
              <a:buNone/>
            </a:pPr>
            <a:r>
              <a:rPr lang="en-IN" dirty="0"/>
              <a:t>        for (</a:t>
            </a:r>
            <a:r>
              <a:rPr lang="en-IN" dirty="0" err="1"/>
              <a:t>int</a:t>
            </a:r>
            <a:r>
              <a:rPr lang="en-IN" dirty="0"/>
              <a:t> i = 0;; i++) { </a:t>
            </a:r>
          </a:p>
          <a:p>
            <a:pPr marL="0" indent="0">
              <a:buNone/>
            </a:pPr>
            <a:r>
              <a:rPr lang="en-IN" dirty="0"/>
              <a:t>            </a:t>
            </a:r>
            <a:r>
              <a:rPr lang="en-IN" dirty="0" err="1"/>
              <a:t>System.out.println</a:t>
            </a:r>
            <a:r>
              <a:rPr lang="en-IN" dirty="0"/>
              <a:t>("HIII"); </a:t>
            </a:r>
          </a:p>
          <a:p>
            <a:pPr marL="0" indent="0">
              <a:buNone/>
            </a:pPr>
            <a:r>
              <a:rPr lang="en-IN" dirty="0"/>
              <a:t>        } </a:t>
            </a:r>
          </a:p>
          <a:p>
            <a:pPr marL="0" indent="0">
              <a:buNone/>
            </a:pPr>
            <a:r>
              <a:rPr lang="en-IN" dirty="0"/>
              <a:t>        </a:t>
            </a:r>
            <a:r>
              <a:rPr lang="en-IN" dirty="0" err="1"/>
              <a:t>System.out.println</a:t>
            </a:r>
            <a:r>
              <a:rPr lang="en-IN" dirty="0"/>
              <a:t>("BYE"); </a:t>
            </a:r>
          </a:p>
          <a:p>
            <a:pPr marL="0" indent="0">
              <a:buNone/>
            </a:pPr>
            <a:r>
              <a:rPr lang="en-IN" dirty="0"/>
              <a:t>    } </a:t>
            </a:r>
          </a:p>
          <a:p>
            <a:pPr marL="0" indent="0">
              <a:buNone/>
            </a:pPr>
            <a:r>
              <a:rPr lang="en-IN" dirty="0"/>
              <a:t>} </a:t>
            </a:r>
            <a:endParaRPr lang="en-IN" dirty="0" smtClean="0"/>
          </a:p>
          <a:p>
            <a:pPr marL="0" indent="0">
              <a:buNone/>
            </a:pPr>
            <a:r>
              <a:rPr lang="en-IN" dirty="0"/>
              <a:t>Options:</a:t>
            </a:r>
            <a:br>
              <a:rPr lang="en-IN" dirty="0"/>
            </a:br>
            <a:r>
              <a:rPr lang="en-IN" dirty="0"/>
              <a:t>1. HIII</a:t>
            </a:r>
            <a:br>
              <a:rPr lang="en-IN" dirty="0"/>
            </a:br>
            <a:r>
              <a:rPr lang="en-IN" dirty="0"/>
              <a:t>2. HIII(infinitely)</a:t>
            </a:r>
            <a:br>
              <a:rPr lang="en-IN" dirty="0"/>
            </a:br>
            <a:r>
              <a:rPr lang="en-IN" dirty="0"/>
              <a:t>3. BYE</a:t>
            </a:r>
            <a:br>
              <a:rPr lang="en-IN" dirty="0"/>
            </a:br>
            <a:r>
              <a:rPr lang="en-IN" dirty="0"/>
              <a:t>4. Compile time error</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307678616"/>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The answer is option (4</a:t>
            </a:r>
            <a:r>
              <a:rPr lang="en-IN" dirty="0" smtClean="0"/>
              <a:t>)</a:t>
            </a:r>
          </a:p>
          <a:p>
            <a:pPr marL="0" indent="0">
              <a:buNone/>
            </a:pPr>
            <a:r>
              <a:rPr lang="en-IN" b="1" dirty="0" smtClean="0"/>
              <a:t>Explanation</a:t>
            </a:r>
            <a:r>
              <a:rPr lang="en-IN" b="1" dirty="0"/>
              <a:t>:</a:t>
            </a:r>
            <a:r>
              <a:rPr lang="en-IN" dirty="0"/>
              <a:t> In the above for loop it will go for infinite loop and the above program does not give any chance to the next lines of the program. That’s why compiler will give compile time error saying error: unreachable statement.</a:t>
            </a:r>
          </a:p>
          <a:p>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468870685"/>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0776"/>
          </a:xfrm>
        </p:spPr>
        <p:txBody>
          <a:bodyPr>
            <a:normAutofit/>
          </a:bodyPr>
          <a:lstStyle/>
          <a:p>
            <a:r>
              <a:rPr lang="en-US" dirty="0" smtClean="0"/>
              <a:t>12. </a:t>
            </a:r>
            <a:r>
              <a:rPr lang="en-IN" sz="2200" b="1" dirty="0"/>
              <a:t>What will be the output of the following program?</a:t>
            </a:r>
            <a:endParaRPr lang="en-IN" sz="2200" dirty="0"/>
          </a:p>
        </p:txBody>
      </p:sp>
      <p:sp>
        <p:nvSpPr>
          <p:cNvPr id="3" name="Content Placeholder 2"/>
          <p:cNvSpPr>
            <a:spLocks noGrp="1"/>
          </p:cNvSpPr>
          <p:nvPr>
            <p:ph idx="1"/>
          </p:nvPr>
        </p:nvSpPr>
        <p:spPr>
          <a:xfrm>
            <a:off x="457200" y="1340768"/>
            <a:ext cx="8229600" cy="4632995"/>
          </a:xfrm>
        </p:spPr>
        <p:txBody>
          <a:bodyPr>
            <a:normAutofit fontScale="55000" lnSpcReduction="20000"/>
          </a:bodyPr>
          <a:lstStyle/>
          <a:p>
            <a:pPr marL="0" indent="0">
              <a:buNone/>
            </a:pPr>
            <a:r>
              <a:rPr lang="en-IN" sz="2200" dirty="0"/>
              <a:t>class Geeks </a:t>
            </a:r>
          </a:p>
          <a:p>
            <a:pPr marL="0" indent="0">
              <a:buNone/>
            </a:pPr>
            <a:r>
              <a:rPr lang="en-IN" sz="2200" dirty="0"/>
              <a:t>{ </a:t>
            </a:r>
          </a:p>
          <a:p>
            <a:pPr marL="0" indent="0">
              <a:buNone/>
            </a:pPr>
            <a:r>
              <a:rPr lang="en-IN" sz="2200" dirty="0"/>
              <a:t>    public static void main(String[] </a:t>
            </a:r>
            <a:r>
              <a:rPr lang="en-IN" sz="2200" dirty="0" err="1"/>
              <a:t>args</a:t>
            </a:r>
            <a:r>
              <a:rPr lang="en-IN" sz="2200" dirty="0"/>
              <a:t>) </a:t>
            </a:r>
          </a:p>
          <a:p>
            <a:pPr marL="0" indent="0">
              <a:buNone/>
            </a:pPr>
            <a:r>
              <a:rPr lang="en-IN" sz="2200" dirty="0"/>
              <a:t>    { </a:t>
            </a:r>
          </a:p>
          <a:p>
            <a:pPr marL="0" indent="0">
              <a:buNone/>
            </a:pPr>
            <a:r>
              <a:rPr lang="en-IN" sz="2200" dirty="0"/>
              <a:t>        try</a:t>
            </a:r>
          </a:p>
          <a:p>
            <a:pPr marL="0" indent="0">
              <a:buNone/>
            </a:pPr>
            <a:r>
              <a:rPr lang="en-IN" sz="2200" dirty="0"/>
              <a:t>        { </a:t>
            </a:r>
          </a:p>
          <a:p>
            <a:pPr marL="0" indent="0">
              <a:buNone/>
            </a:pPr>
            <a:r>
              <a:rPr lang="en-IN" sz="2200" dirty="0"/>
              <a:t>            </a:t>
            </a:r>
            <a:r>
              <a:rPr lang="en-IN" sz="2200" dirty="0" err="1"/>
              <a:t>System.out.println</a:t>
            </a:r>
            <a:r>
              <a:rPr lang="en-IN" sz="2200" dirty="0"/>
              <a:t>(1/0); </a:t>
            </a:r>
          </a:p>
          <a:p>
            <a:pPr marL="0" indent="0">
              <a:buNone/>
            </a:pPr>
            <a:r>
              <a:rPr lang="en-IN" sz="2200" dirty="0"/>
              <a:t>        } </a:t>
            </a:r>
          </a:p>
          <a:p>
            <a:pPr marL="0" indent="0">
              <a:buNone/>
            </a:pPr>
            <a:r>
              <a:rPr lang="en-IN" sz="2200" dirty="0"/>
              <a:t>        catch(</a:t>
            </a:r>
            <a:r>
              <a:rPr lang="en-IN" sz="2200" dirty="0" err="1"/>
              <a:t>ArithmeticException</a:t>
            </a:r>
            <a:r>
              <a:rPr lang="en-IN" sz="2200" dirty="0"/>
              <a:t> e) </a:t>
            </a:r>
          </a:p>
          <a:p>
            <a:pPr marL="0" indent="0">
              <a:buNone/>
            </a:pPr>
            <a:r>
              <a:rPr lang="en-IN" sz="2200" dirty="0"/>
              <a:t>        { </a:t>
            </a:r>
          </a:p>
          <a:p>
            <a:pPr marL="0" indent="0">
              <a:buNone/>
            </a:pPr>
            <a:r>
              <a:rPr lang="en-IN" sz="2200" dirty="0"/>
              <a:t>            </a:t>
            </a:r>
            <a:r>
              <a:rPr lang="en-IN" sz="2200" dirty="0" err="1"/>
              <a:t>System.out.println</a:t>
            </a:r>
            <a:r>
              <a:rPr lang="en-IN" sz="2200" dirty="0"/>
              <a:t>(</a:t>
            </a:r>
            <a:r>
              <a:rPr lang="en-IN" sz="2200" dirty="0" err="1"/>
              <a:t>e.getMessage</a:t>
            </a:r>
            <a:r>
              <a:rPr lang="en-IN" sz="2200" dirty="0"/>
              <a:t>()); </a:t>
            </a:r>
          </a:p>
          <a:p>
            <a:pPr marL="0" indent="0">
              <a:buNone/>
            </a:pPr>
            <a:r>
              <a:rPr lang="en-IN" sz="2200" dirty="0"/>
              <a:t>        } </a:t>
            </a:r>
          </a:p>
          <a:p>
            <a:pPr marL="0" indent="0">
              <a:buNone/>
            </a:pPr>
            <a:r>
              <a:rPr lang="en-IN" sz="2200" dirty="0"/>
              <a:t>    } </a:t>
            </a:r>
          </a:p>
          <a:p>
            <a:pPr marL="0" indent="0">
              <a:buNone/>
            </a:pPr>
            <a:r>
              <a:rPr lang="en-IN" sz="2200" dirty="0"/>
              <a:t>} </a:t>
            </a:r>
            <a:endParaRPr lang="en-IN" sz="2200" dirty="0" smtClean="0"/>
          </a:p>
          <a:p>
            <a:pPr marL="0" indent="0">
              <a:buNone/>
            </a:pPr>
            <a:r>
              <a:rPr lang="en-IN" sz="2200" dirty="0"/>
              <a:t>Options:</a:t>
            </a:r>
            <a:br>
              <a:rPr lang="en-IN" sz="2200" dirty="0"/>
            </a:br>
            <a:r>
              <a:rPr lang="en-IN" sz="2200" dirty="0"/>
              <a:t>1. </a:t>
            </a:r>
            <a:r>
              <a:rPr lang="en-IN" sz="2200" dirty="0" err="1"/>
              <a:t>java.lang.ArithmeticExcetion</a:t>
            </a:r>
            <a:r>
              <a:rPr lang="en-IN" sz="2200" dirty="0"/>
              <a:t/>
            </a:r>
            <a:br>
              <a:rPr lang="en-IN" sz="2200" dirty="0"/>
            </a:br>
            <a:r>
              <a:rPr lang="en-IN" sz="2200" dirty="0"/>
              <a:t>2. / by zero</a:t>
            </a:r>
            <a:br>
              <a:rPr lang="en-IN" sz="2200" dirty="0"/>
            </a:br>
            <a:r>
              <a:rPr lang="en-IN" sz="2200" dirty="0"/>
              <a:t>3. </a:t>
            </a:r>
            <a:r>
              <a:rPr lang="en-IN" sz="2200" dirty="0" err="1"/>
              <a:t>java.lang.ArithmeticExcetion</a:t>
            </a:r>
            <a:r>
              <a:rPr lang="en-IN" sz="2200" dirty="0"/>
              <a:t>:/ by zero</a:t>
            </a:r>
            <a:br>
              <a:rPr lang="en-IN" sz="2200" dirty="0"/>
            </a:br>
            <a:r>
              <a:rPr lang="en-IN" sz="2200" dirty="0"/>
              <a:t>4. </a:t>
            </a:r>
            <a:r>
              <a:rPr lang="en-IN" sz="2200" dirty="0" err="1"/>
              <a:t>ArithmeticExcetion</a:t>
            </a:r>
            <a:endParaRPr lang="en-IN" sz="2200" dirty="0"/>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527343752"/>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The answer is option (2</a:t>
            </a:r>
            <a:r>
              <a:rPr lang="en-IN" dirty="0" smtClean="0"/>
              <a:t>)</a:t>
            </a:r>
          </a:p>
          <a:p>
            <a:pPr marL="0" indent="0">
              <a:buNone/>
            </a:pPr>
            <a:r>
              <a:rPr lang="en-IN" b="1" dirty="0" smtClean="0"/>
              <a:t>Explanation</a:t>
            </a:r>
            <a:r>
              <a:rPr lang="en-IN" b="1" dirty="0"/>
              <a:t>:</a:t>
            </a:r>
            <a:r>
              <a:rPr lang="en-IN" dirty="0"/>
              <a:t> In the above program, we are calling </a:t>
            </a:r>
            <a:r>
              <a:rPr lang="en-IN" dirty="0" err="1"/>
              <a:t>getMessage</a:t>
            </a:r>
            <a:r>
              <a:rPr lang="en-IN" dirty="0"/>
              <a:t>() method to print the exception information. We know that </a:t>
            </a:r>
            <a:r>
              <a:rPr lang="en-IN" dirty="0" err="1"/>
              <a:t>getMessage</a:t>
            </a:r>
            <a:r>
              <a:rPr lang="en-IN" dirty="0"/>
              <a:t>() method will always be printed as the description of the exception which is / by zero.</a:t>
            </a:r>
          </a:p>
          <a:p>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674443537"/>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3568" y="2636912"/>
            <a:ext cx="8229600" cy="914400"/>
          </a:xfrm>
        </p:spPr>
        <p:txBody>
          <a:bodyPr/>
          <a:lstStyle/>
          <a:p>
            <a:pPr algn="ctr"/>
            <a:r>
              <a:rPr lang="en-US" b="1" dirty="0" smtClean="0"/>
              <a:t>STRINGS</a:t>
            </a:r>
            <a:endParaRPr lang="en-IN" b="1"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4112496441"/>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1. </a:t>
            </a:r>
            <a:r>
              <a:rPr lang="en-IN" dirty="0"/>
              <a:t> Which of this method of class String is used to obtain a length of String object?</a:t>
            </a:r>
          </a:p>
        </p:txBody>
      </p:sp>
      <p:sp>
        <p:nvSpPr>
          <p:cNvPr id="5" name="Content Placeholder 4"/>
          <p:cNvSpPr>
            <a:spLocks noGrp="1"/>
          </p:cNvSpPr>
          <p:nvPr>
            <p:ph idx="1"/>
          </p:nvPr>
        </p:nvSpPr>
        <p:spPr/>
        <p:txBody>
          <a:bodyPr/>
          <a:lstStyle/>
          <a:p>
            <a:pPr marL="0" indent="0">
              <a:buNone/>
            </a:pPr>
            <a:r>
              <a:rPr lang="en-IN" dirty="0"/>
              <a:t>a) get()</a:t>
            </a:r>
            <a:br>
              <a:rPr lang="en-IN" dirty="0"/>
            </a:br>
            <a:r>
              <a:rPr lang="en-IN" dirty="0"/>
              <a:t>b) </a:t>
            </a:r>
            <a:r>
              <a:rPr lang="en-IN" dirty="0" err="1"/>
              <a:t>Sizeof</a:t>
            </a:r>
            <a:r>
              <a:rPr lang="en-IN" dirty="0"/>
              <a:t>()</a:t>
            </a:r>
            <a:br>
              <a:rPr lang="en-IN" dirty="0"/>
            </a:br>
            <a:r>
              <a:rPr lang="en-IN" dirty="0"/>
              <a:t>c) </a:t>
            </a:r>
            <a:r>
              <a:rPr lang="en-IN" dirty="0" err="1"/>
              <a:t>lengthof</a:t>
            </a:r>
            <a:r>
              <a:rPr lang="en-IN" dirty="0"/>
              <a:t>()</a:t>
            </a:r>
            <a:br>
              <a:rPr lang="en-IN" dirty="0"/>
            </a:br>
            <a:r>
              <a:rPr lang="en-IN" dirty="0"/>
              <a:t>d) length</a:t>
            </a:r>
            <a:r>
              <a:rPr lang="en-IN" dirty="0" smtClean="0"/>
              <a:t>()</a:t>
            </a:r>
            <a:endParaRPr lang="en-IN" dirty="0"/>
          </a:p>
        </p:txBody>
      </p:sp>
      <p:sp>
        <p:nvSpPr>
          <p:cNvPr id="3" name="Footer Placeholder 2"/>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455092534"/>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pPr marL="0" indent="0">
              <a:buNone/>
            </a:pPr>
            <a:r>
              <a:rPr lang="en-IN" dirty="0"/>
              <a:t>Answer: d</a:t>
            </a:r>
            <a:br>
              <a:rPr lang="en-IN" dirty="0"/>
            </a:br>
            <a:r>
              <a:rPr lang="en-IN" dirty="0"/>
              <a:t>Explanation: Method length() of string class is used to get the length of the object which invoked method length().</a:t>
            </a:r>
          </a:p>
        </p:txBody>
      </p:sp>
      <p:sp>
        <p:nvSpPr>
          <p:cNvPr id="3" name="Footer Placeholder 2"/>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297508720"/>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457200" indent="-457200">
              <a:buAutoNum type="arabicPeriod"/>
            </a:pPr>
            <a:r>
              <a:rPr lang="en-IN" sz="1400" dirty="0"/>
              <a:t> what will be the output of the following </a:t>
            </a:r>
            <a:r>
              <a:rPr lang="en-IN" sz="1400" dirty="0" smtClean="0"/>
              <a:t>program?</a:t>
            </a:r>
          </a:p>
          <a:p>
            <a:pPr marL="0" indent="0">
              <a:buNone/>
            </a:pPr>
            <a:r>
              <a:rPr lang="en-IN" sz="1400" b="1" dirty="0" smtClean="0"/>
              <a:t>public class </a:t>
            </a:r>
            <a:r>
              <a:rPr lang="en-IN" sz="1400" b="1" dirty="0"/>
              <a:t>Test { </a:t>
            </a:r>
          </a:p>
          <a:p>
            <a:pPr marL="0" indent="0">
              <a:buNone/>
            </a:pPr>
            <a:r>
              <a:rPr lang="en-IN" sz="1400" b="1" dirty="0" smtClean="0"/>
              <a:t>	Public static </a:t>
            </a:r>
            <a:r>
              <a:rPr lang="en-IN" sz="1400" b="1" dirty="0"/>
              <a:t>void main(String[] </a:t>
            </a:r>
            <a:r>
              <a:rPr lang="en-IN" sz="1400" b="1" dirty="0" err="1"/>
              <a:t>args</a:t>
            </a:r>
            <a:r>
              <a:rPr lang="en-IN" sz="1400" b="1" dirty="0"/>
              <a:t>) </a:t>
            </a:r>
          </a:p>
          <a:p>
            <a:pPr marL="0" indent="0">
              <a:buNone/>
            </a:pPr>
            <a:r>
              <a:rPr lang="en-IN" sz="1400" b="1" dirty="0"/>
              <a:t>	{ </a:t>
            </a:r>
          </a:p>
          <a:p>
            <a:pPr marL="0" indent="0">
              <a:buNone/>
            </a:pPr>
            <a:r>
              <a:rPr lang="en-IN" sz="1400" b="1" dirty="0"/>
              <a:t>		for (</a:t>
            </a:r>
            <a:r>
              <a:rPr lang="en-IN" sz="1400" b="1" dirty="0" err="1"/>
              <a:t>int</a:t>
            </a:r>
            <a:r>
              <a:rPr lang="en-IN" sz="1400" b="1" dirty="0"/>
              <a:t> i = 0; i &lt; 10; i++) </a:t>
            </a:r>
          </a:p>
          <a:p>
            <a:pPr marL="0" indent="0">
              <a:buNone/>
            </a:pPr>
            <a:r>
              <a:rPr lang="en-IN" sz="1400" b="1" dirty="0"/>
              <a:t>			</a:t>
            </a:r>
            <a:r>
              <a:rPr lang="en-IN" sz="1400" b="1" dirty="0" err="1"/>
              <a:t>int</a:t>
            </a:r>
            <a:r>
              <a:rPr lang="en-IN" sz="1400" b="1" dirty="0"/>
              <a:t> x = 10; </a:t>
            </a:r>
          </a:p>
          <a:p>
            <a:pPr marL="0" indent="0">
              <a:buNone/>
            </a:pPr>
            <a:r>
              <a:rPr lang="en-IN" sz="1400" b="1" dirty="0"/>
              <a:t>	} </a:t>
            </a:r>
          </a:p>
          <a:p>
            <a:pPr marL="0" indent="0">
              <a:buNone/>
            </a:pPr>
            <a:r>
              <a:rPr lang="en-IN" sz="1400" b="1" dirty="0"/>
              <a:t>} </a:t>
            </a:r>
          </a:p>
          <a:p>
            <a:pPr marL="0" indent="0">
              <a:buNone/>
            </a:pPr>
            <a:r>
              <a:rPr lang="en-IN" sz="1400" dirty="0"/>
              <a:t>Options:</a:t>
            </a:r>
            <a:br>
              <a:rPr lang="en-IN" sz="1400" dirty="0"/>
            </a:br>
            <a:r>
              <a:rPr lang="en-IN" sz="1400" dirty="0"/>
              <a:t>1. No Output</a:t>
            </a:r>
            <a:br>
              <a:rPr lang="en-IN" sz="1400" dirty="0"/>
            </a:br>
            <a:r>
              <a:rPr lang="en-IN" sz="1400" dirty="0"/>
              <a:t>2. 10</a:t>
            </a:r>
            <a:br>
              <a:rPr lang="en-IN" sz="1400" dirty="0"/>
            </a:br>
            <a:r>
              <a:rPr lang="en-IN" sz="1400" dirty="0"/>
              <a:t>3. Compile time error</a:t>
            </a:r>
            <a:br>
              <a:rPr lang="en-IN" sz="1400" dirty="0"/>
            </a:br>
            <a:r>
              <a:rPr lang="en-IN" sz="1400" dirty="0"/>
              <a:t>4. 10 (10 times)</a:t>
            </a:r>
          </a:p>
          <a:p>
            <a:pPr marL="0" indent="0">
              <a:buNone/>
            </a:pPr>
            <a:endParaRPr lang="en-IN" dirty="0"/>
          </a:p>
        </p:txBody>
      </p:sp>
    </p:spTree>
    <p:extLst>
      <p:ext uri="{BB962C8B-B14F-4D97-AF65-F5344CB8AC3E}">
        <p14:creationId xmlns:p14="http://schemas.microsoft.com/office/powerpoint/2010/main" val="2069404324"/>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t>
            </a:r>
            <a:r>
              <a:rPr lang="en-IN" dirty="0"/>
              <a:t> Which of these is an incorrect statement?</a:t>
            </a:r>
          </a:p>
        </p:txBody>
      </p:sp>
      <p:sp>
        <p:nvSpPr>
          <p:cNvPr id="3" name="Content Placeholder 2"/>
          <p:cNvSpPr>
            <a:spLocks noGrp="1"/>
          </p:cNvSpPr>
          <p:nvPr>
            <p:ph idx="1"/>
          </p:nvPr>
        </p:nvSpPr>
        <p:spPr/>
        <p:txBody>
          <a:bodyPr/>
          <a:lstStyle/>
          <a:p>
            <a:pPr marL="0" indent="0">
              <a:buNone/>
            </a:pPr>
            <a:r>
              <a:rPr lang="en-IN" dirty="0"/>
              <a:t>a) String objects are immutable, they cannot be changed</a:t>
            </a:r>
            <a:br>
              <a:rPr lang="en-IN" dirty="0"/>
            </a:br>
            <a:r>
              <a:rPr lang="en-IN" dirty="0"/>
              <a:t>b) String object can point to some other reference of String variable</a:t>
            </a:r>
            <a:br>
              <a:rPr lang="en-IN" dirty="0"/>
            </a:br>
            <a:r>
              <a:rPr lang="en-IN" dirty="0"/>
              <a:t>c) </a:t>
            </a:r>
            <a:r>
              <a:rPr lang="en-IN" dirty="0" err="1"/>
              <a:t>StringBuffer</a:t>
            </a:r>
            <a:r>
              <a:rPr lang="en-IN" dirty="0"/>
              <a:t> class is used to store string in a buffer for later use</a:t>
            </a:r>
            <a:br>
              <a:rPr lang="en-IN" dirty="0"/>
            </a:br>
            <a:r>
              <a:rPr lang="en-IN" dirty="0"/>
              <a:t>d) None of the mentioned</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60184768"/>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Answer: c</a:t>
            </a:r>
            <a:br>
              <a:rPr lang="en-IN" dirty="0"/>
            </a:br>
            <a:r>
              <a:rPr lang="en-IN" dirty="0"/>
              <a:t>Explanation: </a:t>
            </a:r>
            <a:r>
              <a:rPr lang="en-IN" dirty="0" err="1"/>
              <a:t>StringBuffer</a:t>
            </a:r>
            <a:r>
              <a:rPr lang="en-IN" dirty="0"/>
              <a:t> class is used to create strings that can be modified after they are created.</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034619686"/>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IN" dirty="0"/>
              <a:t> What is the output of this program?</a:t>
            </a:r>
          </a:p>
        </p:txBody>
      </p:sp>
      <p:sp>
        <p:nvSpPr>
          <p:cNvPr id="3" name="Content Placeholder 2"/>
          <p:cNvSpPr>
            <a:spLocks noGrp="1"/>
          </p:cNvSpPr>
          <p:nvPr>
            <p:ph idx="1"/>
          </p:nvPr>
        </p:nvSpPr>
        <p:spPr/>
        <p:txBody>
          <a:bodyPr>
            <a:normAutofit fontScale="77500" lnSpcReduction="20000"/>
          </a:bodyPr>
          <a:lstStyle/>
          <a:p>
            <a:pPr marL="0" indent="0" fontAlgn="t">
              <a:buNone/>
            </a:pPr>
            <a:r>
              <a:rPr lang="en-IN" b="1" dirty="0"/>
              <a:t>class</a:t>
            </a:r>
            <a:r>
              <a:rPr lang="en-IN" dirty="0"/>
              <a:t> </a:t>
            </a:r>
            <a:r>
              <a:rPr lang="en-IN" dirty="0" err="1"/>
              <a:t>String_demo</a:t>
            </a:r>
            <a:r>
              <a:rPr lang="en-IN" dirty="0"/>
              <a:t> </a:t>
            </a:r>
          </a:p>
          <a:p>
            <a:pPr marL="0" indent="0" fontAlgn="t">
              <a:buNone/>
            </a:pPr>
            <a:r>
              <a:rPr lang="en-IN" dirty="0"/>
              <a:t>{</a:t>
            </a:r>
          </a:p>
          <a:p>
            <a:pPr marL="0" indent="0" fontAlgn="t">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a:t>
            </a:r>
          </a:p>
          <a:p>
            <a:pPr marL="0" indent="0" fontAlgn="t">
              <a:buNone/>
            </a:pPr>
            <a:r>
              <a:rPr lang="en-IN" dirty="0"/>
              <a:t>{</a:t>
            </a:r>
          </a:p>
          <a:p>
            <a:pPr marL="0" indent="0" fontAlgn="t">
              <a:buNone/>
            </a:pPr>
            <a:r>
              <a:rPr lang="en-IN" b="1" dirty="0" err="1"/>
              <a:t>int</a:t>
            </a:r>
            <a:r>
              <a:rPr lang="en-IN" dirty="0"/>
              <a:t> </a:t>
            </a:r>
            <a:r>
              <a:rPr lang="en-IN" dirty="0" err="1"/>
              <a:t>ascii</a:t>
            </a:r>
            <a:r>
              <a:rPr lang="en-IN" dirty="0"/>
              <a:t>[] = { 65, 66, 67, 68};</a:t>
            </a:r>
          </a:p>
          <a:p>
            <a:pPr marL="0" indent="0" fontAlgn="t">
              <a:buNone/>
            </a:pPr>
            <a:r>
              <a:rPr lang="en-IN" dirty="0"/>
              <a:t>String s = </a:t>
            </a:r>
            <a:r>
              <a:rPr lang="en-IN" b="1" dirty="0"/>
              <a:t>new</a:t>
            </a:r>
            <a:r>
              <a:rPr lang="en-IN" dirty="0"/>
              <a:t> String(</a:t>
            </a:r>
            <a:r>
              <a:rPr lang="en-IN" dirty="0" err="1"/>
              <a:t>ascii</a:t>
            </a:r>
            <a:r>
              <a:rPr lang="en-IN" dirty="0"/>
              <a:t>, 1, 3);</a:t>
            </a:r>
          </a:p>
          <a:p>
            <a:pPr marL="0" indent="0" fontAlgn="t">
              <a:buNone/>
            </a:pPr>
            <a:r>
              <a:rPr lang="en-IN" dirty="0" err="1"/>
              <a:t>System.out.println</a:t>
            </a:r>
            <a:r>
              <a:rPr lang="en-IN" dirty="0"/>
              <a:t>(s);</a:t>
            </a:r>
          </a:p>
          <a:p>
            <a:pPr marL="0" indent="0" fontAlgn="t">
              <a:buNone/>
            </a:pPr>
            <a:r>
              <a:rPr lang="en-IN" dirty="0"/>
              <a:t>}</a:t>
            </a:r>
          </a:p>
          <a:p>
            <a:pPr marL="0" indent="0" fontAlgn="t">
              <a:buNone/>
            </a:pPr>
            <a:r>
              <a:rPr lang="en-IN" dirty="0" smtClean="0"/>
              <a:t>}</a:t>
            </a:r>
          </a:p>
          <a:p>
            <a:pPr marL="0" indent="0" fontAlgn="t">
              <a:buNone/>
            </a:pPr>
            <a:r>
              <a:rPr lang="en-IN" dirty="0"/>
              <a:t>a) ABC</a:t>
            </a:r>
            <a:br>
              <a:rPr lang="en-IN" dirty="0"/>
            </a:br>
            <a:r>
              <a:rPr lang="en-IN" dirty="0"/>
              <a:t>b) BCD</a:t>
            </a:r>
            <a:br>
              <a:rPr lang="en-IN" dirty="0"/>
            </a:br>
            <a:r>
              <a:rPr lang="en-IN" dirty="0"/>
              <a:t>c) CDA</a:t>
            </a:r>
            <a:br>
              <a:rPr lang="en-IN" dirty="0"/>
            </a:br>
            <a:r>
              <a:rPr lang="en-IN" dirty="0"/>
              <a:t>d) ABCD</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399505186"/>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Answer: b</a:t>
            </a:r>
            <a:br>
              <a:rPr lang="en-IN" dirty="0"/>
            </a:br>
            <a:r>
              <a:rPr lang="en-IN" dirty="0"/>
              <a:t>Explanation: </a:t>
            </a:r>
            <a:r>
              <a:rPr lang="en-IN" dirty="0" err="1"/>
              <a:t>ascii</a:t>
            </a:r>
            <a:r>
              <a:rPr lang="en-IN" dirty="0"/>
              <a:t> is an array of integers which contains </a:t>
            </a:r>
            <a:r>
              <a:rPr lang="en-IN" dirty="0" err="1"/>
              <a:t>ascii</a:t>
            </a:r>
            <a:r>
              <a:rPr lang="en-IN" dirty="0"/>
              <a:t> codes of Characters A, B, C, D. String(</a:t>
            </a:r>
            <a:r>
              <a:rPr lang="en-IN" dirty="0" err="1"/>
              <a:t>ascii</a:t>
            </a:r>
            <a:r>
              <a:rPr lang="en-IN" dirty="0"/>
              <a:t>, 1, 3) is an constructor which initializes s with Characters corresponding to </a:t>
            </a:r>
            <a:r>
              <a:rPr lang="en-IN" dirty="0" err="1"/>
              <a:t>ascii</a:t>
            </a:r>
            <a:r>
              <a:rPr lang="en-IN" dirty="0"/>
              <a:t> codes stored in array </a:t>
            </a:r>
            <a:r>
              <a:rPr lang="en-IN" dirty="0" err="1"/>
              <a:t>ascii</a:t>
            </a:r>
            <a:r>
              <a:rPr lang="en-IN" dirty="0"/>
              <a:t>, starting position being given by 1 &amp; ending position by 3, Thus s stores BCD.</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790507286"/>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IN" dirty="0"/>
              <a:t>What is the output of this program?</a:t>
            </a:r>
          </a:p>
        </p:txBody>
      </p:sp>
      <p:sp>
        <p:nvSpPr>
          <p:cNvPr id="3" name="Content Placeholder 2"/>
          <p:cNvSpPr>
            <a:spLocks noGrp="1"/>
          </p:cNvSpPr>
          <p:nvPr>
            <p:ph idx="1"/>
          </p:nvPr>
        </p:nvSpPr>
        <p:spPr/>
        <p:txBody>
          <a:bodyPr>
            <a:normAutofit fontScale="85000" lnSpcReduction="20000"/>
          </a:bodyPr>
          <a:lstStyle/>
          <a:p>
            <a:pPr marL="0" indent="0" fontAlgn="t">
              <a:buNone/>
            </a:pPr>
            <a:r>
              <a:rPr lang="en-IN" b="1" dirty="0"/>
              <a:t>class</a:t>
            </a:r>
            <a:r>
              <a:rPr lang="en-IN" dirty="0"/>
              <a:t> </a:t>
            </a:r>
            <a:r>
              <a:rPr lang="en-IN" dirty="0" err="1"/>
              <a:t>string_class</a:t>
            </a:r>
            <a:r>
              <a:rPr lang="en-IN" dirty="0"/>
              <a:t> </a:t>
            </a:r>
          </a:p>
          <a:p>
            <a:pPr marL="0" indent="0" fontAlgn="t">
              <a:buNone/>
            </a:pPr>
            <a:r>
              <a:rPr lang="en-IN" dirty="0"/>
              <a:t>{</a:t>
            </a:r>
          </a:p>
          <a:p>
            <a:pPr marL="0" indent="0" fontAlgn="t">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a:t>
            </a:r>
          </a:p>
          <a:p>
            <a:pPr marL="0" indent="0" fontAlgn="t">
              <a:buNone/>
            </a:pPr>
            <a:r>
              <a:rPr lang="en-IN" dirty="0"/>
              <a:t>{</a:t>
            </a:r>
          </a:p>
          <a:p>
            <a:pPr marL="0" indent="0" fontAlgn="t">
              <a:buNone/>
            </a:pPr>
            <a:r>
              <a:rPr lang="en-IN" dirty="0"/>
              <a:t>String </a:t>
            </a:r>
            <a:r>
              <a:rPr lang="en-IN" dirty="0" err="1"/>
              <a:t>obj</a:t>
            </a:r>
            <a:r>
              <a:rPr lang="en-IN" dirty="0"/>
              <a:t> = "I LIKE JAVA"; </a:t>
            </a:r>
          </a:p>
          <a:p>
            <a:pPr marL="0" indent="0" fontAlgn="t">
              <a:buNone/>
            </a:pPr>
            <a:r>
              <a:rPr lang="en-IN" dirty="0" err="1"/>
              <a:t>System.out.println</a:t>
            </a:r>
            <a:r>
              <a:rPr lang="en-IN" dirty="0"/>
              <a:t>(</a:t>
            </a:r>
            <a:r>
              <a:rPr lang="en-IN" dirty="0" err="1"/>
              <a:t>obj.charAt</a:t>
            </a:r>
            <a:r>
              <a:rPr lang="en-IN" dirty="0"/>
              <a:t>(3));</a:t>
            </a:r>
          </a:p>
          <a:p>
            <a:pPr marL="0" indent="0" fontAlgn="t">
              <a:buNone/>
            </a:pPr>
            <a:r>
              <a:rPr lang="en-IN" dirty="0"/>
              <a:t>} </a:t>
            </a:r>
          </a:p>
          <a:p>
            <a:pPr marL="0" indent="0" fontAlgn="t">
              <a:buNone/>
            </a:pPr>
            <a:r>
              <a:rPr lang="en-IN" dirty="0"/>
              <a:t>}</a:t>
            </a:r>
          </a:p>
          <a:p>
            <a:pPr marL="0" indent="0">
              <a:buNone/>
            </a:pPr>
            <a:r>
              <a:rPr lang="en-IN" dirty="0"/>
              <a:t>a) I</a:t>
            </a:r>
            <a:br>
              <a:rPr lang="en-IN" dirty="0"/>
            </a:br>
            <a:r>
              <a:rPr lang="en-IN" dirty="0"/>
              <a:t>b) L</a:t>
            </a:r>
            <a:br>
              <a:rPr lang="en-IN" dirty="0"/>
            </a:br>
            <a:r>
              <a:rPr lang="en-IN" dirty="0"/>
              <a:t>c) K</a:t>
            </a:r>
            <a:br>
              <a:rPr lang="en-IN" dirty="0"/>
            </a:br>
            <a:r>
              <a:rPr lang="en-IN" dirty="0"/>
              <a:t>d) E</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182768162"/>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Answer: a</a:t>
            </a:r>
            <a:br>
              <a:rPr lang="en-IN" dirty="0"/>
            </a:br>
            <a:r>
              <a:rPr lang="en-IN" dirty="0"/>
              <a:t>Explanation: </a:t>
            </a:r>
            <a:r>
              <a:rPr lang="en-IN" dirty="0" err="1"/>
              <a:t>charAt</a:t>
            </a:r>
            <a:r>
              <a:rPr lang="en-IN" dirty="0"/>
              <a:t>() is a method of class String which gives the character specified by the index. </a:t>
            </a:r>
            <a:r>
              <a:rPr lang="en-IN" dirty="0" err="1"/>
              <a:t>obj.charAt</a:t>
            </a:r>
            <a:r>
              <a:rPr lang="en-IN" dirty="0"/>
              <a:t>(3) gives 4th character i:e I.</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535181506"/>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IN" dirty="0"/>
              <a:t>Which of these is an i</a:t>
            </a:r>
            <a:r>
              <a:rPr lang="en-IN" dirty="0" smtClean="0"/>
              <a:t>ncorrect </a:t>
            </a:r>
            <a:r>
              <a:rPr lang="en-IN" dirty="0"/>
              <a:t>statement?</a:t>
            </a:r>
          </a:p>
        </p:txBody>
      </p:sp>
      <p:sp>
        <p:nvSpPr>
          <p:cNvPr id="3" name="Content Placeholder 2"/>
          <p:cNvSpPr>
            <a:spLocks noGrp="1"/>
          </p:cNvSpPr>
          <p:nvPr>
            <p:ph idx="1"/>
          </p:nvPr>
        </p:nvSpPr>
        <p:spPr/>
        <p:txBody>
          <a:bodyPr/>
          <a:lstStyle/>
          <a:p>
            <a:pPr marL="0" indent="0">
              <a:buNone/>
            </a:pPr>
            <a:r>
              <a:rPr lang="en-IN" b="1" dirty="0"/>
              <a:t>A.</a:t>
            </a:r>
            <a:r>
              <a:rPr lang="en-IN" dirty="0"/>
              <a:t> String objects are immutable, they cannot be changed.</a:t>
            </a:r>
          </a:p>
          <a:p>
            <a:pPr marL="0" indent="0">
              <a:buNone/>
            </a:pPr>
            <a:r>
              <a:rPr lang="en-IN" b="1" dirty="0"/>
              <a:t>B.</a:t>
            </a:r>
            <a:r>
              <a:rPr lang="en-IN" dirty="0"/>
              <a:t> String object can point to some other reference of String variable.</a:t>
            </a:r>
          </a:p>
          <a:p>
            <a:pPr marL="0" indent="0">
              <a:buNone/>
            </a:pPr>
            <a:r>
              <a:rPr lang="en-IN" b="1" dirty="0"/>
              <a:t>C.</a:t>
            </a:r>
            <a:r>
              <a:rPr lang="en-IN" dirty="0"/>
              <a:t> </a:t>
            </a:r>
            <a:r>
              <a:rPr lang="en-IN" dirty="0" err="1"/>
              <a:t>StringBuffer</a:t>
            </a:r>
            <a:r>
              <a:rPr lang="en-IN" dirty="0"/>
              <a:t> class is used to store string in a buffer for later use.</a:t>
            </a:r>
          </a:p>
          <a:p>
            <a:pPr marL="0" indent="0">
              <a:buNone/>
            </a:pPr>
            <a:r>
              <a:rPr lang="en-IN" b="1" dirty="0"/>
              <a:t>D.</a:t>
            </a:r>
            <a:r>
              <a:rPr lang="en-IN" dirty="0"/>
              <a:t> None of the mentioned</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790507286"/>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Answer: Option C</a:t>
            </a:r>
          </a:p>
          <a:p>
            <a:pPr marL="0" indent="0">
              <a:buNone/>
            </a:pPr>
            <a:r>
              <a:rPr lang="en-IN" dirty="0"/>
              <a:t>Explanation:</a:t>
            </a:r>
          </a:p>
          <a:p>
            <a:pPr marL="0" indent="0">
              <a:buNone/>
            </a:pPr>
            <a:r>
              <a:rPr lang="en-IN" dirty="0" err="1"/>
              <a:t>StringBuffer</a:t>
            </a:r>
            <a:r>
              <a:rPr lang="en-IN" dirty="0"/>
              <a:t> class is used to create strings that can be modified after they are created.</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182768162"/>
      </p:ext>
    </p:extLst>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a:t>
            </a:r>
            <a:r>
              <a:rPr lang="en-IN" dirty="0"/>
              <a:t>  Which of these data type value is returned by equals() method of String class</a:t>
            </a:r>
            <a:r>
              <a:rPr lang="en-IN" dirty="0" smtClean="0"/>
              <a:t>?</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IN" b="1" dirty="0"/>
              <a:t>A.</a:t>
            </a:r>
            <a:r>
              <a:rPr lang="en-IN" dirty="0"/>
              <a:t> char</a:t>
            </a:r>
          </a:p>
          <a:p>
            <a:pPr marL="0" indent="0">
              <a:buNone/>
            </a:pPr>
            <a:r>
              <a:rPr lang="en-IN" b="1" dirty="0"/>
              <a:t>B.</a:t>
            </a:r>
            <a:r>
              <a:rPr lang="en-IN" dirty="0"/>
              <a:t> </a:t>
            </a:r>
            <a:r>
              <a:rPr lang="en-IN" dirty="0" err="1"/>
              <a:t>int</a:t>
            </a:r>
            <a:endParaRPr lang="en-IN" dirty="0"/>
          </a:p>
          <a:p>
            <a:pPr marL="0" indent="0">
              <a:buNone/>
            </a:pPr>
            <a:r>
              <a:rPr lang="en-IN" b="1" dirty="0"/>
              <a:t>C.</a:t>
            </a:r>
            <a:r>
              <a:rPr lang="en-IN" dirty="0"/>
              <a:t> </a:t>
            </a:r>
            <a:r>
              <a:rPr lang="en-IN" dirty="0" err="1"/>
              <a:t>boolean</a:t>
            </a:r>
            <a:endParaRPr lang="en-IN" dirty="0"/>
          </a:p>
          <a:p>
            <a:pPr marL="0" indent="0">
              <a:buNone/>
            </a:pPr>
            <a:r>
              <a:rPr lang="en-IN" b="1" dirty="0"/>
              <a:t>D.</a:t>
            </a:r>
            <a:r>
              <a:rPr lang="en-IN" dirty="0"/>
              <a:t> All of the mentioned</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535181506"/>
      </p:ext>
    </p:extLst>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Answer: Option C</a:t>
            </a:r>
          </a:p>
          <a:p>
            <a:pPr marL="0" indent="0">
              <a:buNone/>
            </a:pPr>
            <a:r>
              <a:rPr lang="en-IN" dirty="0"/>
              <a:t>Explanation:</a:t>
            </a:r>
          </a:p>
          <a:p>
            <a:pPr marL="0" indent="0">
              <a:buNone/>
            </a:pPr>
            <a:r>
              <a:rPr lang="en-IN" dirty="0"/>
              <a:t>equals() method of string class returns </a:t>
            </a:r>
            <a:r>
              <a:rPr lang="en-IN" dirty="0" err="1"/>
              <a:t>boolean</a:t>
            </a:r>
            <a:r>
              <a:rPr lang="en-IN" dirty="0"/>
              <a:t> value true if both the string are equal and false if they are unequal</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790507286"/>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9C68CF-FB51-4BF5-A51D-CAE0D36EAE46}"/>
              </a:ext>
            </a:extLst>
          </p:cNvPr>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IN" dirty="0"/>
              <a:t>The answer is option (3</a:t>
            </a:r>
            <a:r>
              <a:rPr lang="en-IN" dirty="0" smtClean="0"/>
              <a:t>)</a:t>
            </a:r>
            <a:r>
              <a:rPr lang="en-IN" dirty="0"/>
              <a:t> Compile time </a:t>
            </a:r>
            <a:r>
              <a:rPr lang="en-IN" dirty="0" smtClean="0"/>
              <a:t>error.</a:t>
            </a:r>
          </a:p>
          <a:p>
            <a:pPr marL="0" indent="0">
              <a:buNone/>
            </a:pPr>
            <a:r>
              <a:rPr lang="en-IN" b="1" dirty="0" smtClean="0"/>
              <a:t>Explanation</a:t>
            </a:r>
            <a:r>
              <a:rPr lang="en-IN" b="1" dirty="0"/>
              <a:t>:</a:t>
            </a:r>
            <a:r>
              <a:rPr lang="en-IN" dirty="0"/>
              <a:t> Curly braces are optional and without curly braces we can take only one statement under for loop which should not be declarative statement. Here we are declaring a variable that’s why we will get compile time error saying error: variable declaration not allowed here.</a:t>
            </a:r>
          </a:p>
          <a:p>
            <a:pPr marL="0" indent="0">
              <a:buNone/>
            </a:pPr>
            <a:endParaRPr lang="en-IN" dirty="0"/>
          </a:p>
        </p:txBody>
      </p:sp>
    </p:spTree>
    <p:extLst>
      <p:ext uri="{BB962C8B-B14F-4D97-AF65-F5344CB8AC3E}">
        <p14:creationId xmlns:p14="http://schemas.microsoft.com/office/powerpoint/2010/main" val="3106024427"/>
      </p:ext>
    </p:extLst>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 </a:t>
            </a:r>
            <a:r>
              <a:rPr lang="en-IN" dirty="0"/>
              <a:t>Given the following code segment, which of the following is true?</a:t>
            </a:r>
          </a:p>
        </p:txBody>
      </p:sp>
      <p:sp>
        <p:nvSpPr>
          <p:cNvPr id="3" name="Content Placeholder 2"/>
          <p:cNvSpPr>
            <a:spLocks noGrp="1"/>
          </p:cNvSpPr>
          <p:nvPr>
            <p:ph idx="1"/>
          </p:nvPr>
        </p:nvSpPr>
        <p:spPr/>
        <p:txBody>
          <a:bodyPr>
            <a:normAutofit fontScale="77500" lnSpcReduction="20000"/>
          </a:bodyPr>
          <a:lstStyle/>
          <a:p>
            <a:pPr marL="0" indent="0">
              <a:buNone/>
            </a:pPr>
            <a:r>
              <a:rPr lang="en-IN" dirty="0"/>
              <a:t>String s1 = </a:t>
            </a:r>
            <a:r>
              <a:rPr lang="en-IN" b="1" dirty="0"/>
              <a:t>new</a:t>
            </a:r>
            <a:r>
              <a:rPr lang="en-IN" dirty="0"/>
              <a:t> String("Hi There</a:t>
            </a:r>
            <a:r>
              <a:rPr lang="en-IN" dirty="0" smtClean="0"/>
              <a:t>");</a:t>
            </a:r>
          </a:p>
          <a:p>
            <a:pPr marL="0" indent="0">
              <a:buNone/>
            </a:pPr>
            <a:r>
              <a:rPr lang="en-IN" dirty="0" smtClean="0"/>
              <a:t> </a:t>
            </a:r>
            <a:r>
              <a:rPr lang="en-IN" dirty="0"/>
              <a:t>String s2 = </a:t>
            </a:r>
            <a:r>
              <a:rPr lang="en-IN" b="1" dirty="0"/>
              <a:t>new</a:t>
            </a:r>
            <a:r>
              <a:rPr lang="en-IN" dirty="0"/>
              <a:t> String("Hi There</a:t>
            </a:r>
            <a:r>
              <a:rPr lang="en-IN" dirty="0" smtClean="0"/>
              <a:t>");</a:t>
            </a:r>
          </a:p>
          <a:p>
            <a:pPr marL="0" indent="0">
              <a:buNone/>
            </a:pPr>
            <a:r>
              <a:rPr lang="en-IN" dirty="0" smtClean="0"/>
              <a:t> </a:t>
            </a:r>
            <a:r>
              <a:rPr lang="en-IN" dirty="0"/>
              <a:t>String s3 = s1</a:t>
            </a:r>
            <a:r>
              <a:rPr lang="en-IN" dirty="0" smtClean="0"/>
              <a:t>;</a:t>
            </a:r>
          </a:p>
          <a:p>
            <a:pPr marL="0" indent="0">
              <a:buNone/>
            </a:pPr>
            <a:endParaRPr lang="en-IN" dirty="0" smtClean="0"/>
          </a:p>
          <a:p>
            <a:pPr marL="0" indent="0">
              <a:buNone/>
            </a:pPr>
            <a:r>
              <a:rPr lang="en-IN" dirty="0" smtClean="0"/>
              <a:t> </a:t>
            </a:r>
            <a:r>
              <a:rPr lang="en-IN" dirty="0"/>
              <a:t>I. (s1 == s2) </a:t>
            </a:r>
            <a:endParaRPr lang="en-IN" dirty="0" smtClean="0"/>
          </a:p>
          <a:p>
            <a:pPr marL="0" indent="0">
              <a:buNone/>
            </a:pPr>
            <a:r>
              <a:rPr lang="en-IN" dirty="0" smtClean="0"/>
              <a:t>II</a:t>
            </a:r>
            <a:r>
              <a:rPr lang="en-IN" dirty="0"/>
              <a:t>. (s1.equals(s2</a:t>
            </a:r>
            <a:r>
              <a:rPr lang="en-IN" dirty="0" smtClean="0"/>
              <a:t>))</a:t>
            </a:r>
          </a:p>
          <a:p>
            <a:pPr marL="0" indent="0">
              <a:buNone/>
            </a:pPr>
            <a:r>
              <a:rPr lang="en-IN" dirty="0" smtClean="0"/>
              <a:t> </a:t>
            </a:r>
            <a:r>
              <a:rPr lang="en-IN" dirty="0"/>
              <a:t>III. (s1 == s3</a:t>
            </a:r>
            <a:r>
              <a:rPr lang="en-IN" dirty="0" smtClean="0"/>
              <a:t>)</a:t>
            </a:r>
          </a:p>
          <a:p>
            <a:pPr marL="0" indent="0">
              <a:buNone/>
            </a:pPr>
            <a:r>
              <a:rPr lang="en-IN" dirty="0" smtClean="0"/>
              <a:t> </a:t>
            </a:r>
            <a:r>
              <a:rPr lang="en-IN" dirty="0"/>
              <a:t>IV. (s2.equals(s3</a:t>
            </a:r>
            <a:r>
              <a:rPr lang="en-IN" dirty="0" smtClean="0"/>
              <a:t>))</a:t>
            </a:r>
          </a:p>
          <a:p>
            <a:pPr marL="0" indent="0">
              <a:buNone/>
            </a:pPr>
            <a:endParaRPr lang="en-US" dirty="0"/>
          </a:p>
          <a:p>
            <a:pPr marL="0" indent="0">
              <a:buNone/>
            </a:pPr>
            <a:r>
              <a:rPr lang="en-IN" dirty="0"/>
              <a:t>a) II and IV</a:t>
            </a:r>
            <a:br>
              <a:rPr lang="en-IN" dirty="0"/>
            </a:br>
            <a:r>
              <a:rPr lang="en-IN" dirty="0"/>
              <a:t> b) II, III, and IV</a:t>
            </a:r>
            <a:br>
              <a:rPr lang="en-IN" dirty="0"/>
            </a:br>
            <a:r>
              <a:rPr lang="en-IN" dirty="0"/>
              <a:t> c) I, II, III, IV</a:t>
            </a:r>
            <a:br>
              <a:rPr lang="en-IN" dirty="0"/>
            </a:br>
            <a:r>
              <a:rPr lang="en-IN" dirty="0"/>
              <a:t> d) II only</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182768162"/>
      </p:ext>
    </p:extLst>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Answer: (b)</a:t>
            </a:r>
          </a:p>
          <a:p>
            <a:pPr marL="0" indent="0">
              <a:buNone/>
            </a:pPr>
            <a:r>
              <a:rPr lang="en-US" dirty="0" smtClean="0"/>
              <a:t>Explanation</a:t>
            </a:r>
            <a:endParaRPr lang="en-IN" dirty="0" smtClean="0"/>
          </a:p>
          <a:p>
            <a:pPr marL="0" indent="0">
              <a:buNone/>
            </a:pPr>
            <a:r>
              <a:rPr lang="en-IN" sz="1400" dirty="0" smtClean="0"/>
              <a:t>String </a:t>
            </a:r>
            <a:r>
              <a:rPr lang="en-IN" sz="1400" dirty="0"/>
              <a:t>overrides equals to check if the two string objects have the same characters. The == operator checks if two object references refer to the same object. So II is correct since s1 and s2 have the same characters. Number II is correct since s3 and s1 are referencing the same string, so they will be ==. And s2 and s3 both refer to string that have the same characters so equals will be true in IV. The only one that will not be true is I, since s1 and s2 are two different </a:t>
            </a:r>
            <a:r>
              <a:rPr lang="en-IN" sz="1400" dirty="0" smtClean="0"/>
              <a:t>objects</a:t>
            </a:r>
            <a:endParaRPr lang="en-IN" sz="1400"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535181506"/>
      </p:ext>
    </p:extLst>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a:t>
            </a:r>
            <a:r>
              <a:rPr lang="en-IN" dirty="0"/>
              <a:t>  What is output </a:t>
            </a:r>
            <a:r>
              <a:rPr lang="en-IN" dirty="0" smtClean="0"/>
              <a:t>for </a:t>
            </a:r>
            <a:r>
              <a:rPr lang="en-IN" dirty="0"/>
              <a:t>the following </a:t>
            </a:r>
            <a:r>
              <a:rPr lang="en-IN" dirty="0" smtClean="0"/>
              <a:t>code snippet?</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a:t>String s = "Georgia Tech</a:t>
            </a:r>
            <a:r>
              <a:rPr lang="en-IN" dirty="0" smtClean="0"/>
              <a:t>";</a:t>
            </a:r>
          </a:p>
          <a:p>
            <a:pPr marL="0" indent="0">
              <a:buNone/>
            </a:pPr>
            <a:r>
              <a:rPr lang="en-IN" dirty="0" smtClean="0"/>
              <a:t> </a:t>
            </a:r>
            <a:r>
              <a:rPr lang="en-IN" dirty="0"/>
              <a:t>String s1 = </a:t>
            </a:r>
            <a:r>
              <a:rPr lang="en-IN" dirty="0" err="1"/>
              <a:t>s.substring</a:t>
            </a:r>
            <a:r>
              <a:rPr lang="en-IN" dirty="0"/>
              <a:t>(0,7</a:t>
            </a:r>
            <a:r>
              <a:rPr lang="en-IN" dirty="0" smtClean="0"/>
              <a:t>);</a:t>
            </a:r>
          </a:p>
          <a:p>
            <a:pPr marL="0" indent="0">
              <a:buNone/>
            </a:pPr>
            <a:r>
              <a:rPr lang="en-IN" dirty="0" smtClean="0"/>
              <a:t> </a:t>
            </a:r>
            <a:r>
              <a:rPr lang="en-IN" dirty="0"/>
              <a:t>String s2 = s1.substring(2); </a:t>
            </a:r>
            <a:endParaRPr lang="en-IN" dirty="0" smtClean="0"/>
          </a:p>
          <a:p>
            <a:pPr marL="0" indent="0">
              <a:buNone/>
            </a:pPr>
            <a:r>
              <a:rPr lang="en-IN" dirty="0" smtClean="0"/>
              <a:t>String </a:t>
            </a:r>
            <a:r>
              <a:rPr lang="en-IN" dirty="0"/>
              <a:t>s3 = s2.substring(0,3); </a:t>
            </a:r>
            <a:endParaRPr lang="en-IN" dirty="0" smtClean="0"/>
          </a:p>
          <a:p>
            <a:pPr marL="0" indent="0">
              <a:buNone/>
            </a:pPr>
            <a:r>
              <a:rPr lang="en-IN" dirty="0" err="1" smtClean="0"/>
              <a:t>System.out.println</a:t>
            </a:r>
            <a:r>
              <a:rPr lang="en-IN" dirty="0" smtClean="0"/>
              <a:t>(s3);</a:t>
            </a:r>
          </a:p>
          <a:p>
            <a:pPr marL="0" indent="0">
              <a:buNone/>
            </a:pPr>
            <a:endParaRPr lang="nb-NO" dirty="0" smtClean="0"/>
          </a:p>
          <a:p>
            <a:pPr marL="0" indent="0">
              <a:buNone/>
            </a:pPr>
            <a:r>
              <a:rPr lang="nb-NO" dirty="0" smtClean="0"/>
              <a:t>a</a:t>
            </a:r>
            <a:r>
              <a:rPr lang="nb-NO" dirty="0"/>
              <a:t>) org</a:t>
            </a:r>
            <a:br>
              <a:rPr lang="nb-NO" dirty="0"/>
            </a:br>
            <a:r>
              <a:rPr lang="nb-NO" dirty="0"/>
              <a:t> b) eor</a:t>
            </a:r>
            <a:br>
              <a:rPr lang="nb-NO" dirty="0"/>
            </a:br>
            <a:r>
              <a:rPr lang="nb-NO" dirty="0"/>
              <a:t> c) eorg</a:t>
            </a:r>
            <a:br>
              <a:rPr lang="nb-NO" dirty="0"/>
            </a:br>
            <a:r>
              <a:rPr lang="nb-NO" dirty="0"/>
              <a:t> d) orgi</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790507286"/>
      </p:ext>
    </p:extLst>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Answer: (a)</a:t>
            </a:r>
          </a:p>
          <a:p>
            <a:pPr marL="0" indent="0">
              <a:buNone/>
            </a:pPr>
            <a:r>
              <a:rPr lang="en-US" dirty="0" smtClean="0"/>
              <a:t>Explanation</a:t>
            </a:r>
            <a:endParaRPr lang="en-IN" dirty="0" smtClean="0"/>
          </a:p>
          <a:p>
            <a:pPr marL="0" indent="0">
              <a:buNone/>
            </a:pPr>
            <a:r>
              <a:rPr lang="en-IN" dirty="0" smtClean="0"/>
              <a:t>The </a:t>
            </a:r>
            <a:r>
              <a:rPr lang="en-IN" dirty="0"/>
              <a:t>method substring(</a:t>
            </a:r>
            <a:r>
              <a:rPr lang="en-IN" dirty="0" err="1"/>
              <a:t>a,b</a:t>
            </a:r>
            <a:r>
              <a:rPr lang="en-IN" dirty="0"/>
              <a:t>) means start at a and stop before b. The method substring(a) means start at a and go to the end of the string. The first character in a string is at index 0</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182768162"/>
      </p:ext>
    </p:extLst>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9.How many objects will be created</a:t>
            </a:r>
            <a:r>
              <a:rPr lang="en-IN" dirty="0" smtClean="0"/>
              <a:t>?</a:t>
            </a:r>
            <a:endParaRPr lang="en-IN" dirty="0"/>
          </a:p>
        </p:txBody>
      </p:sp>
      <p:sp>
        <p:nvSpPr>
          <p:cNvPr id="3" name="Content Placeholder 2"/>
          <p:cNvSpPr>
            <a:spLocks noGrp="1"/>
          </p:cNvSpPr>
          <p:nvPr>
            <p:ph idx="1"/>
          </p:nvPr>
        </p:nvSpPr>
        <p:spPr/>
        <p:txBody>
          <a:bodyPr/>
          <a:lstStyle/>
          <a:p>
            <a:pPr marL="0" indent="0">
              <a:buNone/>
            </a:pPr>
            <a:endParaRPr lang="en-US" dirty="0" smtClean="0"/>
          </a:p>
          <a:p>
            <a:endParaRPr lang="en-US" dirty="0"/>
          </a:p>
          <a:p>
            <a:endParaRPr lang="en-US" dirty="0" smtClean="0"/>
          </a:p>
          <a:p>
            <a:pPr marL="457200" indent="-457200">
              <a:buFont typeface="+mj-lt"/>
              <a:buAutoNum type="alphaLcParenR"/>
            </a:pPr>
            <a:r>
              <a:rPr lang="en-US" dirty="0" smtClean="0"/>
              <a:t>4</a:t>
            </a:r>
          </a:p>
          <a:p>
            <a:pPr marL="457200" indent="-457200">
              <a:buFont typeface="+mj-lt"/>
              <a:buAutoNum type="alphaLcParenR"/>
            </a:pPr>
            <a:r>
              <a:rPr lang="en-US" dirty="0" smtClean="0"/>
              <a:t>3</a:t>
            </a:r>
          </a:p>
          <a:p>
            <a:pPr marL="457200" indent="-457200">
              <a:buFont typeface="+mj-lt"/>
              <a:buAutoNum type="alphaLcParenR"/>
            </a:pPr>
            <a:r>
              <a:rPr lang="en-US" dirty="0" smtClean="0"/>
              <a:t>2</a:t>
            </a:r>
          </a:p>
          <a:p>
            <a:pPr marL="457200" indent="-457200">
              <a:buFont typeface="+mj-lt"/>
              <a:buAutoNum type="alphaLcParenR"/>
            </a:pPr>
            <a:r>
              <a:rPr lang="en-US" dirty="0" smtClean="0"/>
              <a:t>None</a:t>
            </a:r>
          </a:p>
          <a:p>
            <a:pPr marL="457200" indent="-457200">
              <a:buFont typeface="+mj-lt"/>
              <a:buAutoNum type="alphaLcParenR"/>
            </a:pPr>
            <a:endParaRPr lang="en-US" dirty="0" smtClean="0"/>
          </a:p>
          <a:p>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794" y="1700808"/>
            <a:ext cx="3590166"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181506"/>
      </p:ext>
    </p:extLst>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buNone/>
            </a:pPr>
            <a:r>
              <a:rPr lang="en-IN" b="1" dirty="0"/>
              <a:t>Answer: Option B</a:t>
            </a:r>
            <a:endParaRPr lang="en-IN" dirty="0"/>
          </a:p>
          <a:p>
            <a:pPr marL="0" indent="0">
              <a:buNone/>
            </a:pPr>
            <a:r>
              <a:rPr lang="en-US" b="1" dirty="0" smtClean="0"/>
              <a:t>Explanation:</a:t>
            </a:r>
            <a:endParaRPr lang="en-IN" b="1" dirty="0" smtClean="0"/>
          </a:p>
          <a:p>
            <a:pPr marL="0" indent="0">
              <a:buNone/>
            </a:pPr>
            <a:r>
              <a:rPr lang="en-IN" dirty="0" smtClean="0"/>
              <a:t>Object </a:t>
            </a:r>
            <a:r>
              <a:rPr lang="en-IN" dirty="0"/>
              <a:t>will be created each time whenever we use new keyword. So, 2 object will be created simply for the first two line and matter is with remaining two bottom line. String c="</a:t>
            </a:r>
            <a:r>
              <a:rPr lang="en-IN" dirty="0" err="1"/>
              <a:t>examveda</a:t>
            </a:r>
            <a:r>
              <a:rPr lang="en-IN" dirty="0"/>
              <a:t>" creates an object and store it in String pool, next time when we are writing String d="</a:t>
            </a:r>
            <a:r>
              <a:rPr lang="en-IN" dirty="0" err="1"/>
              <a:t>examveda</a:t>
            </a:r>
            <a:r>
              <a:rPr lang="en-IN" dirty="0"/>
              <a:t>" it will first check in String pool whether object already exists or not. Since, it is existing, no new object will be created. Hence reference "d" points to existing object "</a:t>
            </a:r>
            <a:r>
              <a:rPr lang="en-IN" dirty="0" err="1"/>
              <a:t>examveda</a:t>
            </a:r>
            <a:r>
              <a:rPr lang="en-IN" dirty="0"/>
              <a:t>". So ultimately 3 object will be created at the end.</a:t>
            </a:r>
          </a:p>
          <a:p>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790507286"/>
      </p:ext>
    </p:extLst>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10. How many constructor String class have?</a:t>
            </a:r>
            <a:endParaRPr lang="en-IN" dirty="0"/>
          </a:p>
        </p:txBody>
      </p:sp>
      <p:sp>
        <p:nvSpPr>
          <p:cNvPr id="3" name="Content Placeholder 2"/>
          <p:cNvSpPr>
            <a:spLocks noGrp="1"/>
          </p:cNvSpPr>
          <p:nvPr>
            <p:ph idx="1"/>
          </p:nvPr>
        </p:nvSpPr>
        <p:spPr/>
        <p:txBody>
          <a:bodyPr/>
          <a:lstStyle/>
          <a:p>
            <a:pPr marL="457200" indent="-457200">
              <a:buFont typeface="+mj-lt"/>
              <a:buAutoNum type="alphaLcParenR"/>
            </a:pPr>
            <a:r>
              <a:rPr lang="en-US" dirty="0" smtClean="0"/>
              <a:t>2</a:t>
            </a:r>
          </a:p>
          <a:p>
            <a:pPr marL="457200" indent="-457200">
              <a:buFont typeface="+mj-lt"/>
              <a:buAutoNum type="alphaLcParenR"/>
            </a:pPr>
            <a:r>
              <a:rPr lang="en-US" dirty="0" smtClean="0"/>
              <a:t>7</a:t>
            </a:r>
          </a:p>
          <a:p>
            <a:pPr marL="457200" indent="-457200">
              <a:buFont typeface="+mj-lt"/>
              <a:buAutoNum type="alphaLcParenR"/>
            </a:pPr>
            <a:r>
              <a:rPr lang="en-US" dirty="0" smtClean="0"/>
              <a:t>13</a:t>
            </a:r>
          </a:p>
          <a:p>
            <a:pPr marL="457200" indent="-457200">
              <a:buFont typeface="+mj-lt"/>
              <a:buAutoNum type="alphaLcParenR"/>
            </a:pPr>
            <a:r>
              <a:rPr lang="en-US" dirty="0" smtClean="0"/>
              <a:t>11</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182768162"/>
      </p:ext>
    </p:extLst>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Answer: Option C</a:t>
            </a:r>
            <a:endParaRPr lang="en-IN" dirty="0"/>
          </a:p>
          <a:p>
            <a:pPr marL="0" indent="0">
              <a:buNone/>
            </a:pPr>
            <a:r>
              <a:rPr lang="en-US" b="1" dirty="0" smtClean="0"/>
              <a:t>Explanation</a:t>
            </a:r>
            <a:endParaRPr lang="en-IN" dirty="0"/>
          </a:p>
          <a:p>
            <a:pPr marL="0" indent="0">
              <a:buNone/>
            </a:pPr>
            <a:r>
              <a:rPr lang="en-IN" dirty="0"/>
              <a:t>The String class has over 60 methods and 13 constructors.</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535181506"/>
      </p:ext>
    </p:extLst>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11.</a:t>
            </a:r>
            <a:r>
              <a:rPr lang="en-IN" dirty="0"/>
              <a:t> What </a:t>
            </a:r>
            <a:r>
              <a:rPr lang="en-IN" dirty="0" smtClean="0"/>
              <a:t>is the </a:t>
            </a:r>
            <a:r>
              <a:rPr lang="en-IN" dirty="0"/>
              <a:t>output </a:t>
            </a:r>
            <a:r>
              <a:rPr lang="en-IN" dirty="0" smtClean="0"/>
              <a:t>for </a:t>
            </a:r>
            <a:r>
              <a:rPr lang="en-IN" dirty="0"/>
              <a:t>the following code?</a:t>
            </a:r>
          </a:p>
        </p:txBody>
      </p:sp>
      <p:sp>
        <p:nvSpPr>
          <p:cNvPr id="3" name="Content Placeholder 2"/>
          <p:cNvSpPr>
            <a:spLocks noGrp="1"/>
          </p:cNvSpPr>
          <p:nvPr>
            <p:ph idx="1"/>
          </p:nvPr>
        </p:nvSpPr>
        <p:spPr>
          <a:xfrm>
            <a:off x="457200" y="1268760"/>
            <a:ext cx="8229600" cy="4705003"/>
          </a:xfrm>
        </p:spPr>
        <p:txBody>
          <a:bodyPr/>
          <a:lstStyle/>
          <a:p>
            <a:pPr marL="0" indent="0">
              <a:buNone/>
            </a:pPr>
            <a:endParaRPr lang="en-US" dirty="0"/>
          </a:p>
          <a:p>
            <a:endParaRPr lang="en-US" dirty="0" smtClean="0"/>
          </a:p>
          <a:p>
            <a:endParaRPr lang="en-US" dirty="0"/>
          </a:p>
          <a:p>
            <a:endParaRPr lang="en-US" dirty="0" smtClean="0"/>
          </a:p>
          <a:p>
            <a:endParaRPr lang="en-US" dirty="0"/>
          </a:p>
          <a:p>
            <a:endParaRPr lang="en-US" dirty="0" smtClean="0"/>
          </a:p>
          <a:p>
            <a:pPr marL="457200" indent="-457200">
              <a:buFont typeface="+mj-lt"/>
              <a:buAutoNum type="alphaLcParenR"/>
            </a:pPr>
            <a:r>
              <a:rPr lang="en-IN" dirty="0" err="1"/>
              <a:t>a</a:t>
            </a:r>
            <a:r>
              <a:rPr lang="en-IN" dirty="0" err="1" smtClean="0"/>
              <a:t>bcdefghi</a:t>
            </a:r>
            <a:endParaRPr lang="en-IN" dirty="0" smtClean="0"/>
          </a:p>
          <a:p>
            <a:pPr marL="457200" indent="-457200">
              <a:buFont typeface="+mj-lt"/>
              <a:buAutoNum type="alphaLcParenR"/>
            </a:pPr>
            <a:r>
              <a:rPr lang="en-IN" dirty="0" err="1"/>
              <a:t>a</a:t>
            </a:r>
            <a:r>
              <a:rPr lang="en-IN" dirty="0" err="1" smtClean="0"/>
              <a:t>bcdefdef</a:t>
            </a:r>
            <a:endParaRPr lang="en-IN" dirty="0" smtClean="0"/>
          </a:p>
          <a:p>
            <a:pPr marL="457200" indent="-457200">
              <a:buFont typeface="+mj-lt"/>
              <a:buAutoNum type="alphaLcParenR"/>
            </a:pPr>
            <a:r>
              <a:rPr lang="en-IN" dirty="0" err="1"/>
              <a:t>a</a:t>
            </a:r>
            <a:r>
              <a:rPr lang="en-IN" dirty="0" err="1" smtClean="0"/>
              <a:t>bcghidef</a:t>
            </a:r>
            <a:endParaRPr lang="en-IN" dirty="0" smtClean="0"/>
          </a:p>
          <a:p>
            <a:pPr marL="457200" indent="-457200">
              <a:buFont typeface="+mj-lt"/>
              <a:buAutoNum type="alphaLcParenR"/>
            </a:pPr>
            <a:r>
              <a:rPr lang="en-IN" dirty="0" err="1"/>
              <a:t>abcghighi</a:t>
            </a:r>
            <a:endParaRPr lang="en-IN" dirty="0" smtClean="0"/>
          </a:p>
          <a:p>
            <a:pPr marL="457200" indent="-457200">
              <a:buFont typeface="+mj-lt"/>
              <a:buAutoNum type="alphaLcParenR"/>
            </a:pPr>
            <a:endParaRPr lang="en-US" dirty="0"/>
          </a:p>
          <a:p>
            <a:endParaRPr lang="en-US" dirty="0" smtClean="0"/>
          </a:p>
          <a:p>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214" y="1484784"/>
            <a:ext cx="3562350"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0507286"/>
      </p:ext>
    </p:extLst>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Answer:</a:t>
            </a:r>
            <a:r>
              <a:rPr lang="en-IN" dirty="0"/>
              <a:t> Option </a:t>
            </a:r>
            <a:r>
              <a:rPr lang="en-IN" b="1" dirty="0"/>
              <a:t>C</a:t>
            </a:r>
            <a:endParaRPr lang="en-IN" dirty="0"/>
          </a:p>
          <a:p>
            <a:pPr marL="0" indent="0">
              <a:buNone/>
            </a:pPr>
            <a:r>
              <a:rPr lang="en-IN" b="1" dirty="0"/>
              <a:t>Explanation:</a:t>
            </a:r>
            <a:endParaRPr lang="en-IN" dirty="0"/>
          </a:p>
          <a:p>
            <a:pPr marL="0" indent="0">
              <a:buNone/>
            </a:pPr>
            <a:r>
              <a:rPr lang="en-IN" dirty="0"/>
              <a:t>After line 7 executes, both s2 and s3 refer to a String object that contains the value "</a:t>
            </a:r>
            <a:r>
              <a:rPr lang="en-IN" dirty="0" err="1"/>
              <a:t>def</a:t>
            </a:r>
            <a:r>
              <a:rPr lang="en-IN" dirty="0"/>
              <a:t>". When line 8 executes, a new String object is created with the value "</a:t>
            </a:r>
            <a:r>
              <a:rPr lang="en-IN" dirty="0" err="1"/>
              <a:t>ghi</a:t>
            </a:r>
            <a:r>
              <a:rPr lang="en-IN" dirty="0"/>
              <a:t>", to which s2 refers. The reference variable s3 still refers to the (immutable) String object with the value "</a:t>
            </a:r>
            <a:r>
              <a:rPr lang="en-IN" dirty="0" err="1"/>
              <a:t>def</a:t>
            </a:r>
            <a:r>
              <a:rPr lang="en-IN" dirty="0"/>
              <a:t>".</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790507286"/>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200" dirty="0"/>
              <a:t>2. </a:t>
            </a:r>
            <a:r>
              <a:rPr lang="en-IN" sz="2200" b="1" dirty="0"/>
              <a:t> </a:t>
            </a:r>
            <a:r>
              <a:rPr lang="en-IN" sz="2200" dirty="0"/>
              <a:t>what will be the output of the following program?</a:t>
            </a:r>
            <a:r>
              <a:rPr lang="en-IN" dirty="0"/>
              <a:t/>
            </a:r>
            <a:br>
              <a:rPr lang="en-IN" dirty="0"/>
            </a:br>
            <a:endParaRPr lang="en-IN" dirty="0"/>
          </a:p>
        </p:txBody>
      </p:sp>
      <p:sp>
        <p:nvSpPr>
          <p:cNvPr id="5" name="Content Placeholder 4"/>
          <p:cNvSpPr>
            <a:spLocks noGrp="1"/>
          </p:cNvSpPr>
          <p:nvPr>
            <p:ph idx="1"/>
          </p:nvPr>
        </p:nvSpPr>
        <p:spPr>
          <a:xfrm>
            <a:off x="467544" y="1124744"/>
            <a:ext cx="8229600" cy="4824536"/>
          </a:xfrm>
        </p:spPr>
        <p:txBody>
          <a:bodyPr>
            <a:normAutofit fontScale="85000" lnSpcReduction="20000"/>
          </a:bodyPr>
          <a:lstStyle/>
          <a:p>
            <a:pPr marL="0" indent="0">
              <a:buNone/>
            </a:pPr>
            <a:r>
              <a:rPr lang="en-IN" b="1" dirty="0" smtClean="0"/>
              <a:t>public  class </a:t>
            </a:r>
            <a:r>
              <a:rPr lang="en-IN" b="1" dirty="0"/>
              <a:t>Test { </a:t>
            </a:r>
          </a:p>
          <a:p>
            <a:pPr marL="0" indent="0">
              <a:buNone/>
            </a:pPr>
            <a:r>
              <a:rPr lang="en-IN" b="1" dirty="0" smtClean="0"/>
              <a:t>public static </a:t>
            </a:r>
            <a:r>
              <a:rPr lang="en-IN" b="1" dirty="0"/>
              <a:t>void main(String[] </a:t>
            </a:r>
            <a:r>
              <a:rPr lang="en-IN" b="1" dirty="0" err="1"/>
              <a:t>args</a:t>
            </a:r>
            <a:r>
              <a:rPr lang="en-IN" b="1" dirty="0"/>
              <a:t>) </a:t>
            </a:r>
          </a:p>
          <a:p>
            <a:pPr marL="0" indent="0">
              <a:buNone/>
            </a:pPr>
            <a:r>
              <a:rPr lang="en-IN" b="1" dirty="0"/>
              <a:t>	{ </a:t>
            </a:r>
          </a:p>
          <a:p>
            <a:pPr marL="0" indent="0">
              <a:buNone/>
            </a:pPr>
            <a:r>
              <a:rPr lang="en-IN" b="1" dirty="0"/>
              <a:t>		</a:t>
            </a:r>
            <a:r>
              <a:rPr lang="en-IN" b="1" dirty="0" err="1"/>
              <a:t>int</a:t>
            </a:r>
            <a:r>
              <a:rPr lang="en-IN" b="1" dirty="0"/>
              <a:t> i = 0; </a:t>
            </a:r>
          </a:p>
          <a:p>
            <a:pPr marL="0" indent="0">
              <a:buNone/>
            </a:pPr>
            <a:r>
              <a:rPr lang="en-IN" b="1" dirty="0"/>
              <a:t>		for (</a:t>
            </a:r>
            <a:r>
              <a:rPr lang="en-IN" b="1" dirty="0" err="1"/>
              <a:t>System.out.println</a:t>
            </a:r>
            <a:r>
              <a:rPr lang="en-IN" b="1" dirty="0"/>
              <a:t>("HI"); i &lt; 1; i++) </a:t>
            </a:r>
          </a:p>
          <a:p>
            <a:pPr marL="0" indent="0">
              <a:buNone/>
            </a:pPr>
            <a:r>
              <a:rPr lang="en-IN" b="1" dirty="0"/>
              <a:t>			</a:t>
            </a:r>
            <a:r>
              <a:rPr lang="en-IN" b="1" dirty="0" err="1"/>
              <a:t>System.out.println</a:t>
            </a:r>
            <a:r>
              <a:rPr lang="en-IN" b="1" dirty="0"/>
              <a:t>("HELLO </a:t>
            </a:r>
            <a:r>
              <a:rPr lang="en-IN" b="1" dirty="0" smtClean="0"/>
              <a:t>"); </a:t>
            </a:r>
            <a:endParaRPr lang="en-IN" b="1" dirty="0"/>
          </a:p>
          <a:p>
            <a:pPr marL="0" indent="0">
              <a:buNone/>
            </a:pPr>
            <a:r>
              <a:rPr lang="en-IN" b="1" dirty="0"/>
              <a:t>	} </a:t>
            </a:r>
          </a:p>
          <a:p>
            <a:pPr marL="0" indent="0">
              <a:buNone/>
            </a:pPr>
            <a:r>
              <a:rPr lang="en-IN" b="1" dirty="0" smtClean="0"/>
              <a:t>}</a:t>
            </a:r>
          </a:p>
          <a:p>
            <a:pPr marL="0" indent="0">
              <a:buNone/>
            </a:pPr>
            <a:r>
              <a:rPr lang="en-IN" dirty="0"/>
              <a:t>Output:</a:t>
            </a:r>
            <a:br>
              <a:rPr lang="en-IN" dirty="0"/>
            </a:br>
            <a:r>
              <a:rPr lang="en-IN" dirty="0"/>
              <a:t>1. HI</a:t>
            </a:r>
            <a:br>
              <a:rPr lang="en-IN" dirty="0"/>
            </a:br>
            <a:r>
              <a:rPr lang="en-IN" dirty="0" smtClean="0"/>
              <a:t>HELLO</a:t>
            </a:r>
            <a:r>
              <a:rPr lang="en-IN" dirty="0"/>
              <a:t/>
            </a:r>
            <a:br>
              <a:rPr lang="en-IN" dirty="0"/>
            </a:br>
            <a:r>
              <a:rPr lang="en-IN" dirty="0"/>
              <a:t>2. No Output</a:t>
            </a:r>
            <a:br>
              <a:rPr lang="en-IN" dirty="0"/>
            </a:br>
            <a:r>
              <a:rPr lang="en-IN" dirty="0"/>
              <a:t>3. Compile time error</a:t>
            </a:r>
            <a:br>
              <a:rPr lang="en-IN" dirty="0"/>
            </a:br>
            <a:r>
              <a:rPr lang="en-IN" dirty="0"/>
              <a:t>4. </a:t>
            </a:r>
            <a:r>
              <a:rPr lang="en-IN" dirty="0" smtClean="0"/>
              <a:t>HELLO</a:t>
            </a:r>
            <a:endParaRPr lang="en-IN" b="1" dirty="0"/>
          </a:p>
        </p:txBody>
      </p:sp>
    </p:spTree>
    <p:extLst>
      <p:ext uri="{BB962C8B-B14F-4D97-AF65-F5344CB8AC3E}">
        <p14:creationId xmlns:p14="http://schemas.microsoft.com/office/powerpoint/2010/main" val="216583115"/>
      </p:ext>
    </p:extLst>
  </p:cSld>
  <p:clrMapOvr>
    <a:masterClrMapping/>
  </p:clrMapOvr>
  <p:transition spd="slow">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12. </a:t>
            </a:r>
            <a:r>
              <a:rPr lang="en-IN" dirty="0"/>
              <a:t>What is </a:t>
            </a:r>
            <a:r>
              <a:rPr lang="en-IN" dirty="0" smtClean="0"/>
              <a:t>the output for </a:t>
            </a:r>
            <a:r>
              <a:rPr lang="en-IN" dirty="0"/>
              <a:t>the following </a:t>
            </a:r>
            <a:r>
              <a:rPr lang="en-IN" dirty="0" smtClean="0"/>
              <a:t>code snippet?</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a:t>String d = "bookkeeper"; </a:t>
            </a:r>
            <a:endParaRPr lang="en-IN" dirty="0" smtClean="0"/>
          </a:p>
          <a:p>
            <a:pPr marL="0" indent="0">
              <a:buNone/>
            </a:pPr>
            <a:r>
              <a:rPr lang="en-IN" dirty="0" err="1" smtClean="0"/>
              <a:t>d.substring</a:t>
            </a:r>
            <a:r>
              <a:rPr lang="en-IN" dirty="0" smtClean="0"/>
              <a:t>(1,7);</a:t>
            </a:r>
          </a:p>
          <a:p>
            <a:pPr marL="0" indent="0">
              <a:buNone/>
            </a:pPr>
            <a:r>
              <a:rPr lang="en-IN" dirty="0" smtClean="0"/>
              <a:t> </a:t>
            </a:r>
            <a:r>
              <a:rPr lang="en-IN" dirty="0"/>
              <a:t>d = "w" + d; </a:t>
            </a:r>
            <a:endParaRPr lang="en-IN" dirty="0" smtClean="0"/>
          </a:p>
          <a:p>
            <a:pPr marL="0" indent="0">
              <a:buNone/>
            </a:pPr>
            <a:r>
              <a:rPr lang="en-IN" dirty="0" err="1" smtClean="0"/>
              <a:t>d.append</a:t>
            </a:r>
            <a:r>
              <a:rPr lang="en-IN" dirty="0"/>
              <a:t>("woo"); </a:t>
            </a:r>
            <a:endParaRPr lang="en-IN" dirty="0" smtClean="0"/>
          </a:p>
          <a:p>
            <a:pPr marL="0" indent="0">
              <a:buNone/>
            </a:pPr>
            <a:r>
              <a:rPr lang="en-IN" dirty="0" err="1" smtClean="0"/>
              <a:t>System.out.println</a:t>
            </a:r>
            <a:r>
              <a:rPr lang="en-IN" dirty="0" smtClean="0"/>
              <a:t>(d);</a:t>
            </a:r>
          </a:p>
          <a:p>
            <a:pPr marL="0" indent="0">
              <a:buNone/>
            </a:pPr>
            <a:endParaRPr lang="en-US" dirty="0" smtClean="0"/>
          </a:p>
          <a:p>
            <a:pPr marL="457200" indent="-457200">
              <a:buFont typeface="+mj-lt"/>
              <a:buAutoNum type="alphaLcParenR"/>
            </a:pPr>
            <a:r>
              <a:rPr lang="en-IN" dirty="0" err="1"/>
              <a:t>w</a:t>
            </a:r>
            <a:r>
              <a:rPr lang="en-IN" dirty="0" err="1" smtClean="0"/>
              <a:t>ookkeewoo</a:t>
            </a:r>
            <a:endParaRPr lang="en-IN" dirty="0" smtClean="0"/>
          </a:p>
          <a:p>
            <a:pPr marL="457200" indent="-457200">
              <a:buFont typeface="+mj-lt"/>
              <a:buAutoNum type="alphaLcParenR"/>
            </a:pPr>
            <a:r>
              <a:rPr lang="en-IN" dirty="0" err="1"/>
              <a:t>w</a:t>
            </a:r>
            <a:r>
              <a:rPr lang="en-IN" dirty="0" err="1" smtClean="0"/>
              <a:t>bookkeeper</a:t>
            </a:r>
            <a:endParaRPr lang="en-IN" dirty="0" smtClean="0"/>
          </a:p>
          <a:p>
            <a:pPr marL="457200" indent="-457200">
              <a:buFont typeface="+mj-lt"/>
              <a:buAutoNum type="alphaLcParenR"/>
            </a:pPr>
            <a:r>
              <a:rPr lang="en-IN" dirty="0" err="1"/>
              <a:t>w</a:t>
            </a:r>
            <a:r>
              <a:rPr lang="en-IN" dirty="0" err="1" smtClean="0"/>
              <a:t>bookkeewoo</a:t>
            </a:r>
            <a:endParaRPr lang="en-IN" dirty="0" smtClean="0"/>
          </a:p>
          <a:p>
            <a:pPr marL="457200" indent="-457200">
              <a:buFont typeface="+mj-lt"/>
              <a:buAutoNum type="alphaLcParenR"/>
            </a:pPr>
            <a:r>
              <a:rPr lang="en-IN" dirty="0"/>
              <a:t>Compilation fails</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182768162"/>
      </p:ext>
    </p:extLst>
  </p:cSld>
  <p:clrMapOvr>
    <a:masterClrMapping/>
  </p:clrMapOvr>
  <p:transition spd="slow">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Answer:</a:t>
            </a:r>
            <a:r>
              <a:rPr lang="en-IN" dirty="0"/>
              <a:t> Option </a:t>
            </a:r>
            <a:r>
              <a:rPr lang="en-IN" b="1" dirty="0"/>
              <a:t>D</a:t>
            </a:r>
            <a:endParaRPr lang="en-IN" dirty="0"/>
          </a:p>
          <a:p>
            <a:pPr marL="0" indent="0">
              <a:buNone/>
            </a:pPr>
            <a:r>
              <a:rPr lang="en-IN" b="1" dirty="0"/>
              <a:t>Explanation:</a:t>
            </a:r>
            <a:endParaRPr lang="en-IN" dirty="0"/>
          </a:p>
          <a:p>
            <a:pPr marL="0" indent="0">
              <a:buNone/>
            </a:pPr>
            <a:r>
              <a:rPr lang="en-IN" dirty="0"/>
              <a:t>In line 4 the code calls a </a:t>
            </a:r>
            <a:r>
              <a:rPr lang="en-IN" dirty="0" err="1"/>
              <a:t>StringBuffer</a:t>
            </a:r>
            <a:r>
              <a:rPr lang="en-IN" dirty="0"/>
              <a:t> method, append() on a String object</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535181506"/>
      </p:ext>
    </p:extLst>
  </p:cSld>
  <p:clrMapOvr>
    <a:masterClrMapping/>
  </p:clrMapOvr>
  <p:transition spd="slow">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13. </a:t>
            </a:r>
            <a:r>
              <a:rPr lang="en-IN" dirty="0"/>
              <a:t>What </a:t>
            </a:r>
            <a:r>
              <a:rPr lang="en-IN" dirty="0" smtClean="0"/>
              <a:t>is the </a:t>
            </a:r>
            <a:r>
              <a:rPr lang="en-IN" dirty="0"/>
              <a:t>output </a:t>
            </a:r>
            <a:r>
              <a:rPr lang="en-IN" dirty="0" smtClean="0"/>
              <a:t>for </a:t>
            </a:r>
            <a:r>
              <a:rPr lang="en-IN" dirty="0"/>
              <a:t>the following </a:t>
            </a:r>
            <a:r>
              <a:rPr lang="en-IN" dirty="0" smtClean="0"/>
              <a:t>code snippet?</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r>
              <a:rPr lang="en-IN" dirty="0"/>
              <a:t>String a = "ABCD"; </a:t>
            </a:r>
            <a:endParaRPr lang="en-IN" dirty="0" smtClean="0"/>
          </a:p>
          <a:p>
            <a:pPr marL="0" indent="0">
              <a:buNone/>
            </a:pPr>
            <a:r>
              <a:rPr lang="en-IN" dirty="0" smtClean="0"/>
              <a:t>String </a:t>
            </a:r>
            <a:r>
              <a:rPr lang="en-IN" dirty="0"/>
              <a:t>b = </a:t>
            </a:r>
            <a:r>
              <a:rPr lang="en-IN" dirty="0" err="1"/>
              <a:t>a.toLowerCase</a:t>
            </a:r>
            <a:r>
              <a:rPr lang="en-IN" dirty="0"/>
              <a:t>(); </a:t>
            </a:r>
            <a:endParaRPr lang="en-IN" dirty="0" smtClean="0"/>
          </a:p>
          <a:p>
            <a:pPr marL="0" indent="0">
              <a:buNone/>
            </a:pPr>
            <a:r>
              <a:rPr lang="en-IN" dirty="0" err="1" smtClean="0"/>
              <a:t>b.replace</a:t>
            </a:r>
            <a:r>
              <a:rPr lang="en-IN" dirty="0"/>
              <a:t>('</a:t>
            </a:r>
            <a:r>
              <a:rPr lang="en-IN" dirty="0" err="1"/>
              <a:t>a','d</a:t>
            </a:r>
            <a:r>
              <a:rPr lang="en-IN" dirty="0" smtClean="0"/>
              <a:t>');</a:t>
            </a:r>
          </a:p>
          <a:p>
            <a:pPr marL="0" indent="0">
              <a:buNone/>
            </a:pPr>
            <a:r>
              <a:rPr lang="en-IN" dirty="0" smtClean="0"/>
              <a:t> </a:t>
            </a:r>
            <a:r>
              <a:rPr lang="en-IN" dirty="0" err="1"/>
              <a:t>b.replace</a:t>
            </a:r>
            <a:r>
              <a:rPr lang="en-IN" dirty="0"/>
              <a:t>('</a:t>
            </a:r>
            <a:r>
              <a:rPr lang="en-IN" dirty="0" err="1"/>
              <a:t>b','c</a:t>
            </a:r>
            <a:r>
              <a:rPr lang="en-IN" dirty="0"/>
              <a:t>'); </a:t>
            </a:r>
            <a:endParaRPr lang="en-IN" dirty="0" smtClean="0"/>
          </a:p>
          <a:p>
            <a:pPr marL="0" indent="0">
              <a:buNone/>
            </a:pPr>
            <a:r>
              <a:rPr lang="en-IN" dirty="0" err="1" smtClean="0"/>
              <a:t>System.out.println</a:t>
            </a:r>
            <a:r>
              <a:rPr lang="en-IN" dirty="0" smtClean="0"/>
              <a:t>(b);</a:t>
            </a:r>
          </a:p>
          <a:p>
            <a:pPr marL="0" indent="0">
              <a:buNone/>
            </a:pPr>
            <a:endParaRPr lang="en-US" dirty="0"/>
          </a:p>
          <a:p>
            <a:pPr marL="457200" indent="-457200">
              <a:buFont typeface="+mj-lt"/>
              <a:buAutoNum type="alphaLcParenR"/>
            </a:pPr>
            <a:r>
              <a:rPr lang="en-IN" dirty="0" err="1" smtClean="0"/>
              <a:t>Abcd</a:t>
            </a:r>
            <a:endParaRPr lang="en-IN" dirty="0" smtClean="0"/>
          </a:p>
          <a:p>
            <a:pPr marL="457200" indent="-457200">
              <a:buFont typeface="+mj-lt"/>
              <a:buAutoNum type="alphaLcParenR"/>
            </a:pPr>
            <a:r>
              <a:rPr lang="en-IN" dirty="0" smtClean="0"/>
              <a:t>ABCD</a:t>
            </a:r>
          </a:p>
          <a:p>
            <a:pPr marL="457200" indent="-457200">
              <a:buFont typeface="+mj-lt"/>
              <a:buAutoNum type="alphaLcParenR"/>
            </a:pPr>
            <a:r>
              <a:rPr lang="en-IN" dirty="0" err="1" smtClean="0"/>
              <a:t>Dccd</a:t>
            </a:r>
            <a:endParaRPr lang="en-IN" dirty="0" smtClean="0"/>
          </a:p>
          <a:p>
            <a:pPr marL="457200" indent="-457200">
              <a:buFont typeface="+mj-lt"/>
              <a:buAutoNum type="alphaLcParenR"/>
            </a:pPr>
            <a:r>
              <a:rPr lang="en-IN" dirty="0" err="1"/>
              <a:t>dcba</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790507286"/>
      </p:ext>
    </p:extLst>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marL="0" indent="0">
              <a:buNone/>
            </a:pPr>
            <a:r>
              <a:rPr lang="en-IN" b="1" dirty="0"/>
              <a:t>Answer:</a:t>
            </a:r>
            <a:r>
              <a:rPr lang="en-IN" dirty="0"/>
              <a:t> Option </a:t>
            </a:r>
            <a:r>
              <a:rPr lang="en-IN" b="1" dirty="0"/>
              <a:t>A</a:t>
            </a:r>
            <a:endParaRPr lang="en-IN" dirty="0"/>
          </a:p>
          <a:p>
            <a:pPr marL="0" indent="0">
              <a:buNone/>
            </a:pPr>
            <a:r>
              <a:rPr lang="en-IN" b="1" dirty="0"/>
              <a:t>Explanation:</a:t>
            </a:r>
            <a:endParaRPr lang="en-IN" dirty="0"/>
          </a:p>
          <a:p>
            <a:pPr marL="0" indent="0">
              <a:buNone/>
            </a:pPr>
            <a:r>
              <a:rPr lang="en-IN" dirty="0"/>
              <a:t>String objects are immutable, they cannot be changed, in this case we are talking about the replace method which returns a new String object resulting from replacing all occurrences of </a:t>
            </a:r>
            <a:r>
              <a:rPr lang="en-IN" dirty="0" err="1"/>
              <a:t>oldChar</a:t>
            </a:r>
            <a:r>
              <a:rPr lang="en-IN" dirty="0"/>
              <a:t> in this string with </a:t>
            </a:r>
            <a:r>
              <a:rPr lang="en-IN" dirty="0" err="1"/>
              <a:t>newChar</a:t>
            </a:r>
            <a:r>
              <a:rPr lang="en-IN" dirty="0"/>
              <a:t>.</a:t>
            </a:r>
          </a:p>
          <a:p>
            <a:pPr marL="0" indent="0">
              <a:buNone/>
            </a:pPr>
            <a:r>
              <a:rPr lang="en-IN" dirty="0" err="1"/>
              <a:t>b.replace</a:t>
            </a:r>
            <a:r>
              <a:rPr lang="en-IN" dirty="0"/>
              <a:t>(char </a:t>
            </a:r>
            <a:r>
              <a:rPr lang="en-IN" dirty="0" err="1"/>
              <a:t>oldChar</a:t>
            </a:r>
            <a:r>
              <a:rPr lang="en-IN" dirty="0"/>
              <a:t>, char </a:t>
            </a:r>
            <a:r>
              <a:rPr lang="en-IN" dirty="0" err="1"/>
              <a:t>newChar</a:t>
            </a:r>
            <a:r>
              <a:rPr lang="en-IN" dirty="0"/>
              <a:t>);</a:t>
            </a:r>
          </a:p>
          <a:p>
            <a:pPr marL="0" indent="0">
              <a:buNone/>
            </a:pPr>
            <a:r>
              <a:rPr lang="en-IN" dirty="0"/>
              <a:t>But since this is only a temporary String it must either be put to use straight away i.e.</a:t>
            </a:r>
          </a:p>
          <a:p>
            <a:pPr marL="0" indent="0">
              <a:buNone/>
            </a:pPr>
            <a:r>
              <a:rPr lang="en-IN" dirty="0" err="1"/>
              <a:t>System.out.println</a:t>
            </a:r>
            <a:r>
              <a:rPr lang="en-IN" dirty="0"/>
              <a:t>(</a:t>
            </a:r>
            <a:r>
              <a:rPr lang="en-IN" dirty="0" err="1"/>
              <a:t>b.replace</a:t>
            </a:r>
            <a:r>
              <a:rPr lang="en-IN" dirty="0"/>
              <a:t>('</a:t>
            </a:r>
            <a:r>
              <a:rPr lang="en-IN" dirty="0" err="1"/>
              <a:t>a','d</a:t>
            </a:r>
            <a:r>
              <a:rPr lang="en-IN" dirty="0"/>
              <a:t>'));</a:t>
            </a:r>
          </a:p>
          <a:p>
            <a:pPr marL="0" indent="0">
              <a:buNone/>
            </a:pPr>
            <a:r>
              <a:rPr lang="en-IN" dirty="0"/>
              <a:t>Or a new variable must be assigned its value i.e.</a:t>
            </a:r>
          </a:p>
          <a:p>
            <a:pPr marL="0" indent="0">
              <a:buNone/>
            </a:pPr>
            <a:r>
              <a:rPr lang="en-IN" dirty="0"/>
              <a:t>String c = </a:t>
            </a:r>
            <a:r>
              <a:rPr lang="en-IN" dirty="0" err="1"/>
              <a:t>b.replace</a:t>
            </a:r>
            <a:r>
              <a:rPr lang="en-IN" dirty="0"/>
              <a:t>('</a:t>
            </a:r>
            <a:r>
              <a:rPr lang="en-IN" dirty="0" err="1"/>
              <a:t>a','d</a:t>
            </a:r>
            <a:r>
              <a:rPr lang="en-IN" dirty="0"/>
              <a:t>');</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182768162"/>
      </p:ext>
    </p:extLst>
  </p:cSld>
  <p:clrMapOvr>
    <a:masterClrMapping/>
  </p:clrMapOvr>
  <p:transition spd="slow">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06760"/>
          </a:xfrm>
        </p:spPr>
        <p:txBody>
          <a:bodyPr>
            <a:normAutofit fontScale="90000"/>
          </a:bodyPr>
          <a:lstStyle/>
          <a:p>
            <a:r>
              <a:rPr lang="en-US" dirty="0" smtClean="0"/>
              <a:t>14. </a:t>
            </a:r>
            <a:r>
              <a:rPr lang="en-IN" dirty="0"/>
              <a:t>What </a:t>
            </a:r>
            <a:r>
              <a:rPr lang="en-IN" dirty="0" smtClean="0"/>
              <a:t>is the </a:t>
            </a:r>
            <a:r>
              <a:rPr lang="en-IN" dirty="0"/>
              <a:t>output </a:t>
            </a:r>
            <a:r>
              <a:rPr lang="en-IN" dirty="0" smtClean="0"/>
              <a:t>for </a:t>
            </a:r>
            <a:r>
              <a:rPr lang="en-IN" dirty="0"/>
              <a:t>the following code?</a:t>
            </a:r>
          </a:p>
        </p:txBody>
      </p:sp>
      <p:sp>
        <p:nvSpPr>
          <p:cNvPr id="3" name="Content Placeholder 2"/>
          <p:cNvSpPr>
            <a:spLocks noGrp="1"/>
          </p:cNvSpPr>
          <p:nvPr>
            <p:ph idx="1"/>
          </p:nvPr>
        </p:nvSpPr>
        <p:spPr>
          <a:xfrm>
            <a:off x="457200" y="1268760"/>
            <a:ext cx="8229600" cy="4705003"/>
          </a:xfrm>
        </p:spPr>
        <p:txBody>
          <a:bodyPr>
            <a:normAutofit fontScale="47500" lnSpcReduction="20000"/>
          </a:bodyPr>
          <a:lstStyle/>
          <a:p>
            <a:pPr marL="0" indent="0">
              <a:buNone/>
            </a:pPr>
            <a:r>
              <a:rPr lang="en-IN" dirty="0"/>
              <a:t>public class Test { </a:t>
            </a:r>
            <a:endParaRPr lang="en-IN" dirty="0" smtClean="0"/>
          </a:p>
          <a:p>
            <a:pPr marL="0" indent="0">
              <a:buNone/>
            </a:pPr>
            <a:r>
              <a:rPr lang="en-IN" dirty="0" smtClean="0"/>
              <a:t>public </a:t>
            </a:r>
            <a:r>
              <a:rPr lang="en-IN" dirty="0"/>
              <a:t>static void main(String[] </a:t>
            </a:r>
            <a:r>
              <a:rPr lang="en-IN" dirty="0" err="1"/>
              <a:t>args</a:t>
            </a:r>
            <a:r>
              <a:rPr lang="en-IN" dirty="0"/>
              <a:t>) </a:t>
            </a:r>
            <a:r>
              <a:rPr lang="en-IN" dirty="0" smtClean="0"/>
              <a:t>{</a:t>
            </a:r>
          </a:p>
          <a:p>
            <a:pPr marL="0" indent="0">
              <a:buNone/>
            </a:pPr>
            <a:r>
              <a:rPr lang="en-IN" dirty="0" smtClean="0"/>
              <a:t> </a:t>
            </a:r>
            <a:r>
              <a:rPr lang="en-IN" dirty="0"/>
              <a:t>final </a:t>
            </a:r>
            <a:r>
              <a:rPr lang="en-IN" dirty="0" err="1"/>
              <a:t>StringBuffer</a:t>
            </a:r>
            <a:r>
              <a:rPr lang="en-IN" dirty="0"/>
              <a:t> a = new </a:t>
            </a:r>
            <a:r>
              <a:rPr lang="en-IN" dirty="0" err="1"/>
              <a:t>StringBuffer</a:t>
            </a:r>
            <a:r>
              <a:rPr lang="en-IN" dirty="0"/>
              <a:t>(); </a:t>
            </a:r>
            <a:endParaRPr lang="en-IN" dirty="0" smtClean="0"/>
          </a:p>
          <a:p>
            <a:pPr marL="0" indent="0">
              <a:buNone/>
            </a:pPr>
            <a:r>
              <a:rPr lang="en-IN" dirty="0" smtClean="0"/>
              <a:t>final </a:t>
            </a:r>
            <a:r>
              <a:rPr lang="en-IN" dirty="0" err="1"/>
              <a:t>StringBuffer</a:t>
            </a:r>
            <a:r>
              <a:rPr lang="en-IN" dirty="0"/>
              <a:t> b = new </a:t>
            </a:r>
            <a:r>
              <a:rPr lang="en-IN" dirty="0" err="1"/>
              <a:t>StringBuffer</a:t>
            </a:r>
            <a:r>
              <a:rPr lang="en-IN" dirty="0"/>
              <a:t>(); </a:t>
            </a:r>
            <a:endParaRPr lang="en-IN" dirty="0" smtClean="0"/>
          </a:p>
          <a:p>
            <a:pPr marL="0" indent="0">
              <a:buNone/>
            </a:pPr>
            <a:r>
              <a:rPr lang="en-IN" dirty="0" smtClean="0"/>
              <a:t>new </a:t>
            </a:r>
            <a:r>
              <a:rPr lang="en-IN" dirty="0"/>
              <a:t>Thread() </a:t>
            </a:r>
            <a:r>
              <a:rPr lang="en-IN" dirty="0" smtClean="0"/>
              <a:t>{</a:t>
            </a:r>
          </a:p>
          <a:p>
            <a:pPr marL="0" indent="0">
              <a:buNone/>
            </a:pPr>
            <a:r>
              <a:rPr lang="en-IN" dirty="0" smtClean="0"/>
              <a:t> </a:t>
            </a:r>
            <a:r>
              <a:rPr lang="en-IN" dirty="0"/>
              <a:t>public void run() { </a:t>
            </a:r>
            <a:endParaRPr lang="en-IN" dirty="0" smtClean="0"/>
          </a:p>
          <a:p>
            <a:pPr marL="0" indent="0">
              <a:buNone/>
            </a:pPr>
            <a:r>
              <a:rPr lang="en-IN" dirty="0" err="1" smtClean="0"/>
              <a:t>System.out.print</a:t>
            </a:r>
            <a:r>
              <a:rPr lang="en-IN" dirty="0" smtClean="0"/>
              <a:t>(</a:t>
            </a:r>
            <a:r>
              <a:rPr lang="en-IN" dirty="0" err="1" smtClean="0"/>
              <a:t>a.append</a:t>
            </a:r>
            <a:r>
              <a:rPr lang="en-IN" dirty="0"/>
              <a:t>("A")); </a:t>
            </a:r>
            <a:endParaRPr lang="en-IN" dirty="0" smtClean="0"/>
          </a:p>
          <a:p>
            <a:pPr marL="0" indent="0">
              <a:buNone/>
            </a:pPr>
            <a:r>
              <a:rPr lang="en-IN" dirty="0" smtClean="0"/>
              <a:t>synchronized(b</a:t>
            </a:r>
            <a:r>
              <a:rPr lang="en-IN" dirty="0"/>
              <a:t>) </a:t>
            </a:r>
            <a:r>
              <a:rPr lang="en-IN" dirty="0" smtClean="0"/>
              <a:t>{ </a:t>
            </a:r>
          </a:p>
          <a:p>
            <a:pPr marL="0" indent="0">
              <a:buNone/>
            </a:pPr>
            <a:r>
              <a:rPr lang="en-IN" dirty="0" err="1" smtClean="0"/>
              <a:t>System.out.print</a:t>
            </a:r>
            <a:r>
              <a:rPr lang="en-IN" dirty="0" smtClean="0"/>
              <a:t>(</a:t>
            </a:r>
            <a:r>
              <a:rPr lang="en-IN" dirty="0" err="1" smtClean="0"/>
              <a:t>b.append</a:t>
            </a:r>
            <a:r>
              <a:rPr lang="en-IN" dirty="0"/>
              <a:t>("B")); </a:t>
            </a:r>
            <a:endParaRPr lang="en-IN" dirty="0" smtClean="0"/>
          </a:p>
          <a:p>
            <a:pPr marL="0" indent="0">
              <a:buNone/>
            </a:pPr>
            <a:r>
              <a:rPr lang="en-IN" dirty="0" smtClean="0"/>
              <a:t>}</a:t>
            </a:r>
          </a:p>
          <a:p>
            <a:pPr marL="0" indent="0">
              <a:buNone/>
            </a:pPr>
            <a:r>
              <a:rPr lang="en-IN" dirty="0" smtClean="0"/>
              <a:t> }</a:t>
            </a:r>
          </a:p>
          <a:p>
            <a:pPr marL="0" indent="0">
              <a:buNone/>
            </a:pPr>
            <a:r>
              <a:rPr lang="en-IN" dirty="0" smtClean="0"/>
              <a:t> }.</a:t>
            </a:r>
            <a:r>
              <a:rPr lang="en-IN" dirty="0"/>
              <a:t>start</a:t>
            </a:r>
            <a:r>
              <a:rPr lang="en-IN" dirty="0" smtClean="0"/>
              <a:t>(); </a:t>
            </a:r>
          </a:p>
          <a:p>
            <a:pPr marL="0" indent="0">
              <a:buNone/>
            </a:pPr>
            <a:r>
              <a:rPr lang="en-IN" dirty="0" smtClean="0"/>
              <a:t>new </a:t>
            </a:r>
            <a:r>
              <a:rPr lang="en-IN" dirty="0"/>
              <a:t>Thread() { </a:t>
            </a:r>
            <a:endParaRPr lang="en-IN" dirty="0" smtClean="0"/>
          </a:p>
          <a:p>
            <a:pPr marL="0" indent="0">
              <a:buNone/>
            </a:pPr>
            <a:r>
              <a:rPr lang="en-IN" dirty="0" smtClean="0"/>
              <a:t>public </a:t>
            </a:r>
            <a:r>
              <a:rPr lang="en-IN" dirty="0"/>
              <a:t>void run() { </a:t>
            </a:r>
            <a:endParaRPr lang="en-IN" dirty="0" smtClean="0"/>
          </a:p>
          <a:p>
            <a:pPr marL="0" indent="0">
              <a:buNone/>
            </a:pPr>
            <a:r>
              <a:rPr lang="en-IN" dirty="0" err="1" smtClean="0"/>
              <a:t>System.out.print</a:t>
            </a:r>
            <a:r>
              <a:rPr lang="en-IN" dirty="0" smtClean="0"/>
              <a:t>(</a:t>
            </a:r>
            <a:r>
              <a:rPr lang="en-IN" dirty="0" err="1" smtClean="0"/>
              <a:t>b.append</a:t>
            </a:r>
            <a:r>
              <a:rPr lang="en-IN" dirty="0"/>
              <a:t>("C</a:t>
            </a:r>
            <a:r>
              <a:rPr lang="en-IN" dirty="0" smtClean="0"/>
              <a:t>"));</a:t>
            </a:r>
          </a:p>
          <a:p>
            <a:pPr marL="0" indent="0">
              <a:buNone/>
            </a:pPr>
            <a:r>
              <a:rPr lang="en-IN" dirty="0" smtClean="0"/>
              <a:t> </a:t>
            </a:r>
            <a:r>
              <a:rPr lang="en-IN" dirty="0"/>
              <a:t>synchronized(a) { </a:t>
            </a:r>
            <a:endParaRPr lang="en-IN" dirty="0" smtClean="0"/>
          </a:p>
          <a:p>
            <a:pPr marL="0" indent="0">
              <a:buNone/>
            </a:pPr>
            <a:r>
              <a:rPr lang="en-IN" dirty="0" err="1" smtClean="0"/>
              <a:t>System.out.print</a:t>
            </a:r>
            <a:r>
              <a:rPr lang="en-IN" dirty="0" smtClean="0"/>
              <a:t>(</a:t>
            </a:r>
            <a:r>
              <a:rPr lang="en-IN" dirty="0" err="1" smtClean="0"/>
              <a:t>a.append</a:t>
            </a:r>
            <a:r>
              <a:rPr lang="en-IN" dirty="0"/>
              <a:t>("D</a:t>
            </a:r>
            <a:r>
              <a:rPr lang="en-IN" dirty="0" smtClean="0"/>
              <a:t>"));</a:t>
            </a:r>
          </a:p>
          <a:p>
            <a:pPr marL="0" indent="0">
              <a:buNone/>
            </a:pPr>
            <a:r>
              <a:rPr lang="en-IN" dirty="0" smtClean="0"/>
              <a:t> }</a:t>
            </a:r>
          </a:p>
          <a:p>
            <a:pPr marL="0" indent="0">
              <a:buNone/>
            </a:pPr>
            <a:r>
              <a:rPr lang="en-IN" dirty="0" smtClean="0"/>
              <a:t> }</a:t>
            </a:r>
          </a:p>
          <a:p>
            <a:pPr marL="0" indent="0">
              <a:buNone/>
            </a:pPr>
            <a:r>
              <a:rPr lang="en-IN" dirty="0" smtClean="0"/>
              <a:t> </a:t>
            </a:r>
            <a:r>
              <a:rPr lang="en-IN" dirty="0"/>
              <a:t>}.start(); </a:t>
            </a:r>
            <a:endParaRPr lang="en-IN" dirty="0" smtClean="0"/>
          </a:p>
          <a:p>
            <a:pPr marL="0" indent="0">
              <a:buNone/>
            </a:pPr>
            <a:r>
              <a:rPr lang="en-IN" dirty="0" smtClean="0"/>
              <a:t>} </a:t>
            </a:r>
          </a:p>
          <a:p>
            <a:pPr marL="0" indent="0">
              <a:buNone/>
            </a:pPr>
            <a:r>
              <a:rPr lang="en-IN" dirty="0" smtClean="0"/>
              <a:t>}</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535181506"/>
      </p:ext>
    </p:extLst>
  </p:cSld>
  <p:clrMapOvr>
    <a:masterClrMapping/>
  </p:clrMapOvr>
  <p:transition spd="slow">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457200" indent="-457200">
              <a:buFont typeface="+mj-lt"/>
              <a:buAutoNum type="alphaUcPeriod"/>
            </a:pPr>
            <a:r>
              <a:rPr lang="en-IN" dirty="0" smtClean="0"/>
              <a:t>ACCBAD</a:t>
            </a:r>
          </a:p>
          <a:p>
            <a:pPr marL="457200" indent="-457200">
              <a:buFont typeface="+mj-lt"/>
              <a:buAutoNum type="alphaUcPeriod"/>
            </a:pPr>
            <a:r>
              <a:rPr lang="en-IN" dirty="0" smtClean="0"/>
              <a:t>ABBCAD</a:t>
            </a:r>
          </a:p>
          <a:p>
            <a:pPr marL="457200" indent="-457200">
              <a:buFont typeface="+mj-lt"/>
              <a:buAutoNum type="alphaUcPeriod"/>
            </a:pPr>
            <a:r>
              <a:rPr lang="en-IN" dirty="0" smtClean="0"/>
              <a:t>CDDACB</a:t>
            </a:r>
          </a:p>
          <a:p>
            <a:pPr marL="457200" indent="-457200">
              <a:buFont typeface="+mj-lt"/>
              <a:buAutoNum type="alphaUcPeriod"/>
            </a:pPr>
            <a:r>
              <a:rPr lang="en-IN" dirty="0"/>
              <a:t>Indeterminate output</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790507286"/>
      </p:ext>
    </p:extLst>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218728"/>
          </a:xfrm>
        </p:spPr>
        <p:txBody>
          <a:bodyPr>
            <a:normAutofit fontScale="90000"/>
          </a:bodyPr>
          <a:lstStyle/>
          <a:p>
            <a:endParaRPr lang="en-IN" dirty="0"/>
          </a:p>
        </p:txBody>
      </p:sp>
      <p:sp>
        <p:nvSpPr>
          <p:cNvPr id="3" name="Content Placeholder 2"/>
          <p:cNvSpPr>
            <a:spLocks noGrp="1"/>
          </p:cNvSpPr>
          <p:nvPr>
            <p:ph idx="1"/>
          </p:nvPr>
        </p:nvSpPr>
        <p:spPr>
          <a:xfrm>
            <a:off x="467544" y="1052736"/>
            <a:ext cx="8229600" cy="4921027"/>
          </a:xfrm>
        </p:spPr>
        <p:txBody>
          <a:bodyPr>
            <a:normAutofit fontScale="62500" lnSpcReduction="20000"/>
          </a:bodyPr>
          <a:lstStyle/>
          <a:p>
            <a:pPr marL="0" indent="0">
              <a:buNone/>
            </a:pPr>
            <a:r>
              <a:rPr lang="en-IN" b="1" dirty="0"/>
              <a:t>Answer:</a:t>
            </a:r>
            <a:r>
              <a:rPr lang="en-IN" dirty="0"/>
              <a:t> Option </a:t>
            </a:r>
            <a:r>
              <a:rPr lang="en-IN" b="1" dirty="0"/>
              <a:t>D</a:t>
            </a:r>
            <a:endParaRPr lang="en-IN" dirty="0"/>
          </a:p>
          <a:p>
            <a:pPr marL="0" indent="0">
              <a:buNone/>
            </a:pPr>
            <a:r>
              <a:rPr lang="en-IN" b="1" dirty="0"/>
              <a:t>Explanation:</a:t>
            </a:r>
            <a:endParaRPr lang="en-IN" dirty="0"/>
          </a:p>
          <a:p>
            <a:pPr marL="0" indent="0">
              <a:buNone/>
            </a:pPr>
            <a:r>
              <a:rPr lang="en-IN" dirty="0"/>
              <a:t>It gives different output while executing the same compiled code at different times.</a:t>
            </a:r>
          </a:p>
          <a:p>
            <a:pPr marL="0" indent="0">
              <a:buNone/>
            </a:pPr>
            <a:r>
              <a:rPr lang="en-IN" dirty="0"/>
              <a:t>C:\&gt;javac Test.java </a:t>
            </a:r>
            <a:endParaRPr lang="en-IN" dirty="0" smtClean="0"/>
          </a:p>
          <a:p>
            <a:pPr marL="0" indent="0">
              <a:buNone/>
            </a:pPr>
            <a:r>
              <a:rPr lang="en-IN" dirty="0" smtClean="0"/>
              <a:t>C</a:t>
            </a:r>
            <a:r>
              <a:rPr lang="en-IN" dirty="0"/>
              <a:t>:\&gt;java Test </a:t>
            </a:r>
            <a:endParaRPr lang="en-IN" dirty="0" smtClean="0"/>
          </a:p>
          <a:p>
            <a:pPr marL="0" indent="0">
              <a:buNone/>
            </a:pPr>
            <a:r>
              <a:rPr lang="en-IN" dirty="0" smtClean="0"/>
              <a:t>ABBCAD</a:t>
            </a:r>
          </a:p>
          <a:p>
            <a:pPr marL="0" indent="0">
              <a:buNone/>
            </a:pPr>
            <a:r>
              <a:rPr lang="en-IN" dirty="0" smtClean="0"/>
              <a:t> </a:t>
            </a:r>
            <a:r>
              <a:rPr lang="en-IN" dirty="0"/>
              <a:t>C:\&gt;java </a:t>
            </a:r>
            <a:r>
              <a:rPr lang="en-IN" dirty="0" smtClean="0"/>
              <a:t>Test</a:t>
            </a:r>
          </a:p>
          <a:p>
            <a:pPr marL="0" indent="0">
              <a:buNone/>
            </a:pPr>
            <a:r>
              <a:rPr lang="en-IN" dirty="0" smtClean="0"/>
              <a:t> ACADCB</a:t>
            </a:r>
          </a:p>
          <a:p>
            <a:pPr marL="0" indent="0">
              <a:buNone/>
            </a:pPr>
            <a:r>
              <a:rPr lang="en-IN" dirty="0" smtClean="0"/>
              <a:t> </a:t>
            </a:r>
            <a:r>
              <a:rPr lang="en-IN" dirty="0"/>
              <a:t>C:\&gt;java Test </a:t>
            </a:r>
            <a:endParaRPr lang="en-IN" dirty="0" smtClean="0"/>
          </a:p>
          <a:p>
            <a:pPr marL="0" indent="0">
              <a:buNone/>
            </a:pPr>
            <a:r>
              <a:rPr lang="en-IN" dirty="0" smtClean="0"/>
              <a:t>ACBCBAD</a:t>
            </a:r>
          </a:p>
          <a:p>
            <a:pPr marL="0" indent="0">
              <a:buNone/>
            </a:pPr>
            <a:r>
              <a:rPr lang="en-IN" dirty="0" smtClean="0"/>
              <a:t> </a:t>
            </a:r>
            <a:r>
              <a:rPr lang="en-IN" dirty="0"/>
              <a:t>C:\&gt;java Test </a:t>
            </a:r>
            <a:endParaRPr lang="en-IN" dirty="0" smtClean="0"/>
          </a:p>
          <a:p>
            <a:pPr marL="0" indent="0">
              <a:buNone/>
            </a:pPr>
            <a:r>
              <a:rPr lang="en-IN" dirty="0" smtClean="0"/>
              <a:t>ABBCAD</a:t>
            </a:r>
          </a:p>
          <a:p>
            <a:pPr marL="0" indent="0">
              <a:buNone/>
            </a:pPr>
            <a:r>
              <a:rPr lang="en-IN" dirty="0" smtClean="0"/>
              <a:t> </a:t>
            </a:r>
            <a:r>
              <a:rPr lang="en-IN" dirty="0"/>
              <a:t>C:\&gt;java Test </a:t>
            </a:r>
            <a:endParaRPr lang="en-IN" dirty="0" smtClean="0"/>
          </a:p>
          <a:p>
            <a:pPr marL="0" indent="0">
              <a:buNone/>
            </a:pPr>
            <a:r>
              <a:rPr lang="en-IN" dirty="0" smtClean="0"/>
              <a:t>ACBCBAD </a:t>
            </a:r>
          </a:p>
          <a:p>
            <a:pPr marL="0" indent="0">
              <a:buNone/>
            </a:pPr>
            <a:r>
              <a:rPr lang="en-IN" dirty="0" smtClean="0"/>
              <a:t>C</a:t>
            </a:r>
            <a:r>
              <a:rPr lang="en-IN" dirty="0"/>
              <a:t>:\&gt;java </a:t>
            </a:r>
            <a:r>
              <a:rPr lang="en-IN" dirty="0" smtClean="0"/>
              <a:t>Test</a:t>
            </a:r>
          </a:p>
          <a:p>
            <a:pPr marL="0" indent="0">
              <a:buNone/>
            </a:pPr>
            <a:r>
              <a:rPr lang="en-IN" dirty="0" smtClean="0"/>
              <a:t> </a:t>
            </a:r>
            <a:r>
              <a:rPr lang="en-IN" dirty="0"/>
              <a:t>ACBCBAD </a:t>
            </a:r>
            <a:endParaRPr lang="en-IN" dirty="0" smtClean="0"/>
          </a:p>
          <a:p>
            <a:pPr marL="0" indent="0">
              <a:buNone/>
            </a:pPr>
            <a:r>
              <a:rPr lang="en-IN" dirty="0" smtClean="0"/>
              <a:t>C</a:t>
            </a:r>
            <a:r>
              <a:rPr lang="en-IN" dirty="0"/>
              <a:t>:\&gt;java Test </a:t>
            </a:r>
            <a:endParaRPr lang="en-IN" dirty="0" smtClean="0"/>
          </a:p>
          <a:p>
            <a:pPr marL="0" indent="0">
              <a:buNone/>
            </a:pPr>
            <a:r>
              <a:rPr lang="en-IN" dirty="0" smtClean="0"/>
              <a:t>ABBCAD</a:t>
            </a:r>
            <a:endParaRPr lang="en-IN" dirty="0"/>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182768162"/>
      </p:ext>
    </p:extLst>
  </p:cSld>
  <p:clrMapOvr>
    <a:masterClrMapping/>
  </p:clrMapOvr>
  <p:transition spd="slow">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rot="10800000" flipV="1">
            <a:off x="457200" y="3212976"/>
            <a:ext cx="8229600" cy="792088"/>
          </a:xfrm>
        </p:spPr>
        <p:txBody>
          <a:bodyPr/>
          <a:lstStyle/>
          <a:p>
            <a:pPr algn="ctr"/>
            <a:r>
              <a:rPr lang="en-US" dirty="0" smtClean="0"/>
              <a:t>ARRAYS</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535181506"/>
      </p:ext>
    </p:extLst>
  </p:cSld>
  <p:clrMapOvr>
    <a:masterClrMapping/>
  </p:clrMapOvr>
  <p:transition spd="slow">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 In java arrays are</a:t>
            </a:r>
            <a:endParaRPr lang="en-IN" dirty="0"/>
          </a:p>
        </p:txBody>
      </p:sp>
      <p:sp>
        <p:nvSpPr>
          <p:cNvPr id="5" name="Content Placeholder 4"/>
          <p:cNvSpPr>
            <a:spLocks noGrp="1"/>
          </p:cNvSpPr>
          <p:nvPr>
            <p:ph idx="1"/>
          </p:nvPr>
        </p:nvSpPr>
        <p:spPr/>
        <p:txBody>
          <a:bodyPr/>
          <a:lstStyle/>
          <a:p>
            <a:pPr marL="457200" indent="-457200">
              <a:buFont typeface="+mj-lt"/>
              <a:buAutoNum type="alphaUcPeriod"/>
            </a:pPr>
            <a:r>
              <a:rPr lang="en-US" dirty="0" smtClean="0"/>
              <a:t>Objects</a:t>
            </a:r>
          </a:p>
          <a:p>
            <a:pPr marL="457200" indent="-457200">
              <a:buFont typeface="+mj-lt"/>
              <a:buAutoNum type="alphaUcPeriod"/>
            </a:pPr>
            <a:r>
              <a:rPr lang="en-US" dirty="0" smtClean="0"/>
              <a:t>Object </a:t>
            </a:r>
            <a:r>
              <a:rPr lang="en-US" dirty="0" err="1" smtClean="0"/>
              <a:t>referenes</a:t>
            </a:r>
            <a:endParaRPr lang="en-US" dirty="0" smtClean="0"/>
          </a:p>
          <a:p>
            <a:pPr marL="457200" indent="-457200">
              <a:buFont typeface="+mj-lt"/>
              <a:buAutoNum type="alphaUcPeriod"/>
            </a:pPr>
            <a:r>
              <a:rPr lang="en-US" dirty="0" smtClean="0"/>
              <a:t>Primitive data type</a:t>
            </a:r>
          </a:p>
          <a:p>
            <a:pPr marL="457200" indent="-457200">
              <a:buFont typeface="+mj-lt"/>
              <a:buAutoNum type="alphaUcPeriod"/>
            </a:pPr>
            <a:r>
              <a:rPr lang="en-US" dirty="0" smtClean="0"/>
              <a:t>None of the above</a:t>
            </a:r>
            <a:endParaRPr lang="en-IN" dirty="0"/>
          </a:p>
        </p:txBody>
      </p:sp>
      <p:sp>
        <p:nvSpPr>
          <p:cNvPr id="3" name="Footer Placeholder 2"/>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809558956"/>
      </p:ext>
    </p:extLst>
  </p:cSld>
  <p:clrMapOvr>
    <a:masterClrMapping/>
  </p:clrMapOvr>
  <p:transition spd="slow">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Answer: Option A</a:t>
            </a:r>
            <a:endParaRPr lang="en-IN" dirty="0"/>
          </a:p>
          <a:p>
            <a:pPr marL="0" indent="0">
              <a:buNone/>
            </a:pPr>
            <a:r>
              <a:rPr lang="en-US" b="1" dirty="0" smtClean="0"/>
              <a:t>Explanation</a:t>
            </a:r>
            <a:endParaRPr lang="en-IN" b="1" dirty="0" smtClean="0"/>
          </a:p>
          <a:p>
            <a:pPr marL="0" indent="0">
              <a:buNone/>
            </a:pPr>
            <a:r>
              <a:rPr lang="en-IN" dirty="0" smtClean="0"/>
              <a:t>In </a:t>
            </a:r>
            <a:r>
              <a:rPr lang="en-IN" dirty="0"/>
              <a:t>java an </a:t>
            </a:r>
            <a:r>
              <a:rPr lang="en-IN" b="1" dirty="0"/>
              <a:t>array</a:t>
            </a:r>
            <a:r>
              <a:rPr lang="en-IN" dirty="0"/>
              <a:t> is a container object that holds a fixed number of values of a single type. The length of an array is established when the array is created. After creation, its length is fixed.</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4278888052"/>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The answer is option (1</a:t>
            </a:r>
            <a:r>
              <a:rPr lang="en-IN" dirty="0" smtClean="0"/>
              <a:t>)</a:t>
            </a:r>
            <a:r>
              <a:rPr lang="en-IN" dirty="0"/>
              <a:t> </a:t>
            </a:r>
            <a:endParaRPr lang="en-IN" dirty="0" smtClean="0"/>
          </a:p>
          <a:p>
            <a:pPr marL="0" indent="0">
              <a:buNone/>
            </a:pPr>
            <a:r>
              <a:rPr lang="en-IN" dirty="0" smtClean="0"/>
              <a:t>HI</a:t>
            </a:r>
            <a:r>
              <a:rPr lang="en-IN" dirty="0"/>
              <a:t/>
            </a:r>
            <a:br>
              <a:rPr lang="en-IN" dirty="0"/>
            </a:br>
            <a:r>
              <a:rPr lang="en-IN" dirty="0"/>
              <a:t>HELLO</a:t>
            </a:r>
            <a:endParaRPr lang="en-IN" dirty="0" smtClean="0"/>
          </a:p>
          <a:p>
            <a:pPr marL="0" indent="0">
              <a:buNone/>
            </a:pPr>
            <a:r>
              <a:rPr lang="en-IN" b="1" dirty="0" err="1" smtClean="0"/>
              <a:t>Explanation:</a:t>
            </a:r>
            <a:r>
              <a:rPr lang="en-IN" dirty="0" err="1" smtClean="0"/>
              <a:t>I</a:t>
            </a:r>
            <a:r>
              <a:rPr lang="en-IN" dirty="0" smtClean="0"/>
              <a:t> </a:t>
            </a:r>
            <a:r>
              <a:rPr lang="en-IN" dirty="0"/>
              <a:t>n the initialization section we can take any valid java statement including </a:t>
            </a:r>
            <a:r>
              <a:rPr lang="en-IN" dirty="0" err="1"/>
              <a:t>System.out.println</a:t>
            </a:r>
            <a:r>
              <a:rPr lang="en-IN" dirty="0"/>
              <a:t>(). In the for loop initialization section is executed only once that’s why here it will print first HI and after that HELLO </a:t>
            </a:r>
          </a:p>
          <a:p>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56897647"/>
      </p:ext>
    </p:extLst>
  </p:cSld>
  <p:clrMapOvr>
    <a:masterClrMapping/>
  </p:clrMapOvr>
  <p:transition spd="slow">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Analyze the following code </a:t>
            </a:r>
            <a:r>
              <a:rPr lang="en-US" dirty="0" err="1" smtClean="0"/>
              <a:t>zand</a:t>
            </a:r>
            <a:r>
              <a:rPr lang="en-US" dirty="0" smtClean="0"/>
              <a:t> choose the correct statement </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smtClean="0"/>
          </a:p>
          <a:p>
            <a:endParaRPr lang="en-US" dirty="0"/>
          </a:p>
          <a:p>
            <a:pPr marL="457200" indent="-457200">
              <a:buFont typeface="+mj-lt"/>
              <a:buAutoNum type="alphaUcPeriod"/>
            </a:pPr>
            <a:r>
              <a:rPr lang="en-IN" dirty="0"/>
              <a:t>The code has compile errors because the variable </a:t>
            </a:r>
            <a:r>
              <a:rPr lang="en-IN" dirty="0" err="1" smtClean="0"/>
              <a:t>arr</a:t>
            </a:r>
            <a:r>
              <a:rPr lang="en-IN" dirty="0" smtClean="0"/>
              <a:t>  cannot </a:t>
            </a:r>
            <a:r>
              <a:rPr lang="en-IN" dirty="0"/>
              <a:t>be changed once it is </a:t>
            </a:r>
            <a:r>
              <a:rPr lang="en-IN" dirty="0" smtClean="0"/>
              <a:t>assigned.</a:t>
            </a:r>
          </a:p>
          <a:p>
            <a:pPr marL="457200" indent="-457200">
              <a:buFont typeface="+mj-lt"/>
              <a:buAutoNum type="alphaUcPeriod"/>
            </a:pPr>
            <a:r>
              <a:rPr lang="en-IN" dirty="0"/>
              <a:t>The code has runtime errors because the variable </a:t>
            </a:r>
            <a:r>
              <a:rPr lang="en-IN" dirty="0" err="1" smtClean="0"/>
              <a:t>arr</a:t>
            </a:r>
            <a:r>
              <a:rPr lang="en-IN" dirty="0" smtClean="0"/>
              <a:t>  cannot </a:t>
            </a:r>
            <a:r>
              <a:rPr lang="en-IN" dirty="0"/>
              <a:t>be changed once it is </a:t>
            </a:r>
            <a:r>
              <a:rPr lang="en-IN" dirty="0" smtClean="0"/>
              <a:t>assigned</a:t>
            </a:r>
          </a:p>
          <a:p>
            <a:pPr marL="457200" indent="-457200">
              <a:buFont typeface="+mj-lt"/>
              <a:buAutoNum type="alphaUcPeriod"/>
            </a:pPr>
            <a:r>
              <a:rPr lang="en-IN" dirty="0"/>
              <a:t>The code can compile and run fine. The second line assigns a new array to arr</a:t>
            </a:r>
            <a:r>
              <a:rPr lang="en-IN" dirty="0" smtClean="0"/>
              <a:t>.</a:t>
            </a:r>
          </a:p>
          <a:p>
            <a:pPr marL="457200" indent="-457200">
              <a:buFont typeface="+mj-lt"/>
              <a:buAutoNum type="alphaUcPeriod"/>
            </a:pPr>
            <a:r>
              <a:rPr lang="en-IN" dirty="0" smtClean="0"/>
              <a:t>The </a:t>
            </a:r>
            <a:r>
              <a:rPr lang="en-IN" dirty="0"/>
              <a:t>code has compile errors because we cannot assign a different size array to </a:t>
            </a:r>
            <a:r>
              <a:rPr lang="en-IN" dirty="0"/>
              <a:t>arr</a:t>
            </a:r>
            <a:r>
              <a:rPr lang="en-IN" dirty="0"/>
              <a:t>.</a:t>
            </a:r>
            <a:endParaRPr lang="en-IN" b="1" dirty="0" smtClean="0"/>
          </a:p>
          <a:p>
            <a:pPr marL="457200" indent="-457200">
              <a:buFont typeface="+mj-lt"/>
              <a:buAutoNum type="alphaUcPeriod"/>
            </a:pPr>
            <a:endParaRPr lang="en-IN" b="1" dirty="0" smtClean="0"/>
          </a:p>
          <a:p>
            <a:pPr marL="457200" indent="-457200">
              <a:buFont typeface="+mj-lt"/>
              <a:buAutoNum type="alphaUcPeriod"/>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700808"/>
            <a:ext cx="2495550" cy="7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8317937"/>
      </p:ext>
    </p:extLst>
  </p:cSld>
  <p:clrMapOvr>
    <a:masterClrMapping/>
  </p:clrMapOvr>
  <p:transition spd="slow">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dirty="0"/>
          </a:p>
        </p:txBody>
      </p:sp>
      <p:sp>
        <p:nvSpPr>
          <p:cNvPr id="5" name="Content Placeholder 4"/>
          <p:cNvSpPr>
            <a:spLocks noGrp="1"/>
          </p:cNvSpPr>
          <p:nvPr>
            <p:ph idx="1"/>
          </p:nvPr>
        </p:nvSpPr>
        <p:spPr/>
        <p:txBody>
          <a:bodyPr/>
          <a:lstStyle/>
          <a:p>
            <a:pPr marL="0" indent="0">
              <a:buNone/>
            </a:pPr>
            <a:r>
              <a:rPr lang="en-IN" b="1" dirty="0"/>
              <a:t>Answer: Option C</a:t>
            </a:r>
            <a:endParaRPr lang="en-IN" dirty="0"/>
          </a:p>
        </p:txBody>
      </p:sp>
      <p:sp>
        <p:nvSpPr>
          <p:cNvPr id="3" name="Footer Placeholder 2"/>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658335149"/>
      </p:ext>
    </p:extLst>
  </p:cSld>
  <p:clrMapOvr>
    <a:masterClrMapping/>
  </p:clrMapOvr>
  <p:transition spd="slow">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When you pass an array to a method, the method receives_____.</a:t>
            </a:r>
            <a:endParaRPr lang="en-IN" dirty="0"/>
          </a:p>
        </p:txBody>
      </p:sp>
      <p:sp>
        <p:nvSpPr>
          <p:cNvPr id="3" name="Content Placeholder 2"/>
          <p:cNvSpPr>
            <a:spLocks noGrp="1"/>
          </p:cNvSpPr>
          <p:nvPr>
            <p:ph idx="1"/>
          </p:nvPr>
        </p:nvSpPr>
        <p:spPr/>
        <p:txBody>
          <a:bodyPr/>
          <a:lstStyle/>
          <a:p>
            <a:pPr marL="457200" indent="-457200">
              <a:buFont typeface="+mj-lt"/>
              <a:buAutoNum type="alphaUcPeriod"/>
            </a:pPr>
            <a:r>
              <a:rPr lang="en-IN" dirty="0"/>
              <a:t>A copy of the array</a:t>
            </a:r>
            <a:r>
              <a:rPr lang="en-IN" dirty="0" smtClean="0"/>
              <a:t>.</a:t>
            </a:r>
          </a:p>
          <a:p>
            <a:pPr marL="457200" indent="-457200">
              <a:buFont typeface="+mj-lt"/>
              <a:buAutoNum type="alphaUcPeriod"/>
            </a:pPr>
            <a:r>
              <a:rPr lang="en-IN" dirty="0"/>
              <a:t>A copy of the first element</a:t>
            </a:r>
            <a:r>
              <a:rPr lang="en-IN" dirty="0" smtClean="0"/>
              <a:t>.</a:t>
            </a:r>
          </a:p>
          <a:p>
            <a:pPr marL="457200" indent="-457200">
              <a:buFont typeface="+mj-lt"/>
              <a:buAutoNum type="alphaUcPeriod"/>
            </a:pPr>
            <a:r>
              <a:rPr lang="en-IN" dirty="0"/>
              <a:t>The reference of the array</a:t>
            </a:r>
            <a:r>
              <a:rPr lang="en-IN" dirty="0" smtClean="0"/>
              <a:t>.</a:t>
            </a:r>
          </a:p>
          <a:p>
            <a:pPr marL="457200" indent="-457200">
              <a:buFont typeface="+mj-lt"/>
              <a:buAutoNum type="alphaUcPeriod"/>
            </a:pPr>
            <a:r>
              <a:rPr lang="en-IN" dirty="0"/>
              <a:t>The length of the </a:t>
            </a:r>
            <a:r>
              <a:rPr lang="en-IN" dirty="0" smtClean="0"/>
              <a:t>array.</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748440816"/>
      </p:ext>
    </p:extLst>
  </p:cSld>
  <p:clrMapOvr>
    <a:masterClrMapping/>
  </p:clrMapOvr>
  <p:transition spd="slow">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a:t/>
            </a:r>
            <a:br>
              <a:rPr lang="en-IN" dirty="0"/>
            </a:br>
            <a:endParaRPr lang="en-IN" dirty="0"/>
          </a:p>
        </p:txBody>
      </p:sp>
      <p:sp>
        <p:nvSpPr>
          <p:cNvPr id="3" name="Content Placeholder 2"/>
          <p:cNvSpPr>
            <a:spLocks noGrp="1"/>
          </p:cNvSpPr>
          <p:nvPr>
            <p:ph idx="1"/>
          </p:nvPr>
        </p:nvSpPr>
        <p:spPr/>
        <p:txBody>
          <a:bodyPr/>
          <a:lstStyle/>
          <a:p>
            <a:r>
              <a:rPr lang="en-IN" b="1" dirty="0"/>
              <a:t>Answer: Option C</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409849580"/>
      </p:ext>
    </p:extLst>
  </p:cSld>
  <p:clrMapOvr>
    <a:masterClrMapping/>
  </p:clrMapOvr>
  <p:transition spd="slow">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4. What is the value of a[1] after the following code snippet is executed?</a:t>
            </a:r>
            <a:endParaRPr lang="en-IN" dirty="0"/>
          </a:p>
        </p:txBody>
      </p:sp>
      <p:sp>
        <p:nvSpPr>
          <p:cNvPr id="5" name="Content Placeholder 4"/>
          <p:cNvSpPr>
            <a:spLocks noGrp="1"/>
          </p:cNvSpPr>
          <p:nvPr>
            <p:ph idx="1"/>
          </p:nvPr>
        </p:nvSpPr>
        <p:spPr/>
        <p:txBody>
          <a:bodyPr/>
          <a:lstStyle/>
          <a:p>
            <a:pPr marL="457200" indent="-457200">
              <a:buFont typeface="+mj-lt"/>
              <a:buAutoNum type="alphaUcPeriod"/>
            </a:pPr>
            <a:endParaRPr lang="en-US" dirty="0" smtClean="0"/>
          </a:p>
          <a:p>
            <a:pPr marL="457200" indent="-457200">
              <a:buFont typeface="+mj-lt"/>
              <a:buAutoNum type="alphaUcPeriod"/>
            </a:pPr>
            <a:endParaRPr lang="en-US" dirty="0"/>
          </a:p>
          <a:p>
            <a:pPr marL="457200" indent="-457200">
              <a:buFont typeface="+mj-lt"/>
              <a:buAutoNum type="alphaUcPeriod"/>
            </a:pPr>
            <a:endParaRPr lang="en-US" dirty="0" smtClean="0"/>
          </a:p>
          <a:p>
            <a:pPr marL="457200" indent="-457200">
              <a:buFont typeface="+mj-lt"/>
              <a:buAutoNum type="alphaUcPeriod"/>
            </a:pPr>
            <a:endParaRPr lang="en-US" dirty="0"/>
          </a:p>
          <a:p>
            <a:pPr marL="457200" indent="-457200">
              <a:buFont typeface="+mj-lt"/>
              <a:buAutoNum type="alphaUcPeriod"/>
            </a:pPr>
            <a:r>
              <a:rPr lang="en-US" dirty="0" smtClean="0"/>
              <a:t>0</a:t>
            </a:r>
          </a:p>
          <a:p>
            <a:pPr marL="457200" indent="-457200">
              <a:buFont typeface="+mj-lt"/>
              <a:buAutoNum type="alphaUcPeriod"/>
            </a:pPr>
            <a:r>
              <a:rPr lang="en-US" dirty="0" smtClean="0"/>
              <a:t>1</a:t>
            </a:r>
          </a:p>
          <a:p>
            <a:pPr marL="457200" indent="-457200">
              <a:buFont typeface="+mj-lt"/>
              <a:buAutoNum type="alphaUcPeriod"/>
            </a:pPr>
            <a:r>
              <a:rPr lang="en-US" dirty="0" smtClean="0"/>
              <a:t>2</a:t>
            </a:r>
          </a:p>
          <a:p>
            <a:pPr marL="457200" indent="-457200">
              <a:buFont typeface="+mj-lt"/>
              <a:buAutoNum type="alphaUcPeriod"/>
            </a:pPr>
            <a:r>
              <a:rPr lang="en-US" dirty="0"/>
              <a:t>3</a:t>
            </a:r>
            <a:endParaRPr lang="en-US" dirty="0" smtClean="0"/>
          </a:p>
          <a:p>
            <a:endParaRPr lang="en-IN" dirty="0"/>
          </a:p>
        </p:txBody>
      </p:sp>
      <p:sp>
        <p:nvSpPr>
          <p:cNvPr id="3" name="Footer Placeholder 2"/>
          <p:cNvSpPr>
            <a:spLocks noGrp="1"/>
          </p:cNvSpPr>
          <p:nvPr>
            <p:ph type="ftr" sz="quarter" idx="3"/>
          </p:nvPr>
        </p:nvSpPr>
        <p:spPr/>
        <p:txBody>
          <a:bodyPr/>
          <a:lstStyle/>
          <a:p>
            <a:r>
              <a:rPr lang="en-US" smtClean="0"/>
              <a:t>© 2016 SMART Training Resources Pvt. Ltd.</a:t>
            </a: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916832"/>
            <a:ext cx="3528392"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8335149"/>
      </p:ext>
    </p:extLst>
  </p:cSld>
  <p:clrMapOvr>
    <a:masterClrMapping/>
  </p:clrMapOvr>
  <p:transition spd="slow">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marL="0" indent="0">
              <a:buNone/>
            </a:pPr>
            <a:r>
              <a:rPr lang="en-IN" b="1" dirty="0"/>
              <a:t>Answer: Option B</a:t>
            </a:r>
            <a:endParaRPr lang="en-IN" dirty="0"/>
          </a:p>
          <a:p>
            <a:pPr marL="0" indent="0">
              <a:buNone/>
            </a:pPr>
            <a:r>
              <a:rPr lang="en-US" b="1" dirty="0" smtClean="0"/>
              <a:t>Explanation:</a:t>
            </a:r>
            <a:endParaRPr lang="en-IN" b="1" dirty="0" smtClean="0"/>
          </a:p>
          <a:p>
            <a:pPr marL="0" indent="0">
              <a:buNone/>
            </a:pPr>
            <a:r>
              <a:rPr lang="en-IN" dirty="0" smtClean="0"/>
              <a:t>when </a:t>
            </a:r>
            <a:r>
              <a:rPr lang="en-IN" dirty="0"/>
              <a:t>i = 0;</a:t>
            </a:r>
            <a:br>
              <a:rPr lang="en-IN" dirty="0"/>
            </a:br>
            <a:r>
              <a:rPr lang="en-IN" dirty="0"/>
              <a:t>a[i] = a[(a[i]+3)%</a:t>
            </a:r>
            <a:r>
              <a:rPr lang="en-IN" dirty="0" err="1"/>
              <a:t>a.length</a:t>
            </a:r>
            <a:r>
              <a:rPr lang="en-IN" dirty="0"/>
              <a:t>] //</a:t>
            </a:r>
            <a:r>
              <a:rPr lang="en-IN" dirty="0" err="1"/>
              <a:t>a.length</a:t>
            </a:r>
            <a:r>
              <a:rPr lang="en-IN" dirty="0"/>
              <a:t> =5;</a:t>
            </a:r>
            <a:br>
              <a:rPr lang="en-IN" dirty="0"/>
            </a:br>
            <a:r>
              <a:rPr lang="en-IN" dirty="0"/>
              <a:t>a[0] = a[(a[0]+3)%5];</a:t>
            </a:r>
            <a:br>
              <a:rPr lang="en-IN" dirty="0"/>
            </a:br>
            <a:r>
              <a:rPr lang="en-IN" dirty="0"/>
              <a:t>a[0] = a[(0+3)%5] ; // 3</a:t>
            </a:r>
            <a:br>
              <a:rPr lang="en-IN" dirty="0"/>
            </a:br>
            <a:r>
              <a:rPr lang="en-IN" dirty="0"/>
              <a:t>a[0] = a[3] = 1</a:t>
            </a:r>
            <a:br>
              <a:rPr lang="en-IN" dirty="0"/>
            </a:br>
            <a:r>
              <a:rPr lang="en-IN" dirty="0"/>
              <a:t>when i = 1;</a:t>
            </a:r>
            <a:br>
              <a:rPr lang="en-IN" dirty="0"/>
            </a:br>
            <a:r>
              <a:rPr lang="en-IN" dirty="0"/>
              <a:t>a[1]=a[(a[1]+3)%5];</a:t>
            </a:r>
            <a:br>
              <a:rPr lang="en-IN" dirty="0"/>
            </a:br>
            <a:r>
              <a:rPr lang="en-IN" dirty="0"/>
              <a:t>a[1]=a[(2+3)%5];</a:t>
            </a:r>
            <a:br>
              <a:rPr lang="en-IN" dirty="0"/>
            </a:br>
            <a:r>
              <a:rPr lang="en-IN" dirty="0"/>
              <a:t>a[1]=a[0];</a:t>
            </a:r>
            <a:br>
              <a:rPr lang="en-IN" dirty="0"/>
            </a:br>
            <a:r>
              <a:rPr lang="en-IN" dirty="0"/>
              <a:t>a[1]=1;</a:t>
            </a:r>
            <a:br>
              <a:rPr lang="en-IN" dirty="0"/>
            </a:br>
            <a:r>
              <a:rPr lang="en-IN" b="1" dirty="0"/>
              <a:t>Therefore a[1] is equal to 1</a:t>
            </a:r>
            <a:endParaRPr lang="en-IN" dirty="0"/>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748440816"/>
      </p:ext>
    </p:extLst>
  </p:cSld>
  <p:clrMapOvr>
    <a:masterClrMapping/>
  </p:clrMapOvr>
  <p:transition spd="slow">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IN" dirty="0"/>
              <a:t> What is the output of this program?</a:t>
            </a:r>
            <a:endParaRPr lang="en-IN" dirty="0"/>
          </a:p>
        </p:txBody>
      </p:sp>
      <p:sp>
        <p:nvSpPr>
          <p:cNvPr id="3" name="Content Placeholder 2"/>
          <p:cNvSpPr>
            <a:spLocks noGrp="1"/>
          </p:cNvSpPr>
          <p:nvPr>
            <p:ph idx="1"/>
          </p:nvPr>
        </p:nvSpPr>
        <p:spPr>
          <a:xfrm>
            <a:off x="457200" y="1484784"/>
            <a:ext cx="8229600" cy="4488979"/>
          </a:xfrm>
        </p:spPr>
        <p:txBody>
          <a:bodyPr>
            <a:normAutofit fontScale="62500" lnSpcReduction="20000"/>
          </a:bodyPr>
          <a:lstStyle/>
          <a:p>
            <a:pPr marL="0" indent="0" fontAlgn="t">
              <a:buNone/>
            </a:pPr>
            <a:r>
              <a:rPr lang="en-IN" b="1" dirty="0"/>
              <a:t>class</a:t>
            </a:r>
            <a:r>
              <a:rPr lang="en-IN" dirty="0"/>
              <a:t> </a:t>
            </a:r>
            <a:r>
              <a:rPr lang="en-IN" dirty="0" err="1"/>
              <a:t>array_output</a:t>
            </a:r>
            <a:r>
              <a:rPr lang="en-IN" dirty="0"/>
              <a:t> </a:t>
            </a:r>
          </a:p>
          <a:p>
            <a:pPr marL="0" indent="0" fontAlgn="t">
              <a:buNone/>
            </a:pPr>
            <a:r>
              <a:rPr lang="en-IN" dirty="0"/>
              <a:t>{</a:t>
            </a:r>
          </a:p>
          <a:p>
            <a:pPr marL="0" indent="0" fontAlgn="t">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marL="0" indent="0" fontAlgn="t">
              <a:buNone/>
            </a:pPr>
            <a:r>
              <a:rPr lang="en-IN" dirty="0"/>
              <a:t>{</a:t>
            </a:r>
          </a:p>
          <a:p>
            <a:pPr marL="0" indent="0" fontAlgn="t">
              <a:buNone/>
            </a:pPr>
            <a:r>
              <a:rPr lang="en-IN" b="1" dirty="0" err="1"/>
              <a:t>int</a:t>
            </a:r>
            <a:r>
              <a:rPr lang="en-IN" dirty="0"/>
              <a:t> </a:t>
            </a:r>
            <a:r>
              <a:rPr lang="en-IN" dirty="0" err="1"/>
              <a:t>array_variable</a:t>
            </a:r>
            <a:r>
              <a:rPr lang="en-IN" dirty="0"/>
              <a:t> [] = </a:t>
            </a:r>
            <a:r>
              <a:rPr lang="en-IN" b="1" dirty="0"/>
              <a:t>new</a:t>
            </a:r>
            <a:r>
              <a:rPr lang="en-IN" dirty="0"/>
              <a:t> </a:t>
            </a:r>
            <a:r>
              <a:rPr lang="en-IN" b="1" dirty="0" err="1"/>
              <a:t>int</a:t>
            </a:r>
            <a:r>
              <a:rPr lang="en-IN" dirty="0"/>
              <a:t>[10];</a:t>
            </a:r>
          </a:p>
          <a:p>
            <a:pPr marL="0" indent="0" fontAlgn="t">
              <a:buNone/>
            </a:pPr>
            <a:r>
              <a:rPr lang="en-IN" b="1" dirty="0"/>
              <a:t>for</a:t>
            </a:r>
            <a:r>
              <a:rPr lang="en-IN" dirty="0"/>
              <a:t> (</a:t>
            </a:r>
            <a:r>
              <a:rPr lang="en-IN" b="1" dirty="0" err="1"/>
              <a:t>int</a:t>
            </a:r>
            <a:r>
              <a:rPr lang="en-IN" dirty="0"/>
              <a:t> i = 0; i &lt; 10; ++i) </a:t>
            </a:r>
          </a:p>
          <a:p>
            <a:pPr marL="0" indent="0" fontAlgn="t">
              <a:buNone/>
            </a:pPr>
            <a:r>
              <a:rPr lang="en-IN" dirty="0"/>
              <a:t>{</a:t>
            </a:r>
          </a:p>
          <a:p>
            <a:pPr marL="0" indent="0" fontAlgn="t">
              <a:buNone/>
            </a:pPr>
            <a:r>
              <a:rPr lang="en-IN" dirty="0" err="1"/>
              <a:t>array_variable</a:t>
            </a:r>
            <a:r>
              <a:rPr lang="en-IN" dirty="0"/>
              <a:t>[i] = i;</a:t>
            </a:r>
          </a:p>
          <a:p>
            <a:pPr marL="0" indent="0" fontAlgn="t">
              <a:buNone/>
            </a:pPr>
            <a:r>
              <a:rPr lang="en-IN" dirty="0" err="1"/>
              <a:t>System.out.print</a:t>
            </a:r>
            <a:r>
              <a:rPr lang="en-IN" dirty="0"/>
              <a:t>(</a:t>
            </a:r>
            <a:r>
              <a:rPr lang="en-IN" dirty="0" err="1"/>
              <a:t>array_variable</a:t>
            </a:r>
            <a:r>
              <a:rPr lang="en-IN" dirty="0"/>
              <a:t>[i] + " ");</a:t>
            </a:r>
          </a:p>
          <a:p>
            <a:pPr marL="0" indent="0" fontAlgn="t">
              <a:buNone/>
            </a:pPr>
            <a:r>
              <a:rPr lang="en-IN" dirty="0"/>
              <a:t>i++;</a:t>
            </a:r>
          </a:p>
          <a:p>
            <a:pPr marL="0" indent="0" fontAlgn="t">
              <a:buNone/>
            </a:pPr>
            <a:r>
              <a:rPr lang="en-IN" dirty="0"/>
              <a:t>}</a:t>
            </a:r>
          </a:p>
          <a:p>
            <a:pPr marL="0" indent="0" fontAlgn="t">
              <a:buNone/>
            </a:pPr>
            <a:r>
              <a:rPr lang="en-IN" dirty="0"/>
              <a:t>} </a:t>
            </a:r>
          </a:p>
          <a:p>
            <a:pPr marL="0" indent="0" fontAlgn="t">
              <a:buNone/>
            </a:pPr>
            <a:r>
              <a:rPr lang="en-IN" dirty="0" smtClean="0"/>
              <a:t>}</a:t>
            </a:r>
          </a:p>
          <a:p>
            <a:pPr marL="0" indent="0" fontAlgn="t">
              <a:buNone/>
            </a:pPr>
            <a:r>
              <a:rPr lang="pt-BR" dirty="0"/>
              <a:t>a) 0 2 4 6 8</a:t>
            </a:r>
            <a:r>
              <a:rPr lang="pt-BR" dirty="0"/>
              <a:t/>
            </a:r>
            <a:br>
              <a:rPr lang="pt-BR" dirty="0"/>
            </a:br>
            <a:r>
              <a:rPr lang="pt-BR" dirty="0"/>
              <a:t>b) 1 3 5 7 9</a:t>
            </a:r>
            <a:r>
              <a:rPr lang="pt-BR" dirty="0"/>
              <a:t/>
            </a:r>
            <a:br>
              <a:rPr lang="pt-BR" dirty="0"/>
            </a:br>
            <a:r>
              <a:rPr lang="pt-BR" dirty="0"/>
              <a:t>c) 0 1 2 3 4 5 6 7 8 9</a:t>
            </a:r>
            <a:r>
              <a:rPr lang="pt-BR" dirty="0"/>
              <a:t/>
            </a:r>
            <a:br>
              <a:rPr lang="pt-BR" dirty="0"/>
            </a:br>
            <a:r>
              <a:rPr lang="pt-BR" dirty="0"/>
              <a:t>d) 1 2 3 4 5 6 7 8 9 10</a:t>
            </a:r>
            <a:endParaRPr lang="en-IN" dirty="0"/>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409849580"/>
      </p:ext>
    </p:extLst>
  </p:cSld>
  <p:clrMapOvr>
    <a:masterClrMapping/>
  </p:clrMapOvr>
  <p:transition spd="slow">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pPr marL="0" indent="0">
              <a:buNone/>
            </a:pPr>
            <a:r>
              <a:rPr lang="en-IN" dirty="0"/>
              <a:t>Answer: a</a:t>
            </a:r>
            <a:r>
              <a:rPr lang="en-IN" dirty="0"/>
              <a:t/>
            </a:r>
            <a:br>
              <a:rPr lang="en-IN" dirty="0"/>
            </a:br>
            <a:r>
              <a:rPr lang="en-IN" dirty="0"/>
              <a:t>Explanation: When an array is declared using new operator then all of its elements are initialized to 0 automatically. for loop body is executed 5 times as whenever controls comes in the loop i value is incremented twice, first by i++ in body of loop then by ++i in increment condition of for loop.</a:t>
            </a:r>
            <a:endParaRPr lang="en-IN" dirty="0"/>
          </a:p>
        </p:txBody>
      </p:sp>
      <p:sp>
        <p:nvSpPr>
          <p:cNvPr id="3" name="Footer Placeholder 2"/>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658335149"/>
      </p:ext>
    </p:extLst>
  </p:cSld>
  <p:clrMapOvr>
    <a:masterClrMapping/>
  </p:clrMapOvr>
  <p:transition spd="slow">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a:t>
            </a:r>
            <a:r>
              <a:rPr lang="en-IN" dirty="0"/>
              <a:t>What is the output of this program?</a:t>
            </a:r>
            <a:endParaRPr lang="en-IN" dirty="0"/>
          </a:p>
        </p:txBody>
      </p:sp>
      <p:sp>
        <p:nvSpPr>
          <p:cNvPr id="3" name="Content Placeholder 2"/>
          <p:cNvSpPr>
            <a:spLocks noGrp="1"/>
          </p:cNvSpPr>
          <p:nvPr>
            <p:ph idx="1"/>
          </p:nvPr>
        </p:nvSpPr>
        <p:spPr/>
        <p:txBody>
          <a:bodyPr>
            <a:normAutofit fontScale="55000" lnSpcReduction="20000"/>
          </a:bodyPr>
          <a:lstStyle/>
          <a:p>
            <a:pPr marL="0" indent="0" fontAlgn="t">
              <a:buNone/>
            </a:pPr>
            <a:r>
              <a:rPr lang="en-IN" b="1" dirty="0"/>
              <a:t>class</a:t>
            </a:r>
            <a:r>
              <a:rPr lang="en-IN" dirty="0"/>
              <a:t> </a:t>
            </a:r>
            <a:r>
              <a:rPr lang="en-IN" dirty="0" err="1"/>
              <a:t>multidimention_array</a:t>
            </a:r>
            <a:r>
              <a:rPr lang="en-IN" dirty="0"/>
              <a:t> </a:t>
            </a:r>
          </a:p>
          <a:p>
            <a:pPr marL="0" indent="0" fontAlgn="t">
              <a:buNone/>
            </a:pPr>
            <a:r>
              <a:rPr lang="en-IN" dirty="0"/>
              <a:t>{</a:t>
            </a:r>
          </a:p>
          <a:p>
            <a:pPr marL="0" indent="0" fontAlgn="t">
              <a:buNone/>
            </a:pP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a:t>
            </a:r>
          </a:p>
          <a:p>
            <a:pPr marL="0" indent="0" fontAlgn="t">
              <a:buNone/>
            </a:pPr>
            <a:r>
              <a:rPr lang="en-IN" dirty="0"/>
              <a:t>{</a:t>
            </a:r>
          </a:p>
          <a:p>
            <a:pPr marL="0" indent="0" fontAlgn="t">
              <a:buNone/>
            </a:pPr>
            <a:r>
              <a:rPr lang="en-IN" b="1" dirty="0" err="1"/>
              <a:t>int</a:t>
            </a:r>
            <a:r>
              <a:rPr lang="en-IN" dirty="0"/>
              <a:t> </a:t>
            </a:r>
            <a:r>
              <a:rPr lang="en-IN" dirty="0" err="1"/>
              <a:t>arr</a:t>
            </a:r>
            <a:r>
              <a:rPr lang="en-IN" dirty="0"/>
              <a:t>[][] = </a:t>
            </a:r>
            <a:r>
              <a:rPr lang="en-IN" b="1" dirty="0"/>
              <a:t>new</a:t>
            </a:r>
            <a:r>
              <a:rPr lang="en-IN" dirty="0"/>
              <a:t> </a:t>
            </a:r>
            <a:r>
              <a:rPr lang="en-IN" b="1" dirty="0" err="1"/>
              <a:t>int</a:t>
            </a:r>
            <a:r>
              <a:rPr lang="en-IN" dirty="0"/>
              <a:t>[3][];</a:t>
            </a:r>
          </a:p>
          <a:p>
            <a:pPr marL="0" indent="0" fontAlgn="t">
              <a:buNone/>
            </a:pPr>
            <a:r>
              <a:rPr lang="en-IN" dirty="0" err="1"/>
              <a:t>arr</a:t>
            </a:r>
            <a:r>
              <a:rPr lang="en-IN" dirty="0"/>
              <a:t>[0] = </a:t>
            </a:r>
            <a:r>
              <a:rPr lang="en-IN" b="1" dirty="0"/>
              <a:t>new</a:t>
            </a:r>
            <a:r>
              <a:rPr lang="en-IN" dirty="0"/>
              <a:t> </a:t>
            </a:r>
            <a:r>
              <a:rPr lang="en-IN" b="1" dirty="0" err="1"/>
              <a:t>int</a:t>
            </a:r>
            <a:r>
              <a:rPr lang="en-IN" dirty="0"/>
              <a:t>[1];</a:t>
            </a:r>
          </a:p>
          <a:p>
            <a:pPr marL="0" indent="0" fontAlgn="t">
              <a:buNone/>
            </a:pPr>
            <a:r>
              <a:rPr lang="en-IN" dirty="0" err="1"/>
              <a:t>arr</a:t>
            </a:r>
            <a:r>
              <a:rPr lang="en-IN" dirty="0"/>
              <a:t>[1] = </a:t>
            </a:r>
            <a:r>
              <a:rPr lang="en-IN" b="1" dirty="0"/>
              <a:t>new</a:t>
            </a:r>
            <a:r>
              <a:rPr lang="en-IN" dirty="0"/>
              <a:t> </a:t>
            </a:r>
            <a:r>
              <a:rPr lang="en-IN" b="1" dirty="0" err="1"/>
              <a:t>int</a:t>
            </a:r>
            <a:r>
              <a:rPr lang="en-IN" dirty="0"/>
              <a:t>[2];</a:t>
            </a:r>
          </a:p>
          <a:p>
            <a:pPr marL="0" indent="0" fontAlgn="t">
              <a:buNone/>
            </a:pPr>
            <a:r>
              <a:rPr lang="en-IN" dirty="0" err="1"/>
              <a:t>arr</a:t>
            </a:r>
            <a:r>
              <a:rPr lang="en-IN" dirty="0"/>
              <a:t>[2] = </a:t>
            </a:r>
            <a:r>
              <a:rPr lang="en-IN" b="1" dirty="0"/>
              <a:t>new</a:t>
            </a:r>
            <a:r>
              <a:rPr lang="en-IN" dirty="0"/>
              <a:t> </a:t>
            </a:r>
            <a:r>
              <a:rPr lang="en-IN" b="1" dirty="0" err="1"/>
              <a:t>int</a:t>
            </a:r>
            <a:r>
              <a:rPr lang="en-IN" dirty="0"/>
              <a:t>[3]; </a:t>
            </a:r>
          </a:p>
          <a:p>
            <a:pPr marL="0" indent="0" fontAlgn="t">
              <a:buNone/>
            </a:pPr>
            <a:r>
              <a:rPr lang="en-IN" b="1" dirty="0" err="1"/>
              <a:t>int</a:t>
            </a:r>
            <a:r>
              <a:rPr lang="en-IN" dirty="0"/>
              <a:t> sum = 0;</a:t>
            </a:r>
          </a:p>
          <a:p>
            <a:pPr marL="0" indent="0" fontAlgn="t">
              <a:buNone/>
            </a:pPr>
            <a:r>
              <a:rPr lang="en-IN" b="1" dirty="0"/>
              <a:t>for</a:t>
            </a:r>
            <a:r>
              <a:rPr lang="en-IN" dirty="0"/>
              <a:t> (</a:t>
            </a:r>
            <a:r>
              <a:rPr lang="en-IN" b="1" dirty="0" err="1"/>
              <a:t>int</a:t>
            </a:r>
            <a:r>
              <a:rPr lang="en-IN" dirty="0"/>
              <a:t> i = 0; i &lt; 3; ++i) </a:t>
            </a:r>
          </a:p>
          <a:p>
            <a:pPr marL="0" indent="0" fontAlgn="t">
              <a:buNone/>
            </a:pPr>
            <a:r>
              <a:rPr lang="en-IN" b="1" dirty="0"/>
              <a:t>for</a:t>
            </a:r>
            <a:r>
              <a:rPr lang="en-IN" dirty="0"/>
              <a:t> (</a:t>
            </a:r>
            <a:r>
              <a:rPr lang="en-IN" b="1" dirty="0" err="1"/>
              <a:t>int</a:t>
            </a:r>
            <a:r>
              <a:rPr lang="en-IN" dirty="0"/>
              <a:t> j = 0; j &lt; i + 1; ++j)</a:t>
            </a:r>
          </a:p>
          <a:p>
            <a:pPr marL="0" indent="0" fontAlgn="t">
              <a:buNone/>
            </a:pPr>
            <a:r>
              <a:rPr lang="en-IN" dirty="0" err="1"/>
              <a:t>arr</a:t>
            </a:r>
            <a:r>
              <a:rPr lang="en-IN" dirty="0"/>
              <a:t>[i][j] = j + 1;</a:t>
            </a:r>
          </a:p>
          <a:p>
            <a:pPr marL="0" indent="0" fontAlgn="t">
              <a:buNone/>
            </a:pPr>
            <a:r>
              <a:rPr lang="en-IN" b="1" dirty="0"/>
              <a:t>for</a:t>
            </a:r>
            <a:r>
              <a:rPr lang="en-IN" dirty="0"/>
              <a:t> (</a:t>
            </a:r>
            <a:r>
              <a:rPr lang="en-IN" b="1" dirty="0" err="1"/>
              <a:t>int</a:t>
            </a:r>
            <a:r>
              <a:rPr lang="en-IN" dirty="0"/>
              <a:t> i = 0; i &lt; 3; ++i) </a:t>
            </a:r>
          </a:p>
          <a:p>
            <a:pPr marL="0" indent="0" fontAlgn="t">
              <a:buNone/>
            </a:pPr>
            <a:r>
              <a:rPr lang="en-IN" b="1" dirty="0"/>
              <a:t>for</a:t>
            </a:r>
            <a:r>
              <a:rPr lang="en-IN" dirty="0"/>
              <a:t> (</a:t>
            </a:r>
            <a:r>
              <a:rPr lang="en-IN" b="1" dirty="0" err="1"/>
              <a:t>int</a:t>
            </a:r>
            <a:r>
              <a:rPr lang="en-IN" dirty="0"/>
              <a:t> j = 0; j &lt; i + 1; ++j)</a:t>
            </a:r>
          </a:p>
          <a:p>
            <a:pPr marL="0" indent="0" fontAlgn="t">
              <a:buNone/>
            </a:pPr>
            <a:r>
              <a:rPr lang="en-IN" dirty="0"/>
              <a:t>sum + = </a:t>
            </a:r>
            <a:r>
              <a:rPr lang="en-IN" dirty="0" err="1"/>
              <a:t>arr</a:t>
            </a:r>
            <a:r>
              <a:rPr lang="en-IN" dirty="0"/>
              <a:t>[i][j];</a:t>
            </a:r>
          </a:p>
          <a:p>
            <a:pPr marL="0" indent="0" fontAlgn="t">
              <a:buNone/>
            </a:pPr>
            <a:r>
              <a:rPr lang="en-IN" dirty="0" err="1"/>
              <a:t>System.out.print</a:t>
            </a:r>
            <a:r>
              <a:rPr lang="en-IN" dirty="0"/>
              <a:t>(sum); </a:t>
            </a:r>
          </a:p>
          <a:p>
            <a:pPr marL="0" indent="0" fontAlgn="t">
              <a:buNone/>
            </a:pPr>
            <a:r>
              <a:rPr lang="en-IN" dirty="0"/>
              <a:t>} </a:t>
            </a:r>
          </a:p>
          <a:p>
            <a:pPr marL="0" indent="0" fontAlgn="t">
              <a:buNone/>
            </a:pPr>
            <a:r>
              <a:rPr lang="en-IN" dirty="0"/>
              <a:t>}</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748440816"/>
      </p:ext>
    </p:extLst>
  </p:cSld>
  <p:clrMapOvr>
    <a:masterClrMapping/>
  </p:clrMapOvr>
  <p:transition spd="slow">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pt-BR" dirty="0"/>
              <a:t>a) 11</a:t>
            </a:r>
            <a:r>
              <a:rPr lang="pt-BR" dirty="0"/>
              <a:t/>
            </a:r>
            <a:br>
              <a:rPr lang="pt-BR" dirty="0"/>
            </a:br>
            <a:r>
              <a:rPr lang="pt-BR" dirty="0"/>
              <a:t>b) 10</a:t>
            </a:r>
            <a:r>
              <a:rPr lang="pt-BR" dirty="0"/>
              <a:t/>
            </a:r>
            <a:br>
              <a:rPr lang="pt-BR" dirty="0"/>
            </a:br>
            <a:r>
              <a:rPr lang="pt-BR" dirty="0"/>
              <a:t>c) 13</a:t>
            </a:r>
            <a:r>
              <a:rPr lang="pt-BR" dirty="0"/>
              <a:t/>
            </a:r>
            <a:br>
              <a:rPr lang="pt-BR" dirty="0"/>
            </a:br>
            <a:r>
              <a:rPr lang="pt-BR" dirty="0"/>
              <a:t>d) 14</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409849580"/>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3. </a:t>
            </a:r>
            <a:r>
              <a:rPr lang="en-IN" dirty="0"/>
              <a:t>How Can You Exit </a:t>
            </a:r>
            <a:r>
              <a:rPr lang="en-IN" dirty="0" err="1"/>
              <a:t>Anticipatedly</a:t>
            </a:r>
            <a:r>
              <a:rPr lang="en-IN" dirty="0"/>
              <a:t> </a:t>
            </a:r>
            <a:r>
              <a:rPr lang="en-IN" dirty="0" smtClean="0"/>
              <a:t> from </a:t>
            </a:r>
            <a:r>
              <a:rPr lang="en-IN" dirty="0"/>
              <a:t>a Loop?</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673697364"/>
      </p:ext>
    </p:extLst>
  </p:cSld>
  <p:clrMapOvr>
    <a:masterClrMapping/>
  </p:clrMapOvr>
  <p:transition spd="slow">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5" name="Content Placeholder 4"/>
          <p:cNvSpPr>
            <a:spLocks noGrp="1"/>
          </p:cNvSpPr>
          <p:nvPr>
            <p:ph idx="1"/>
          </p:nvPr>
        </p:nvSpPr>
        <p:spPr/>
        <p:txBody>
          <a:bodyPr/>
          <a:lstStyle/>
          <a:p>
            <a:pPr marL="0" indent="0">
              <a:buNone/>
            </a:pPr>
            <a:r>
              <a:rPr lang="en-IN" dirty="0"/>
              <a:t>Answer: b</a:t>
            </a:r>
            <a:r>
              <a:rPr lang="en-IN" dirty="0"/>
              <a:t/>
            </a:r>
            <a:br>
              <a:rPr lang="en-IN" dirty="0"/>
            </a:br>
            <a:r>
              <a:rPr lang="en-IN" dirty="0"/>
              <a:t>Explanation: </a:t>
            </a:r>
            <a:r>
              <a:rPr lang="en-IN" dirty="0" err="1"/>
              <a:t>arr</a:t>
            </a:r>
            <a:r>
              <a:rPr lang="en-IN" dirty="0"/>
              <a:t>[][] is a 2D array, array has been allotted memory in parts. 1st row contains 1 element, 2nd row contains 2 elements and 3rd row contains 3 elements. each element of array is given i + j value in loop. sum contains addition of all the elements of the array.</a:t>
            </a:r>
            <a:endParaRPr lang="en-IN" dirty="0"/>
          </a:p>
        </p:txBody>
      </p:sp>
      <p:sp>
        <p:nvSpPr>
          <p:cNvPr id="3" name="Footer Placeholder 2"/>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658335149"/>
      </p:ext>
    </p:extLst>
  </p:cSld>
  <p:clrMapOvr>
    <a:masterClrMapping/>
  </p:clrMapOvr>
  <p:transition spd="slow">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a:t>
            </a:r>
            <a:r>
              <a:rPr lang="en-IN" dirty="0"/>
              <a:t>Predict the output</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a:t>public class Main { </a:t>
            </a:r>
          </a:p>
          <a:p>
            <a:pPr marL="0" indent="0">
              <a:buNone/>
            </a:pPr>
            <a:r>
              <a:rPr lang="en-IN" dirty="0"/>
              <a:t>	public static void main(String </a:t>
            </a:r>
            <a:r>
              <a:rPr lang="en-IN" dirty="0" err="1"/>
              <a:t>args</a:t>
            </a:r>
            <a:r>
              <a:rPr lang="en-IN" dirty="0"/>
              <a:t>[]) { </a:t>
            </a:r>
          </a:p>
          <a:p>
            <a:pPr marL="0" indent="0">
              <a:buNone/>
            </a:pPr>
            <a:r>
              <a:rPr lang="en-IN" dirty="0"/>
              <a:t>	</a:t>
            </a:r>
            <a:r>
              <a:rPr lang="en-IN" dirty="0" err="1"/>
              <a:t>int</a:t>
            </a:r>
            <a:r>
              <a:rPr lang="en-IN" dirty="0"/>
              <a:t> </a:t>
            </a:r>
            <a:r>
              <a:rPr lang="en-IN" dirty="0" err="1"/>
              <a:t>arr</a:t>
            </a:r>
            <a:r>
              <a:rPr lang="en-IN" dirty="0"/>
              <a:t>[] = {10, 20, 30, 40, 50}; </a:t>
            </a:r>
          </a:p>
          <a:p>
            <a:pPr marL="0" indent="0">
              <a:buNone/>
            </a:pPr>
            <a:r>
              <a:rPr lang="en-IN" dirty="0"/>
              <a:t>	for(</a:t>
            </a:r>
            <a:r>
              <a:rPr lang="en-IN" dirty="0" err="1"/>
              <a:t>int</a:t>
            </a:r>
            <a:r>
              <a:rPr lang="en-IN" dirty="0"/>
              <a:t> i=0; i &lt; </a:t>
            </a:r>
            <a:r>
              <a:rPr lang="en-IN" dirty="0" err="1"/>
              <a:t>arr.length</a:t>
            </a:r>
            <a:r>
              <a:rPr lang="en-IN" dirty="0"/>
              <a:t>; i++) </a:t>
            </a:r>
          </a:p>
          <a:p>
            <a:pPr marL="0" indent="0">
              <a:buNone/>
            </a:pPr>
            <a:r>
              <a:rPr lang="en-IN" dirty="0"/>
              <a:t>	{ </a:t>
            </a:r>
          </a:p>
          <a:p>
            <a:pPr marL="0" indent="0">
              <a:buNone/>
            </a:pPr>
            <a:r>
              <a:rPr lang="en-IN" dirty="0"/>
              <a:t>		</a:t>
            </a:r>
            <a:r>
              <a:rPr lang="en-IN" dirty="0" err="1" smtClean="0"/>
              <a:t>System.out.print</a:t>
            </a:r>
            <a:r>
              <a:rPr lang="en-IN" dirty="0"/>
              <a:t>(" " + </a:t>
            </a:r>
            <a:r>
              <a:rPr lang="en-IN" dirty="0" err="1"/>
              <a:t>arr</a:t>
            </a:r>
            <a:r>
              <a:rPr lang="en-IN" dirty="0"/>
              <a:t>[i]);			 </a:t>
            </a:r>
          </a:p>
          <a:p>
            <a:pPr marL="0" indent="0">
              <a:buNone/>
            </a:pPr>
            <a:r>
              <a:rPr lang="en-IN" dirty="0"/>
              <a:t>	} </a:t>
            </a:r>
          </a:p>
          <a:p>
            <a:pPr marL="0" indent="0">
              <a:buNone/>
            </a:pPr>
            <a:r>
              <a:rPr lang="en-IN" dirty="0"/>
              <a:t>	} </a:t>
            </a:r>
          </a:p>
          <a:p>
            <a:pPr marL="0" indent="0">
              <a:buNone/>
            </a:pPr>
            <a:r>
              <a:rPr lang="en-IN" dirty="0"/>
              <a:t>} </a:t>
            </a:r>
            <a:endParaRPr lang="en-IN" dirty="0" smtClean="0"/>
          </a:p>
          <a:p>
            <a:pPr marL="0" indent="0">
              <a:buNone/>
            </a:pPr>
            <a:r>
              <a:rPr lang="es-ES" b="1" dirty="0"/>
              <a:t>(A)</a:t>
            </a:r>
            <a:r>
              <a:rPr lang="es-ES" dirty="0"/>
              <a:t> 10 20 30 40 50</a:t>
            </a:r>
            <a:r>
              <a:rPr lang="es-ES" dirty="0"/>
              <a:t/>
            </a:r>
            <a:br>
              <a:rPr lang="es-ES" dirty="0"/>
            </a:br>
            <a:r>
              <a:rPr lang="es-ES" b="1" dirty="0"/>
              <a:t>(B)</a:t>
            </a:r>
            <a:r>
              <a:rPr lang="es-ES" dirty="0"/>
              <a:t> </a:t>
            </a:r>
            <a:r>
              <a:rPr lang="es-ES" dirty="0" err="1"/>
              <a:t>Compiler</a:t>
            </a:r>
            <a:r>
              <a:rPr lang="es-ES" dirty="0"/>
              <a:t> Error</a:t>
            </a:r>
            <a:r>
              <a:rPr lang="es-ES" dirty="0"/>
              <a:t/>
            </a:r>
            <a:br>
              <a:rPr lang="es-ES" dirty="0"/>
            </a:br>
            <a:r>
              <a:rPr lang="es-ES" b="1" dirty="0"/>
              <a:t>(C)</a:t>
            </a:r>
            <a:r>
              <a:rPr lang="es-ES" dirty="0"/>
              <a:t> 10 20 30 40</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748440816"/>
      </p:ext>
    </p:extLst>
  </p:cSld>
  <p:clrMapOvr>
    <a:masterClrMapping/>
  </p:clrMapOvr>
  <p:transition spd="slow">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Answer:</a:t>
            </a:r>
            <a:r>
              <a:rPr lang="en-IN" dirty="0"/>
              <a:t> </a:t>
            </a:r>
            <a:r>
              <a:rPr lang="en-IN" b="1" dirty="0"/>
              <a:t>(A)</a:t>
            </a:r>
            <a:r>
              <a:rPr lang="en-IN" dirty="0"/>
              <a:t> </a:t>
            </a:r>
            <a:r>
              <a:rPr lang="en-IN" dirty="0"/>
              <a:t/>
            </a:r>
            <a:br>
              <a:rPr lang="en-IN" dirty="0"/>
            </a:br>
            <a:r>
              <a:rPr lang="en-IN" dirty="0"/>
              <a:t/>
            </a:r>
            <a:br>
              <a:rPr lang="en-IN" dirty="0"/>
            </a:br>
            <a:r>
              <a:rPr lang="en-IN" b="1" dirty="0"/>
              <a:t>Explanation:</a:t>
            </a:r>
            <a:r>
              <a:rPr lang="en-IN" dirty="0"/>
              <a:t> It is a simple program where an array is first created then traversed. The important thing to note is, unlike C++, arrays are first class objects in Java. For example, in the following program, size of array is accessed using length which is a member of </a:t>
            </a:r>
            <a:r>
              <a:rPr lang="en-IN" dirty="0" err="1"/>
              <a:t>arr</a:t>
            </a:r>
            <a:r>
              <a:rPr lang="en-IN" dirty="0"/>
              <a:t>[] object.</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409849580"/>
      </p:ext>
    </p:extLst>
  </p:cSld>
  <p:clrMapOvr>
    <a:masterClrMapping/>
  </p:clrMapOvr>
  <p:transition spd="slow">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8. </a:t>
            </a:r>
            <a:r>
              <a:rPr lang="en-IN" dirty="0"/>
              <a:t>What is the output for the following code?</a:t>
            </a:r>
          </a:p>
        </p:txBody>
      </p:sp>
      <p:sp>
        <p:nvSpPr>
          <p:cNvPr id="3" name="Content Placeholder 2"/>
          <p:cNvSpPr>
            <a:spLocks noGrp="1"/>
          </p:cNvSpPr>
          <p:nvPr>
            <p:ph idx="1"/>
          </p:nvPr>
        </p:nvSpPr>
        <p:spPr/>
        <p:txBody>
          <a:bodyPr/>
          <a:lstStyle/>
          <a:p>
            <a:pPr marL="0" indent="0">
              <a:buNone/>
            </a:pPr>
            <a:r>
              <a:rPr lang="en-IN" dirty="0"/>
              <a:t>class Test { </a:t>
            </a:r>
          </a:p>
          <a:p>
            <a:pPr marL="0" indent="0">
              <a:buNone/>
            </a:pPr>
            <a:r>
              <a:rPr lang="en-IN" dirty="0"/>
              <a:t>   public static void main(String </a:t>
            </a:r>
            <a:r>
              <a:rPr lang="en-IN" dirty="0" err="1"/>
              <a:t>args</a:t>
            </a:r>
            <a:r>
              <a:rPr lang="en-IN" dirty="0"/>
              <a:t>[]) { </a:t>
            </a:r>
          </a:p>
          <a:p>
            <a:pPr marL="0" indent="0">
              <a:buNone/>
            </a:pPr>
            <a:r>
              <a:rPr lang="en-IN" dirty="0"/>
              <a:t>     </a:t>
            </a:r>
            <a:r>
              <a:rPr lang="en-IN" dirty="0" err="1"/>
              <a:t>int</a:t>
            </a:r>
            <a:r>
              <a:rPr lang="en-IN" dirty="0"/>
              <a:t> </a:t>
            </a:r>
            <a:r>
              <a:rPr lang="en-IN" dirty="0" err="1"/>
              <a:t>arr</a:t>
            </a:r>
            <a:r>
              <a:rPr lang="en-IN" dirty="0"/>
              <a:t>[] = new </a:t>
            </a:r>
            <a:r>
              <a:rPr lang="en-IN" dirty="0" err="1"/>
              <a:t>int</a:t>
            </a:r>
            <a:r>
              <a:rPr lang="en-IN" dirty="0"/>
              <a:t>[2];   </a:t>
            </a:r>
          </a:p>
          <a:p>
            <a:pPr marL="0" indent="0">
              <a:buNone/>
            </a:pPr>
            <a:r>
              <a:rPr lang="en-IN" dirty="0"/>
              <a:t>     </a:t>
            </a:r>
            <a:r>
              <a:rPr lang="en-IN" dirty="0" err="1"/>
              <a:t>System.out.println</a:t>
            </a:r>
            <a:r>
              <a:rPr lang="en-IN" dirty="0"/>
              <a:t>(</a:t>
            </a:r>
            <a:r>
              <a:rPr lang="en-IN" dirty="0" err="1"/>
              <a:t>arr</a:t>
            </a:r>
            <a:r>
              <a:rPr lang="en-IN" dirty="0"/>
              <a:t>[0]); </a:t>
            </a:r>
          </a:p>
          <a:p>
            <a:pPr marL="0" indent="0">
              <a:buNone/>
            </a:pPr>
            <a:r>
              <a:rPr lang="en-IN" dirty="0"/>
              <a:t>     </a:t>
            </a:r>
            <a:r>
              <a:rPr lang="en-IN" dirty="0" err="1"/>
              <a:t>System.out.println</a:t>
            </a:r>
            <a:r>
              <a:rPr lang="en-IN" dirty="0"/>
              <a:t>(</a:t>
            </a:r>
            <a:r>
              <a:rPr lang="en-IN" dirty="0" err="1"/>
              <a:t>arr</a:t>
            </a:r>
            <a:r>
              <a:rPr lang="en-IN" dirty="0"/>
              <a:t>[1]); </a:t>
            </a:r>
          </a:p>
          <a:p>
            <a:pPr marL="0" indent="0">
              <a:buNone/>
            </a:pPr>
            <a:r>
              <a:rPr lang="en-IN" dirty="0"/>
              <a:t>   } </a:t>
            </a:r>
          </a:p>
          <a:p>
            <a:pPr marL="0" indent="0">
              <a:buNone/>
            </a:pPr>
            <a:r>
              <a:rPr lang="en-IN" dirty="0"/>
              <a:t>} </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816045218"/>
      </p:ext>
    </p:extLst>
  </p:cSld>
  <p:clrMapOvr>
    <a:masterClrMapping/>
  </p:clrMapOvr>
  <p:transition spd="slow">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457200" indent="-457200">
              <a:buFont typeface="+mj-lt"/>
              <a:buAutoNum type="alphaUcPeriod"/>
            </a:pPr>
            <a:r>
              <a:rPr lang="en-US" dirty="0" smtClean="0"/>
              <a:t>0</a:t>
            </a:r>
          </a:p>
          <a:p>
            <a:pPr marL="0" indent="0">
              <a:buNone/>
            </a:pPr>
            <a:r>
              <a:rPr lang="en-US" dirty="0" smtClean="0"/>
              <a:t>       0</a:t>
            </a:r>
          </a:p>
          <a:p>
            <a:pPr marL="0" indent="0">
              <a:buNone/>
            </a:pPr>
            <a:r>
              <a:rPr lang="en-US" b="1" dirty="0" smtClean="0"/>
              <a:t>B. </a:t>
            </a:r>
            <a:r>
              <a:rPr lang="en-IN" dirty="0"/>
              <a:t>garbage value </a:t>
            </a:r>
            <a:endParaRPr lang="en-IN" dirty="0" smtClean="0"/>
          </a:p>
          <a:p>
            <a:pPr marL="0" indent="0">
              <a:buNone/>
            </a:pPr>
            <a:r>
              <a:rPr lang="en-IN" dirty="0"/>
              <a:t> </a:t>
            </a:r>
            <a:r>
              <a:rPr lang="en-IN" dirty="0" smtClean="0"/>
              <a:t>     garbage value</a:t>
            </a:r>
          </a:p>
          <a:p>
            <a:pPr marL="0" indent="0">
              <a:buNone/>
            </a:pPr>
            <a:r>
              <a:rPr lang="en-US" b="1" dirty="0" smtClean="0"/>
              <a:t>C. </a:t>
            </a:r>
            <a:r>
              <a:rPr lang="en-IN" dirty="0"/>
              <a:t> Compiler </a:t>
            </a:r>
            <a:r>
              <a:rPr lang="en-IN" dirty="0" smtClean="0"/>
              <a:t>Error</a:t>
            </a:r>
          </a:p>
          <a:p>
            <a:pPr marL="0" indent="0">
              <a:buNone/>
            </a:pPr>
            <a:r>
              <a:rPr lang="en-US" b="1" dirty="0" smtClean="0"/>
              <a:t>D. </a:t>
            </a:r>
            <a:r>
              <a:rPr lang="en-IN" dirty="0"/>
              <a:t>Exception</a:t>
            </a:r>
            <a:endParaRPr lang="en-US" b="1" dirty="0" smtClean="0"/>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758794482"/>
      </p:ext>
    </p:extLst>
  </p:cSld>
  <p:clrMapOvr>
    <a:masterClrMapping/>
  </p:clrMapOvr>
  <p:transition spd="slow">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b="1" dirty="0"/>
              <a:t>Answer:</a:t>
            </a:r>
            <a:r>
              <a:rPr lang="en-IN" dirty="0"/>
              <a:t> </a:t>
            </a:r>
            <a:r>
              <a:rPr lang="en-IN" b="1" dirty="0"/>
              <a:t>(A)</a:t>
            </a:r>
            <a:r>
              <a:rPr lang="en-IN" dirty="0"/>
              <a:t> </a:t>
            </a:r>
            <a:r>
              <a:rPr lang="en-IN" dirty="0"/>
              <a:t/>
            </a:r>
            <a:br>
              <a:rPr lang="en-IN" dirty="0"/>
            </a:br>
            <a:r>
              <a:rPr lang="en-IN" dirty="0"/>
              <a:t/>
            </a:r>
            <a:br>
              <a:rPr lang="en-IN" dirty="0"/>
            </a:br>
            <a:r>
              <a:rPr lang="en-IN" b="1" dirty="0"/>
              <a:t>Explanation:</a:t>
            </a:r>
            <a:r>
              <a:rPr lang="en-IN" dirty="0"/>
              <a:t> Java arrays are first class objects and all members of objects are initialized with default values like o, null.</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302855338"/>
      </p:ext>
    </p:extLst>
  </p:cSld>
  <p:clrMapOvr>
    <a:masterClrMapping/>
  </p:clrMapOvr>
  <p:transition spd="slow">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11560" y="2636912"/>
            <a:ext cx="8229600" cy="914400"/>
          </a:xfrm>
        </p:spPr>
        <p:txBody>
          <a:bodyPr/>
          <a:lstStyle/>
          <a:p>
            <a:pPr algn="ctr"/>
            <a:r>
              <a:rPr lang="en-US" b="1" dirty="0" smtClean="0"/>
              <a:t>REGEX</a:t>
            </a:r>
            <a:endParaRPr lang="en-IN" b="1"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985970268"/>
      </p:ext>
    </p:extLst>
  </p:cSld>
  <p:clrMapOvr>
    <a:masterClrMapping/>
  </p:clrMapOvr>
  <p:transition spd="slow">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a:t>
            </a:r>
            <a:r>
              <a:rPr lang="en-IN" dirty="0"/>
              <a:t>Which of the following is not a class of </a:t>
            </a:r>
            <a:r>
              <a:rPr lang="en-IN" dirty="0" err="1"/>
              <a:t>java.util.regex</a:t>
            </a:r>
            <a:r>
              <a:rPr lang="en-IN" dirty="0"/>
              <a:t>?</a:t>
            </a:r>
            <a:endParaRPr lang="en-IN" dirty="0"/>
          </a:p>
        </p:txBody>
      </p:sp>
      <p:sp>
        <p:nvSpPr>
          <p:cNvPr id="3" name="Content Placeholder 2"/>
          <p:cNvSpPr>
            <a:spLocks noGrp="1"/>
          </p:cNvSpPr>
          <p:nvPr>
            <p:ph idx="1"/>
          </p:nvPr>
        </p:nvSpPr>
        <p:spPr/>
        <p:txBody>
          <a:bodyPr/>
          <a:lstStyle/>
          <a:p>
            <a:pPr marL="0" indent="0">
              <a:buNone/>
            </a:pPr>
            <a:r>
              <a:rPr lang="en-IN" b="1" dirty="0"/>
              <a:t>A.</a:t>
            </a:r>
            <a:r>
              <a:rPr lang="en-IN" dirty="0"/>
              <a:t> Pattern class</a:t>
            </a:r>
          </a:p>
          <a:p>
            <a:pPr marL="0" indent="0">
              <a:buNone/>
            </a:pPr>
            <a:r>
              <a:rPr lang="en-IN" b="1" dirty="0"/>
              <a:t>B.</a:t>
            </a:r>
            <a:r>
              <a:rPr lang="en-IN" dirty="0"/>
              <a:t> matcher class</a:t>
            </a:r>
          </a:p>
          <a:p>
            <a:pPr marL="0" indent="0">
              <a:buNone/>
            </a:pPr>
            <a:r>
              <a:rPr lang="en-IN" b="1" dirty="0"/>
              <a:t>C.</a:t>
            </a:r>
            <a:r>
              <a:rPr lang="en-IN" dirty="0"/>
              <a:t> </a:t>
            </a:r>
            <a:r>
              <a:rPr lang="en-IN" dirty="0" err="1" smtClean="0"/>
              <a:t>PatternSyntaxException</a:t>
            </a:r>
            <a:endParaRPr lang="en-IN" dirty="0"/>
          </a:p>
          <a:p>
            <a:pPr marL="0" indent="0">
              <a:buNone/>
            </a:pPr>
            <a:r>
              <a:rPr lang="en-IN" b="1" dirty="0"/>
              <a:t>D.</a:t>
            </a:r>
            <a:r>
              <a:rPr lang="en-IN" dirty="0"/>
              <a:t> Regex </a:t>
            </a:r>
            <a:r>
              <a:rPr lang="en-IN" dirty="0" smtClean="0"/>
              <a:t>class</a:t>
            </a:r>
            <a:endParaRPr lang="en-IN" dirty="0"/>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302855338"/>
      </p:ext>
    </p:extLst>
  </p:cSld>
  <p:clrMapOvr>
    <a:masterClrMapping/>
  </p:clrMapOvr>
  <p:transition spd="slow">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Answer: Option </a:t>
            </a:r>
            <a:r>
              <a:rPr lang="en-IN" dirty="0" smtClean="0"/>
              <a:t>d) </a:t>
            </a:r>
            <a:r>
              <a:rPr lang="en-IN" dirty="0"/>
              <a:t>Regex class</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985970268"/>
      </p:ext>
    </p:extLst>
  </p:cSld>
  <p:clrMapOvr>
    <a:masterClrMapping/>
  </p:clrMapOvr>
  <p:transition spd="slow">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IN" dirty="0"/>
              <a:t>What are the main methods of Java Regex?</a:t>
            </a:r>
            <a:endParaRPr lang="en-IN" dirty="0"/>
          </a:p>
        </p:txBody>
      </p:sp>
      <p:sp>
        <p:nvSpPr>
          <p:cNvPr id="3" name="Content Placeholder 2"/>
          <p:cNvSpPr>
            <a:spLocks noGrp="1"/>
          </p:cNvSpPr>
          <p:nvPr>
            <p:ph idx="1"/>
          </p:nvPr>
        </p:nvSpPr>
        <p:spPr/>
        <p:txBody>
          <a:bodyPr/>
          <a:lstStyle/>
          <a:p>
            <a:pPr marL="0" indent="0">
              <a:buNone/>
            </a:pPr>
            <a:r>
              <a:rPr lang="en-IN" b="1" dirty="0"/>
              <a:t>A.</a:t>
            </a:r>
            <a:r>
              <a:rPr lang="en-IN" dirty="0"/>
              <a:t> matches</a:t>
            </a:r>
          </a:p>
          <a:p>
            <a:pPr marL="0" indent="0">
              <a:buNone/>
            </a:pPr>
            <a:r>
              <a:rPr lang="en-IN" b="1" dirty="0"/>
              <a:t>B.</a:t>
            </a:r>
            <a:r>
              <a:rPr lang="en-IN" dirty="0"/>
              <a:t> </a:t>
            </a:r>
            <a:r>
              <a:rPr lang="en-IN" dirty="0" err="1"/>
              <a:t>lookingAt</a:t>
            </a:r>
            <a:endParaRPr lang="en-IN" dirty="0"/>
          </a:p>
          <a:p>
            <a:pPr marL="0" indent="0">
              <a:buNone/>
            </a:pPr>
            <a:r>
              <a:rPr lang="en-IN" b="1" dirty="0"/>
              <a:t>C.</a:t>
            </a:r>
            <a:r>
              <a:rPr lang="en-IN" dirty="0"/>
              <a:t> find</a:t>
            </a:r>
          </a:p>
          <a:p>
            <a:pPr marL="0" indent="0">
              <a:buNone/>
            </a:pPr>
            <a:r>
              <a:rPr lang="en-IN" b="1" dirty="0"/>
              <a:t>D.</a:t>
            </a:r>
            <a:r>
              <a:rPr lang="en-IN" dirty="0"/>
              <a:t> All of the above</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302855338"/>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Answer:</a:t>
            </a:r>
          </a:p>
          <a:p>
            <a:pPr marL="0" indent="0">
              <a:buNone/>
            </a:pPr>
            <a:r>
              <a:rPr lang="en-IN" dirty="0"/>
              <a:t>Using the </a:t>
            </a:r>
            <a:r>
              <a:rPr lang="en-IN" i="1" dirty="0"/>
              <a:t>break</a:t>
            </a:r>
            <a:r>
              <a:rPr lang="en-IN" dirty="0"/>
              <a:t> statement, we can terminate the execution of a loop immediately</a:t>
            </a:r>
            <a:r>
              <a:rPr lang="en-IN" dirty="0" smtClean="0"/>
              <a:t>:</a:t>
            </a:r>
          </a:p>
          <a:p>
            <a:pPr marL="0" indent="0">
              <a:buNone/>
            </a:pPr>
            <a:r>
              <a:rPr lang="en-IN" dirty="0"/>
              <a:t>for (</a:t>
            </a:r>
            <a:r>
              <a:rPr lang="en-IN" dirty="0" err="1"/>
              <a:t>int</a:t>
            </a:r>
            <a:r>
              <a:rPr lang="en-IN" dirty="0"/>
              <a:t> i = 0; ; i++) {</a:t>
            </a:r>
          </a:p>
          <a:p>
            <a:pPr marL="0" indent="0">
              <a:buNone/>
            </a:pPr>
            <a:r>
              <a:rPr lang="en-IN" dirty="0"/>
              <a:t>    if (i &gt; 10) {</a:t>
            </a:r>
          </a:p>
          <a:p>
            <a:pPr marL="0" indent="0">
              <a:buNone/>
            </a:pPr>
            <a:r>
              <a:rPr lang="en-IN" dirty="0"/>
              <a:t>        break;</a:t>
            </a:r>
          </a:p>
          <a:p>
            <a:pPr marL="0" indent="0">
              <a:buNone/>
            </a:pPr>
            <a:r>
              <a:rPr lang="en-IN" dirty="0"/>
              <a:t>    }</a:t>
            </a:r>
          </a:p>
          <a:p>
            <a:pPr marL="0" indent="0">
              <a:buNone/>
            </a:pPr>
            <a:r>
              <a:rPr lang="en-IN" dirty="0"/>
              <a:t>}</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927043450"/>
      </p:ext>
    </p:extLst>
  </p:cSld>
  <p:clrMapOvr>
    <a:masterClrMapping/>
  </p:clrMapOvr>
  <p:transition spd="slow">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Answer: Option D</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985970268"/>
      </p:ext>
    </p:extLst>
  </p:cSld>
  <p:clrMapOvr>
    <a:masterClrMapping/>
  </p:clrMapOvr>
  <p:transition spd="slow">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 </a:t>
            </a:r>
            <a:r>
              <a:rPr lang="en-IN" dirty="0"/>
              <a:t>What is the significance of Matcher class for regular expression in java?</a:t>
            </a:r>
            <a:endParaRPr lang="en-IN" dirty="0"/>
          </a:p>
        </p:txBody>
      </p:sp>
      <p:sp>
        <p:nvSpPr>
          <p:cNvPr id="3" name="Content Placeholder 2"/>
          <p:cNvSpPr>
            <a:spLocks noGrp="1"/>
          </p:cNvSpPr>
          <p:nvPr>
            <p:ph idx="1"/>
          </p:nvPr>
        </p:nvSpPr>
        <p:spPr/>
        <p:txBody>
          <a:bodyPr/>
          <a:lstStyle/>
          <a:p>
            <a:pPr marL="0" indent="0">
              <a:buNone/>
            </a:pPr>
            <a:r>
              <a:rPr lang="en-IN" dirty="0"/>
              <a:t>a) </a:t>
            </a:r>
            <a:r>
              <a:rPr lang="en-IN" dirty="0" err="1"/>
              <a:t>interpretes</a:t>
            </a:r>
            <a:r>
              <a:rPr lang="en-IN" dirty="0"/>
              <a:t> pattern in the string</a:t>
            </a:r>
            <a:r>
              <a:rPr lang="en-IN" dirty="0"/>
              <a:t/>
            </a:r>
            <a:br>
              <a:rPr lang="en-IN" dirty="0"/>
            </a:br>
            <a:r>
              <a:rPr lang="en-IN" dirty="0"/>
              <a:t>b) Performs match in the string</a:t>
            </a:r>
            <a:r>
              <a:rPr lang="en-IN" dirty="0"/>
              <a:t/>
            </a:r>
            <a:br>
              <a:rPr lang="en-IN" dirty="0"/>
            </a:br>
            <a:r>
              <a:rPr lang="en-IN" dirty="0"/>
              <a:t>c) interpreted both pattern and performs match operations in the string</a:t>
            </a:r>
            <a:r>
              <a:rPr lang="en-IN" dirty="0"/>
              <a:t/>
            </a:r>
            <a:br>
              <a:rPr lang="en-IN" dirty="0"/>
            </a:br>
            <a:r>
              <a:rPr lang="en-IN" dirty="0"/>
              <a:t>d) None of the mentioned.</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441991374"/>
      </p:ext>
    </p:extLst>
  </p:cSld>
  <p:clrMapOvr>
    <a:masterClrMapping/>
  </p:clrMapOvr>
  <p:transition spd="slow">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Answer: c</a:t>
            </a:r>
            <a:r>
              <a:rPr lang="en-IN" dirty="0"/>
              <a:t/>
            </a:r>
            <a:br>
              <a:rPr lang="en-IN" dirty="0"/>
            </a:br>
            <a:r>
              <a:rPr lang="en-IN" dirty="0"/>
              <a:t>Explanation: </a:t>
            </a:r>
            <a:r>
              <a:rPr lang="en-IN" dirty="0" err="1"/>
              <a:t>macther</a:t>
            </a:r>
            <a:r>
              <a:rPr lang="en-IN" dirty="0"/>
              <a:t>() method is invoked using matcher object which </a:t>
            </a:r>
            <a:r>
              <a:rPr lang="en-IN" dirty="0" err="1"/>
              <a:t>interpretes</a:t>
            </a:r>
            <a:r>
              <a:rPr lang="en-IN" dirty="0"/>
              <a:t> pattern and performs match operations in the input string.</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018301581"/>
      </p:ext>
    </p:extLst>
  </p:cSld>
  <p:clrMapOvr>
    <a:masterClrMapping/>
  </p:clrMapOvr>
  <p:transition spd="slow">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 </a:t>
            </a:r>
            <a:r>
              <a:rPr lang="en-IN" dirty="0"/>
              <a:t>Which of the following matches </a:t>
            </a:r>
            <a:r>
              <a:rPr lang="en-IN" dirty="0" err="1"/>
              <a:t>nonword</a:t>
            </a:r>
            <a:r>
              <a:rPr lang="en-IN" dirty="0"/>
              <a:t> character using regular expression in java?</a:t>
            </a:r>
            <a:endParaRPr lang="en-IN" dirty="0"/>
          </a:p>
        </p:txBody>
      </p:sp>
      <p:sp>
        <p:nvSpPr>
          <p:cNvPr id="3" name="Content Placeholder 2"/>
          <p:cNvSpPr>
            <a:spLocks noGrp="1"/>
          </p:cNvSpPr>
          <p:nvPr>
            <p:ph idx="1"/>
          </p:nvPr>
        </p:nvSpPr>
        <p:spPr>
          <a:xfrm>
            <a:off x="395536" y="1700808"/>
            <a:ext cx="8229600" cy="4297363"/>
          </a:xfrm>
        </p:spPr>
        <p:txBody>
          <a:bodyPr/>
          <a:lstStyle/>
          <a:p>
            <a:pPr marL="0" indent="0">
              <a:buNone/>
            </a:pPr>
            <a:r>
              <a:rPr lang="pl-PL" dirty="0"/>
              <a:t>a) \w</a:t>
            </a:r>
            <a:r>
              <a:rPr lang="pl-PL" dirty="0"/>
              <a:t/>
            </a:r>
            <a:br>
              <a:rPr lang="pl-PL" dirty="0"/>
            </a:br>
            <a:r>
              <a:rPr lang="pl-PL" dirty="0"/>
              <a:t>b) \W</a:t>
            </a:r>
            <a:r>
              <a:rPr lang="pl-PL" dirty="0"/>
              <a:t/>
            </a:r>
            <a:br>
              <a:rPr lang="pl-PL" dirty="0"/>
            </a:br>
            <a:r>
              <a:rPr lang="pl-PL" dirty="0"/>
              <a:t>c) \s</a:t>
            </a:r>
            <a:r>
              <a:rPr lang="pl-PL" dirty="0"/>
              <a:t/>
            </a:r>
            <a:br>
              <a:rPr lang="pl-PL" dirty="0"/>
            </a:br>
            <a:r>
              <a:rPr lang="pl-PL" dirty="0"/>
              <a:t>d) \S</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92283443"/>
      </p:ext>
    </p:extLst>
  </p:cSld>
  <p:clrMapOvr>
    <a:masterClrMapping/>
  </p:clrMapOvr>
  <p:transition spd="slow">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Answer: b</a:t>
            </a:r>
            <a:r>
              <a:rPr lang="en-IN" dirty="0"/>
              <a:t/>
            </a:r>
            <a:br>
              <a:rPr lang="en-IN" dirty="0"/>
            </a:br>
            <a:r>
              <a:rPr lang="en-IN" dirty="0"/>
              <a:t>Explanation: \W matches </a:t>
            </a:r>
            <a:r>
              <a:rPr lang="en-IN" dirty="0" err="1"/>
              <a:t>nonword</a:t>
            </a:r>
            <a:r>
              <a:rPr lang="en-IN" dirty="0"/>
              <a:t> characters. [0-9], [A-Z] and _ (underscore) are word characters. All other than these characters are </a:t>
            </a:r>
            <a:r>
              <a:rPr lang="en-IN" dirty="0" err="1"/>
              <a:t>nonword</a:t>
            </a:r>
            <a:r>
              <a:rPr lang="en-IN" dirty="0"/>
              <a:t> characters.</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964649727"/>
      </p:ext>
    </p:extLst>
  </p:cSld>
  <p:clrMapOvr>
    <a:masterClrMapping/>
  </p:clrMapOvr>
  <p:transition spd="slow">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 </a:t>
            </a:r>
            <a:r>
              <a:rPr lang="en-IN" dirty="0"/>
              <a:t>Which of the following matches end of the string using regular expression in java?</a:t>
            </a:r>
            <a:endParaRPr lang="en-IN" dirty="0"/>
          </a:p>
        </p:txBody>
      </p:sp>
      <p:sp>
        <p:nvSpPr>
          <p:cNvPr id="3" name="Content Placeholder 2"/>
          <p:cNvSpPr>
            <a:spLocks noGrp="1"/>
          </p:cNvSpPr>
          <p:nvPr>
            <p:ph idx="1"/>
          </p:nvPr>
        </p:nvSpPr>
        <p:spPr/>
        <p:txBody>
          <a:bodyPr/>
          <a:lstStyle/>
          <a:p>
            <a:pPr marL="0" indent="0">
              <a:buNone/>
            </a:pPr>
            <a:r>
              <a:rPr lang="pl-PL" dirty="0"/>
              <a:t>a) \z</a:t>
            </a:r>
            <a:r>
              <a:rPr lang="pl-PL" dirty="0"/>
              <a:t/>
            </a:r>
            <a:br>
              <a:rPr lang="pl-PL" dirty="0"/>
            </a:br>
            <a:r>
              <a:rPr lang="pl-PL" dirty="0"/>
              <a:t>b) \\</a:t>
            </a:r>
            <a:r>
              <a:rPr lang="pl-PL" dirty="0"/>
              <a:t/>
            </a:r>
            <a:br>
              <a:rPr lang="pl-PL" dirty="0"/>
            </a:br>
            <a:r>
              <a:rPr lang="pl-PL" dirty="0"/>
              <a:t>c) \*</a:t>
            </a:r>
            <a:r>
              <a:rPr lang="pl-PL" dirty="0"/>
              <a:t/>
            </a:r>
            <a:br>
              <a:rPr lang="pl-PL" dirty="0"/>
            </a:br>
            <a:r>
              <a:rPr lang="pl-PL" dirty="0"/>
              <a:t>d) \Z</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959635271"/>
      </p:ext>
    </p:extLst>
  </p:cSld>
  <p:clrMapOvr>
    <a:masterClrMapping/>
  </p:clrMapOvr>
  <p:transition spd="slow">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Answer: a</a:t>
            </a:r>
            <a:r>
              <a:rPr lang="en-IN" dirty="0"/>
              <a:t/>
            </a:r>
            <a:br>
              <a:rPr lang="en-IN" dirty="0"/>
            </a:br>
            <a:r>
              <a:rPr lang="en-IN" dirty="0"/>
              <a:t>Explanation: \z is used to match end of the entire string in regular expression in java</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477172586"/>
      </p:ext>
    </p:extLst>
  </p:cSld>
  <p:clrMapOvr>
    <a:masterClrMapping/>
  </p:clrMapOvr>
  <p:transition spd="slow">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 </a:t>
            </a:r>
            <a:r>
              <a:rPr lang="en-IN" dirty="0"/>
              <a:t> What does public </a:t>
            </a:r>
            <a:r>
              <a:rPr lang="en-IN" dirty="0" err="1"/>
              <a:t>int</a:t>
            </a:r>
            <a:r>
              <a:rPr lang="en-IN" dirty="0"/>
              <a:t> start() return?</a:t>
            </a:r>
            <a:endParaRPr lang="en-IN" dirty="0"/>
          </a:p>
        </p:txBody>
      </p:sp>
      <p:sp>
        <p:nvSpPr>
          <p:cNvPr id="3" name="Content Placeholder 2"/>
          <p:cNvSpPr>
            <a:spLocks noGrp="1"/>
          </p:cNvSpPr>
          <p:nvPr>
            <p:ph idx="1"/>
          </p:nvPr>
        </p:nvSpPr>
        <p:spPr/>
        <p:txBody>
          <a:bodyPr/>
          <a:lstStyle/>
          <a:p>
            <a:pPr marL="0" indent="0">
              <a:buNone/>
            </a:pPr>
            <a:r>
              <a:rPr lang="en-IN" dirty="0"/>
              <a:t>a) returns start index of the input string</a:t>
            </a:r>
            <a:r>
              <a:rPr lang="en-IN" dirty="0"/>
              <a:t/>
            </a:r>
            <a:br>
              <a:rPr lang="en-IN" dirty="0"/>
            </a:br>
            <a:r>
              <a:rPr lang="en-IN" dirty="0"/>
              <a:t>b) returns start index of the current match</a:t>
            </a:r>
            <a:r>
              <a:rPr lang="en-IN" dirty="0"/>
              <a:t/>
            </a:r>
            <a:br>
              <a:rPr lang="en-IN" dirty="0"/>
            </a:br>
            <a:r>
              <a:rPr lang="en-IN" dirty="0"/>
              <a:t>c) returns start index of the previous match</a:t>
            </a:r>
            <a:r>
              <a:rPr lang="en-IN" dirty="0"/>
              <a:t/>
            </a:r>
            <a:br>
              <a:rPr lang="en-IN" dirty="0"/>
            </a:br>
            <a:r>
              <a:rPr lang="en-IN" dirty="0"/>
              <a:t>d) none of the mentioned</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964649727"/>
      </p:ext>
    </p:extLst>
  </p:cSld>
  <p:clrMapOvr>
    <a:masterClrMapping/>
  </p:clrMapOvr>
  <p:transition spd="slow">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0" indent="0">
              <a:buNone/>
            </a:pPr>
            <a:r>
              <a:rPr lang="en-IN" dirty="0"/>
              <a:t>Answer: c</a:t>
            </a:r>
            <a:r>
              <a:rPr lang="en-IN" dirty="0"/>
              <a:t/>
            </a:r>
            <a:br>
              <a:rPr lang="en-IN" dirty="0"/>
            </a:br>
            <a:r>
              <a:rPr lang="en-IN" dirty="0"/>
              <a:t>Explanation: public </a:t>
            </a:r>
            <a:r>
              <a:rPr lang="en-IN" dirty="0" err="1"/>
              <a:t>int</a:t>
            </a:r>
            <a:r>
              <a:rPr lang="en-IN" dirty="0"/>
              <a:t> start() returns index of the previous match in the input string.</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959635271"/>
      </p:ext>
    </p:extLst>
  </p:cSld>
  <p:clrMapOvr>
    <a:masterClrMapping/>
  </p:clrMapOvr>
  <p:transition spd="slow">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7. </a:t>
            </a:r>
            <a:r>
              <a:rPr lang="en-IN" dirty="0"/>
              <a:t>What are the main methods of Java Regex?</a:t>
            </a:r>
            <a:endParaRPr lang="en-IN" dirty="0"/>
          </a:p>
        </p:txBody>
      </p:sp>
      <p:sp>
        <p:nvSpPr>
          <p:cNvPr id="3" name="Content Placeholder 2"/>
          <p:cNvSpPr>
            <a:spLocks noGrp="1"/>
          </p:cNvSpPr>
          <p:nvPr>
            <p:ph idx="1"/>
          </p:nvPr>
        </p:nvSpPr>
        <p:spPr/>
        <p:txBody>
          <a:bodyPr/>
          <a:lstStyle/>
          <a:p>
            <a:pPr marL="0" indent="0">
              <a:buNone/>
            </a:pPr>
            <a:r>
              <a:rPr lang="en-IN" b="1" dirty="0"/>
              <a:t>A.</a:t>
            </a:r>
            <a:r>
              <a:rPr lang="en-IN" dirty="0"/>
              <a:t> matches</a:t>
            </a:r>
          </a:p>
          <a:p>
            <a:pPr marL="0" indent="0">
              <a:buNone/>
            </a:pPr>
            <a:r>
              <a:rPr lang="en-IN" b="1" dirty="0"/>
              <a:t>B.</a:t>
            </a:r>
            <a:r>
              <a:rPr lang="en-IN" dirty="0"/>
              <a:t> </a:t>
            </a:r>
            <a:r>
              <a:rPr lang="en-IN" dirty="0" err="1"/>
              <a:t>lookingAt</a:t>
            </a:r>
            <a:endParaRPr lang="en-IN" dirty="0"/>
          </a:p>
          <a:p>
            <a:pPr marL="0" indent="0">
              <a:buNone/>
            </a:pPr>
            <a:r>
              <a:rPr lang="en-IN" b="1" dirty="0"/>
              <a:t>C.</a:t>
            </a:r>
            <a:r>
              <a:rPr lang="en-IN" dirty="0"/>
              <a:t> find</a:t>
            </a:r>
          </a:p>
          <a:p>
            <a:pPr marL="0" indent="0">
              <a:buNone/>
            </a:pPr>
            <a:r>
              <a:rPr lang="en-IN" b="1" dirty="0"/>
              <a:t>D.</a:t>
            </a:r>
            <a:r>
              <a:rPr lang="en-IN" dirty="0"/>
              <a:t> All of the above</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477172586"/>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06760"/>
          </a:xfrm>
        </p:spPr>
        <p:txBody>
          <a:bodyPr>
            <a:normAutofit fontScale="90000"/>
          </a:bodyPr>
          <a:lstStyle/>
          <a:p>
            <a:r>
              <a:rPr lang="en-US" dirty="0"/>
              <a:t>4. How many times 'Hello' is printed?</a:t>
            </a:r>
            <a:br>
              <a:rPr lang="en-US" dirty="0"/>
            </a:br>
            <a:endParaRPr lang="en-IN" dirty="0"/>
          </a:p>
        </p:txBody>
      </p:sp>
      <p:sp>
        <p:nvSpPr>
          <p:cNvPr id="3" name="Content Placeholder 2"/>
          <p:cNvSpPr>
            <a:spLocks noGrp="1"/>
          </p:cNvSpPr>
          <p:nvPr>
            <p:ph idx="1"/>
          </p:nvPr>
        </p:nvSpPr>
        <p:spPr>
          <a:xfrm>
            <a:off x="457200" y="1196752"/>
            <a:ext cx="8229600" cy="4777011"/>
          </a:xfrm>
        </p:spPr>
        <p:txBody>
          <a:bodyPr>
            <a:normAutofit fontScale="85000" lnSpcReduction="20000"/>
          </a:bodyPr>
          <a:lstStyle/>
          <a:p>
            <a:pPr marL="0" indent="0">
              <a:buNone/>
            </a:pPr>
            <a:r>
              <a:rPr lang="en-US" dirty="0" smtClean="0"/>
              <a:t>public class </a:t>
            </a:r>
            <a:r>
              <a:rPr lang="en-US" dirty="0" err="1" smtClean="0"/>
              <a:t>Abc</a:t>
            </a:r>
            <a:r>
              <a:rPr lang="en-US" dirty="0" smtClean="0"/>
              <a:t> {</a:t>
            </a:r>
            <a:endParaRPr lang="en-US" dirty="0"/>
          </a:p>
          <a:p>
            <a:pPr marL="0" indent="0">
              <a:buNone/>
            </a:pPr>
            <a:r>
              <a:rPr lang="en-US" dirty="0"/>
              <a:t>public static void main(String[] </a:t>
            </a:r>
            <a:r>
              <a:rPr lang="en-US" dirty="0" err="1"/>
              <a:t>args</a:t>
            </a:r>
            <a:r>
              <a:rPr lang="en-US" dirty="0"/>
              <a:t>){</a:t>
            </a:r>
          </a:p>
          <a:p>
            <a:pPr marL="0" indent="0">
              <a:buNone/>
            </a:pPr>
            <a:r>
              <a:rPr lang="en-US" dirty="0"/>
              <a:t> for(</a:t>
            </a:r>
            <a:r>
              <a:rPr lang="en-US" dirty="0" err="1"/>
              <a:t>int</a:t>
            </a:r>
            <a:r>
              <a:rPr lang="en-US" dirty="0"/>
              <a:t> i = 0; i&lt;5; i++)</a:t>
            </a:r>
          </a:p>
          <a:p>
            <a:pPr marL="0" indent="0">
              <a:buNone/>
            </a:pPr>
            <a:r>
              <a:rPr lang="en-US" dirty="0"/>
              <a:t> {</a:t>
            </a:r>
          </a:p>
          <a:p>
            <a:pPr marL="0" indent="0">
              <a:buNone/>
            </a:pPr>
            <a:r>
              <a:rPr lang="en-US" dirty="0"/>
              <a:t> </a:t>
            </a:r>
            <a:r>
              <a:rPr lang="en-US" dirty="0" err="1"/>
              <a:t>System.out.println</a:t>
            </a:r>
            <a:r>
              <a:rPr lang="en-US" dirty="0"/>
              <a:t>("Hello");</a:t>
            </a:r>
          </a:p>
          <a:p>
            <a:pPr marL="0" indent="0">
              <a:buNone/>
            </a:pPr>
            <a:r>
              <a:rPr lang="en-US" dirty="0"/>
              <a:t> break;</a:t>
            </a:r>
          </a:p>
          <a:p>
            <a:pPr marL="0" indent="0">
              <a:buNone/>
            </a:pPr>
            <a:r>
              <a:rPr lang="en-US" dirty="0"/>
              <a:t> }</a:t>
            </a:r>
          </a:p>
          <a:p>
            <a:pPr marL="0" indent="0">
              <a:buNone/>
            </a:pPr>
            <a:r>
              <a:rPr lang="en-US" dirty="0"/>
              <a:t>}</a:t>
            </a:r>
          </a:p>
          <a:p>
            <a:pPr marL="0" indent="0">
              <a:buNone/>
            </a:pPr>
            <a:r>
              <a:rPr lang="en-US" dirty="0" smtClean="0"/>
              <a:t>}</a:t>
            </a:r>
          </a:p>
          <a:p>
            <a:pPr marL="0" indent="0">
              <a:buNone/>
            </a:pPr>
            <a:r>
              <a:rPr lang="pt-BR" dirty="0"/>
              <a:t>(A) 5</a:t>
            </a:r>
            <a:br>
              <a:rPr lang="pt-BR" dirty="0"/>
            </a:br>
            <a:r>
              <a:rPr lang="pt-BR" dirty="0"/>
              <a:t>(B) 4</a:t>
            </a:r>
            <a:br>
              <a:rPr lang="pt-BR" dirty="0"/>
            </a:br>
            <a:r>
              <a:rPr lang="pt-BR" dirty="0"/>
              <a:t>(C) 1</a:t>
            </a:r>
            <a:br>
              <a:rPr lang="pt-BR" dirty="0"/>
            </a:br>
            <a:r>
              <a:rPr lang="pt-BR" dirty="0"/>
              <a:t>(D) </a:t>
            </a:r>
            <a:r>
              <a:rPr lang="pt-BR" dirty="0" smtClean="0"/>
              <a:t>0z</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011064097"/>
      </p:ext>
    </p:extLst>
  </p:cSld>
  <p:clrMapOvr>
    <a:masterClrMapping/>
  </p:clrMapOvr>
  <p:transition spd="slow">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Answer: Option D</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300268683"/>
      </p:ext>
    </p:extLst>
  </p:cSld>
  <p:clrMapOvr>
    <a:masterClrMapping/>
  </p:clrMapOvr>
  <p:transition spd="slow">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2708920"/>
            <a:ext cx="8229600" cy="914400"/>
          </a:xfrm>
        </p:spPr>
        <p:txBody>
          <a:bodyPr/>
          <a:lstStyle/>
          <a:p>
            <a:pPr algn="ctr"/>
            <a:r>
              <a:rPr lang="en-US" dirty="0" smtClean="0"/>
              <a:t>DATE AND TIME</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2666263018"/>
      </p:ext>
    </p:extLst>
  </p:cSld>
  <p:clrMapOvr>
    <a:masterClrMapping/>
  </p:clrMapOvr>
  <p:transition spd="slow">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IN" dirty="0"/>
              <a:t>How to format date from one form to another?</a:t>
            </a:r>
            <a:endParaRPr lang="en-IN" dirty="0"/>
          </a:p>
        </p:txBody>
      </p:sp>
      <p:sp>
        <p:nvSpPr>
          <p:cNvPr id="3" name="Content Placeholder 2"/>
          <p:cNvSpPr>
            <a:spLocks noGrp="1"/>
          </p:cNvSpPr>
          <p:nvPr>
            <p:ph idx="1"/>
          </p:nvPr>
        </p:nvSpPr>
        <p:spPr/>
        <p:txBody>
          <a:bodyPr/>
          <a:lstStyle/>
          <a:p>
            <a:pPr marL="0" indent="0">
              <a:buNone/>
            </a:pPr>
            <a:r>
              <a:rPr lang="en-IN" dirty="0"/>
              <a:t>a) </a:t>
            </a:r>
            <a:r>
              <a:rPr lang="en-IN" dirty="0" err="1"/>
              <a:t>SimpleDateFormat</a:t>
            </a:r>
            <a:r>
              <a:rPr lang="en-IN" dirty="0"/>
              <a:t/>
            </a:r>
            <a:br>
              <a:rPr lang="en-IN" dirty="0"/>
            </a:br>
            <a:r>
              <a:rPr lang="en-IN" dirty="0"/>
              <a:t>b) </a:t>
            </a:r>
            <a:r>
              <a:rPr lang="en-IN" dirty="0" err="1"/>
              <a:t>DateFormat</a:t>
            </a:r>
            <a:r>
              <a:rPr lang="en-IN" dirty="0"/>
              <a:t/>
            </a:r>
            <a:br>
              <a:rPr lang="en-IN" dirty="0"/>
            </a:br>
            <a:r>
              <a:rPr lang="en-IN" dirty="0"/>
              <a:t>c) </a:t>
            </a:r>
            <a:r>
              <a:rPr lang="en-IN" dirty="0" err="1"/>
              <a:t>SimpleFormat</a:t>
            </a:r>
            <a:r>
              <a:rPr lang="en-IN" dirty="0"/>
              <a:t/>
            </a:r>
            <a:br>
              <a:rPr lang="en-IN" dirty="0"/>
            </a:br>
            <a:r>
              <a:rPr lang="en-IN" dirty="0"/>
              <a:t>d) </a:t>
            </a:r>
            <a:r>
              <a:rPr lang="en-IN" dirty="0" err="1"/>
              <a:t>DateConverter</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4266559031"/>
      </p:ext>
    </p:extLst>
  </p:cSld>
  <p:clrMapOvr>
    <a:masterClrMapping/>
  </p:clrMapOvr>
  <p:transition spd="slow">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sz="1600" dirty="0"/>
              <a:t>Answer: a</a:t>
            </a:r>
            <a:r>
              <a:rPr lang="en-IN" sz="1600" dirty="0"/>
              <a:t/>
            </a:r>
            <a:br>
              <a:rPr lang="en-IN" sz="1600" dirty="0"/>
            </a:br>
            <a:r>
              <a:rPr lang="en-IN" sz="1600" dirty="0"/>
              <a:t>Explanation: </a:t>
            </a:r>
            <a:r>
              <a:rPr lang="en-IN" sz="1600" dirty="0" err="1"/>
              <a:t>SimpleDateFormat</a:t>
            </a:r>
            <a:r>
              <a:rPr lang="en-IN" sz="1600" dirty="0"/>
              <a:t> can be used as</a:t>
            </a:r>
          </a:p>
          <a:p>
            <a:pPr marL="0" indent="0">
              <a:buNone/>
            </a:pPr>
            <a:r>
              <a:rPr lang="en-IN" sz="1600" dirty="0"/>
              <a:t>Date now = </a:t>
            </a:r>
            <a:r>
              <a:rPr lang="en-IN" sz="1600" b="1" dirty="0"/>
              <a:t>new</a:t>
            </a:r>
            <a:r>
              <a:rPr lang="en-IN" sz="1600" dirty="0"/>
              <a:t> Date(); </a:t>
            </a:r>
            <a:endParaRPr lang="en-IN" sz="1600" dirty="0" smtClean="0"/>
          </a:p>
          <a:p>
            <a:pPr marL="0" indent="0">
              <a:buNone/>
            </a:pPr>
            <a:r>
              <a:rPr lang="en-IN" sz="1600" dirty="0" err="1" smtClean="0"/>
              <a:t>SimpleDateFormat</a:t>
            </a:r>
            <a:r>
              <a:rPr lang="en-IN" sz="1600" dirty="0" smtClean="0"/>
              <a:t> </a:t>
            </a:r>
            <a:r>
              <a:rPr lang="en-IN" sz="1600" dirty="0" err="1"/>
              <a:t>sdf</a:t>
            </a:r>
            <a:r>
              <a:rPr lang="en-IN" sz="1600" dirty="0"/>
              <a:t> = </a:t>
            </a:r>
            <a:r>
              <a:rPr lang="en-IN" sz="1600" b="1" dirty="0"/>
              <a:t>new</a:t>
            </a:r>
            <a:r>
              <a:rPr lang="en-IN" sz="1600" dirty="0"/>
              <a:t> </a:t>
            </a:r>
            <a:r>
              <a:rPr lang="en-IN" sz="1600" dirty="0" err="1"/>
              <a:t>SimpleDateFormat</a:t>
            </a:r>
            <a:r>
              <a:rPr lang="en-IN" sz="1600" dirty="0"/>
              <a:t> ("</a:t>
            </a:r>
            <a:r>
              <a:rPr lang="en-IN" sz="1600" dirty="0" err="1" smtClean="0"/>
              <a:t>yyyy-mm-dd'T'hh:MM:ss</a:t>
            </a:r>
            <a:r>
              <a:rPr lang="en-IN" sz="1600" dirty="0"/>
              <a:t>"); </a:t>
            </a:r>
            <a:endParaRPr lang="en-IN" sz="1600" dirty="0" smtClean="0"/>
          </a:p>
          <a:p>
            <a:pPr marL="0" indent="0">
              <a:buNone/>
            </a:pPr>
            <a:r>
              <a:rPr lang="en-IN" sz="1600" dirty="0" smtClean="0"/>
              <a:t>String </a:t>
            </a:r>
            <a:r>
              <a:rPr lang="en-IN" sz="1600" dirty="0" err="1"/>
              <a:t>nowStr</a:t>
            </a:r>
            <a:r>
              <a:rPr lang="en-IN" sz="1600" dirty="0"/>
              <a:t> = </a:t>
            </a:r>
            <a:r>
              <a:rPr lang="en-IN" sz="1600" dirty="0" err="1"/>
              <a:t>sdf.format</a:t>
            </a:r>
            <a:r>
              <a:rPr lang="en-IN" sz="1600" dirty="0"/>
              <a:t>(now); </a:t>
            </a:r>
            <a:endParaRPr lang="en-IN" sz="1600" dirty="0" smtClean="0"/>
          </a:p>
          <a:p>
            <a:pPr marL="0" indent="0">
              <a:buNone/>
            </a:pPr>
            <a:r>
              <a:rPr lang="en-IN" sz="1600" dirty="0" err="1" smtClean="0"/>
              <a:t>System.out.println</a:t>
            </a:r>
            <a:r>
              <a:rPr lang="en-IN" sz="1600" dirty="0"/>
              <a:t>("Current Date: " </a:t>
            </a:r>
            <a:r>
              <a:rPr lang="en-IN" sz="1600" dirty="0" smtClean="0"/>
              <a:t>	+ </a:t>
            </a:r>
            <a:r>
              <a:rPr lang="en-IN" sz="1600" dirty="0"/>
              <a:t>);</a:t>
            </a:r>
          </a:p>
          <a:p>
            <a:pPr marL="0" indent="0">
              <a:buNone/>
            </a:pP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059765021"/>
      </p:ext>
    </p:extLst>
  </p:cSld>
  <p:clrMapOvr>
    <a:masterClrMapping/>
  </p:clrMapOvr>
  <p:transition spd="slow">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How </a:t>
            </a:r>
            <a:r>
              <a:rPr lang="en-IN" dirty="0"/>
              <a:t>to convert Date object to String?</a:t>
            </a:r>
            <a:endParaRPr lang="en-IN" dirty="0"/>
          </a:p>
        </p:txBody>
      </p:sp>
      <p:sp>
        <p:nvSpPr>
          <p:cNvPr id="3" name="Content Placeholder 2"/>
          <p:cNvSpPr>
            <a:spLocks noGrp="1"/>
          </p:cNvSpPr>
          <p:nvPr>
            <p:ph idx="1"/>
          </p:nvPr>
        </p:nvSpPr>
        <p:spPr/>
        <p:txBody>
          <a:bodyPr/>
          <a:lstStyle/>
          <a:p>
            <a:pPr marL="457200" indent="-457200">
              <a:buFont typeface="+mj-lt"/>
              <a:buAutoNum type="alphaUcPeriod"/>
            </a:pPr>
            <a:r>
              <a:rPr lang="en-IN" dirty="0" err="1" smtClean="0"/>
              <a:t>SimpleDateFormat</a:t>
            </a:r>
            <a:r>
              <a:rPr lang="en-IN" dirty="0" smtClean="0"/>
              <a:t> </a:t>
            </a:r>
            <a:r>
              <a:rPr lang="en-IN" dirty="0" err="1"/>
              <a:t>sdf</a:t>
            </a:r>
            <a:r>
              <a:rPr lang="en-IN" dirty="0"/>
              <a:t> = new </a:t>
            </a:r>
            <a:r>
              <a:rPr lang="en-IN" dirty="0" err="1"/>
              <a:t>SimpleDateFormat</a:t>
            </a:r>
            <a:r>
              <a:rPr lang="en-IN" dirty="0"/>
              <a:t>("</a:t>
            </a:r>
            <a:r>
              <a:rPr lang="en-IN" dirty="0" err="1"/>
              <a:t>yyyy</a:t>
            </a:r>
            <a:r>
              <a:rPr lang="en-IN" dirty="0"/>
              <a:t>-mm-</a:t>
            </a:r>
            <a:r>
              <a:rPr lang="en-IN" dirty="0" err="1"/>
              <a:t>dd</a:t>
            </a:r>
            <a:r>
              <a:rPr lang="en-IN" dirty="0"/>
              <a:t>"); </a:t>
            </a:r>
            <a:r>
              <a:rPr lang="en-IN" dirty="0" err="1"/>
              <a:t>sdf.parse</a:t>
            </a:r>
            <a:r>
              <a:rPr lang="en-IN" dirty="0"/>
              <a:t>(new Date</a:t>
            </a:r>
            <a:r>
              <a:rPr lang="en-IN" dirty="0" smtClean="0"/>
              <a:t>());</a:t>
            </a:r>
            <a:endParaRPr lang="en-IN" dirty="0"/>
          </a:p>
          <a:p>
            <a:pPr marL="457200" indent="-457200">
              <a:buFont typeface="+mj-lt"/>
              <a:buAutoNum type="alphaUcPeriod"/>
            </a:pPr>
            <a:r>
              <a:rPr lang="en-IN" dirty="0" err="1"/>
              <a:t>SimpleDateFormat</a:t>
            </a:r>
            <a:r>
              <a:rPr lang="en-IN" dirty="0"/>
              <a:t> </a:t>
            </a:r>
            <a:r>
              <a:rPr lang="en-IN" dirty="0" err="1"/>
              <a:t>sdf</a:t>
            </a:r>
            <a:r>
              <a:rPr lang="en-IN" dirty="0"/>
              <a:t> = new </a:t>
            </a:r>
            <a:r>
              <a:rPr lang="en-IN" dirty="0" err="1"/>
              <a:t>SimpleDateFormat</a:t>
            </a:r>
            <a:r>
              <a:rPr lang="en-IN" dirty="0"/>
              <a:t>("</a:t>
            </a:r>
            <a:r>
              <a:rPr lang="en-IN" dirty="0" err="1"/>
              <a:t>yyyy</a:t>
            </a:r>
            <a:r>
              <a:rPr lang="en-IN" dirty="0"/>
              <a:t>-mm-</a:t>
            </a:r>
            <a:r>
              <a:rPr lang="en-IN" dirty="0" err="1"/>
              <a:t>dd</a:t>
            </a:r>
            <a:r>
              <a:rPr lang="en-IN" dirty="0"/>
              <a:t>"); </a:t>
            </a:r>
            <a:r>
              <a:rPr lang="en-IN" dirty="0" err="1"/>
              <a:t>sdf.format</a:t>
            </a:r>
            <a:r>
              <a:rPr lang="en-IN" dirty="0"/>
              <a:t>(new Date</a:t>
            </a:r>
            <a:r>
              <a:rPr lang="en-IN" dirty="0" smtClean="0"/>
              <a:t>());</a:t>
            </a:r>
            <a:endParaRPr lang="en-IN" dirty="0"/>
          </a:p>
          <a:p>
            <a:pPr marL="457200" indent="-457200">
              <a:buFont typeface="+mj-lt"/>
              <a:buAutoNum type="alphaUcPeriod"/>
            </a:pPr>
            <a:r>
              <a:rPr lang="en-IN" dirty="0" err="1"/>
              <a:t>SimpleDateFormat</a:t>
            </a:r>
            <a:r>
              <a:rPr lang="en-IN" dirty="0"/>
              <a:t> </a:t>
            </a:r>
            <a:r>
              <a:rPr lang="en-IN" dirty="0" err="1"/>
              <a:t>sdf</a:t>
            </a:r>
            <a:r>
              <a:rPr lang="en-IN" dirty="0"/>
              <a:t> = new </a:t>
            </a:r>
            <a:r>
              <a:rPr lang="en-IN" dirty="0" err="1"/>
              <a:t>SimpleDateFormat</a:t>
            </a:r>
            <a:r>
              <a:rPr lang="en-IN" dirty="0"/>
              <a:t>("</a:t>
            </a:r>
            <a:r>
              <a:rPr lang="en-IN" dirty="0" err="1"/>
              <a:t>yyyy</a:t>
            </a:r>
            <a:r>
              <a:rPr lang="en-IN" dirty="0"/>
              <a:t>-mm-</a:t>
            </a:r>
            <a:r>
              <a:rPr lang="en-IN" dirty="0" err="1"/>
              <a:t>dd</a:t>
            </a:r>
            <a:r>
              <a:rPr lang="en-IN" dirty="0"/>
              <a:t>"); new Date().parse</a:t>
            </a:r>
            <a:r>
              <a:rPr lang="en-IN" dirty="0" smtClean="0"/>
              <a:t>();</a:t>
            </a:r>
            <a:endParaRPr lang="en-IN" dirty="0"/>
          </a:p>
          <a:p>
            <a:pPr marL="457200" indent="-457200">
              <a:buFont typeface="+mj-lt"/>
              <a:buAutoNum type="alphaUcPeriod"/>
            </a:pPr>
            <a:r>
              <a:rPr lang="en-IN" dirty="0" err="1"/>
              <a:t>SimpleDateFormat</a:t>
            </a:r>
            <a:r>
              <a:rPr lang="en-IN" dirty="0"/>
              <a:t> </a:t>
            </a:r>
            <a:r>
              <a:rPr lang="en-IN" dirty="0" err="1"/>
              <a:t>sdf</a:t>
            </a:r>
            <a:r>
              <a:rPr lang="en-IN" dirty="0"/>
              <a:t> = new </a:t>
            </a:r>
            <a:r>
              <a:rPr lang="en-IN" dirty="0" err="1"/>
              <a:t>SimpleDateFormat</a:t>
            </a:r>
            <a:r>
              <a:rPr lang="en-IN" dirty="0"/>
              <a:t>("</a:t>
            </a:r>
            <a:r>
              <a:rPr lang="en-IN" dirty="0" err="1"/>
              <a:t>yyyy</a:t>
            </a:r>
            <a:r>
              <a:rPr lang="en-IN" dirty="0"/>
              <a:t>-mm-</a:t>
            </a:r>
            <a:r>
              <a:rPr lang="en-IN" dirty="0" err="1"/>
              <a:t>dd</a:t>
            </a:r>
            <a:r>
              <a:rPr lang="en-IN" dirty="0"/>
              <a:t>"); new Date().format();</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3050871291"/>
      </p:ext>
    </p:extLst>
  </p:cSld>
  <p:clrMapOvr>
    <a:masterClrMapping/>
  </p:clrMapOvr>
  <p:transition spd="slow">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Answer: b</a:t>
            </a:r>
            <a:r>
              <a:rPr lang="en-IN" dirty="0"/>
              <a:t/>
            </a:r>
            <a:br>
              <a:rPr lang="en-IN" dirty="0"/>
            </a:br>
            <a:r>
              <a:rPr lang="en-IN" dirty="0"/>
              <a:t>Explanation: </a:t>
            </a:r>
            <a:r>
              <a:rPr lang="en-IN" dirty="0" err="1"/>
              <a:t>SimpleDateFormat</a:t>
            </a:r>
            <a:r>
              <a:rPr lang="en-IN" dirty="0"/>
              <a:t> takes a string containing pattern. </a:t>
            </a:r>
            <a:r>
              <a:rPr lang="en-IN" dirty="0" err="1"/>
              <a:t>sdf.format</a:t>
            </a:r>
            <a:r>
              <a:rPr lang="en-IN" dirty="0"/>
              <a:t> converts the Date object to String.</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4176112808"/>
      </p:ext>
    </p:extLst>
  </p:cSld>
  <p:clrMapOvr>
    <a:masterClrMapping/>
  </p:clrMapOvr>
  <p:transition spd="slow">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a:t>
            </a:r>
            <a:r>
              <a:rPr lang="en-IN" dirty="0"/>
              <a:t>How to convert a String to a Date object?</a:t>
            </a:r>
            <a:endParaRPr lang="en-IN" dirty="0"/>
          </a:p>
        </p:txBody>
      </p:sp>
      <p:sp>
        <p:nvSpPr>
          <p:cNvPr id="3" name="Content Placeholder 2"/>
          <p:cNvSpPr>
            <a:spLocks noGrp="1"/>
          </p:cNvSpPr>
          <p:nvPr>
            <p:ph idx="1"/>
          </p:nvPr>
        </p:nvSpPr>
        <p:spPr/>
        <p:txBody>
          <a:bodyPr/>
          <a:lstStyle/>
          <a:p>
            <a:pPr marL="457200" indent="-457200">
              <a:buFont typeface="+mj-lt"/>
              <a:buAutoNum type="alphaUcPeriod"/>
            </a:pPr>
            <a:r>
              <a:rPr lang="en-IN" dirty="0" err="1"/>
              <a:t>SimpleDateFormat</a:t>
            </a:r>
            <a:r>
              <a:rPr lang="en-IN" dirty="0"/>
              <a:t> </a:t>
            </a:r>
            <a:r>
              <a:rPr lang="en-IN" dirty="0" err="1"/>
              <a:t>sdf</a:t>
            </a:r>
            <a:r>
              <a:rPr lang="en-IN" dirty="0"/>
              <a:t> = new </a:t>
            </a:r>
            <a:r>
              <a:rPr lang="en-IN" dirty="0" err="1"/>
              <a:t>SimpleDateFormat</a:t>
            </a:r>
            <a:r>
              <a:rPr lang="en-IN" dirty="0"/>
              <a:t>("</a:t>
            </a:r>
            <a:r>
              <a:rPr lang="en-IN" dirty="0" err="1"/>
              <a:t>yyyy</a:t>
            </a:r>
            <a:r>
              <a:rPr lang="en-IN" dirty="0"/>
              <a:t>-mm-</a:t>
            </a:r>
            <a:r>
              <a:rPr lang="en-IN" dirty="0" err="1"/>
              <a:t>dd</a:t>
            </a:r>
            <a:r>
              <a:rPr lang="en-IN" dirty="0"/>
              <a:t>"); </a:t>
            </a:r>
            <a:r>
              <a:rPr lang="en-IN" dirty="0" err="1"/>
              <a:t>sdf.parse</a:t>
            </a:r>
            <a:r>
              <a:rPr lang="en-IN" dirty="0"/>
              <a:t>(new Date</a:t>
            </a:r>
            <a:r>
              <a:rPr lang="en-IN" dirty="0" smtClean="0"/>
              <a:t>());</a:t>
            </a:r>
            <a:endParaRPr lang="en-IN" dirty="0"/>
          </a:p>
          <a:p>
            <a:pPr marL="457200" indent="-457200">
              <a:buFont typeface="+mj-lt"/>
              <a:buAutoNum type="alphaUcPeriod"/>
            </a:pPr>
            <a:r>
              <a:rPr lang="en-IN" dirty="0" err="1"/>
              <a:t>SimpleDateFormat</a:t>
            </a:r>
            <a:r>
              <a:rPr lang="en-IN" dirty="0"/>
              <a:t> </a:t>
            </a:r>
            <a:r>
              <a:rPr lang="en-IN" dirty="0" err="1"/>
              <a:t>sdf</a:t>
            </a:r>
            <a:r>
              <a:rPr lang="en-IN" dirty="0"/>
              <a:t> = new </a:t>
            </a:r>
            <a:r>
              <a:rPr lang="en-IN" dirty="0" err="1"/>
              <a:t>SimpleDateFormat</a:t>
            </a:r>
            <a:r>
              <a:rPr lang="en-IN" dirty="0"/>
              <a:t>("</a:t>
            </a:r>
            <a:r>
              <a:rPr lang="en-IN" dirty="0" err="1"/>
              <a:t>yyyy</a:t>
            </a:r>
            <a:r>
              <a:rPr lang="en-IN" dirty="0"/>
              <a:t>-mm-</a:t>
            </a:r>
            <a:r>
              <a:rPr lang="en-IN" dirty="0" err="1"/>
              <a:t>dd</a:t>
            </a:r>
            <a:r>
              <a:rPr lang="en-IN" dirty="0"/>
              <a:t>"); </a:t>
            </a:r>
            <a:r>
              <a:rPr lang="en-IN" dirty="0" err="1"/>
              <a:t>sdf.format</a:t>
            </a:r>
            <a:r>
              <a:rPr lang="en-IN" dirty="0"/>
              <a:t>(new Date</a:t>
            </a:r>
            <a:r>
              <a:rPr lang="en-IN" dirty="0" smtClean="0"/>
              <a:t>());</a:t>
            </a:r>
            <a:endParaRPr lang="en-IN" dirty="0"/>
          </a:p>
          <a:p>
            <a:pPr marL="457200" indent="-457200">
              <a:buFont typeface="+mj-lt"/>
              <a:buAutoNum type="alphaUcPeriod"/>
            </a:pPr>
            <a:r>
              <a:rPr lang="en-IN" dirty="0" err="1"/>
              <a:t>SimpleDateFormat</a:t>
            </a:r>
            <a:r>
              <a:rPr lang="en-IN" dirty="0"/>
              <a:t> </a:t>
            </a:r>
            <a:r>
              <a:rPr lang="en-IN" dirty="0" err="1"/>
              <a:t>sdf</a:t>
            </a:r>
            <a:r>
              <a:rPr lang="en-IN" dirty="0"/>
              <a:t> = new </a:t>
            </a:r>
            <a:r>
              <a:rPr lang="en-IN" dirty="0" err="1"/>
              <a:t>SimpleDateFormat</a:t>
            </a:r>
            <a:r>
              <a:rPr lang="en-IN" dirty="0"/>
              <a:t>("</a:t>
            </a:r>
            <a:r>
              <a:rPr lang="en-IN" dirty="0" err="1"/>
              <a:t>yyyy</a:t>
            </a:r>
            <a:r>
              <a:rPr lang="en-IN" dirty="0"/>
              <a:t>-mm-</a:t>
            </a:r>
            <a:r>
              <a:rPr lang="en-IN" dirty="0" err="1"/>
              <a:t>dd</a:t>
            </a:r>
            <a:r>
              <a:rPr lang="en-IN" dirty="0"/>
              <a:t>"); new Date().parse</a:t>
            </a:r>
            <a:r>
              <a:rPr lang="en-IN" dirty="0" smtClean="0"/>
              <a:t>();</a:t>
            </a:r>
            <a:endParaRPr lang="en-IN" dirty="0"/>
          </a:p>
          <a:p>
            <a:pPr marL="457200" indent="-457200">
              <a:buFont typeface="+mj-lt"/>
              <a:buAutoNum type="alphaUcPeriod"/>
            </a:pPr>
            <a:r>
              <a:rPr lang="en-IN" dirty="0" err="1"/>
              <a:t>SimpleDateFormat</a:t>
            </a:r>
            <a:r>
              <a:rPr lang="en-IN" dirty="0"/>
              <a:t> </a:t>
            </a:r>
            <a:r>
              <a:rPr lang="en-IN" dirty="0" err="1"/>
              <a:t>sdf</a:t>
            </a:r>
            <a:r>
              <a:rPr lang="en-IN" dirty="0"/>
              <a:t> = new </a:t>
            </a:r>
            <a:r>
              <a:rPr lang="en-IN" dirty="0" err="1"/>
              <a:t>SimpleDateFormat</a:t>
            </a:r>
            <a:r>
              <a:rPr lang="en-IN" dirty="0"/>
              <a:t>("</a:t>
            </a:r>
            <a:r>
              <a:rPr lang="en-IN" dirty="0" err="1"/>
              <a:t>yyyy</a:t>
            </a:r>
            <a:r>
              <a:rPr lang="en-IN" dirty="0"/>
              <a:t>-mm-</a:t>
            </a:r>
            <a:r>
              <a:rPr lang="en-IN" dirty="0" err="1"/>
              <a:t>dd</a:t>
            </a:r>
            <a:r>
              <a:rPr lang="en-IN" dirty="0"/>
              <a:t>"); new Date().format();</a:t>
            </a:r>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274462510"/>
      </p:ext>
    </p:extLst>
  </p:cSld>
  <p:clrMapOvr>
    <a:masterClrMapping/>
  </p:clrMapOvr>
  <p:transition spd="slow">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Answer: a</a:t>
            </a:r>
            <a:r>
              <a:rPr lang="en-IN" dirty="0"/>
              <a:t/>
            </a:r>
            <a:br>
              <a:rPr lang="en-IN" dirty="0"/>
            </a:br>
            <a:r>
              <a:rPr lang="en-IN" dirty="0"/>
              <a:t>Explanation: </a:t>
            </a:r>
            <a:r>
              <a:rPr lang="en-IN" dirty="0" err="1"/>
              <a:t>SimpleDateFormat</a:t>
            </a:r>
            <a:r>
              <a:rPr lang="en-IN" dirty="0"/>
              <a:t> takes a string containing pattern. </a:t>
            </a:r>
            <a:r>
              <a:rPr lang="en-IN" dirty="0" err="1"/>
              <a:t>sdf.parse</a:t>
            </a:r>
            <a:r>
              <a:rPr lang="en-IN" dirty="0"/>
              <a:t> converts the String to Date object</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896797759"/>
      </p:ext>
    </p:extLst>
  </p:cSld>
  <p:clrMapOvr>
    <a:masterClrMapping/>
  </p:clrMapOvr>
  <p:transition spd="slow">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a:t>
            </a:r>
            <a:r>
              <a:rPr lang="en-IN" dirty="0"/>
              <a:t>Is </a:t>
            </a:r>
            <a:r>
              <a:rPr lang="en-IN" dirty="0" smtClean="0"/>
              <a:t>Simple Date Format </a:t>
            </a:r>
            <a:r>
              <a:rPr lang="en-IN" dirty="0"/>
              <a:t>thread safe?</a:t>
            </a:r>
            <a:endParaRPr lang="en-IN" dirty="0"/>
          </a:p>
        </p:txBody>
      </p:sp>
      <p:sp>
        <p:nvSpPr>
          <p:cNvPr id="3" name="Content Placeholder 2"/>
          <p:cNvSpPr>
            <a:spLocks noGrp="1"/>
          </p:cNvSpPr>
          <p:nvPr>
            <p:ph idx="1"/>
          </p:nvPr>
        </p:nvSpPr>
        <p:spPr/>
        <p:txBody>
          <a:bodyPr/>
          <a:lstStyle/>
          <a:p>
            <a:pPr marL="0" indent="0">
              <a:buNone/>
            </a:pPr>
            <a:r>
              <a:rPr lang="en-IN" dirty="0"/>
              <a:t>a) True</a:t>
            </a:r>
            <a:r>
              <a:rPr lang="en-IN" dirty="0"/>
              <a:t/>
            </a:r>
            <a:br>
              <a:rPr lang="en-IN" dirty="0"/>
            </a:br>
            <a:r>
              <a:rPr lang="en-IN" dirty="0"/>
              <a:t>b) False</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582998961"/>
      </p:ext>
    </p:extLst>
  </p:cSld>
  <p:clrMapOvr>
    <a:masterClrMapping/>
  </p:clrMapOvr>
  <p:transition spd="slow">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Answer: b</a:t>
            </a:r>
            <a:r>
              <a:rPr lang="en-IN" dirty="0"/>
              <a:t/>
            </a:r>
            <a:br>
              <a:rPr lang="en-IN" dirty="0"/>
            </a:br>
            <a:r>
              <a:rPr lang="en-IN" dirty="0"/>
              <a:t>Explanation: </a:t>
            </a:r>
            <a:r>
              <a:rPr lang="en-IN" dirty="0" err="1"/>
              <a:t>SimpleDateFormat</a:t>
            </a:r>
            <a:r>
              <a:rPr lang="en-IN" dirty="0"/>
              <a:t> is not thread safe. In the multithreaded environment we need to manage threads explicitly.</a:t>
            </a:r>
            <a:endParaRPr lang="en-IN"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extLst>
      <p:ext uri="{BB962C8B-B14F-4D97-AF65-F5344CB8AC3E}">
        <p14:creationId xmlns:p14="http://schemas.microsoft.com/office/powerpoint/2010/main" val="1274462510"/>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3" id="{F1E59B11-9CF5-4456-816A-FC69754ED7CC}" vid="{26E5F4DA-0996-4936-87C6-2D7B297F8B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2717</Words>
  <Application>Microsoft Office PowerPoint</Application>
  <PresentationFormat>On-screen Show (4:3)</PresentationFormat>
  <Paragraphs>624</Paragraphs>
  <Slides>105</Slides>
  <Notes>1</Notes>
  <HiddenSlides>0</HiddenSlides>
  <MMClips>0</MMClips>
  <ScaleCrop>false</ScaleCrop>
  <HeadingPairs>
    <vt:vector size="4" baseType="variant">
      <vt:variant>
        <vt:lpstr>Theme</vt:lpstr>
      </vt:variant>
      <vt:variant>
        <vt:i4>1</vt:i4>
      </vt:variant>
      <vt:variant>
        <vt:lpstr>Slide Titles</vt:lpstr>
      </vt:variant>
      <vt:variant>
        <vt:i4>105</vt:i4>
      </vt:variant>
    </vt:vector>
  </HeadingPairs>
  <TitlesOfParts>
    <vt:vector size="106" baseType="lpstr">
      <vt:lpstr>Smart_ppt_Theme</vt:lpstr>
      <vt:lpstr>MCQ’S ON JAVA</vt:lpstr>
      <vt:lpstr>LOOPING AND BRANCHING</vt:lpstr>
      <vt:lpstr>PowerPoint Presentation</vt:lpstr>
      <vt:lpstr>PowerPoint Presentation</vt:lpstr>
      <vt:lpstr>2.  what will be the output of the following program? </vt:lpstr>
      <vt:lpstr>PowerPoint Presentation</vt:lpstr>
      <vt:lpstr>PowerPoint Presentation</vt:lpstr>
      <vt:lpstr>PowerPoint Presentation</vt:lpstr>
      <vt:lpstr>4. How many times 'Hello' is printed? </vt:lpstr>
      <vt:lpstr>PowerPoint Presentation</vt:lpstr>
      <vt:lpstr>5. How many times 'Hello' is printed? </vt:lpstr>
      <vt:lpstr>PowerPoint Presentation</vt:lpstr>
      <vt:lpstr>6.How many times 'Hello' is printed?</vt:lpstr>
      <vt:lpstr>PowerPoint Presentation</vt:lpstr>
      <vt:lpstr>7.what will be the output of the following program?</vt:lpstr>
      <vt:lpstr>PowerPoint Presentation</vt:lpstr>
      <vt:lpstr>8. What will be the output for the following program?</vt:lpstr>
      <vt:lpstr>PowerPoint Presentation</vt:lpstr>
      <vt:lpstr>9. What will be the output of the following program?</vt:lpstr>
      <vt:lpstr>PowerPoint Presentation</vt:lpstr>
      <vt:lpstr> 10. What is the output of this program?</vt:lpstr>
      <vt:lpstr>PowerPoint Presentation</vt:lpstr>
      <vt:lpstr>11.  What will be the output for the following program?</vt:lpstr>
      <vt:lpstr>PowerPoint Presentation</vt:lpstr>
      <vt:lpstr>12. What will be the output of the following program?</vt:lpstr>
      <vt:lpstr>PowerPoint Presentation</vt:lpstr>
      <vt:lpstr>STRINGS</vt:lpstr>
      <vt:lpstr>1.  Which of this method of class String is used to obtain a length of String object?</vt:lpstr>
      <vt:lpstr>PowerPoint Presentation</vt:lpstr>
      <vt:lpstr>2. Which of these is an incorrect statement?</vt:lpstr>
      <vt:lpstr>PowerPoint Presentation</vt:lpstr>
      <vt:lpstr>3.  What is the output of this program?</vt:lpstr>
      <vt:lpstr>PowerPoint Presentation</vt:lpstr>
      <vt:lpstr>4. What is the output of this program?</vt:lpstr>
      <vt:lpstr>PowerPoint Presentation</vt:lpstr>
      <vt:lpstr>5. Which of these is an incorrect statement?</vt:lpstr>
      <vt:lpstr>PowerPoint Presentation</vt:lpstr>
      <vt:lpstr>6.  Which of these data type value is returned by equals() method of String class? </vt:lpstr>
      <vt:lpstr>PowerPoint Presentation</vt:lpstr>
      <vt:lpstr>7. Given the following code segment, which of the following is true?</vt:lpstr>
      <vt:lpstr>PowerPoint Presentation</vt:lpstr>
      <vt:lpstr>8.  What is output for the following code snippet?</vt:lpstr>
      <vt:lpstr>PowerPoint Presentation</vt:lpstr>
      <vt:lpstr>9.How many objects will be created?</vt:lpstr>
      <vt:lpstr>PowerPoint Presentation</vt:lpstr>
      <vt:lpstr>10. How many constructor String class have?</vt:lpstr>
      <vt:lpstr>PowerPoint Presentation</vt:lpstr>
      <vt:lpstr>11. What is the output for the following code?</vt:lpstr>
      <vt:lpstr>PowerPoint Presentation</vt:lpstr>
      <vt:lpstr>12. What is the output for the following code snippet?</vt:lpstr>
      <vt:lpstr>PowerPoint Presentation</vt:lpstr>
      <vt:lpstr>13. What is the output for the following code snippet?</vt:lpstr>
      <vt:lpstr>PowerPoint Presentation</vt:lpstr>
      <vt:lpstr>14. What is the output for the following code?</vt:lpstr>
      <vt:lpstr>PowerPoint Presentation</vt:lpstr>
      <vt:lpstr>PowerPoint Presentation</vt:lpstr>
      <vt:lpstr>ARRAYS</vt:lpstr>
      <vt:lpstr>1. In java arrays are</vt:lpstr>
      <vt:lpstr>PowerPoint Presentation</vt:lpstr>
      <vt:lpstr>2. Analyze the following code zand choose the correct statement </vt:lpstr>
      <vt:lpstr>PowerPoint Presentation</vt:lpstr>
      <vt:lpstr>3. When you pass an array to a method, the method receives_____.</vt:lpstr>
      <vt:lpstr>  </vt:lpstr>
      <vt:lpstr>4. What is the value of a[1] after the following code snippet is executed?</vt:lpstr>
      <vt:lpstr>PowerPoint Presentation</vt:lpstr>
      <vt:lpstr>5.  What is the output of this program?</vt:lpstr>
      <vt:lpstr>PowerPoint Presentation</vt:lpstr>
      <vt:lpstr>6. What is the output of this program?</vt:lpstr>
      <vt:lpstr>PowerPoint Presentation</vt:lpstr>
      <vt:lpstr>PowerPoint Presentation</vt:lpstr>
      <vt:lpstr>7. Predict the output</vt:lpstr>
      <vt:lpstr>PowerPoint Presentation</vt:lpstr>
      <vt:lpstr>8. What is the output for the following code?</vt:lpstr>
      <vt:lpstr>PowerPoint Presentation</vt:lpstr>
      <vt:lpstr>PowerPoint Presentation</vt:lpstr>
      <vt:lpstr>REGEX</vt:lpstr>
      <vt:lpstr>1. Which of the following is not a class of java.util.regex?</vt:lpstr>
      <vt:lpstr>PowerPoint Presentation</vt:lpstr>
      <vt:lpstr>2. What are the main methods of Java Regex?</vt:lpstr>
      <vt:lpstr>PowerPoint Presentation</vt:lpstr>
      <vt:lpstr>3. What is the significance of Matcher class for regular expression in java?</vt:lpstr>
      <vt:lpstr>PowerPoint Presentation</vt:lpstr>
      <vt:lpstr>4. Which of the following matches nonword character using regular expression in java?</vt:lpstr>
      <vt:lpstr>PowerPoint Presentation</vt:lpstr>
      <vt:lpstr>5. Which of the following matches end of the string using regular expression in java?</vt:lpstr>
      <vt:lpstr>PowerPoint Presentation</vt:lpstr>
      <vt:lpstr>6.  What does public int start() return?</vt:lpstr>
      <vt:lpstr>PowerPoint Presentation</vt:lpstr>
      <vt:lpstr>7. What are the main methods of Java Regex?</vt:lpstr>
      <vt:lpstr>PowerPoint Presentation</vt:lpstr>
      <vt:lpstr>DATE AND TIME</vt:lpstr>
      <vt:lpstr>1. How to format date from one form to another?</vt:lpstr>
      <vt:lpstr>PowerPoint Presentation</vt:lpstr>
      <vt:lpstr>2. How to convert Date object to String?</vt:lpstr>
      <vt:lpstr>PowerPoint Presentation</vt:lpstr>
      <vt:lpstr>3. How to convert a String to a Date object?</vt:lpstr>
      <vt:lpstr>PowerPoint Presentation</vt:lpstr>
      <vt:lpstr>4. Is Simple Date Format thread safe?</vt:lpstr>
      <vt:lpstr>PowerPoint Presentation</vt:lpstr>
      <vt:lpstr>5. How is Date stored in database?</vt:lpstr>
      <vt:lpstr>PowerPoint Presentation</vt:lpstr>
      <vt:lpstr>6. What does Local Time represent?</vt:lpstr>
      <vt:lpstr>PowerPoint Presentation</vt:lpstr>
      <vt:lpstr>7. How to get difference between two dates?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2016-08-04T05:36:12Z</dcterms:created>
  <dcterms:modified xsi:type="dcterms:W3CDTF">2019-08-24T11:06:36Z</dcterms:modified>
</cp:coreProperties>
</file>