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4" r:id="rId10"/>
    <p:sldId id="265" r:id="rId11"/>
    <p:sldId id="29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9A5AD0B-85E6-46C3-B68D-2CB386672FA3}">
          <p14:sldIdLst>
            <p14:sldId id="256"/>
            <p14:sldId id="257"/>
            <p14:sldId id="258"/>
            <p14:sldId id="260"/>
            <p14:sldId id="261"/>
            <p14:sldId id="262"/>
            <p14:sldId id="263"/>
            <p14:sldId id="259"/>
            <p14:sldId id="264"/>
            <p14:sldId id="265"/>
            <p14:sldId id="291"/>
          </p14:sldIdLst>
        </p14:section>
        <p14:section name="Untitled Section" id="{6CC9B725-41E6-44BA-B848-39D4FDA89A0A}">
          <p14:sldIdLst/>
        </p14:section>
        <p14:section name="Untitled Section" id="{7FECE891-0AF1-46B3-90CB-766CB016F3C5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06" autoAdjust="0"/>
  </p:normalViewPr>
  <p:slideViewPr>
    <p:cSldViewPr>
      <p:cViewPr>
        <p:scale>
          <a:sx n="77" d="100"/>
          <a:sy n="77" d="100"/>
        </p:scale>
        <p:origin x="-1026" y="-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956EB-5C8D-4492-9F1F-685F2B5B4FBF}" type="datetimeFigureOut">
              <a:rPr lang="en-IN" smtClean="0"/>
              <a:t>14-08-2019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BD190-46BB-4222-BDB6-F86D764AE3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885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4800" y="3581400"/>
            <a:ext cx="7033403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914400" y="6477001"/>
            <a:ext cx="9652000" cy="365125"/>
          </a:xfrm>
        </p:spPr>
        <p:txBody>
          <a:bodyPr/>
          <a:lstStyle>
            <a:lvl1pPr>
              <a:defRPr dirty="0"/>
            </a:lvl1pPr>
          </a:lstStyle>
          <a:p>
            <a:endParaRPr lang="en-IN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17600" y="2362200"/>
            <a:ext cx="10668000" cy="914400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94805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76401"/>
            <a:ext cx="10972800" cy="4297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218953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762001"/>
            <a:ext cx="27432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62001"/>
            <a:ext cx="80264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725136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0" y="1905001"/>
            <a:ext cx="68072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9595" y="3048001"/>
            <a:ext cx="68072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4405" y="1905001"/>
            <a:ext cx="6659595" cy="1143001"/>
          </a:xfrm>
        </p:spPr>
        <p:txBody>
          <a:bodyPr anchor="b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0" y="3148014"/>
            <a:ext cx="66040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12800" y="1371600"/>
            <a:ext cx="3962400" cy="3962400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616148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1"/>
            <a:ext cx="10972800" cy="4297363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117265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1"/>
            <a:ext cx="53848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1"/>
            <a:ext cx="53848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898962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82713"/>
            <a:ext cx="5386917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22475"/>
            <a:ext cx="5386917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382713"/>
            <a:ext cx="5389033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022475"/>
            <a:ext cx="5389033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244335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91440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872010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151116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62000"/>
            <a:ext cx="4011084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762001"/>
            <a:ext cx="6815667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600200"/>
            <a:ext cx="4011084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422344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6482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4603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2149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711932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762000"/>
            <a:ext cx="10972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76401"/>
            <a:ext cx="10972800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LOCAL INNER CLASS</a:t>
            </a:r>
            <a:br>
              <a:rPr lang="en-US" sz="5400" dirty="0" smtClean="0"/>
            </a:br>
            <a:r>
              <a:rPr lang="en-US" sz="5400" dirty="0" smtClean="0"/>
              <a:t>STATIC NESTED CLASS</a:t>
            </a:r>
            <a:r>
              <a:rPr lang="en-US" sz="5400" dirty="0"/>
              <a:t/>
            </a:r>
            <a:br>
              <a:rPr lang="en-US" sz="5400" dirty="0"/>
            </a:b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1093523089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692696"/>
            <a:ext cx="10972800" cy="648072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76" y="1196752"/>
            <a:ext cx="5472608" cy="5184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Compile by: </a:t>
            </a:r>
            <a:r>
              <a:rPr lang="en-US" b="1" dirty="0" err="1"/>
              <a:t>javac</a:t>
            </a:r>
            <a:r>
              <a:rPr lang="en-US" b="1" dirty="0"/>
              <a:t> TestOuter2.java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Run by: java TestOuter2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data is 30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799940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09600" y="1268761"/>
            <a:ext cx="8078688" cy="470500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3696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476672"/>
            <a:ext cx="12576720" cy="6048672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IN" b="1" dirty="0" smtClean="0"/>
              <a:t>Java </a:t>
            </a:r>
            <a:r>
              <a:rPr lang="en-IN" b="1" dirty="0"/>
              <a:t>Local inner </a:t>
            </a:r>
            <a:r>
              <a:rPr lang="en-IN" b="1" dirty="0" smtClean="0"/>
              <a:t>class</a:t>
            </a:r>
          </a:p>
          <a:p>
            <a:pPr marL="0" indent="0">
              <a:buNone/>
            </a:pPr>
            <a:r>
              <a:rPr lang="en-US" dirty="0"/>
              <a:t>A class i.e. created inside a method is called local inner class in java. If you want to invoke the methods of local inner class, you must instantiate this class inside the method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Java local inner class example</a:t>
            </a:r>
          </a:p>
          <a:p>
            <a:pPr marL="0" indent="0">
              <a:buNone/>
            </a:pPr>
            <a:r>
              <a:rPr lang="en-IN" b="1" dirty="0"/>
              <a:t>public class localInner1{</a:t>
            </a:r>
          </a:p>
          <a:p>
            <a:pPr marL="0" indent="0">
              <a:buNone/>
            </a:pPr>
            <a:r>
              <a:rPr lang="en-IN" b="1" dirty="0"/>
              <a:t> private </a:t>
            </a:r>
            <a:r>
              <a:rPr lang="en-IN" b="1" dirty="0" err="1"/>
              <a:t>int</a:t>
            </a:r>
            <a:r>
              <a:rPr lang="en-IN" b="1" dirty="0"/>
              <a:t> data=30;//instance variable</a:t>
            </a:r>
          </a:p>
          <a:p>
            <a:pPr marL="0" indent="0">
              <a:buNone/>
            </a:pPr>
            <a:r>
              <a:rPr lang="en-IN" b="1" dirty="0"/>
              <a:t> void display(){</a:t>
            </a:r>
          </a:p>
          <a:p>
            <a:pPr marL="0" indent="0">
              <a:buNone/>
            </a:pPr>
            <a:r>
              <a:rPr lang="en-IN" b="1" dirty="0"/>
              <a:t>  class Local{</a:t>
            </a:r>
          </a:p>
          <a:p>
            <a:pPr marL="0" indent="0">
              <a:buNone/>
            </a:pPr>
            <a:r>
              <a:rPr lang="en-IN" b="1" dirty="0"/>
              <a:t>   void </a:t>
            </a:r>
            <a:r>
              <a:rPr lang="en-IN" b="1" dirty="0" err="1"/>
              <a:t>msg</a:t>
            </a:r>
            <a:r>
              <a:rPr lang="en-IN" b="1" dirty="0"/>
              <a:t>(){</a:t>
            </a:r>
            <a:r>
              <a:rPr lang="en-IN" b="1" dirty="0" err="1"/>
              <a:t>System.out.println</a:t>
            </a:r>
            <a:r>
              <a:rPr lang="en-IN" b="1" dirty="0"/>
              <a:t>(data);}</a:t>
            </a:r>
          </a:p>
          <a:p>
            <a:pPr marL="0" indent="0">
              <a:buNone/>
            </a:pPr>
            <a:r>
              <a:rPr lang="en-IN" b="1" dirty="0"/>
              <a:t>  }</a:t>
            </a:r>
          </a:p>
          <a:p>
            <a:pPr marL="0" indent="0">
              <a:buNone/>
            </a:pPr>
            <a:r>
              <a:rPr lang="en-IN" b="1" dirty="0"/>
              <a:t>  Local l=new Local();</a:t>
            </a:r>
          </a:p>
          <a:p>
            <a:pPr marL="0" indent="0">
              <a:buNone/>
            </a:pPr>
            <a:r>
              <a:rPr lang="en-IN" b="1" dirty="0"/>
              <a:t>  l.msg();</a:t>
            </a:r>
          </a:p>
          <a:p>
            <a:pPr marL="0" indent="0">
              <a:buNone/>
            </a:pPr>
            <a:r>
              <a:rPr lang="en-IN" b="1" dirty="0"/>
              <a:t> }</a:t>
            </a:r>
          </a:p>
          <a:p>
            <a:pPr marL="0" indent="0">
              <a:buNone/>
            </a:pPr>
            <a:r>
              <a:rPr lang="en-IN" b="1" dirty="0"/>
              <a:t> public static void main(String </a:t>
            </a:r>
            <a:r>
              <a:rPr lang="en-IN" b="1" dirty="0" err="1"/>
              <a:t>args</a:t>
            </a:r>
            <a:r>
              <a:rPr lang="en-IN" b="1" dirty="0"/>
              <a:t>[]){</a:t>
            </a:r>
          </a:p>
          <a:p>
            <a:pPr marL="0" indent="0">
              <a:buNone/>
            </a:pPr>
            <a:r>
              <a:rPr lang="en-IN" b="1" dirty="0"/>
              <a:t>  localInner1 </a:t>
            </a:r>
            <a:r>
              <a:rPr lang="en-IN" b="1" dirty="0" err="1"/>
              <a:t>obj</a:t>
            </a:r>
            <a:r>
              <a:rPr lang="en-IN" b="1" dirty="0"/>
              <a:t>=new localInner1();</a:t>
            </a:r>
          </a:p>
          <a:p>
            <a:pPr marL="0" indent="0">
              <a:buNone/>
            </a:pPr>
            <a:r>
              <a:rPr lang="en-IN" b="1" dirty="0"/>
              <a:t>  </a:t>
            </a:r>
            <a:r>
              <a:rPr lang="en-IN" b="1" dirty="0" err="1"/>
              <a:t>obj.display</a:t>
            </a:r>
            <a:r>
              <a:rPr lang="en-IN" b="1" dirty="0"/>
              <a:t>();</a:t>
            </a:r>
          </a:p>
          <a:p>
            <a:pPr marL="0" indent="0">
              <a:buNone/>
            </a:pPr>
            <a:r>
              <a:rPr lang="en-IN" b="1" dirty="0"/>
              <a:t> }</a:t>
            </a:r>
          </a:p>
          <a:p>
            <a:pPr marL="0" indent="0">
              <a:buNone/>
            </a:pPr>
            <a:r>
              <a:rPr lang="en-IN" b="1" dirty="0"/>
              <a:t>}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28351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1384" y="548680"/>
            <a:ext cx="10972800" cy="5688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RESULTS:</a:t>
            </a:r>
          </a:p>
          <a:p>
            <a:pPr marL="0" indent="0">
              <a:buNone/>
            </a:pPr>
            <a:r>
              <a:rPr lang="en-US" b="1" dirty="0"/>
              <a:t>Compile by: </a:t>
            </a:r>
            <a:r>
              <a:rPr lang="en-US" b="1" dirty="0" err="1"/>
              <a:t>javac</a:t>
            </a:r>
            <a:r>
              <a:rPr lang="en-US" b="1" dirty="0"/>
              <a:t> localInner1.java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Run by: java localInner1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30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945867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76" y="1268760"/>
            <a:ext cx="11044808" cy="4680520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92697"/>
            <a:ext cx="10972800" cy="528106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Rule: Local variable can't be private, public or protected.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AutoNum type="arabicParenR"/>
            </a:pPr>
            <a:r>
              <a:rPr lang="en-US" b="1" dirty="0" smtClean="0"/>
              <a:t>Local inner class cannot be invoked from outside the method.</a:t>
            </a:r>
          </a:p>
          <a:p>
            <a:pPr marL="457200" indent="-457200">
              <a:buAutoNum type="arabicParenR"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2) Local inner class cannot access non-final local variable till JDK 1.7.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Since </a:t>
            </a:r>
            <a:r>
              <a:rPr lang="en-US" b="1" dirty="0"/>
              <a:t>JDK 1.8, it is possible to access the non-final local variable in local inner class.</a:t>
            </a:r>
          </a:p>
          <a:p>
            <a:pPr marL="457200" indent="-457200">
              <a:buAutoNum type="arabicParenR"/>
            </a:pPr>
            <a:endParaRPr lang="en-US" b="1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28687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548681"/>
            <a:ext cx="5558408" cy="542508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                                     </a:t>
            </a:r>
            <a:r>
              <a:rPr lang="en-US" b="1" dirty="0"/>
              <a:t>Example of local inner class with </a:t>
            </a:r>
            <a:r>
              <a:rPr lang="en-US" b="1" dirty="0" smtClean="0"/>
              <a:t> </a:t>
            </a:r>
          </a:p>
          <a:p>
            <a:pPr marL="0" indent="0">
              <a:buNone/>
            </a:pPr>
            <a:r>
              <a:rPr lang="en-US" b="1" dirty="0" smtClean="0"/>
              <a:t>local variable</a:t>
            </a:r>
            <a:endParaRPr lang="en-US" b="1" dirty="0"/>
          </a:p>
          <a:p>
            <a:pPr marL="0" indent="0">
              <a:buNone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C</a:t>
            </a:r>
            <a:r>
              <a:rPr lang="en-IN" sz="2600" dirty="0">
                <a:latin typeface="Calibri" pitchFamily="34" charset="0"/>
                <a:cs typeface="Calibri" pitchFamily="34" charset="0"/>
              </a:rPr>
              <a:t>lass </a:t>
            </a:r>
            <a:r>
              <a:rPr lang="en-IN" sz="2600" dirty="0" smtClean="0">
                <a:latin typeface="Calibri" pitchFamily="34" charset="0"/>
                <a:cs typeface="Calibri" pitchFamily="34" charset="0"/>
              </a:rPr>
              <a:t>localInner2</a:t>
            </a:r>
          </a:p>
          <a:p>
            <a:pPr marL="0" indent="0">
              <a:buNone/>
            </a:pPr>
            <a:r>
              <a:rPr lang="en-IN" sz="2600" dirty="0" smtClean="0">
                <a:latin typeface="Calibri" pitchFamily="34" charset="0"/>
                <a:cs typeface="Calibri" pitchFamily="34" charset="0"/>
              </a:rPr>
              <a:t>{</a:t>
            </a:r>
            <a:r>
              <a:rPr lang="en-IN" sz="2600" dirty="0">
                <a:latin typeface="Calibri" pitchFamily="34" charset="0"/>
                <a:cs typeface="Calibri" pitchFamily="34" charset="0"/>
              </a:rPr>
              <a:t>  </a:t>
            </a:r>
          </a:p>
          <a:p>
            <a:pPr marL="0" indent="0">
              <a:buNone/>
            </a:pPr>
            <a:r>
              <a:rPr lang="en-IN" sz="2600" dirty="0">
                <a:latin typeface="Calibri" pitchFamily="34" charset="0"/>
                <a:cs typeface="Calibri" pitchFamily="34" charset="0"/>
              </a:rPr>
              <a:t> private </a:t>
            </a:r>
            <a:r>
              <a:rPr lang="en-IN" sz="26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IN" sz="2600" dirty="0">
                <a:latin typeface="Calibri" pitchFamily="34" charset="0"/>
                <a:cs typeface="Calibri" pitchFamily="34" charset="0"/>
              </a:rPr>
              <a:t> data=30;//instance </a:t>
            </a:r>
            <a:r>
              <a:rPr lang="en-IN" sz="2900" dirty="0">
                <a:latin typeface="Calibri" pitchFamily="34" charset="0"/>
                <a:cs typeface="Calibri" pitchFamily="34" charset="0"/>
              </a:rPr>
              <a:t>variable</a:t>
            </a:r>
            <a:r>
              <a:rPr lang="en-IN" sz="2600" dirty="0">
                <a:latin typeface="Calibri" pitchFamily="34" charset="0"/>
                <a:cs typeface="Calibri" pitchFamily="34" charset="0"/>
              </a:rPr>
              <a:t>  </a:t>
            </a:r>
          </a:p>
          <a:p>
            <a:pPr marL="0" indent="0">
              <a:buNone/>
            </a:pPr>
            <a:r>
              <a:rPr lang="en-IN" sz="2600" dirty="0">
                <a:latin typeface="Calibri" pitchFamily="34" charset="0"/>
                <a:cs typeface="Calibri" pitchFamily="34" charset="0"/>
              </a:rPr>
              <a:t> void display</a:t>
            </a:r>
            <a:r>
              <a:rPr lang="en-IN" sz="2600" dirty="0" smtClean="0">
                <a:latin typeface="Calibri" pitchFamily="34" charset="0"/>
                <a:cs typeface="Calibri" pitchFamily="34" charset="0"/>
              </a:rPr>
              <a:t>()</a:t>
            </a:r>
          </a:p>
          <a:p>
            <a:pPr marL="0" indent="0">
              <a:buNone/>
            </a:pPr>
            <a:r>
              <a:rPr lang="en-IN" sz="2600" dirty="0" smtClean="0">
                <a:latin typeface="Calibri" pitchFamily="34" charset="0"/>
                <a:cs typeface="Calibri" pitchFamily="34" charset="0"/>
              </a:rPr>
              <a:t>{</a:t>
            </a:r>
            <a:r>
              <a:rPr lang="en-IN" sz="2600" dirty="0">
                <a:latin typeface="Calibri" pitchFamily="34" charset="0"/>
                <a:cs typeface="Calibri" pitchFamily="34" charset="0"/>
              </a:rPr>
              <a:t>  </a:t>
            </a:r>
          </a:p>
          <a:p>
            <a:pPr marL="0" indent="0">
              <a:buNone/>
            </a:pPr>
            <a:r>
              <a:rPr lang="en-IN" sz="2600" dirty="0">
                <a:latin typeface="Calibri" pitchFamily="34" charset="0"/>
                <a:cs typeface="Calibri" pitchFamily="34" charset="0"/>
              </a:rPr>
              <a:t>  </a:t>
            </a:r>
            <a:r>
              <a:rPr lang="en-IN" sz="26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IN" sz="2600" dirty="0">
                <a:latin typeface="Calibri" pitchFamily="34" charset="0"/>
                <a:cs typeface="Calibri" pitchFamily="34" charset="0"/>
              </a:rPr>
              <a:t> value=50;//local variable must be final </a:t>
            </a:r>
            <a:r>
              <a:rPr lang="en-IN" sz="2600" dirty="0" smtClean="0">
                <a:latin typeface="Calibri" pitchFamily="34" charset="0"/>
                <a:cs typeface="Calibri" pitchFamily="34" charset="0"/>
              </a:rPr>
              <a:t>Till</a:t>
            </a:r>
            <a:r>
              <a:rPr lang="en-IN" sz="2600" dirty="0">
                <a:latin typeface="Calibri" pitchFamily="34" charset="0"/>
                <a:cs typeface="Calibri" pitchFamily="34" charset="0"/>
              </a:rPr>
              <a:t> </a:t>
            </a:r>
            <a:r>
              <a:rPr lang="en-IN" sz="2600" dirty="0" err="1">
                <a:latin typeface="Calibri" pitchFamily="34" charset="0"/>
                <a:cs typeface="Calibri" pitchFamily="34" charset="0"/>
              </a:rPr>
              <a:t>jdk</a:t>
            </a:r>
            <a:r>
              <a:rPr lang="en-IN" sz="2600" dirty="0">
                <a:latin typeface="Calibri" pitchFamily="34" charset="0"/>
                <a:cs typeface="Calibri" pitchFamily="34" charset="0"/>
              </a:rPr>
              <a:t> 1.7 only  </a:t>
            </a:r>
          </a:p>
          <a:p>
            <a:pPr marL="0" indent="0">
              <a:buNone/>
            </a:pPr>
            <a:r>
              <a:rPr lang="en-IN" sz="2600" dirty="0">
                <a:latin typeface="Calibri" pitchFamily="34" charset="0"/>
                <a:cs typeface="Calibri" pitchFamily="34" charset="0"/>
              </a:rPr>
              <a:t>  class </a:t>
            </a:r>
            <a:r>
              <a:rPr lang="en-IN" sz="2600" dirty="0" smtClean="0">
                <a:latin typeface="Calibri" pitchFamily="34" charset="0"/>
                <a:cs typeface="Calibri" pitchFamily="34" charset="0"/>
              </a:rPr>
              <a:t>Local</a:t>
            </a:r>
          </a:p>
          <a:p>
            <a:pPr marL="0" indent="0">
              <a:buNone/>
            </a:pPr>
            <a:r>
              <a:rPr lang="en-IN" sz="2600" dirty="0" smtClean="0">
                <a:latin typeface="Calibri" pitchFamily="34" charset="0"/>
                <a:cs typeface="Calibri" pitchFamily="34" charset="0"/>
              </a:rPr>
              <a:t>{</a:t>
            </a:r>
            <a:r>
              <a:rPr lang="en-IN" sz="2600" dirty="0">
                <a:latin typeface="Calibri" pitchFamily="34" charset="0"/>
                <a:cs typeface="Calibri" pitchFamily="34" charset="0"/>
              </a:rPr>
              <a:t>  </a:t>
            </a:r>
          </a:p>
          <a:p>
            <a:pPr marL="0" indent="0">
              <a:buNone/>
            </a:pPr>
            <a:r>
              <a:rPr lang="en-IN" sz="2600" dirty="0">
                <a:latin typeface="Calibri" pitchFamily="34" charset="0"/>
                <a:cs typeface="Calibri" pitchFamily="34" charset="0"/>
              </a:rPr>
              <a:t>   void </a:t>
            </a:r>
            <a:r>
              <a:rPr lang="en-IN" sz="2600" dirty="0" err="1">
                <a:latin typeface="Calibri" pitchFamily="34" charset="0"/>
                <a:cs typeface="Calibri" pitchFamily="34" charset="0"/>
              </a:rPr>
              <a:t>msg</a:t>
            </a:r>
            <a:r>
              <a:rPr lang="en-IN" sz="2600" dirty="0" smtClean="0">
                <a:latin typeface="Calibri" pitchFamily="34" charset="0"/>
                <a:cs typeface="Calibri" pitchFamily="34" charset="0"/>
              </a:rPr>
              <a:t>()</a:t>
            </a:r>
          </a:p>
          <a:p>
            <a:pPr marL="0" indent="0">
              <a:buNone/>
            </a:pPr>
            <a:r>
              <a:rPr lang="en-IN" sz="2600" dirty="0" smtClean="0">
                <a:latin typeface="Calibri" pitchFamily="34" charset="0"/>
                <a:cs typeface="Calibri" pitchFamily="34" charset="0"/>
              </a:rPr>
              <a:t>{</a:t>
            </a:r>
          </a:p>
          <a:p>
            <a:pPr marL="0" indent="0">
              <a:buNone/>
            </a:pPr>
            <a:r>
              <a:rPr lang="en-IN" sz="2600" dirty="0" err="1" smtClean="0">
                <a:latin typeface="Calibri" pitchFamily="34" charset="0"/>
                <a:cs typeface="Calibri" pitchFamily="34" charset="0"/>
              </a:rPr>
              <a:t>System.out.println</a:t>
            </a:r>
            <a:r>
              <a:rPr lang="en-IN" sz="2600" dirty="0" smtClean="0">
                <a:latin typeface="Calibri" pitchFamily="34" charset="0"/>
                <a:cs typeface="Calibri" pitchFamily="34" charset="0"/>
              </a:rPr>
              <a:t>(value);</a:t>
            </a:r>
          </a:p>
          <a:p>
            <a:pPr marL="0" indent="0">
              <a:buNone/>
            </a:pPr>
            <a:r>
              <a:rPr lang="en-IN" sz="2600" dirty="0" smtClean="0">
                <a:latin typeface="Calibri" pitchFamily="34" charset="0"/>
                <a:cs typeface="Calibri" pitchFamily="34" charset="0"/>
              </a:rPr>
              <a:t>}</a:t>
            </a:r>
            <a:r>
              <a:rPr lang="en-IN" sz="2600" dirty="0">
                <a:latin typeface="Calibri" pitchFamily="34" charset="0"/>
                <a:cs typeface="Calibri" pitchFamily="34" charset="0"/>
              </a:rPr>
              <a:t>  </a:t>
            </a:r>
          </a:p>
          <a:p>
            <a:pPr marL="0" indent="0">
              <a:buNone/>
            </a:pPr>
            <a:r>
              <a:rPr lang="en-IN" sz="2600" dirty="0">
                <a:latin typeface="Calibri" pitchFamily="34" charset="0"/>
                <a:cs typeface="Calibri" pitchFamily="34" charset="0"/>
              </a:rPr>
              <a:t>  }  </a:t>
            </a:r>
          </a:p>
          <a:p>
            <a:pPr marL="0" indent="0">
              <a:buNone/>
            </a:pPr>
            <a:r>
              <a:rPr lang="en-IN" dirty="0"/>
              <a:t>  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168008" y="1412776"/>
            <a:ext cx="361650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 </a:t>
            </a:r>
            <a:r>
              <a:rPr lang="en-IN" dirty="0">
                <a:latin typeface="Calibri" pitchFamily="34" charset="0"/>
                <a:cs typeface="Calibri" pitchFamily="34" charset="0"/>
              </a:rPr>
              <a:t>Local l=new Local();  </a:t>
            </a:r>
          </a:p>
          <a:p>
            <a:r>
              <a:rPr lang="en-IN" dirty="0">
                <a:latin typeface="Calibri" pitchFamily="34" charset="0"/>
                <a:cs typeface="Calibri" pitchFamily="34" charset="0"/>
              </a:rPr>
              <a:t>  l.msg();  </a:t>
            </a:r>
          </a:p>
          <a:p>
            <a:r>
              <a:rPr lang="en-IN" dirty="0">
                <a:latin typeface="Calibri" pitchFamily="34" charset="0"/>
                <a:cs typeface="Calibri" pitchFamily="34" charset="0"/>
              </a:rPr>
              <a:t> }  </a:t>
            </a:r>
          </a:p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public</a:t>
            </a:r>
            <a:r>
              <a:rPr lang="en-IN" dirty="0">
                <a:latin typeface="Calibri" pitchFamily="34" charset="0"/>
                <a:cs typeface="Calibri" pitchFamily="34" charset="0"/>
              </a:rPr>
              <a:t> static void main(String </a:t>
            </a:r>
            <a:r>
              <a:rPr lang="en-IN" dirty="0" err="1">
                <a:latin typeface="Calibri" pitchFamily="34" charset="0"/>
                <a:cs typeface="Calibri" pitchFamily="34" charset="0"/>
              </a:rPr>
              <a:t>args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[])</a:t>
            </a:r>
          </a:p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{</a:t>
            </a:r>
            <a:r>
              <a:rPr lang="en-IN" dirty="0">
                <a:latin typeface="Calibri" pitchFamily="34" charset="0"/>
                <a:cs typeface="Calibri" pitchFamily="34" charset="0"/>
              </a:rPr>
              <a:t>  </a:t>
            </a:r>
          </a:p>
          <a:p>
            <a:r>
              <a:rPr lang="en-IN" dirty="0">
                <a:latin typeface="Calibri" pitchFamily="34" charset="0"/>
                <a:cs typeface="Calibri" pitchFamily="34" charset="0"/>
              </a:rPr>
              <a:t>  localInner2 </a:t>
            </a:r>
            <a:r>
              <a:rPr lang="en-IN" dirty="0" err="1">
                <a:latin typeface="Calibri" pitchFamily="34" charset="0"/>
                <a:cs typeface="Calibri" pitchFamily="34" charset="0"/>
              </a:rPr>
              <a:t>obj</a:t>
            </a:r>
            <a:r>
              <a:rPr lang="en-IN" dirty="0">
                <a:latin typeface="Calibri" pitchFamily="34" charset="0"/>
                <a:cs typeface="Calibri" pitchFamily="34" charset="0"/>
              </a:rPr>
              <a:t>=new localInner2();  </a:t>
            </a:r>
          </a:p>
          <a:p>
            <a:r>
              <a:rPr lang="en-IN" dirty="0">
                <a:latin typeface="Calibri" pitchFamily="34" charset="0"/>
                <a:cs typeface="Calibri" pitchFamily="34" charset="0"/>
              </a:rPr>
              <a:t>  </a:t>
            </a:r>
            <a:r>
              <a:rPr lang="en-IN" dirty="0" err="1">
                <a:latin typeface="Calibri" pitchFamily="34" charset="0"/>
                <a:cs typeface="Calibri" pitchFamily="34" charset="0"/>
              </a:rPr>
              <a:t>obj.display</a:t>
            </a:r>
            <a:r>
              <a:rPr lang="en-IN" dirty="0">
                <a:latin typeface="Calibri" pitchFamily="34" charset="0"/>
                <a:cs typeface="Calibri" pitchFamily="34" charset="0"/>
              </a:rPr>
              <a:t>();  </a:t>
            </a:r>
          </a:p>
          <a:p>
            <a:r>
              <a:rPr lang="en-IN" dirty="0">
                <a:latin typeface="Calibri" pitchFamily="34" charset="0"/>
                <a:cs typeface="Calibri" pitchFamily="34" charset="0"/>
              </a:rPr>
              <a:t> }  </a:t>
            </a:r>
          </a:p>
          <a:p>
            <a:r>
              <a:rPr lang="en-IN" dirty="0">
                <a:latin typeface="Calibri" pitchFamily="34" charset="0"/>
                <a:cs typeface="Calibri" pitchFamily="34" charset="0"/>
              </a:rPr>
              <a:t>}  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312024" y="5157192"/>
            <a:ext cx="42771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Compile by: </a:t>
            </a:r>
            <a:r>
              <a:rPr lang="en-US" b="1" dirty="0" err="1"/>
              <a:t>javac</a:t>
            </a:r>
            <a:r>
              <a:rPr lang="en-US" b="1" dirty="0"/>
              <a:t> localInner2.java</a:t>
            </a:r>
            <a:endParaRPr lang="en-US" dirty="0"/>
          </a:p>
          <a:p>
            <a:r>
              <a:rPr lang="en-US" b="1" dirty="0"/>
              <a:t>Run by: java localInner2</a:t>
            </a:r>
            <a:endParaRPr lang="en-US" dirty="0"/>
          </a:p>
          <a:p>
            <a:r>
              <a:rPr lang="en-US" dirty="0"/>
              <a:t>50</a:t>
            </a:r>
            <a:br>
              <a:rPr lang="en-US" dirty="0"/>
            </a:b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902968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620688"/>
            <a:ext cx="11305256" cy="5256584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Java static nested </a:t>
            </a:r>
            <a:r>
              <a:rPr lang="en-US" b="1" dirty="0" smtClean="0"/>
              <a:t>class</a:t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sz="2000" dirty="0" smtClean="0"/>
              <a:t>A </a:t>
            </a:r>
            <a:r>
              <a:rPr lang="en-US" sz="2000" dirty="0"/>
              <a:t>static class i.e. created inside a class is called static nested class in java.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It </a:t>
            </a:r>
            <a:r>
              <a:rPr lang="en-US" sz="2000" dirty="0"/>
              <a:t>cannot access non-static data members and methods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r>
              <a:rPr lang="en-US" sz="2000" dirty="0" smtClean="0"/>
              <a:t> </a:t>
            </a:r>
            <a:r>
              <a:rPr lang="en-US" sz="2000" dirty="0"/>
              <a:t>It can be accessed by outer class </a:t>
            </a:r>
            <a:r>
              <a:rPr lang="en-US" sz="2000" dirty="0" smtClean="0"/>
              <a:t>name.</a:t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It </a:t>
            </a:r>
            <a:r>
              <a:rPr lang="en-US" sz="2000" dirty="0"/>
              <a:t>can access static data members of outer class including private.</a:t>
            </a:r>
            <a:br>
              <a:rPr lang="en-US" sz="2000" dirty="0"/>
            </a:br>
            <a:r>
              <a:rPr lang="en-US" sz="2000" dirty="0"/>
              <a:t>Static nested class cannot access non-static (instance) data member or method.</a:t>
            </a:r>
            <a:br>
              <a:rPr lang="en-US" sz="2000" dirty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692117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1384" y="836712"/>
            <a:ext cx="7200800" cy="51845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Java static nested class example with instance method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IN" dirty="0"/>
              <a:t>class TestOuter1{  </a:t>
            </a:r>
          </a:p>
          <a:p>
            <a:pPr marL="0" indent="0">
              <a:buNone/>
            </a:pPr>
            <a:r>
              <a:rPr lang="en-IN" dirty="0"/>
              <a:t>  static </a:t>
            </a:r>
            <a:r>
              <a:rPr lang="en-IN" dirty="0" err="1"/>
              <a:t>int</a:t>
            </a:r>
            <a:r>
              <a:rPr lang="en-IN" dirty="0"/>
              <a:t> data=30;  </a:t>
            </a:r>
          </a:p>
          <a:p>
            <a:pPr marL="0" indent="0">
              <a:buNone/>
            </a:pPr>
            <a:r>
              <a:rPr lang="en-IN" dirty="0"/>
              <a:t>  static class Inner{  </a:t>
            </a:r>
          </a:p>
          <a:p>
            <a:pPr marL="0" indent="0">
              <a:buNone/>
            </a:pPr>
            <a:r>
              <a:rPr lang="en-IN" dirty="0"/>
              <a:t>   void </a:t>
            </a:r>
            <a:r>
              <a:rPr lang="en-IN" dirty="0" err="1"/>
              <a:t>msg</a:t>
            </a:r>
            <a:r>
              <a:rPr lang="en-IN" dirty="0"/>
              <a:t>(){</a:t>
            </a:r>
            <a:r>
              <a:rPr lang="en-IN" dirty="0" err="1"/>
              <a:t>System.out.println</a:t>
            </a:r>
            <a:r>
              <a:rPr lang="en-IN" dirty="0"/>
              <a:t>("data is "+data);}  </a:t>
            </a:r>
          </a:p>
          <a:p>
            <a:pPr marL="0" indent="0">
              <a:buNone/>
            </a:pPr>
            <a:r>
              <a:rPr lang="en-IN" dirty="0"/>
              <a:t>  }  </a:t>
            </a:r>
          </a:p>
          <a:p>
            <a:pPr marL="0" indent="0">
              <a:buNone/>
            </a:pPr>
            <a:r>
              <a:rPr lang="en-IN" dirty="0"/>
              <a:t>  public static void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/>
              <a:t>  TestOuter1.Inner </a:t>
            </a:r>
            <a:r>
              <a:rPr lang="en-IN" dirty="0" err="1"/>
              <a:t>obj</a:t>
            </a:r>
            <a:r>
              <a:rPr lang="en-IN" dirty="0"/>
              <a:t>=new TestOuter1.Inner();  </a:t>
            </a:r>
          </a:p>
          <a:p>
            <a:pPr marL="0" indent="0">
              <a:buNone/>
            </a:pPr>
            <a:r>
              <a:rPr lang="en-IN" dirty="0"/>
              <a:t>  obj.msg();  </a:t>
            </a:r>
          </a:p>
          <a:p>
            <a:pPr marL="0" indent="0">
              <a:buNone/>
            </a:pPr>
            <a:r>
              <a:rPr lang="en-IN" dirty="0"/>
              <a:t>  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7320137" y="2516996"/>
            <a:ext cx="4680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RESULTS:</a:t>
            </a:r>
          </a:p>
          <a:p>
            <a:r>
              <a:rPr lang="en-US" b="1" dirty="0" smtClean="0"/>
              <a:t>Compile </a:t>
            </a:r>
            <a:r>
              <a:rPr lang="en-US" b="1" dirty="0"/>
              <a:t>by: </a:t>
            </a:r>
            <a:r>
              <a:rPr lang="en-US" b="1" dirty="0" err="1"/>
              <a:t>javac</a:t>
            </a:r>
            <a:r>
              <a:rPr lang="en-US" b="1" dirty="0"/>
              <a:t> TestOuter1.java</a:t>
            </a:r>
            <a:endParaRPr lang="en-US" dirty="0"/>
          </a:p>
          <a:p>
            <a:r>
              <a:rPr lang="en-US" b="1" dirty="0"/>
              <a:t>Run by: java TestOuter1</a:t>
            </a:r>
            <a:endParaRPr lang="en-US" dirty="0"/>
          </a:p>
          <a:p>
            <a:r>
              <a:rPr lang="en-US" dirty="0"/>
              <a:t>data is 30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771150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64705"/>
            <a:ext cx="10972800" cy="520906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Internal class generated by the compiler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IN" dirty="0"/>
              <a:t>import </a:t>
            </a:r>
            <a:r>
              <a:rPr lang="en-IN" dirty="0" err="1"/>
              <a:t>java.io.PrintStream</a:t>
            </a:r>
            <a:r>
              <a:rPr lang="en-IN" dirty="0"/>
              <a:t>;  </a:t>
            </a:r>
          </a:p>
          <a:p>
            <a:pPr marL="0" indent="0">
              <a:buNone/>
            </a:pPr>
            <a:r>
              <a:rPr lang="en-IN" dirty="0"/>
              <a:t>static class TestOuter1$Inner  </a:t>
            </a:r>
          </a:p>
          <a:p>
            <a:pPr marL="0" indent="0">
              <a:buNone/>
            </a:pP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dirty="0"/>
              <a:t>TestOuter1$Inner(){}  </a:t>
            </a:r>
          </a:p>
          <a:p>
            <a:pPr marL="0" indent="0">
              <a:buNone/>
            </a:pPr>
            <a:r>
              <a:rPr lang="en-IN" dirty="0"/>
              <a:t>void </a:t>
            </a:r>
            <a:r>
              <a:rPr lang="en-IN" dirty="0" err="1"/>
              <a:t>msg</a:t>
            </a:r>
            <a:r>
              <a:rPr lang="en-IN" dirty="0"/>
              <a:t>(){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((new </a:t>
            </a:r>
            <a:r>
              <a:rPr lang="en-IN" dirty="0" err="1"/>
              <a:t>StringBuilder</a:t>
            </a:r>
            <a:r>
              <a:rPr lang="en-IN" dirty="0"/>
              <a:t>()).append("data is ")  </a:t>
            </a:r>
          </a:p>
          <a:p>
            <a:pPr marL="0" indent="0">
              <a:buNone/>
            </a:pPr>
            <a:r>
              <a:rPr lang="en-IN" dirty="0"/>
              <a:t>.append(TestOuter1.data).</a:t>
            </a:r>
            <a:r>
              <a:rPr lang="en-IN" dirty="0" err="1"/>
              <a:t>toString</a:t>
            </a:r>
            <a:r>
              <a:rPr lang="en-IN" dirty="0"/>
              <a:t>());  </a:t>
            </a:r>
          </a:p>
          <a:p>
            <a:pPr marL="0" indent="0">
              <a:buNone/>
            </a:pPr>
            <a:r>
              <a:rPr lang="en-IN" dirty="0"/>
              <a:t>}  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259048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762000"/>
            <a:ext cx="11391056" cy="434752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6200" y="4149079"/>
            <a:ext cx="3686200" cy="18246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 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1344" y="-2943999"/>
            <a:ext cx="14071649" cy="9510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b="1" dirty="0" smtClean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b="1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b="1" dirty="0" smtClean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b="1" dirty="0" smtClean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b="1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b="1" dirty="0" smtClean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b="1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b="1" dirty="0" smtClean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b="1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b="1" dirty="0" smtClean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b="1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b="1" dirty="0" smtClean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b="1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/>
              <a:t>Java </a:t>
            </a:r>
            <a:r>
              <a:rPr lang="en-US" sz="2000" b="1" dirty="0"/>
              <a:t>static nested class example with static </a:t>
            </a:r>
            <a:r>
              <a:rPr lang="en-US" sz="2000" b="1" dirty="0" smtClean="0"/>
              <a:t>method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b="1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If you have the static member inside static nested class, you don't need to create instance of static nested </a:t>
            </a:r>
            <a:endParaRPr lang="en-US" sz="2000" dirty="0" smtClean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/>
              <a:t>class</a:t>
            </a:r>
            <a:r>
              <a:rPr lang="en-US" sz="2000" dirty="0"/>
              <a:t>.</a:t>
            </a:r>
            <a:endParaRPr lang="en-US" sz="2000" b="1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r>
              <a:rPr lang="en-IN" dirty="0"/>
              <a:t>class TestOuter2{  </a:t>
            </a:r>
          </a:p>
          <a:p>
            <a:r>
              <a:rPr lang="en-IN" dirty="0"/>
              <a:t>  static </a:t>
            </a:r>
            <a:r>
              <a:rPr lang="en-IN" dirty="0" err="1"/>
              <a:t>int</a:t>
            </a:r>
            <a:r>
              <a:rPr lang="en-IN" dirty="0"/>
              <a:t> data=30;  </a:t>
            </a:r>
          </a:p>
          <a:p>
            <a:r>
              <a:rPr lang="en-IN" dirty="0"/>
              <a:t>  static class Inner{  </a:t>
            </a:r>
          </a:p>
          <a:p>
            <a:r>
              <a:rPr lang="en-IN" dirty="0"/>
              <a:t>   static void </a:t>
            </a:r>
            <a:r>
              <a:rPr lang="en-IN" dirty="0" err="1"/>
              <a:t>msg</a:t>
            </a:r>
            <a:r>
              <a:rPr lang="en-IN" dirty="0"/>
              <a:t>(){</a:t>
            </a:r>
            <a:r>
              <a:rPr lang="en-IN" dirty="0" err="1"/>
              <a:t>System.out.println</a:t>
            </a:r>
            <a:r>
              <a:rPr lang="en-IN" dirty="0"/>
              <a:t>("data is "+data);}  </a:t>
            </a:r>
          </a:p>
          <a:p>
            <a:r>
              <a:rPr lang="en-IN" dirty="0"/>
              <a:t>  }  </a:t>
            </a:r>
          </a:p>
          <a:p>
            <a:r>
              <a:rPr lang="en-IN" dirty="0"/>
              <a:t>  public static void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r>
              <a:rPr lang="en-IN" dirty="0"/>
              <a:t>  TestOuter2.Inner.msg();//no need to create the instance of static nested class  </a:t>
            </a:r>
          </a:p>
          <a:p>
            <a:r>
              <a:rPr lang="en-IN" dirty="0"/>
              <a:t>  }  </a:t>
            </a:r>
          </a:p>
          <a:p>
            <a:r>
              <a:rPr lang="en-IN" dirty="0"/>
              <a:t>}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76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mar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smart template</Template>
  <TotalTime>662</TotalTime>
  <Words>274</Words>
  <Application>Microsoft Office PowerPoint</Application>
  <PresentationFormat>Custom</PresentationFormat>
  <Paragraphs>125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smart template</vt:lpstr>
      <vt:lpstr>LOCAL INNER CLASS STATIC NESTED CLASS </vt:lpstr>
      <vt:lpstr>PowerPoint Presentation</vt:lpstr>
      <vt:lpstr>PowerPoint Presentation</vt:lpstr>
      <vt:lpstr>PowerPoint Presentation</vt:lpstr>
      <vt:lpstr>PowerPoint Presentation</vt:lpstr>
      <vt:lpstr>Java static nested class    A static class i.e. created inside a class is called static nested class in java.  It cannot access non-static data members and methods.  It can be accessed by outer class name.   It can access static data members of outer class including private. Static nested class cannot access non-static (instance) data member or method. </vt:lpstr>
      <vt:lpstr>PowerPoint Presentation</vt:lpstr>
      <vt:lpstr>PowerPoint Presentation</vt:lpstr>
      <vt:lpstr> 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I/O</dc:title>
  <dc:creator>Maivizhi</dc:creator>
  <cp:lastModifiedBy>Hp</cp:lastModifiedBy>
  <cp:revision>69</cp:revision>
  <dcterms:created xsi:type="dcterms:W3CDTF">2019-07-29T03:13:56Z</dcterms:created>
  <dcterms:modified xsi:type="dcterms:W3CDTF">2019-08-14T10:10:12Z</dcterms:modified>
</cp:coreProperties>
</file>