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60" r:id="rId5"/>
    <p:sldId id="261" r:id="rId6"/>
    <p:sldId id="262" r:id="rId7"/>
    <p:sldId id="263" r:id="rId8"/>
    <p:sldId id="259" r:id="rId9"/>
    <p:sldId id="264" r:id="rId10"/>
    <p:sldId id="265" r:id="rId11"/>
    <p:sldId id="266" r:id="rId12"/>
    <p:sldId id="267" r:id="rId13"/>
    <p:sldId id="268" r:id="rId14"/>
    <p:sldId id="2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9A5AD0B-85E6-46C3-B68D-2CB386672FA3}">
          <p14:sldIdLst>
            <p14:sldId id="256"/>
            <p14:sldId id="257"/>
            <p14:sldId id="258"/>
            <p14:sldId id="260"/>
            <p14:sldId id="261"/>
            <p14:sldId id="262"/>
            <p14:sldId id="263"/>
            <p14:sldId id="259"/>
            <p14:sldId id="264"/>
            <p14:sldId id="265"/>
            <p14:sldId id="266"/>
            <p14:sldId id="267"/>
            <p14:sldId id="268"/>
            <p14:sldId id="291"/>
          </p14:sldIdLst>
        </p14:section>
        <p14:section name="Untitled Section" id="{6CC9B725-41E6-44BA-B848-39D4FDA89A0A}">
          <p14:sldIdLst/>
        </p14:section>
        <p14:section name="Untitled Section" id="{7FECE891-0AF1-46B3-90CB-766CB016F3C5}">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06" autoAdjust="0"/>
  </p:normalViewPr>
  <p:slideViewPr>
    <p:cSldViewPr>
      <p:cViewPr>
        <p:scale>
          <a:sx n="77" d="100"/>
          <a:sy n="77" d="100"/>
        </p:scale>
        <p:origin x="-1026" y="-2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0956EB-5C8D-4492-9F1F-685F2B5B4FBF}" type="datetimeFigureOut">
              <a:rPr lang="en-IN" smtClean="0"/>
              <a:t>13-08-2019</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CBD190-46BB-4222-BDB6-F86D764AE3A3}" type="slidenum">
              <a:rPr lang="en-IN" smtClean="0"/>
              <a:t>‹#›</a:t>
            </a:fld>
            <a:endParaRPr lang="en-IN"/>
          </a:p>
        </p:txBody>
      </p:sp>
    </p:spTree>
    <p:extLst>
      <p:ext uri="{BB962C8B-B14F-4D97-AF65-F5344CB8AC3E}">
        <p14:creationId xmlns:p14="http://schemas.microsoft.com/office/powerpoint/2010/main" val="428688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p:cNvSpPr>
            <a:spLocks noGrp="1"/>
          </p:cNvSpPr>
          <p:nvPr>
            <p:ph type="subTitle" idx="1"/>
          </p:nvPr>
        </p:nvSpPr>
        <p:spPr>
          <a:xfrm>
            <a:off x="2844800" y="3581400"/>
            <a:ext cx="7033403"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Footer Placeholder 4"/>
          <p:cNvSpPr>
            <a:spLocks noGrp="1"/>
          </p:cNvSpPr>
          <p:nvPr>
            <p:ph type="ftr" sz="quarter" idx="15"/>
          </p:nvPr>
        </p:nvSpPr>
        <p:spPr>
          <a:xfrm>
            <a:off x="914400" y="6477001"/>
            <a:ext cx="9652000" cy="365125"/>
          </a:xfrm>
        </p:spPr>
        <p:txBody>
          <a:bodyPr/>
          <a:lstStyle>
            <a:lvl1pPr>
              <a:defRPr dirty="0"/>
            </a:lvl1pPr>
          </a:lstStyle>
          <a:p>
            <a:endParaRPr lang="en-IN"/>
          </a:p>
        </p:txBody>
      </p:sp>
      <p:sp>
        <p:nvSpPr>
          <p:cNvPr id="5" name="Title 4"/>
          <p:cNvSpPr>
            <a:spLocks noGrp="1"/>
          </p:cNvSpPr>
          <p:nvPr>
            <p:ph type="title"/>
          </p:nvPr>
        </p:nvSpPr>
        <p:spPr>
          <a:xfrm>
            <a:off x="1117600" y="2362200"/>
            <a:ext cx="10668000" cy="914400"/>
          </a:xfrm>
        </p:spPr>
        <p:txBody>
          <a:bodyPr/>
          <a:lstStyle>
            <a:lvl1pPr algn="ctr">
              <a:defRPr b="1"/>
            </a:lvl1pPr>
          </a:lstStyle>
          <a:p>
            <a:r>
              <a:rPr lang="en-US" smtClean="0"/>
              <a:t>Click to edit Master title style</a:t>
            </a:r>
            <a:endParaRPr lang="en-US"/>
          </a:p>
        </p:txBody>
      </p:sp>
    </p:spTree>
    <p:extLst>
      <p:ext uri="{BB962C8B-B14F-4D97-AF65-F5344CB8AC3E}">
        <p14:creationId xmlns:p14="http://schemas.microsoft.com/office/powerpoint/2010/main" val="1250594805"/>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676401"/>
            <a:ext cx="10972800" cy="4297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4130218953"/>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762001"/>
            <a:ext cx="27432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762001"/>
            <a:ext cx="80264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2954725136"/>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1524000" y="1905001"/>
            <a:ext cx="6807200" cy="1143001"/>
          </a:xfrm>
        </p:spPr>
        <p:txBody>
          <a:bodyPr anchor="b" anchorCtr="0">
            <a:normAutofit/>
          </a:bodyPr>
          <a:lstStyle>
            <a:lvl1pPr algn="l">
              <a:defRPr sz="3600" b="0" cap="none">
                <a:latin typeface="Georgia" pitchFamily="18" charset="0"/>
              </a:defRPr>
            </a:lvl1pPr>
          </a:lstStyle>
          <a:p>
            <a:r>
              <a:rPr lang="en-US" dirty="0"/>
              <a:t>Click to edit master title style</a:t>
            </a:r>
          </a:p>
        </p:txBody>
      </p:sp>
      <p:sp>
        <p:nvSpPr>
          <p:cNvPr id="3" name="Text Placeholder 2"/>
          <p:cNvSpPr>
            <a:spLocks noGrp="1"/>
          </p:cNvSpPr>
          <p:nvPr>
            <p:ph type="body" idx="1"/>
          </p:nvPr>
        </p:nvSpPr>
        <p:spPr>
          <a:xfrm>
            <a:off x="1579595" y="3048001"/>
            <a:ext cx="68072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24405" y="1905001"/>
            <a:ext cx="6659595" cy="1143001"/>
          </a:xfrm>
        </p:spPr>
        <p:txBody>
          <a:bodyPr anchor="b">
            <a:normAutofit/>
          </a:bodyPr>
          <a:lstStyle>
            <a:lvl1pPr algn="l">
              <a:defRPr sz="3600" b="0" cap="none">
                <a:latin typeface="Georgia"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5080000" y="3148014"/>
            <a:ext cx="6604000" cy="1500187"/>
          </a:xfrm>
        </p:spPr>
        <p:txBody>
          <a:bodyPr/>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Picture Placeholder 10"/>
          <p:cNvSpPr>
            <a:spLocks noGrp="1"/>
          </p:cNvSpPr>
          <p:nvPr>
            <p:ph type="pic" sz="quarter" idx="12"/>
          </p:nvPr>
        </p:nvSpPr>
        <p:spPr>
          <a:xfrm>
            <a:off x="812800" y="1371600"/>
            <a:ext cx="3962400" cy="3962400"/>
          </a:xfrm>
        </p:spPr>
        <p:txBody>
          <a:bodyPr rtlCol="0">
            <a:normAutofit/>
          </a:bodyPr>
          <a:lstStyle/>
          <a:p>
            <a:pPr lvl="0"/>
            <a:r>
              <a:rPr lang="en-US" noProof="0" smtClean="0"/>
              <a:t>Click icon to add picture</a:t>
            </a:r>
            <a:endParaRPr lang="en-US" noProof="0"/>
          </a:p>
        </p:txBody>
      </p:sp>
      <p:sp>
        <p:nvSpPr>
          <p:cNvPr id="13"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4171616148"/>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nchor="t">
            <a:normAutofit/>
          </a:bodyPr>
          <a:lstStyle>
            <a:lvl1pPr algn="l">
              <a:defRPr sz="2800">
                <a:latin typeface="Georgia"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609600" y="1676401"/>
            <a:ext cx="10972800" cy="4297363"/>
          </a:xfrm>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92311726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1676401"/>
            <a:ext cx="53848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6401"/>
            <a:ext cx="53848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2294898962"/>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609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382713"/>
            <a:ext cx="5386917"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022475"/>
            <a:ext cx="5386917"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382713"/>
            <a:ext cx="5389033"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022475"/>
            <a:ext cx="5389033"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3424244335"/>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nchor="t">
            <a:normAutofit/>
          </a:bodyPr>
          <a:lstStyle>
            <a:lvl1pPr>
              <a:defRPr sz="2800"/>
            </a:lvl1pPr>
          </a:lstStyle>
          <a:p>
            <a:r>
              <a:rPr lang="en-US" smtClean="0"/>
              <a:t>Click to edit Master title style</a:t>
            </a:r>
            <a:endParaRPr lang="en-US" dirty="0"/>
          </a:p>
        </p:txBody>
      </p:sp>
      <p:sp>
        <p:nvSpPr>
          <p:cNvPr id="6"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404587201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256151116"/>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762000"/>
            <a:ext cx="4011084" cy="7620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762001"/>
            <a:ext cx="6815667"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1600200"/>
            <a:ext cx="4011084"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250442234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6482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4603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2149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2486711932"/>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26" name="Title Placeholder 1"/>
          <p:cNvSpPr>
            <a:spLocks noGrp="1"/>
          </p:cNvSpPr>
          <p:nvPr>
            <p:ph type="title"/>
          </p:nvPr>
        </p:nvSpPr>
        <p:spPr bwMode="auto">
          <a:xfrm>
            <a:off x="609600" y="762000"/>
            <a:ext cx="10972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a:p>
        </p:txBody>
      </p:sp>
      <p:sp>
        <p:nvSpPr>
          <p:cNvPr id="1027" name="Text Placeholder 2"/>
          <p:cNvSpPr>
            <a:spLocks noGrp="1"/>
          </p:cNvSpPr>
          <p:nvPr>
            <p:ph type="body" idx="1"/>
          </p:nvPr>
        </p:nvSpPr>
        <p:spPr bwMode="auto">
          <a:xfrm>
            <a:off x="609600" y="1676401"/>
            <a:ext cx="109728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a:p>
        </p:txBody>
      </p:sp>
      <p:sp>
        <p:nvSpPr>
          <p:cNvPr id="5"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p:fade/>
  </p:transition>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400" dirty="0" smtClean="0"/>
              <a:t>INNER CLASS</a:t>
            </a:r>
            <a:endParaRPr lang="en-IN" sz="5400" dirty="0"/>
          </a:p>
        </p:txBody>
      </p:sp>
    </p:spTree>
    <p:extLst>
      <p:ext uri="{BB962C8B-B14F-4D97-AF65-F5344CB8AC3E}">
        <p14:creationId xmlns:p14="http://schemas.microsoft.com/office/powerpoint/2010/main" val="1093523089"/>
      </p:ext>
    </p:extLst>
  </p:cSld>
  <p:clrMapOvr>
    <a:masterClrMapping/>
  </p:clrMapOvr>
  <p:transition spd="slow">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692696"/>
            <a:ext cx="10972800" cy="648072"/>
          </a:xfrm>
        </p:spPr>
        <p:txBody>
          <a:bodyPr>
            <a:normAutofit/>
          </a:bodyPr>
          <a:lstStyle/>
          <a:p>
            <a:endParaRPr lang="en-IN" dirty="0"/>
          </a:p>
        </p:txBody>
      </p:sp>
      <p:sp>
        <p:nvSpPr>
          <p:cNvPr id="3" name="Content Placeholder 2"/>
          <p:cNvSpPr>
            <a:spLocks noGrp="1"/>
          </p:cNvSpPr>
          <p:nvPr>
            <p:ph idx="1"/>
          </p:nvPr>
        </p:nvSpPr>
        <p:spPr>
          <a:xfrm>
            <a:off x="479376" y="1196752"/>
            <a:ext cx="11103024" cy="5184575"/>
          </a:xfrm>
        </p:spPr>
        <p:txBody>
          <a:bodyPr>
            <a:normAutofit/>
          </a:bodyPr>
          <a:lstStyle/>
          <a:p>
            <a:r>
              <a:rPr lang="en-US" b="1" dirty="0"/>
              <a:t>Advantage of Java </a:t>
            </a:r>
            <a:r>
              <a:rPr lang="en-US" b="1" dirty="0" err="1"/>
              <a:t>toString</a:t>
            </a:r>
            <a:r>
              <a:rPr lang="en-US" b="1" dirty="0"/>
              <a:t>() method </a:t>
            </a:r>
          </a:p>
          <a:p>
            <a:pPr marL="0" indent="0">
              <a:buNone/>
            </a:pPr>
            <a:endParaRPr lang="en-US" dirty="0" smtClean="0"/>
          </a:p>
          <a:p>
            <a:pPr marL="0" indent="0">
              <a:buNone/>
            </a:pPr>
            <a:r>
              <a:rPr lang="en-US" dirty="0" smtClean="0"/>
              <a:t>By </a:t>
            </a:r>
            <a:r>
              <a:rPr lang="en-US" dirty="0"/>
              <a:t>overriding the </a:t>
            </a:r>
            <a:r>
              <a:rPr lang="en-US" dirty="0" err="1"/>
              <a:t>toString</a:t>
            </a:r>
            <a:r>
              <a:rPr lang="en-US" dirty="0"/>
              <a:t>() method of the Object class, we can return values of the object, so we don't need to write much code.</a:t>
            </a:r>
          </a:p>
          <a:p>
            <a:pPr marL="0" indent="0">
              <a:buNone/>
            </a:pPr>
            <a:endParaRPr lang="en-IN" dirty="0"/>
          </a:p>
        </p:txBody>
      </p:sp>
    </p:spTree>
    <p:extLst>
      <p:ext uri="{BB962C8B-B14F-4D97-AF65-F5344CB8AC3E}">
        <p14:creationId xmlns:p14="http://schemas.microsoft.com/office/powerpoint/2010/main" val="2779994016"/>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10972800" cy="506760"/>
          </a:xfrm>
        </p:spPr>
        <p:txBody>
          <a:bodyPr>
            <a:normAutofit fontScale="90000"/>
          </a:bodyPr>
          <a:lstStyle/>
          <a:p>
            <a:endParaRPr lang="en-IN" dirty="0"/>
          </a:p>
        </p:txBody>
      </p:sp>
      <p:sp>
        <p:nvSpPr>
          <p:cNvPr id="3" name="Content Placeholder 2"/>
          <p:cNvSpPr>
            <a:spLocks noGrp="1"/>
          </p:cNvSpPr>
          <p:nvPr>
            <p:ph idx="1"/>
          </p:nvPr>
        </p:nvSpPr>
        <p:spPr>
          <a:xfrm>
            <a:off x="551384" y="980728"/>
            <a:ext cx="5256584" cy="4993037"/>
          </a:xfrm>
        </p:spPr>
        <p:txBody>
          <a:bodyPr>
            <a:normAutofit fontScale="25000" lnSpcReduction="20000"/>
          </a:bodyPr>
          <a:lstStyle/>
          <a:p>
            <a:pPr marL="0" indent="0">
              <a:buNone/>
            </a:pPr>
            <a:endParaRPr lang="en-IN" dirty="0" smtClean="0"/>
          </a:p>
          <a:p>
            <a:pPr marL="0" indent="0">
              <a:buNone/>
            </a:pPr>
            <a:endParaRPr lang="en-IN" dirty="0"/>
          </a:p>
          <a:p>
            <a:pPr marL="0" indent="0">
              <a:buNone/>
            </a:pPr>
            <a:r>
              <a:rPr lang="en-IN" sz="8000" dirty="0" smtClean="0">
                <a:latin typeface="Times New Roman" pitchFamily="18" charset="0"/>
                <a:cs typeface="Times New Roman" pitchFamily="18" charset="0"/>
              </a:rPr>
              <a:t>class</a:t>
            </a:r>
            <a:r>
              <a:rPr lang="en-IN" sz="8000" dirty="0">
                <a:latin typeface="Times New Roman" pitchFamily="18" charset="0"/>
                <a:cs typeface="Times New Roman" pitchFamily="18" charset="0"/>
              </a:rPr>
              <a:t> Student{  </a:t>
            </a:r>
          </a:p>
          <a:p>
            <a:pPr marL="0" indent="0">
              <a:buNone/>
            </a:pPr>
            <a:r>
              <a:rPr lang="en-IN" sz="8000" dirty="0">
                <a:latin typeface="Times New Roman" pitchFamily="18" charset="0"/>
                <a:cs typeface="Times New Roman" pitchFamily="18" charset="0"/>
              </a:rPr>
              <a:t> </a:t>
            </a:r>
            <a:r>
              <a:rPr lang="en-IN" sz="8000" dirty="0" err="1">
                <a:latin typeface="Times New Roman" pitchFamily="18" charset="0"/>
                <a:cs typeface="Times New Roman" pitchFamily="18" charset="0"/>
              </a:rPr>
              <a:t>int</a:t>
            </a:r>
            <a:r>
              <a:rPr lang="en-IN" sz="8000" dirty="0">
                <a:latin typeface="Times New Roman" pitchFamily="18" charset="0"/>
                <a:cs typeface="Times New Roman" pitchFamily="18" charset="0"/>
              </a:rPr>
              <a:t> </a:t>
            </a:r>
            <a:r>
              <a:rPr lang="en-IN" sz="8000" dirty="0" err="1">
                <a:latin typeface="Times New Roman" pitchFamily="18" charset="0"/>
                <a:cs typeface="Times New Roman" pitchFamily="18" charset="0"/>
              </a:rPr>
              <a:t>rollno</a:t>
            </a:r>
            <a:r>
              <a:rPr lang="en-IN" sz="8000" dirty="0">
                <a:latin typeface="Times New Roman" pitchFamily="18" charset="0"/>
                <a:cs typeface="Times New Roman" pitchFamily="18" charset="0"/>
              </a:rPr>
              <a:t>;  </a:t>
            </a:r>
          </a:p>
          <a:p>
            <a:pPr marL="0" indent="0">
              <a:buNone/>
            </a:pPr>
            <a:r>
              <a:rPr lang="en-IN" sz="8000" dirty="0">
                <a:latin typeface="Times New Roman" pitchFamily="18" charset="0"/>
                <a:cs typeface="Times New Roman" pitchFamily="18" charset="0"/>
              </a:rPr>
              <a:t> String name;  </a:t>
            </a:r>
          </a:p>
          <a:p>
            <a:pPr marL="0" indent="0">
              <a:buNone/>
            </a:pPr>
            <a:r>
              <a:rPr lang="en-IN" sz="8000" dirty="0" smtClean="0">
                <a:latin typeface="Times New Roman" pitchFamily="18" charset="0"/>
                <a:cs typeface="Times New Roman" pitchFamily="18" charset="0"/>
              </a:rPr>
              <a:t>String</a:t>
            </a:r>
            <a:r>
              <a:rPr lang="en-IN" sz="8000" dirty="0">
                <a:latin typeface="Times New Roman" pitchFamily="18" charset="0"/>
                <a:cs typeface="Times New Roman" pitchFamily="18" charset="0"/>
              </a:rPr>
              <a:t> city;  </a:t>
            </a:r>
          </a:p>
          <a:p>
            <a:pPr marL="0" indent="0">
              <a:buNone/>
            </a:pPr>
            <a:r>
              <a:rPr lang="en-IN" sz="8000" dirty="0">
                <a:latin typeface="Times New Roman" pitchFamily="18" charset="0"/>
                <a:cs typeface="Times New Roman" pitchFamily="18" charset="0"/>
              </a:rPr>
              <a:t>  </a:t>
            </a:r>
          </a:p>
          <a:p>
            <a:pPr marL="0" indent="0">
              <a:buNone/>
            </a:pPr>
            <a:r>
              <a:rPr lang="en-IN" sz="8000" dirty="0">
                <a:latin typeface="Times New Roman" pitchFamily="18" charset="0"/>
                <a:cs typeface="Times New Roman" pitchFamily="18" charset="0"/>
              </a:rPr>
              <a:t> Student(</a:t>
            </a:r>
            <a:r>
              <a:rPr lang="en-IN" sz="8000" dirty="0" err="1">
                <a:latin typeface="Times New Roman" pitchFamily="18" charset="0"/>
                <a:cs typeface="Times New Roman" pitchFamily="18" charset="0"/>
              </a:rPr>
              <a:t>int</a:t>
            </a:r>
            <a:r>
              <a:rPr lang="en-IN" sz="8000" dirty="0">
                <a:latin typeface="Times New Roman" pitchFamily="18" charset="0"/>
                <a:cs typeface="Times New Roman" pitchFamily="18" charset="0"/>
              </a:rPr>
              <a:t> </a:t>
            </a:r>
            <a:r>
              <a:rPr lang="en-IN" sz="8000" dirty="0" err="1">
                <a:latin typeface="Times New Roman" pitchFamily="18" charset="0"/>
                <a:cs typeface="Times New Roman" pitchFamily="18" charset="0"/>
              </a:rPr>
              <a:t>rollno</a:t>
            </a:r>
            <a:r>
              <a:rPr lang="en-IN" sz="8000" dirty="0">
                <a:latin typeface="Times New Roman" pitchFamily="18" charset="0"/>
                <a:cs typeface="Times New Roman" pitchFamily="18" charset="0"/>
              </a:rPr>
              <a:t>, String name, String city</a:t>
            </a:r>
            <a:r>
              <a:rPr lang="en-IN" sz="8000" dirty="0" smtClean="0">
                <a:latin typeface="Times New Roman" pitchFamily="18" charset="0"/>
                <a:cs typeface="Times New Roman" pitchFamily="18" charset="0"/>
              </a:rPr>
              <a:t>)</a:t>
            </a:r>
          </a:p>
          <a:p>
            <a:pPr marL="0" indent="0">
              <a:buNone/>
            </a:pPr>
            <a:r>
              <a:rPr lang="en-IN" sz="8000" dirty="0" smtClean="0">
                <a:latin typeface="Times New Roman" pitchFamily="18" charset="0"/>
                <a:cs typeface="Times New Roman" pitchFamily="18" charset="0"/>
              </a:rPr>
              <a:t>{</a:t>
            </a:r>
            <a:r>
              <a:rPr lang="en-IN" sz="8000" dirty="0">
                <a:latin typeface="Times New Roman" pitchFamily="18" charset="0"/>
                <a:cs typeface="Times New Roman" pitchFamily="18" charset="0"/>
              </a:rPr>
              <a:t>  </a:t>
            </a:r>
          </a:p>
          <a:p>
            <a:pPr marL="0" indent="0">
              <a:buNone/>
            </a:pPr>
            <a:r>
              <a:rPr lang="en-IN" sz="8000" dirty="0">
                <a:latin typeface="Times New Roman" pitchFamily="18" charset="0"/>
                <a:cs typeface="Times New Roman" pitchFamily="18" charset="0"/>
              </a:rPr>
              <a:t> </a:t>
            </a:r>
            <a:r>
              <a:rPr lang="en-IN" sz="8000" dirty="0" err="1">
                <a:latin typeface="Times New Roman" pitchFamily="18" charset="0"/>
                <a:cs typeface="Times New Roman" pitchFamily="18" charset="0"/>
              </a:rPr>
              <a:t>this.rollno</a:t>
            </a:r>
            <a:r>
              <a:rPr lang="en-IN" sz="8000" dirty="0">
                <a:latin typeface="Times New Roman" pitchFamily="18" charset="0"/>
                <a:cs typeface="Times New Roman" pitchFamily="18" charset="0"/>
              </a:rPr>
              <a:t>=</a:t>
            </a:r>
            <a:r>
              <a:rPr lang="en-IN" sz="8000" dirty="0" err="1">
                <a:latin typeface="Times New Roman" pitchFamily="18" charset="0"/>
                <a:cs typeface="Times New Roman" pitchFamily="18" charset="0"/>
              </a:rPr>
              <a:t>rollno</a:t>
            </a:r>
            <a:r>
              <a:rPr lang="en-IN" sz="8000" dirty="0">
                <a:latin typeface="Times New Roman" pitchFamily="18" charset="0"/>
                <a:cs typeface="Times New Roman" pitchFamily="18" charset="0"/>
              </a:rPr>
              <a:t>;  </a:t>
            </a:r>
          </a:p>
          <a:p>
            <a:pPr marL="0" indent="0">
              <a:buNone/>
            </a:pPr>
            <a:r>
              <a:rPr lang="en-IN" sz="8000" dirty="0">
                <a:latin typeface="Times New Roman" pitchFamily="18" charset="0"/>
                <a:cs typeface="Times New Roman" pitchFamily="18" charset="0"/>
              </a:rPr>
              <a:t> this.name=name;  </a:t>
            </a:r>
          </a:p>
          <a:p>
            <a:pPr marL="0" indent="0">
              <a:buNone/>
            </a:pPr>
            <a:r>
              <a:rPr lang="en-IN" sz="8000" dirty="0">
                <a:latin typeface="Times New Roman" pitchFamily="18" charset="0"/>
                <a:cs typeface="Times New Roman" pitchFamily="18" charset="0"/>
              </a:rPr>
              <a:t> </a:t>
            </a:r>
            <a:r>
              <a:rPr lang="en-IN" sz="8000" dirty="0" err="1">
                <a:latin typeface="Times New Roman" pitchFamily="18" charset="0"/>
                <a:cs typeface="Times New Roman" pitchFamily="18" charset="0"/>
              </a:rPr>
              <a:t>this.city</a:t>
            </a:r>
            <a:r>
              <a:rPr lang="en-IN" sz="8000" dirty="0">
                <a:latin typeface="Times New Roman" pitchFamily="18" charset="0"/>
                <a:cs typeface="Times New Roman" pitchFamily="18" charset="0"/>
              </a:rPr>
              <a:t>=city;  </a:t>
            </a:r>
          </a:p>
          <a:p>
            <a:pPr marL="0" indent="0">
              <a:buNone/>
            </a:pPr>
            <a:r>
              <a:rPr lang="en-IN" sz="8000" dirty="0">
                <a:latin typeface="Times New Roman" pitchFamily="18" charset="0"/>
                <a:cs typeface="Times New Roman" pitchFamily="18" charset="0"/>
              </a:rPr>
              <a:t> }  </a:t>
            </a:r>
          </a:p>
          <a:p>
            <a:pPr marL="0" indent="0">
              <a:buNone/>
            </a:pPr>
            <a:r>
              <a:rPr lang="en-IN" sz="5500" dirty="0">
                <a:latin typeface="Times New Roman" pitchFamily="18" charset="0"/>
                <a:cs typeface="Times New Roman" pitchFamily="18" charset="0"/>
              </a:rPr>
              <a:t>   </a:t>
            </a:r>
          </a:p>
          <a:p>
            <a:pPr marL="0" indent="0">
              <a:buNone/>
            </a:pPr>
            <a:endParaRPr lang="en-IN" dirty="0"/>
          </a:p>
        </p:txBody>
      </p:sp>
    </p:spTree>
    <p:extLst>
      <p:ext uri="{BB962C8B-B14F-4D97-AF65-F5344CB8AC3E}">
        <p14:creationId xmlns:p14="http://schemas.microsoft.com/office/powerpoint/2010/main" val="1798639293"/>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9376" y="836713"/>
            <a:ext cx="11103024" cy="5137052"/>
          </a:xfrm>
        </p:spPr>
        <p:txBody>
          <a:bodyPr>
            <a:normAutofit fontScale="92500" lnSpcReduction="10000"/>
          </a:bodyPr>
          <a:lstStyle/>
          <a:p>
            <a:pPr marL="0" indent="0">
              <a:buNone/>
            </a:pPr>
            <a:r>
              <a:rPr lang="en-IN" dirty="0"/>
              <a:t> public String </a:t>
            </a:r>
            <a:r>
              <a:rPr lang="en-IN" dirty="0" err="1"/>
              <a:t>toString</a:t>
            </a:r>
            <a:r>
              <a:rPr lang="en-IN" dirty="0" smtClean="0"/>
              <a:t>()</a:t>
            </a:r>
          </a:p>
          <a:p>
            <a:pPr marL="0" indent="0">
              <a:buNone/>
            </a:pPr>
            <a:r>
              <a:rPr lang="en-IN" dirty="0" smtClean="0"/>
              <a:t>{//</a:t>
            </a:r>
            <a:r>
              <a:rPr lang="en-IN" dirty="0"/>
              <a:t>overriding the </a:t>
            </a:r>
            <a:r>
              <a:rPr lang="en-IN" dirty="0" err="1"/>
              <a:t>toString</a:t>
            </a:r>
            <a:r>
              <a:rPr lang="en-IN" dirty="0"/>
              <a:t>() method  </a:t>
            </a:r>
          </a:p>
          <a:p>
            <a:pPr marL="0" indent="0">
              <a:buNone/>
            </a:pPr>
            <a:r>
              <a:rPr lang="en-IN" dirty="0"/>
              <a:t>  return </a:t>
            </a:r>
            <a:r>
              <a:rPr lang="en-IN" dirty="0" err="1"/>
              <a:t>rollno</a:t>
            </a:r>
            <a:r>
              <a:rPr lang="en-IN" dirty="0"/>
              <a:t>+" "+name+" "+city;  </a:t>
            </a:r>
          </a:p>
          <a:p>
            <a:pPr marL="0" indent="0">
              <a:buNone/>
            </a:pPr>
            <a:r>
              <a:rPr lang="en-IN" dirty="0"/>
              <a:t> }  </a:t>
            </a:r>
          </a:p>
          <a:p>
            <a:pPr marL="0" indent="0">
              <a:buNone/>
            </a:pPr>
            <a:r>
              <a:rPr lang="en-IN" dirty="0"/>
              <a:t> public static void main(String </a:t>
            </a:r>
            <a:r>
              <a:rPr lang="en-IN" dirty="0" err="1"/>
              <a:t>args</a:t>
            </a:r>
            <a:r>
              <a:rPr lang="en-IN" dirty="0"/>
              <a:t>[]){  </a:t>
            </a:r>
          </a:p>
          <a:p>
            <a:pPr marL="0" indent="0">
              <a:buNone/>
            </a:pPr>
            <a:r>
              <a:rPr lang="en-IN" dirty="0"/>
              <a:t>   Student s1=new Student(101,"Raj","lucknow");  </a:t>
            </a:r>
          </a:p>
          <a:p>
            <a:pPr marL="0" indent="0">
              <a:buNone/>
            </a:pPr>
            <a:r>
              <a:rPr lang="en-IN" dirty="0"/>
              <a:t>   Student s2=new Student(102,"Vijay","ghaziabad");  </a:t>
            </a:r>
          </a:p>
          <a:p>
            <a:pPr marL="0" indent="0">
              <a:buNone/>
            </a:pPr>
            <a:r>
              <a:rPr lang="en-IN" dirty="0"/>
              <a:t>     </a:t>
            </a:r>
          </a:p>
          <a:p>
            <a:pPr marL="0" indent="0">
              <a:buNone/>
            </a:pPr>
            <a:r>
              <a:rPr lang="en-IN" dirty="0"/>
              <a:t>   </a:t>
            </a:r>
            <a:r>
              <a:rPr lang="en-IN" dirty="0" err="1"/>
              <a:t>System.out.println</a:t>
            </a:r>
            <a:r>
              <a:rPr lang="en-IN" dirty="0"/>
              <a:t>(s1);//compiler writes here s1.toString()  </a:t>
            </a:r>
          </a:p>
          <a:p>
            <a:pPr marL="0" indent="0">
              <a:buNone/>
            </a:pPr>
            <a:r>
              <a:rPr lang="en-IN" dirty="0"/>
              <a:t>   </a:t>
            </a:r>
            <a:r>
              <a:rPr lang="en-IN" dirty="0" err="1"/>
              <a:t>System.out.println</a:t>
            </a:r>
            <a:r>
              <a:rPr lang="en-IN" dirty="0"/>
              <a:t>(s2);//compiler writes here s2.toString()  </a:t>
            </a:r>
          </a:p>
          <a:p>
            <a:pPr marL="0" indent="0">
              <a:buNone/>
            </a:pPr>
            <a:r>
              <a:rPr lang="en-IN" dirty="0"/>
              <a:t> }  </a:t>
            </a:r>
          </a:p>
          <a:p>
            <a:pPr marL="0" indent="0">
              <a:buNone/>
            </a:pPr>
            <a:r>
              <a:rPr lang="en-IN" dirty="0"/>
              <a:t>}  </a:t>
            </a:r>
          </a:p>
          <a:p>
            <a:endParaRPr lang="en-IN" dirty="0"/>
          </a:p>
        </p:txBody>
      </p:sp>
    </p:spTree>
    <p:extLst>
      <p:ext uri="{BB962C8B-B14F-4D97-AF65-F5344CB8AC3E}">
        <p14:creationId xmlns:p14="http://schemas.microsoft.com/office/powerpoint/2010/main" val="3070020158"/>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376" y="692696"/>
            <a:ext cx="7344816" cy="5688632"/>
          </a:xfrm>
          <a:ln>
            <a:solidFill>
              <a:schemeClr val="accent1"/>
            </a:solidFill>
          </a:ln>
        </p:spPr>
        <p:txBody>
          <a:bodyPr>
            <a:normAutofit/>
          </a:bodyPr>
          <a:lstStyle/>
          <a:p>
            <a:pPr marL="0" indent="0">
              <a:buNone/>
            </a:pPr>
            <a:r>
              <a:rPr lang="en-IN" dirty="0"/>
              <a:t>Output</a:t>
            </a:r>
            <a:r>
              <a:rPr lang="en-IN" dirty="0" smtClean="0"/>
              <a:t>:</a:t>
            </a:r>
          </a:p>
          <a:p>
            <a:pPr marL="0" indent="0">
              <a:buNone/>
            </a:pPr>
            <a:r>
              <a:rPr lang="en-IN" dirty="0" smtClean="0"/>
              <a:t>101 </a:t>
            </a:r>
            <a:r>
              <a:rPr lang="en-IN" dirty="0"/>
              <a:t>Raj </a:t>
            </a:r>
            <a:r>
              <a:rPr lang="en-IN" dirty="0" err="1"/>
              <a:t>lucknow</a:t>
            </a:r>
            <a:r>
              <a:rPr lang="en-IN" dirty="0"/>
              <a:t> </a:t>
            </a:r>
            <a:endParaRPr lang="en-IN" dirty="0" smtClean="0"/>
          </a:p>
          <a:p>
            <a:pPr marL="0" indent="0">
              <a:buNone/>
            </a:pPr>
            <a:r>
              <a:rPr lang="en-IN" dirty="0" smtClean="0"/>
              <a:t>102 </a:t>
            </a:r>
            <a:r>
              <a:rPr lang="en-IN" dirty="0"/>
              <a:t>Vijay </a:t>
            </a:r>
            <a:r>
              <a:rPr lang="en-IN" dirty="0" err="1"/>
              <a:t>ghaziabad</a:t>
            </a:r>
            <a:endParaRPr lang="en-IN" dirty="0"/>
          </a:p>
        </p:txBody>
      </p:sp>
    </p:spTree>
    <p:extLst>
      <p:ext uri="{BB962C8B-B14F-4D97-AF65-F5344CB8AC3E}">
        <p14:creationId xmlns:p14="http://schemas.microsoft.com/office/powerpoint/2010/main" val="2426426233"/>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609600" y="1268761"/>
            <a:ext cx="8078688" cy="4705004"/>
          </a:xfrm>
        </p:spPr>
        <p:txBody>
          <a:bodyPr/>
          <a:lstStyle/>
          <a:p>
            <a:pPr marL="0" indent="0">
              <a:buNone/>
            </a:pPr>
            <a:r>
              <a:rPr lang="en-US" dirty="0" smtClean="0"/>
              <a:t>                                   </a:t>
            </a:r>
          </a:p>
          <a:p>
            <a:pPr marL="0" indent="0">
              <a:buNone/>
            </a:pPr>
            <a:endParaRPr lang="en-US" dirty="0"/>
          </a:p>
          <a:p>
            <a:pPr marL="0" indent="0">
              <a:buNone/>
            </a:pPr>
            <a:endParaRPr lang="en-US" dirty="0" smtClean="0"/>
          </a:p>
          <a:p>
            <a:pPr marL="0" indent="0">
              <a:buNone/>
            </a:pPr>
            <a:r>
              <a:rPr lang="en-US" dirty="0"/>
              <a:t>	</a:t>
            </a:r>
            <a:r>
              <a:rPr lang="en-US" dirty="0" smtClean="0"/>
              <a:t>			THANK YOU</a:t>
            </a:r>
            <a:endParaRPr lang="en-IN" dirty="0"/>
          </a:p>
        </p:txBody>
      </p:sp>
    </p:spTree>
    <p:extLst>
      <p:ext uri="{BB962C8B-B14F-4D97-AF65-F5344CB8AC3E}">
        <p14:creationId xmlns:p14="http://schemas.microsoft.com/office/powerpoint/2010/main" val="59369633"/>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0" y="476672"/>
            <a:ext cx="12576720" cy="6048672"/>
          </a:xfrm>
        </p:spPr>
        <p:txBody>
          <a:bodyPr>
            <a:normAutofit/>
          </a:bodyPr>
          <a:lstStyle/>
          <a:p>
            <a:endParaRPr lang="en-US" b="1" dirty="0" smtClean="0"/>
          </a:p>
          <a:p>
            <a:endParaRPr lang="en-US" b="1" dirty="0"/>
          </a:p>
          <a:p>
            <a:r>
              <a:rPr lang="en-US" b="1" dirty="0" smtClean="0"/>
              <a:t>Java </a:t>
            </a:r>
            <a:r>
              <a:rPr lang="en-US" b="1" dirty="0"/>
              <a:t>inner class</a:t>
            </a:r>
            <a:r>
              <a:rPr lang="en-US" dirty="0"/>
              <a:t> or nested class is a class which is declared inside the class or interface.</a:t>
            </a:r>
          </a:p>
          <a:p>
            <a:r>
              <a:rPr lang="en-US" dirty="0"/>
              <a:t>We use inner classes to logically group classes and interfaces in one place so that it can be more readable and maintainable.</a:t>
            </a:r>
          </a:p>
          <a:p>
            <a:r>
              <a:rPr lang="en-US" dirty="0"/>
              <a:t>Additionally, it can access all the members of outer class including private data members and methods</a:t>
            </a:r>
            <a:r>
              <a:rPr lang="en-US" dirty="0" smtClean="0"/>
              <a:t>.</a:t>
            </a:r>
          </a:p>
          <a:p>
            <a:pPr marL="0" indent="0">
              <a:buNone/>
            </a:pPr>
            <a:r>
              <a:rPr lang="en-IN" b="1" dirty="0"/>
              <a:t>Syntax of Inner class</a:t>
            </a:r>
          </a:p>
          <a:p>
            <a:pPr marL="0" indent="0">
              <a:buNone/>
            </a:pPr>
            <a:r>
              <a:rPr lang="en-IN" dirty="0"/>
              <a:t>class </a:t>
            </a:r>
            <a:r>
              <a:rPr lang="en-IN" dirty="0" err="1"/>
              <a:t>Java_Outer_class</a:t>
            </a:r>
            <a:r>
              <a:rPr lang="en-IN" dirty="0"/>
              <a:t>{  </a:t>
            </a:r>
            <a:endParaRPr lang="en-IN" dirty="0" smtClean="0"/>
          </a:p>
          <a:p>
            <a:pPr marL="0" indent="0">
              <a:buNone/>
            </a:pPr>
            <a:r>
              <a:rPr lang="en-IN" dirty="0"/>
              <a:t> //code   </a:t>
            </a:r>
            <a:endParaRPr lang="en-IN" dirty="0" smtClean="0"/>
          </a:p>
          <a:p>
            <a:pPr marL="0" indent="0">
              <a:buNone/>
            </a:pPr>
            <a:r>
              <a:rPr lang="en-IN" dirty="0" smtClean="0"/>
              <a:t>class</a:t>
            </a:r>
            <a:r>
              <a:rPr lang="en-IN" dirty="0"/>
              <a:t>  </a:t>
            </a:r>
            <a:r>
              <a:rPr lang="en-IN" dirty="0" err="1" smtClean="0"/>
              <a:t>Java_Inner_class</a:t>
            </a:r>
            <a:endParaRPr lang="en-IN" dirty="0" smtClean="0"/>
          </a:p>
          <a:p>
            <a:pPr marL="0" indent="0">
              <a:buNone/>
            </a:pPr>
            <a:r>
              <a:rPr lang="en-IN" dirty="0" smtClean="0"/>
              <a:t>{</a:t>
            </a:r>
            <a:r>
              <a:rPr lang="en-IN" dirty="0"/>
              <a:t>    //code   </a:t>
            </a:r>
            <a:endParaRPr lang="en-IN" dirty="0" smtClean="0"/>
          </a:p>
          <a:p>
            <a:pPr marL="0" indent="0">
              <a:buNone/>
            </a:pPr>
            <a:r>
              <a:rPr lang="en-IN" dirty="0" smtClean="0"/>
              <a:t>}</a:t>
            </a:r>
            <a:r>
              <a:rPr lang="en-IN" dirty="0"/>
              <a:t>  }</a:t>
            </a:r>
            <a:endParaRPr lang="en-US" dirty="0"/>
          </a:p>
          <a:p>
            <a:pPr marL="0" indent="0">
              <a:buNone/>
            </a:pPr>
            <a:endParaRPr lang="en-IN" dirty="0"/>
          </a:p>
        </p:txBody>
      </p:sp>
    </p:spTree>
    <p:extLst>
      <p:ext uri="{BB962C8B-B14F-4D97-AF65-F5344CB8AC3E}">
        <p14:creationId xmlns:p14="http://schemas.microsoft.com/office/powerpoint/2010/main" val="1982835138"/>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1384" y="548680"/>
            <a:ext cx="10972800" cy="5688632"/>
          </a:xfrm>
        </p:spPr>
        <p:txBody>
          <a:bodyPr/>
          <a:lstStyle/>
          <a:p>
            <a:pPr marL="0" indent="0">
              <a:buNone/>
            </a:pPr>
            <a:r>
              <a:rPr lang="en-US" b="1" dirty="0"/>
              <a:t>Advantage of java inner </a:t>
            </a:r>
            <a:r>
              <a:rPr lang="en-US" b="1" dirty="0" smtClean="0"/>
              <a:t>classes</a:t>
            </a:r>
          </a:p>
          <a:p>
            <a:pPr marL="0" indent="0">
              <a:buNone/>
            </a:pPr>
            <a:endParaRPr lang="en-US" b="1" dirty="0"/>
          </a:p>
          <a:p>
            <a:r>
              <a:rPr lang="en-US" dirty="0"/>
              <a:t>1) Nested classes represent a special type of relationship that is </a:t>
            </a:r>
            <a:r>
              <a:rPr lang="en-US" b="1" dirty="0"/>
              <a:t>it can access all the members (data members and methods) of outer class</a:t>
            </a:r>
            <a:r>
              <a:rPr lang="en-US" dirty="0"/>
              <a:t> including private</a:t>
            </a:r>
            <a:r>
              <a:rPr lang="en-US" dirty="0" smtClean="0"/>
              <a:t>.</a:t>
            </a:r>
          </a:p>
          <a:p>
            <a:pPr marL="0" indent="0">
              <a:buNone/>
            </a:pPr>
            <a:endParaRPr lang="en-US" dirty="0"/>
          </a:p>
          <a:p>
            <a:r>
              <a:rPr lang="en-US" dirty="0"/>
              <a:t>2) Nested classes are used </a:t>
            </a:r>
            <a:r>
              <a:rPr lang="en-US" b="1" dirty="0"/>
              <a:t>to develop more readable and maintainable code</a:t>
            </a:r>
            <a:r>
              <a:rPr lang="en-US" dirty="0"/>
              <a:t> because it logically group classes and interfaces in one place only</a:t>
            </a:r>
            <a:r>
              <a:rPr lang="en-US" dirty="0" smtClean="0"/>
              <a:t>.</a:t>
            </a:r>
          </a:p>
          <a:p>
            <a:pPr marL="0" indent="0">
              <a:buNone/>
            </a:pPr>
            <a:endParaRPr lang="en-US" dirty="0"/>
          </a:p>
          <a:p>
            <a:r>
              <a:rPr lang="en-US" dirty="0"/>
              <a:t>3) </a:t>
            </a:r>
            <a:r>
              <a:rPr lang="en-US" b="1" dirty="0"/>
              <a:t>Code Optimization</a:t>
            </a:r>
            <a:r>
              <a:rPr lang="en-US" dirty="0"/>
              <a:t>: It requires less code to write.</a:t>
            </a:r>
          </a:p>
          <a:p>
            <a:pPr marL="0" indent="0">
              <a:buNone/>
            </a:pPr>
            <a:endParaRPr lang="en-US" b="1" dirty="0"/>
          </a:p>
          <a:p>
            <a:endParaRPr lang="en-IN" dirty="0"/>
          </a:p>
        </p:txBody>
      </p:sp>
    </p:spTree>
    <p:extLst>
      <p:ext uri="{BB962C8B-B14F-4D97-AF65-F5344CB8AC3E}">
        <p14:creationId xmlns:p14="http://schemas.microsoft.com/office/powerpoint/2010/main" val="2329458674"/>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1844824"/>
            <a:ext cx="10972800" cy="4104456"/>
          </a:xfrm>
        </p:spPr>
        <p:txBody>
          <a:bodyPr>
            <a:normAutofit/>
          </a:bodyPr>
          <a:lstStyle/>
          <a:p>
            <a:endParaRPr lang="en-IN" dirty="0"/>
          </a:p>
        </p:txBody>
      </p:sp>
      <p:sp>
        <p:nvSpPr>
          <p:cNvPr id="3" name="Content Placeholder 2"/>
          <p:cNvSpPr>
            <a:spLocks noGrp="1"/>
          </p:cNvSpPr>
          <p:nvPr>
            <p:ph idx="1"/>
          </p:nvPr>
        </p:nvSpPr>
        <p:spPr>
          <a:xfrm>
            <a:off x="609600" y="692697"/>
            <a:ext cx="10972800" cy="5281068"/>
          </a:xfrm>
        </p:spPr>
        <p:txBody>
          <a:bodyPr/>
          <a:lstStyle/>
          <a:p>
            <a:r>
              <a:rPr lang="en-US" sz="2400" b="1" dirty="0"/>
              <a:t>Difference between nested class and inner class in Java</a:t>
            </a:r>
          </a:p>
          <a:p>
            <a:pPr marL="0" indent="0">
              <a:buNone/>
            </a:pPr>
            <a:r>
              <a:rPr lang="en-US" dirty="0"/>
              <a:t>Inner class is a part of nested class. </a:t>
            </a:r>
            <a:r>
              <a:rPr lang="en-US" dirty="0" smtClean="0"/>
              <a:t>  Non-static </a:t>
            </a:r>
            <a:r>
              <a:rPr lang="en-US" dirty="0"/>
              <a:t>nested classes are known as inner classes. </a:t>
            </a:r>
          </a:p>
          <a:p>
            <a:r>
              <a:rPr lang="en-US" sz="2800" b="1" dirty="0"/>
              <a:t>Types of Nested classes</a:t>
            </a:r>
          </a:p>
          <a:p>
            <a:r>
              <a:rPr lang="en-US" dirty="0"/>
              <a:t>There are two types of nested classes non-static and static nested </a:t>
            </a:r>
            <a:r>
              <a:rPr lang="en-US" err="1"/>
              <a:t>classes</a:t>
            </a:r>
            <a:r>
              <a:rPr lang="en-US" smtClean="0"/>
              <a:t>. The </a:t>
            </a:r>
            <a:r>
              <a:rPr lang="en-US" dirty="0"/>
              <a:t>non-static nested classes are also known as inner classes.</a:t>
            </a:r>
          </a:p>
          <a:p>
            <a:r>
              <a:rPr lang="en-US" dirty="0"/>
              <a:t>Non-static nested class (inner class) </a:t>
            </a:r>
          </a:p>
          <a:p>
            <a:pPr lvl="1"/>
            <a:r>
              <a:rPr lang="en-US" dirty="0"/>
              <a:t>Member inner class</a:t>
            </a:r>
          </a:p>
          <a:p>
            <a:pPr lvl="1"/>
            <a:r>
              <a:rPr lang="en-US" dirty="0"/>
              <a:t>Anonymous inner class</a:t>
            </a:r>
          </a:p>
          <a:p>
            <a:pPr lvl="1"/>
            <a:r>
              <a:rPr lang="en-US" dirty="0"/>
              <a:t>Local inner class</a:t>
            </a:r>
          </a:p>
          <a:p>
            <a:r>
              <a:rPr lang="en-US" dirty="0"/>
              <a:t>Static nested class</a:t>
            </a:r>
          </a:p>
          <a:p>
            <a:pPr marL="0" indent="0">
              <a:buNone/>
            </a:pPr>
            <a:endParaRPr lang="en-IN" dirty="0"/>
          </a:p>
        </p:txBody>
      </p:sp>
    </p:spTree>
    <p:extLst>
      <p:ext uri="{BB962C8B-B14F-4D97-AF65-F5344CB8AC3E}">
        <p14:creationId xmlns:p14="http://schemas.microsoft.com/office/powerpoint/2010/main" val="2602868770"/>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59491430"/>
              </p:ext>
            </p:extLst>
          </p:nvPr>
        </p:nvGraphicFramePr>
        <p:xfrm>
          <a:off x="263352" y="1052737"/>
          <a:ext cx="11319048" cy="4006784"/>
        </p:xfrm>
        <a:graphic>
          <a:graphicData uri="http://schemas.openxmlformats.org/drawingml/2006/table">
            <a:tbl>
              <a:tblPr/>
              <a:tblGrid>
                <a:gridCol w="5659524"/>
                <a:gridCol w="5659524"/>
              </a:tblGrid>
              <a:tr h="1483994">
                <a:tc>
                  <a:txBody>
                    <a:bodyPr/>
                    <a:lstStyle/>
                    <a:p>
                      <a:r>
                        <a:rPr lang="en-US"/>
                        <a:t>public final void wait(long timeout,int nanos)throws InterruptedException</a:t>
                      </a:r>
                    </a:p>
                  </a:txBody>
                  <a:tcPr anchor="ctr">
                    <a:lnL>
                      <a:noFill/>
                    </a:lnL>
                    <a:lnR>
                      <a:noFill/>
                    </a:lnR>
                    <a:lnT>
                      <a:noFill/>
                    </a:lnT>
                    <a:lnB>
                      <a:noFill/>
                    </a:lnB>
                  </a:tcPr>
                </a:tc>
                <a:tc>
                  <a:txBody>
                    <a:bodyPr/>
                    <a:lstStyle/>
                    <a:p>
                      <a:r>
                        <a:rPr lang="en-US"/>
                        <a:t>causes the current thread to wait for the specified milliseconds and nanoseconds, until another thread notifies (invokes notify() or notifyAll() method).</a:t>
                      </a:r>
                    </a:p>
                  </a:txBody>
                  <a:tcPr anchor="ctr">
                    <a:lnL>
                      <a:noFill/>
                    </a:lnL>
                    <a:lnR>
                      <a:noFill/>
                    </a:lnR>
                    <a:lnT>
                      <a:noFill/>
                    </a:lnT>
                    <a:lnB>
                      <a:noFill/>
                    </a:lnB>
                  </a:tcPr>
                </a:tc>
              </a:tr>
              <a:tr h="1483994">
                <a:tc>
                  <a:txBody>
                    <a:bodyPr/>
                    <a:lstStyle/>
                    <a:p>
                      <a:r>
                        <a:rPr lang="en-US"/>
                        <a:t>public final void wait()throws InterruptedException</a:t>
                      </a:r>
                    </a:p>
                  </a:txBody>
                  <a:tcPr anchor="ctr">
                    <a:lnL>
                      <a:noFill/>
                    </a:lnL>
                    <a:lnR>
                      <a:noFill/>
                    </a:lnR>
                    <a:lnT>
                      <a:noFill/>
                    </a:lnT>
                    <a:lnB>
                      <a:noFill/>
                    </a:lnB>
                  </a:tcPr>
                </a:tc>
                <a:tc>
                  <a:txBody>
                    <a:bodyPr/>
                    <a:lstStyle/>
                    <a:p>
                      <a:r>
                        <a:rPr lang="en-US"/>
                        <a:t>causes the current thread to wait, until another thread notifies (invokes notify() or notifyAll() method).</a:t>
                      </a:r>
                    </a:p>
                  </a:txBody>
                  <a:tcPr anchor="ctr">
                    <a:lnL>
                      <a:noFill/>
                    </a:lnL>
                    <a:lnR>
                      <a:noFill/>
                    </a:lnR>
                    <a:lnT>
                      <a:noFill/>
                    </a:lnT>
                    <a:lnB>
                      <a:noFill/>
                    </a:lnB>
                  </a:tcPr>
                </a:tc>
              </a:tr>
              <a:tr h="1038796">
                <a:tc>
                  <a:txBody>
                    <a:bodyPr/>
                    <a:lstStyle/>
                    <a:p>
                      <a:r>
                        <a:rPr lang="en-US"/>
                        <a:t>protected void finalize()throws Throwable</a:t>
                      </a:r>
                    </a:p>
                  </a:txBody>
                  <a:tcPr anchor="ctr">
                    <a:lnL>
                      <a:noFill/>
                    </a:lnL>
                    <a:lnR>
                      <a:noFill/>
                    </a:lnR>
                    <a:lnT>
                      <a:noFill/>
                    </a:lnT>
                    <a:lnB>
                      <a:noFill/>
                    </a:lnB>
                  </a:tcPr>
                </a:tc>
                <a:tc>
                  <a:txBody>
                    <a:bodyPr/>
                    <a:lstStyle/>
                    <a:p>
                      <a:r>
                        <a:rPr lang="en-US" dirty="0"/>
                        <a:t>is invoked by the garbage collector before object is being garbage collected.</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290296838"/>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620688"/>
            <a:ext cx="10972800" cy="720080"/>
          </a:xfrm>
        </p:spPr>
        <p:txBody>
          <a:bodyPr>
            <a:normAutofit fontScale="90000"/>
          </a:bodyPr>
          <a:lstStyle/>
          <a:p>
            <a:r>
              <a:rPr lang="en-IN" b="1" dirty="0"/>
              <a:t>The equals Method</a:t>
            </a:r>
            <a:br>
              <a:rPr lang="en-IN" b="1" dirty="0"/>
            </a:br>
            <a:r>
              <a:rPr lang="en-IN" b="1" dirty="0" smtClean="0"/>
              <a:t/>
            </a:r>
            <a:br>
              <a:rPr lang="en-IN" b="1" dirty="0" smtClean="0"/>
            </a:br>
            <a:r>
              <a:rPr lang="en-US" sz="2000" dirty="0"/>
              <a:t>Use the equals to compare two objects for equality. </a:t>
            </a:r>
            <a:r>
              <a:rPr lang="en-US" sz="2000" dirty="0" smtClean="0"/>
              <a:t/>
            </a:r>
            <a:br>
              <a:rPr lang="en-US" sz="2000" dirty="0" smtClean="0"/>
            </a:br>
            <a:r>
              <a:rPr lang="en-US" sz="2000" dirty="0"/>
              <a:t/>
            </a:r>
            <a:br>
              <a:rPr lang="en-US" sz="2000" dirty="0"/>
            </a:br>
            <a:r>
              <a:rPr lang="en-US" sz="2000" dirty="0" smtClean="0"/>
              <a:t>This </a:t>
            </a:r>
            <a:r>
              <a:rPr lang="en-US" sz="2000" dirty="0"/>
              <a:t>method returns true if the objects are equal, false otherwise. </a:t>
            </a:r>
            <a:r>
              <a:rPr lang="en-US" sz="2000" dirty="0" smtClean="0"/>
              <a:t/>
            </a:r>
            <a:br>
              <a:rPr lang="en-US" sz="2000" dirty="0" smtClean="0"/>
            </a:br>
            <a:r>
              <a:rPr lang="en-US" sz="2000" dirty="0"/>
              <a:t/>
            </a:r>
            <a:br>
              <a:rPr lang="en-US" sz="2000" dirty="0"/>
            </a:br>
            <a:r>
              <a:rPr lang="en-US" sz="2000" dirty="0" smtClean="0"/>
              <a:t>Note </a:t>
            </a:r>
            <a:r>
              <a:rPr lang="en-US" sz="2000" dirty="0"/>
              <a:t>that equality does not mean that the objects are the same object. </a:t>
            </a:r>
            <a:r>
              <a:rPr lang="en-US" sz="2000" dirty="0" smtClean="0"/>
              <a:t/>
            </a:r>
            <a:br>
              <a:rPr lang="en-US" sz="2000" dirty="0" smtClean="0"/>
            </a:br>
            <a:r>
              <a:rPr lang="en-US" sz="2000" dirty="0"/>
              <a:t/>
            </a:r>
            <a:br>
              <a:rPr lang="en-US" sz="2000" dirty="0"/>
            </a:br>
            <a:r>
              <a:rPr lang="en-US" sz="2000" dirty="0" smtClean="0"/>
              <a:t>Consider </a:t>
            </a:r>
            <a:r>
              <a:rPr lang="en-US" sz="2000" dirty="0"/>
              <a:t>this code that tests two Integers, one and </a:t>
            </a:r>
            <a:r>
              <a:rPr lang="en-US" sz="2000" dirty="0" err="1"/>
              <a:t>anotherOne</a:t>
            </a:r>
            <a:r>
              <a:rPr lang="en-US" sz="2000" dirty="0"/>
              <a:t>, for equality: </a:t>
            </a: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smtClean="0"/>
              <a:t>Integer </a:t>
            </a:r>
            <a:r>
              <a:rPr lang="en-US" sz="2000" dirty="0"/>
              <a:t>one = new Integer(1), </a:t>
            </a:r>
            <a:r>
              <a:rPr lang="en-US" sz="2000" dirty="0" err="1"/>
              <a:t>anotherOne</a:t>
            </a:r>
            <a:r>
              <a:rPr lang="en-US" sz="2000" dirty="0"/>
              <a:t> = new Integer(1); </a:t>
            </a:r>
            <a:r>
              <a:rPr lang="en-US" sz="2000" dirty="0" smtClean="0"/>
              <a:t/>
            </a:r>
            <a:br>
              <a:rPr lang="en-US" sz="2000" dirty="0" smtClean="0"/>
            </a:br>
            <a:r>
              <a:rPr lang="en-US" sz="2000" dirty="0" smtClean="0"/>
              <a:t/>
            </a:r>
            <a:br>
              <a:rPr lang="en-US" sz="2000" dirty="0" smtClean="0"/>
            </a:br>
            <a:r>
              <a:rPr lang="en-US" sz="2000" dirty="0" smtClean="0"/>
              <a:t>if </a:t>
            </a:r>
            <a:r>
              <a:rPr lang="en-US" sz="2000" dirty="0"/>
              <a:t>(</a:t>
            </a:r>
            <a:r>
              <a:rPr lang="en-US" sz="2000" dirty="0" err="1"/>
              <a:t>one.equals</a:t>
            </a:r>
            <a:r>
              <a:rPr lang="en-US" sz="2000" dirty="0"/>
              <a:t>(</a:t>
            </a:r>
            <a:r>
              <a:rPr lang="en-US" sz="2000" dirty="0" err="1"/>
              <a:t>anotherOne</a:t>
            </a:r>
            <a:r>
              <a:rPr lang="en-US" sz="2000" dirty="0"/>
              <a:t>)) </a:t>
            </a:r>
            <a:r>
              <a:rPr lang="en-US" sz="2000" dirty="0" smtClean="0"/>
              <a:t/>
            </a:r>
            <a:br>
              <a:rPr lang="en-US" sz="2000" dirty="0" smtClean="0"/>
            </a:br>
            <a:r>
              <a:rPr lang="en-US" sz="2000" dirty="0" smtClean="0"/>
              <a:t/>
            </a:r>
            <a:br>
              <a:rPr lang="en-US" sz="2000" dirty="0" smtClean="0"/>
            </a:br>
            <a:r>
              <a:rPr lang="en-US" sz="2000" dirty="0" err="1" smtClean="0"/>
              <a:t>System.out.println</a:t>
            </a:r>
            <a:r>
              <a:rPr lang="en-US" sz="2000" dirty="0"/>
              <a:t>("objects are equal"); </a:t>
            </a:r>
            <a:r>
              <a:rPr lang="en-US" sz="2000" dirty="0" smtClean="0"/>
              <a:t/>
            </a:r>
            <a:br>
              <a:rPr lang="en-US" sz="2000" dirty="0" smtClean="0"/>
            </a:br>
            <a:r>
              <a:rPr lang="en-US" sz="2000" dirty="0"/>
              <a:t/>
            </a:r>
            <a:br>
              <a:rPr lang="en-US" sz="2000" dirty="0"/>
            </a:br>
            <a:r>
              <a:rPr lang="en-US" sz="2000" dirty="0" smtClean="0"/>
              <a:t>This </a:t>
            </a:r>
            <a:r>
              <a:rPr lang="en-US" sz="2000" dirty="0"/>
              <a:t>code will display objects are equal even though one and </a:t>
            </a:r>
            <a:r>
              <a:rPr lang="en-US" sz="2000" dirty="0" err="1"/>
              <a:t>anotherOne</a:t>
            </a:r>
            <a:r>
              <a:rPr lang="en-US" sz="2000" dirty="0"/>
              <a:t> reference two different, distinct objects. They are considered equal because they contain the same integer value.</a:t>
            </a:r>
            <a:endParaRPr lang="en-IN" sz="2000" dirty="0"/>
          </a:p>
        </p:txBody>
      </p:sp>
    </p:spTree>
    <p:extLst>
      <p:ext uri="{BB962C8B-B14F-4D97-AF65-F5344CB8AC3E}">
        <p14:creationId xmlns:p14="http://schemas.microsoft.com/office/powerpoint/2010/main" val="1269211749"/>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124745"/>
            <a:ext cx="10972800" cy="4849020"/>
          </a:xfrm>
        </p:spPr>
        <p:txBody>
          <a:bodyPr/>
          <a:lstStyle/>
          <a:p>
            <a:r>
              <a:rPr lang="en-IN" b="1" dirty="0"/>
              <a:t>The </a:t>
            </a:r>
            <a:r>
              <a:rPr lang="en-IN" b="1" dirty="0" err="1"/>
              <a:t>getClass</a:t>
            </a:r>
            <a:r>
              <a:rPr lang="en-IN" b="1" dirty="0"/>
              <a:t> Method</a:t>
            </a:r>
          </a:p>
          <a:p>
            <a:pPr marL="0" indent="0">
              <a:buNone/>
            </a:pPr>
            <a:r>
              <a:rPr lang="en-US" dirty="0"/>
              <a:t>The </a:t>
            </a:r>
            <a:r>
              <a:rPr lang="en-US" dirty="0" err="1"/>
              <a:t>getClass</a:t>
            </a:r>
            <a:r>
              <a:rPr lang="en-US" dirty="0"/>
              <a:t> method is a final method (cannot be overridden) that returns a runtime representation of the class of this object. </a:t>
            </a:r>
            <a:endParaRPr lang="en-US" dirty="0" smtClean="0"/>
          </a:p>
          <a:p>
            <a:pPr marL="0" indent="0">
              <a:buNone/>
            </a:pPr>
            <a:endParaRPr lang="en-US" dirty="0"/>
          </a:p>
          <a:p>
            <a:pPr marL="0" indent="0">
              <a:buNone/>
            </a:pPr>
            <a:r>
              <a:rPr lang="en-US" dirty="0" smtClean="0"/>
              <a:t>This </a:t>
            </a:r>
            <a:r>
              <a:rPr lang="en-US" dirty="0"/>
              <a:t>method returns a Class object. </a:t>
            </a:r>
            <a:endParaRPr lang="en-US" dirty="0" smtClean="0"/>
          </a:p>
          <a:p>
            <a:pPr marL="0" indent="0">
              <a:buNone/>
            </a:pPr>
            <a:endParaRPr lang="en-US" dirty="0"/>
          </a:p>
          <a:p>
            <a:pPr marL="0" indent="0">
              <a:buNone/>
            </a:pPr>
            <a:r>
              <a:rPr lang="en-US" dirty="0" smtClean="0"/>
              <a:t>You </a:t>
            </a:r>
            <a:r>
              <a:rPr lang="en-US" dirty="0"/>
              <a:t>can query the Class object for a variety of information about the class, such as its name, its superclass, and the names of the interfaces that it implements.</a:t>
            </a:r>
            <a:endParaRPr lang="en-IN" dirty="0"/>
          </a:p>
        </p:txBody>
      </p:sp>
    </p:spTree>
    <p:extLst>
      <p:ext uri="{BB962C8B-B14F-4D97-AF65-F5344CB8AC3E}">
        <p14:creationId xmlns:p14="http://schemas.microsoft.com/office/powerpoint/2010/main" val="2337711505"/>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4705"/>
            <a:ext cx="10972800" cy="5209060"/>
          </a:xfrm>
        </p:spPr>
        <p:txBody>
          <a:bodyPr/>
          <a:lstStyle/>
          <a:p>
            <a:pPr marL="0" indent="0">
              <a:buNone/>
            </a:pPr>
            <a:r>
              <a:rPr lang="en-US" dirty="0"/>
              <a:t>The following method gets and displays the class name of an object</a:t>
            </a:r>
            <a:r>
              <a:rPr lang="en-US" dirty="0" smtClean="0"/>
              <a:t>:</a:t>
            </a:r>
          </a:p>
          <a:p>
            <a:pPr marL="0" indent="0">
              <a:buNone/>
            </a:pPr>
            <a:r>
              <a:rPr lang="en-US" dirty="0" smtClean="0"/>
              <a:t>   </a:t>
            </a:r>
          </a:p>
          <a:p>
            <a:pPr marL="0" indent="0">
              <a:buNone/>
            </a:pPr>
            <a:endParaRPr lang="en-US" dirty="0"/>
          </a:p>
          <a:p>
            <a:pPr marL="0" indent="0">
              <a:buNone/>
            </a:pPr>
            <a:r>
              <a:rPr lang="en-US" dirty="0" smtClean="0"/>
              <a:t>void </a:t>
            </a:r>
            <a:r>
              <a:rPr lang="en-US" dirty="0" err="1"/>
              <a:t>PrintClassName</a:t>
            </a:r>
            <a:r>
              <a:rPr lang="en-US" dirty="0"/>
              <a:t>(Object </a:t>
            </a:r>
            <a:r>
              <a:rPr lang="en-US" dirty="0" err="1"/>
              <a:t>obj</a:t>
            </a:r>
            <a:r>
              <a:rPr lang="en-US" dirty="0"/>
              <a:t>) </a:t>
            </a:r>
            <a:endParaRPr lang="en-US" dirty="0" smtClean="0"/>
          </a:p>
          <a:p>
            <a:pPr marL="0" indent="0">
              <a:buNone/>
            </a:pPr>
            <a:r>
              <a:rPr lang="en-US" dirty="0" smtClean="0"/>
              <a:t>{</a:t>
            </a:r>
          </a:p>
          <a:p>
            <a:pPr marL="0" indent="0">
              <a:buNone/>
            </a:pPr>
            <a:r>
              <a:rPr lang="en-US" dirty="0" smtClean="0"/>
              <a:t> </a:t>
            </a:r>
            <a:r>
              <a:rPr lang="en-US" dirty="0" err="1"/>
              <a:t>System.out.println</a:t>
            </a:r>
            <a:r>
              <a:rPr lang="en-US" dirty="0"/>
              <a:t>("The Object's class is " + </a:t>
            </a:r>
            <a:r>
              <a:rPr lang="en-US" dirty="0" err="1"/>
              <a:t>obj.getClass</a:t>
            </a:r>
            <a:r>
              <a:rPr lang="en-US" dirty="0"/>
              <a:t>().</a:t>
            </a:r>
            <a:r>
              <a:rPr lang="en-US" dirty="0" err="1"/>
              <a:t>getName</a:t>
            </a:r>
            <a:r>
              <a:rPr lang="en-US" dirty="0"/>
              <a:t>()); </a:t>
            </a:r>
            <a:endParaRPr lang="en-US" dirty="0" smtClean="0"/>
          </a:p>
          <a:p>
            <a:pPr marL="0" indent="0">
              <a:buNone/>
            </a:pPr>
            <a:endParaRPr lang="en-US" dirty="0"/>
          </a:p>
          <a:p>
            <a:pPr marL="0" indent="0">
              <a:buNone/>
            </a:pPr>
            <a:r>
              <a:rPr lang="en-US" dirty="0" smtClean="0"/>
              <a:t>}</a:t>
            </a:r>
            <a:endParaRPr lang="en-IN" dirty="0"/>
          </a:p>
        </p:txBody>
      </p:sp>
    </p:spTree>
    <p:extLst>
      <p:ext uri="{BB962C8B-B14F-4D97-AF65-F5344CB8AC3E}">
        <p14:creationId xmlns:p14="http://schemas.microsoft.com/office/powerpoint/2010/main" val="4162590480"/>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434752"/>
          </a:xfrm>
        </p:spPr>
        <p:txBody>
          <a:bodyPr>
            <a:normAutofit fontScale="90000"/>
          </a:bodyPr>
          <a:lstStyle/>
          <a:p>
            <a:r>
              <a:rPr lang="en-IN" b="1" dirty="0" smtClean="0"/>
              <a:t>Java </a:t>
            </a:r>
            <a:r>
              <a:rPr lang="en-IN" b="1" dirty="0" err="1" smtClean="0"/>
              <a:t>toString</a:t>
            </a:r>
            <a:r>
              <a:rPr lang="en-IN" b="1" dirty="0" smtClean="0"/>
              <a:t>() method </a:t>
            </a:r>
            <a:br>
              <a:rPr lang="en-IN" b="1" dirty="0" smtClean="0"/>
            </a:br>
            <a:r>
              <a:rPr lang="en-IN" b="1" dirty="0" smtClean="0"/>
              <a:t/>
            </a:r>
            <a:br>
              <a:rPr lang="en-IN" b="1" dirty="0" smtClean="0"/>
            </a:br>
            <a:r>
              <a:rPr lang="en-US" dirty="0" smtClean="0"/>
              <a:t>If you want to represent any object as a string, </a:t>
            </a:r>
            <a:r>
              <a:rPr lang="en-US" b="1" dirty="0" err="1" smtClean="0"/>
              <a:t>toString</a:t>
            </a:r>
            <a:r>
              <a:rPr lang="en-US" b="1" dirty="0" smtClean="0"/>
              <a:t>() method</a:t>
            </a:r>
            <a:r>
              <a:rPr lang="en-US" dirty="0" smtClean="0"/>
              <a:t> comes into existence.</a:t>
            </a:r>
            <a:br>
              <a:rPr lang="en-US" dirty="0" smtClean="0"/>
            </a:br>
            <a:r>
              <a:rPr lang="en-US" dirty="0" smtClean="0"/>
              <a:t/>
            </a:r>
            <a:br>
              <a:rPr lang="en-US" dirty="0" smtClean="0"/>
            </a:br>
            <a:r>
              <a:rPr lang="en-US" dirty="0" smtClean="0"/>
              <a:t>The </a:t>
            </a:r>
            <a:r>
              <a:rPr lang="en-US" dirty="0" err="1" smtClean="0"/>
              <a:t>toString</a:t>
            </a:r>
            <a:r>
              <a:rPr lang="en-US" dirty="0" smtClean="0"/>
              <a:t>() method returns the string representation of the object.</a:t>
            </a:r>
            <a:br>
              <a:rPr lang="en-US" dirty="0" smtClean="0"/>
            </a:br>
            <a:r>
              <a:rPr lang="en-US" dirty="0" smtClean="0"/>
              <a:t/>
            </a:r>
            <a:br>
              <a:rPr lang="en-US" dirty="0" smtClean="0"/>
            </a:br>
            <a:r>
              <a:rPr lang="en-US" dirty="0" smtClean="0"/>
              <a:t>If you print any object, java compiler internally invokes the </a:t>
            </a:r>
            <a:r>
              <a:rPr lang="en-US" dirty="0" err="1" smtClean="0"/>
              <a:t>toString</a:t>
            </a:r>
            <a:r>
              <a:rPr lang="en-US" dirty="0" smtClean="0"/>
              <a:t>() method on the object. So overriding the </a:t>
            </a:r>
            <a:r>
              <a:rPr lang="en-US" dirty="0" err="1" smtClean="0"/>
              <a:t>toString</a:t>
            </a:r>
            <a:r>
              <a:rPr lang="en-US" dirty="0" smtClean="0"/>
              <a:t>() method, returns the desired output, it can be the state of an object etc. depends on your implementation.</a:t>
            </a:r>
            <a:br>
              <a:rPr lang="en-US" dirty="0" smtClean="0"/>
            </a:br>
            <a:r>
              <a:rPr lang="en-US" dirty="0" smtClean="0"/>
              <a:t/>
            </a:r>
            <a:br>
              <a:rPr lang="en-US" dirty="0" smtClean="0"/>
            </a:br>
            <a:endParaRPr lang="en-IN" dirty="0"/>
          </a:p>
        </p:txBody>
      </p:sp>
      <p:sp>
        <p:nvSpPr>
          <p:cNvPr id="3" name="Content Placeholder 2"/>
          <p:cNvSpPr>
            <a:spLocks noGrp="1"/>
          </p:cNvSpPr>
          <p:nvPr>
            <p:ph idx="1"/>
          </p:nvPr>
        </p:nvSpPr>
        <p:spPr>
          <a:xfrm>
            <a:off x="609600" y="1196753"/>
            <a:ext cx="10972800" cy="4777012"/>
          </a:xfrm>
        </p:spPr>
        <p:txBody>
          <a:bodyPr>
            <a:normAutofit/>
          </a:bodyPr>
          <a:lstStyle/>
          <a:p>
            <a:pPr marL="0" indent="0">
              <a:buNone/>
            </a:pPr>
            <a:r>
              <a:rPr lang="en-IN" b="1" dirty="0"/>
              <a:t> </a:t>
            </a:r>
          </a:p>
          <a:p>
            <a:pPr marL="0" indent="0">
              <a:buNone/>
            </a:pPr>
            <a:endParaRPr lang="en-IN" dirty="0"/>
          </a:p>
        </p:txBody>
      </p:sp>
    </p:spTree>
    <p:extLst>
      <p:ext uri="{BB962C8B-B14F-4D97-AF65-F5344CB8AC3E}">
        <p14:creationId xmlns:p14="http://schemas.microsoft.com/office/powerpoint/2010/main" val="2868762"/>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smar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smart template</Template>
  <TotalTime>589</TotalTime>
  <Words>442</Words>
  <Application>Microsoft Office PowerPoint</Application>
  <PresentationFormat>Custom</PresentationFormat>
  <Paragraphs>87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smart template</vt:lpstr>
      <vt:lpstr>INNER CLASS</vt:lpstr>
      <vt:lpstr>PowerPoint Presentation</vt:lpstr>
      <vt:lpstr>PowerPoint Presentation</vt:lpstr>
      <vt:lpstr>PowerPoint Presentation</vt:lpstr>
      <vt:lpstr>PowerPoint Presentation</vt:lpstr>
      <vt:lpstr>The equals Method  Use the equals to compare two objects for equality.   This method returns true if the objects are equal, false otherwise.   Note that equality does not mean that the objects are the same object.   Consider this code that tests two Integers, one and anotherOne, for equality:    Integer one = new Integer(1), anotherOne = new Integer(1);   if (one.equals(anotherOne))   System.out.println("objects are equal");   This code will display objects are equal even though one and anotherOne reference two different, distinct objects. They are considered equal because they contain the same integer value.</vt:lpstr>
      <vt:lpstr>PowerPoint Presentation</vt:lpstr>
      <vt:lpstr>PowerPoint Presentation</vt:lpstr>
      <vt:lpstr>Java toString() method   If you want to represent any object as a string, toString() method comes into existence.  The toString() method returns the string representation of the object.  If you print any object, java compiler internally invokes the toString() method on the object. So overriding the toString() method, returns the desired output, it can be the state of an object etc. depends on your implementation.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I/O</dc:title>
  <dc:creator>Maivizhi</dc:creator>
  <cp:lastModifiedBy>Hp</cp:lastModifiedBy>
  <cp:revision>42</cp:revision>
  <dcterms:created xsi:type="dcterms:W3CDTF">2019-07-29T03:13:56Z</dcterms:created>
  <dcterms:modified xsi:type="dcterms:W3CDTF">2019-08-13T10:50:00Z</dcterms:modified>
</cp:coreProperties>
</file>