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728" r:id="rId2"/>
    <p:sldId id="755" r:id="rId3"/>
    <p:sldId id="770" r:id="rId4"/>
    <p:sldId id="769" r:id="rId5"/>
    <p:sldId id="768" r:id="rId6"/>
    <p:sldId id="767" r:id="rId7"/>
    <p:sldId id="766" r:id="rId8"/>
    <p:sldId id="765" r:id="rId9"/>
    <p:sldId id="764" r:id="rId10"/>
    <p:sldId id="763" r:id="rId11"/>
    <p:sldId id="762" r:id="rId12"/>
    <p:sldId id="761" r:id="rId13"/>
    <p:sldId id="760" r:id="rId14"/>
    <p:sldId id="759" r:id="rId15"/>
    <p:sldId id="758" r:id="rId16"/>
    <p:sldId id="771" r:id="rId17"/>
    <p:sldId id="773" r:id="rId18"/>
    <p:sldId id="772" r:id="rId19"/>
    <p:sldId id="776" r:id="rId20"/>
    <p:sldId id="775" r:id="rId21"/>
    <p:sldId id="774" r:id="rId22"/>
    <p:sldId id="777" r:id="rId23"/>
    <p:sldId id="778" r:id="rId24"/>
    <p:sldId id="779" r:id="rId25"/>
    <p:sldId id="780" r:id="rId26"/>
    <p:sldId id="757" r:id="rId27"/>
    <p:sldId id="756" r:id="rId28"/>
    <p:sldId id="75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60" userDrawn="1">
          <p15:clr>
            <a:srgbClr val="A4A3A4"/>
          </p15:clr>
        </p15:guide>
        <p15:guide id="2" pos="2880" userDrawn="1">
          <p15:clr>
            <a:srgbClr val="A4A3A4"/>
          </p15:clr>
        </p15:guide>
        <p15:guide id="4" pos="288" userDrawn="1">
          <p15:clr>
            <a:srgbClr val="A4A3A4"/>
          </p15:clr>
        </p15:guide>
        <p15:guide id="5" orient="horz" pos="624" userDrawn="1">
          <p15:clr>
            <a:srgbClr val="A4A3A4"/>
          </p15:clr>
        </p15:guide>
        <p15:guide id="6" orient="horz" pos="1584" userDrawn="1">
          <p15:clr>
            <a:srgbClr val="A4A3A4"/>
          </p15:clr>
        </p15:guide>
        <p15:guide id="7" pos="5472"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637" autoAdjust="0"/>
  </p:normalViewPr>
  <p:slideViewPr>
    <p:cSldViewPr snapToGrid="0" showGuides="1">
      <p:cViewPr>
        <p:scale>
          <a:sx n="84" d="100"/>
          <a:sy n="84" d="100"/>
        </p:scale>
        <p:origin x="-1584" y="-258"/>
      </p:cViewPr>
      <p:guideLst>
        <p:guide orient="horz" pos="3360"/>
        <p:guide orient="horz" pos="624"/>
        <p:guide orient="horz" pos="1584"/>
        <p:guide pos="2880"/>
        <p:guide pos="288"/>
        <p:guide pos="5472"/>
      </p:guideLst>
    </p:cSldViewPr>
  </p:slideViewPr>
  <p:notesTextViewPr>
    <p:cViewPr>
      <p:scale>
        <a:sx n="1" d="1"/>
        <a:sy n="1" d="1"/>
      </p:scale>
      <p:origin x="0" y="0"/>
    </p:cViewPr>
  </p:notesTextViewPr>
  <p:notesViewPr>
    <p:cSldViewPr snapToGrid="0">
      <p:cViewPr varScale="1">
        <p:scale>
          <a:sx n="54" d="100"/>
          <a:sy n="54" d="100"/>
        </p:scale>
        <p:origin x="2778"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758CB-E1DE-487D-98D2-F15974D8A77B}" type="datetimeFigureOut">
              <a:rPr lang="en-US" smtClean="0"/>
              <a:pPr/>
              <a:t>8/21/2019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EF3F6-9571-4FF2-8382-94C2F6DBAF0C}" type="slidenum">
              <a:rPr lang="en-US" smtClean="0"/>
              <a:pPr/>
              <a:t>‹#›</a:t>
            </a:fld>
            <a:endParaRPr lang="en-US"/>
          </a:p>
        </p:txBody>
      </p:sp>
    </p:spTree>
    <p:extLst>
      <p:ext uri="{BB962C8B-B14F-4D97-AF65-F5344CB8AC3E}">
        <p14:creationId xmlns:p14="http://schemas.microsoft.com/office/powerpoint/2010/main" val="463804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r>
              <a:rPr lang="en-US" smtClean="0"/>
              <a:t>© 2016 SMART Training Resources Pvt. Ltd.</a:t>
            </a:r>
            <a:endParaRPr lang="en-US"/>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12026"/>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6438427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94683687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753217320"/>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330245308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42309303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256529818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84328115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220985470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55371896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9593670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163058062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smtClean="0"/>
              <a:t>© 2016 SMART Training Resources Pvt. Ltd.</a:t>
            </a:r>
            <a:endParaRPr lang="en-US"/>
          </a:p>
        </p:txBody>
      </p:sp>
    </p:spTree>
    <p:extLst>
      <p:ext uri="{BB962C8B-B14F-4D97-AF65-F5344CB8AC3E}">
        <p14:creationId xmlns:p14="http://schemas.microsoft.com/office/powerpoint/2010/main" val="39709783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transition spd="slow">
    <p:fade/>
  </p:transition>
  <p:timing>
    <p:tnLst>
      <p:par>
        <p:cTn id="1" dur="indefinite" restart="never" nodeType="tmRoot"/>
      </p:par>
    </p:tnLst>
  </p:timing>
  <p:hf sldNum="0" hdr="0" dt="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5840" y="2995295"/>
            <a:ext cx="7620000" cy="1622425"/>
          </a:xfrm>
          <a:prstGeom prst="rect">
            <a:avLst/>
          </a:prstGeom>
        </p:spPr>
        <p:txBody>
          <a:bodyPr anchor="b"/>
          <a:lstStyle/>
          <a:p>
            <a:pPr algn="ctr" fontAlgn="auto">
              <a:spcAft>
                <a:spcPts val="0"/>
              </a:spcAft>
              <a:defRPr/>
            </a:pPr>
            <a:r>
              <a:rPr lang="en-US" sz="4400" b="1" cap="small" dirty="0">
                <a:latin typeface="+mj-lt"/>
                <a:ea typeface="+mj-ea"/>
                <a:cs typeface="+mj-cs"/>
              </a:rPr>
              <a:t>JAVA </a:t>
            </a:r>
          </a:p>
          <a:p>
            <a:pPr algn="ctr" fontAlgn="auto">
              <a:spcAft>
                <a:spcPts val="0"/>
              </a:spcAft>
              <a:defRPr/>
            </a:pPr>
            <a:endParaRPr lang="en-US" sz="4400" b="1" cap="small" dirty="0">
              <a:latin typeface="+mj-lt"/>
              <a:ea typeface="+mj-ea"/>
              <a:cs typeface="+mj-cs"/>
            </a:endParaRPr>
          </a:p>
          <a:p>
            <a:pPr algn="ctr" fontAlgn="auto">
              <a:spcAft>
                <a:spcPts val="0"/>
              </a:spcAft>
              <a:defRPr/>
            </a:pPr>
            <a:r>
              <a:rPr lang="en-US" sz="4400" b="1" cap="small" dirty="0" smtClean="0">
                <a:latin typeface="+mj-lt"/>
                <a:ea typeface="+mj-ea"/>
                <a:cs typeface="+mj-cs"/>
              </a:rPr>
              <a:t>MODULE 2</a:t>
            </a:r>
          </a:p>
          <a:p>
            <a:pPr algn="ctr" fontAlgn="auto">
              <a:spcAft>
                <a:spcPts val="0"/>
              </a:spcAft>
              <a:defRPr/>
            </a:pPr>
            <a:r>
              <a:rPr lang="en-US" sz="4400" b="1" cap="small" dirty="0" smtClean="0">
                <a:latin typeface="+mj-lt"/>
                <a:ea typeface="+mj-ea"/>
                <a:cs typeface="+mj-cs"/>
              </a:rPr>
              <a:t>SESSION 1</a:t>
            </a:r>
            <a:endParaRPr lang="en-US" sz="4400" b="1" cap="small" dirty="0">
              <a:latin typeface="+mj-lt"/>
              <a:ea typeface="+mj-ea"/>
              <a:cs typeface="+mj-cs"/>
            </a:endParaRPr>
          </a:p>
        </p:txBody>
      </p:sp>
    </p:spTree>
    <p:extLst>
      <p:ext uri="{BB962C8B-B14F-4D97-AF65-F5344CB8AC3E}">
        <p14:creationId xmlns:p14="http://schemas.microsoft.com/office/powerpoint/2010/main" val="3708103762"/>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Object and Class Example</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sz="3200" dirty="0" smtClean="0"/>
              <a:t>class Student{  </a:t>
            </a:r>
          </a:p>
          <a:p>
            <a:pPr>
              <a:buNone/>
            </a:pPr>
            <a:r>
              <a:rPr lang="en-US" sz="3200" dirty="0" smtClean="0"/>
              <a:t> </a:t>
            </a:r>
            <a:r>
              <a:rPr lang="en-US" sz="3200" dirty="0" err="1" smtClean="0"/>
              <a:t>int</a:t>
            </a:r>
            <a:r>
              <a:rPr lang="en-US" sz="3200" dirty="0" smtClean="0"/>
              <a:t> id;  </a:t>
            </a:r>
          </a:p>
          <a:p>
            <a:pPr>
              <a:buNone/>
            </a:pPr>
            <a:r>
              <a:rPr lang="en-US" sz="3200" dirty="0" smtClean="0"/>
              <a:t> String name;  </a:t>
            </a:r>
          </a:p>
          <a:p>
            <a:pPr>
              <a:buNone/>
            </a:pPr>
            <a:r>
              <a:rPr lang="en-US" sz="3200" dirty="0" smtClean="0"/>
              <a:t>}  </a:t>
            </a:r>
          </a:p>
          <a:p>
            <a:pPr>
              <a:buNone/>
            </a:pPr>
            <a:r>
              <a:rPr lang="en-US" sz="3200" dirty="0" smtClean="0"/>
              <a:t>class TestStudent1{  </a:t>
            </a:r>
          </a:p>
          <a:p>
            <a:pPr>
              <a:buNone/>
            </a:pPr>
            <a:r>
              <a:rPr lang="en-US" sz="3200" dirty="0" smtClean="0"/>
              <a:t> public static void main(String </a:t>
            </a:r>
            <a:r>
              <a:rPr lang="en-US" sz="3200" dirty="0" err="1" smtClean="0"/>
              <a:t>args</a:t>
            </a:r>
            <a:r>
              <a:rPr lang="en-US" sz="3200" dirty="0" smtClean="0"/>
              <a:t>[]){  </a:t>
            </a:r>
          </a:p>
          <a:p>
            <a:pPr>
              <a:buNone/>
            </a:pPr>
            <a:r>
              <a:rPr lang="en-US" sz="3200" dirty="0" smtClean="0"/>
              <a:t>  Student s1=new Student();  </a:t>
            </a:r>
          </a:p>
          <a:p>
            <a:pPr>
              <a:buNone/>
            </a:pPr>
            <a:r>
              <a:rPr lang="en-US" sz="3200" dirty="0" smtClean="0"/>
              <a:t>  </a:t>
            </a:r>
            <a:r>
              <a:rPr lang="en-US" sz="3200" dirty="0" err="1" smtClean="0"/>
              <a:t>System.out.println</a:t>
            </a:r>
            <a:r>
              <a:rPr lang="en-US" sz="3200" dirty="0" smtClean="0"/>
              <a:t>(s1.id);  </a:t>
            </a:r>
          </a:p>
          <a:p>
            <a:pPr>
              <a:buNone/>
            </a:pPr>
            <a:r>
              <a:rPr lang="en-US" sz="3200" dirty="0" smtClean="0"/>
              <a:t>  </a:t>
            </a:r>
            <a:r>
              <a:rPr lang="en-US" sz="3200" dirty="0" err="1" smtClean="0"/>
              <a:t>System.out.println</a:t>
            </a:r>
            <a:r>
              <a:rPr lang="en-US" sz="3200" dirty="0" smtClean="0"/>
              <a:t>(s1.name);  </a:t>
            </a:r>
          </a:p>
          <a:p>
            <a:pPr>
              <a:buNone/>
            </a:pPr>
            <a:r>
              <a:rPr lang="en-US" sz="3200" dirty="0" smtClean="0"/>
              <a:t> }  </a:t>
            </a:r>
          </a:p>
          <a:p>
            <a:pPr>
              <a:buNone/>
            </a:pPr>
            <a:r>
              <a:rPr lang="en-US" sz="3200" dirty="0" smtClean="0"/>
              <a:t>}  </a:t>
            </a:r>
          </a:p>
          <a:p>
            <a:pPr>
              <a:buNone/>
            </a:pPr>
            <a:r>
              <a:rPr lang="en-US" sz="2600" b="1" dirty="0" smtClean="0"/>
              <a:t>Output:</a:t>
            </a:r>
          </a:p>
          <a:p>
            <a:pPr>
              <a:buNone/>
            </a:pPr>
            <a:r>
              <a:rPr lang="en-US" sz="2600" dirty="0" smtClean="0"/>
              <a:t>0 </a:t>
            </a:r>
          </a:p>
          <a:p>
            <a:pPr>
              <a:buNone/>
            </a:pPr>
            <a:r>
              <a:rPr lang="en-US" sz="2600" dirty="0" smtClean="0"/>
              <a:t>null </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OBJECTS</a:t>
            </a:r>
            <a:endParaRPr lang="en-US" b="1" dirty="0"/>
          </a:p>
        </p:txBody>
      </p:sp>
      <p:sp>
        <p:nvSpPr>
          <p:cNvPr id="3" name="Content Placeholder 2"/>
          <p:cNvSpPr>
            <a:spLocks noGrp="1"/>
          </p:cNvSpPr>
          <p:nvPr>
            <p:ph idx="1"/>
          </p:nvPr>
        </p:nvSpPr>
        <p:spPr/>
        <p:txBody>
          <a:bodyPr/>
          <a:lstStyle/>
          <a:p>
            <a:pPr>
              <a:buNone/>
            </a:pPr>
            <a:endParaRPr lang="en-US" b="1" dirty="0" smtClean="0"/>
          </a:p>
          <a:p>
            <a:pPr>
              <a:buNone/>
            </a:pPr>
            <a:r>
              <a:rPr lang="en-US" b="1" dirty="0" smtClean="0"/>
              <a:t>3 Ways to initialize object</a:t>
            </a:r>
          </a:p>
          <a:p>
            <a:pPr>
              <a:buNone/>
            </a:pPr>
            <a:endParaRPr lang="en-US" b="1" dirty="0" smtClean="0"/>
          </a:p>
          <a:p>
            <a:pPr>
              <a:buNone/>
            </a:pPr>
            <a:r>
              <a:rPr lang="en-US" dirty="0" smtClean="0"/>
              <a:t>There are 3 ways to initialize object in java.</a:t>
            </a:r>
          </a:p>
          <a:p>
            <a:r>
              <a:rPr lang="en-US" dirty="0" smtClean="0"/>
              <a:t>By reference variable</a:t>
            </a:r>
          </a:p>
          <a:p>
            <a:r>
              <a:rPr lang="en-US" dirty="0" smtClean="0"/>
              <a:t>By method</a:t>
            </a:r>
          </a:p>
          <a:p>
            <a:r>
              <a:rPr lang="en-US" dirty="0" smtClean="0"/>
              <a:t>By constructor</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Object and Class Example: Initialization through reference</a:t>
            </a:r>
            <a:br>
              <a:rPr lang="en-US" b="1" dirty="0" smtClean="0"/>
            </a:br>
            <a:endParaRPr lang="en-US" dirty="0"/>
          </a:p>
        </p:txBody>
      </p:sp>
      <p:sp>
        <p:nvSpPr>
          <p:cNvPr id="3" name="Content Placeholder 2"/>
          <p:cNvSpPr>
            <a:spLocks noGrp="1"/>
          </p:cNvSpPr>
          <p:nvPr>
            <p:ph idx="1"/>
          </p:nvPr>
        </p:nvSpPr>
        <p:spPr>
          <a:xfrm>
            <a:off x="457200" y="1676400"/>
            <a:ext cx="8229600" cy="4656667"/>
          </a:xfrm>
        </p:spPr>
        <p:txBody>
          <a:bodyPr>
            <a:normAutofit fontScale="47500" lnSpcReduction="20000"/>
          </a:bodyPr>
          <a:lstStyle/>
          <a:p>
            <a:pPr>
              <a:buNone/>
            </a:pPr>
            <a:r>
              <a:rPr lang="en-US" sz="3400" dirty="0" smtClean="0"/>
              <a:t>      Initializing an object means storing data into the object</a:t>
            </a:r>
          </a:p>
          <a:p>
            <a:pPr>
              <a:buNone/>
            </a:pPr>
            <a:endParaRPr lang="en-US" sz="2600" dirty="0" smtClean="0"/>
          </a:p>
          <a:p>
            <a:pPr>
              <a:buNone/>
            </a:pPr>
            <a:r>
              <a:rPr lang="en-US" sz="2600" dirty="0" smtClean="0"/>
              <a:t>class Student{  </a:t>
            </a:r>
          </a:p>
          <a:p>
            <a:pPr>
              <a:buNone/>
            </a:pPr>
            <a:r>
              <a:rPr lang="en-US" sz="2600" dirty="0" smtClean="0"/>
              <a:t> </a:t>
            </a:r>
            <a:r>
              <a:rPr lang="en-US" sz="2600" dirty="0" err="1" smtClean="0"/>
              <a:t>int</a:t>
            </a:r>
            <a:r>
              <a:rPr lang="en-US" sz="2600" dirty="0" smtClean="0"/>
              <a:t> id;  </a:t>
            </a:r>
          </a:p>
          <a:p>
            <a:pPr>
              <a:buNone/>
            </a:pPr>
            <a:r>
              <a:rPr lang="en-US" sz="2600" dirty="0" smtClean="0"/>
              <a:t> String name;  </a:t>
            </a:r>
          </a:p>
          <a:p>
            <a:pPr>
              <a:buNone/>
            </a:pPr>
            <a:r>
              <a:rPr lang="en-US" sz="2600" dirty="0" smtClean="0"/>
              <a:t>}  </a:t>
            </a:r>
          </a:p>
          <a:p>
            <a:pPr>
              <a:buNone/>
            </a:pPr>
            <a:r>
              <a:rPr lang="en-US" sz="2600" dirty="0" smtClean="0"/>
              <a:t>class TestStudent2{  </a:t>
            </a:r>
          </a:p>
          <a:p>
            <a:pPr>
              <a:buNone/>
            </a:pPr>
            <a:r>
              <a:rPr lang="en-US" sz="2600" dirty="0" smtClean="0"/>
              <a:t> public static void main(String </a:t>
            </a:r>
            <a:r>
              <a:rPr lang="en-US" sz="2600" dirty="0" err="1" smtClean="0"/>
              <a:t>args</a:t>
            </a:r>
            <a:r>
              <a:rPr lang="en-US" sz="2600" dirty="0" smtClean="0"/>
              <a:t>[]){  </a:t>
            </a:r>
          </a:p>
          <a:p>
            <a:pPr>
              <a:buNone/>
            </a:pPr>
            <a:r>
              <a:rPr lang="en-US" sz="2600" dirty="0" smtClean="0"/>
              <a:t>  Student s1=new Student();  </a:t>
            </a:r>
          </a:p>
          <a:p>
            <a:pPr>
              <a:buNone/>
            </a:pPr>
            <a:r>
              <a:rPr lang="en-US" sz="2600" dirty="0" smtClean="0"/>
              <a:t>  s1.id=101;  </a:t>
            </a:r>
          </a:p>
          <a:p>
            <a:pPr>
              <a:buNone/>
            </a:pPr>
            <a:r>
              <a:rPr lang="en-US" sz="2600" dirty="0" smtClean="0"/>
              <a:t>  s1.name=“xyz";  </a:t>
            </a:r>
          </a:p>
          <a:p>
            <a:pPr>
              <a:buNone/>
            </a:pPr>
            <a:r>
              <a:rPr lang="en-US" sz="2600" dirty="0" smtClean="0"/>
              <a:t>  </a:t>
            </a:r>
            <a:r>
              <a:rPr lang="en-US" sz="2600" dirty="0" err="1" smtClean="0"/>
              <a:t>System.out.println</a:t>
            </a:r>
            <a:r>
              <a:rPr lang="en-US" sz="2600" dirty="0" smtClean="0"/>
              <a:t>(s1.id+" "+s1.name);//printing members with a white space  </a:t>
            </a:r>
          </a:p>
          <a:p>
            <a:pPr>
              <a:buNone/>
            </a:pPr>
            <a:r>
              <a:rPr lang="en-US" sz="2600" dirty="0" smtClean="0"/>
              <a:t> }  </a:t>
            </a:r>
          </a:p>
          <a:p>
            <a:pPr>
              <a:buNone/>
            </a:pPr>
            <a:r>
              <a:rPr lang="en-US" sz="2600" dirty="0" smtClean="0"/>
              <a:t>}  </a:t>
            </a:r>
          </a:p>
          <a:p>
            <a:pPr>
              <a:buNone/>
            </a:pPr>
            <a:endParaRPr lang="en-US" sz="2600" dirty="0" smtClean="0"/>
          </a:p>
          <a:p>
            <a:pPr>
              <a:buNone/>
            </a:pPr>
            <a:r>
              <a:rPr lang="en-US" sz="2600" b="1" dirty="0" smtClean="0"/>
              <a:t> </a:t>
            </a:r>
            <a:r>
              <a:rPr lang="en-US" sz="3400" b="1" dirty="0" smtClean="0"/>
              <a:t>Output:</a:t>
            </a:r>
          </a:p>
          <a:p>
            <a:pPr>
              <a:buNone/>
            </a:pPr>
            <a:r>
              <a:rPr lang="en-US" sz="3400" dirty="0" smtClean="0"/>
              <a:t>101 xyz</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Object and Class Example: Initialization through method</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In this example, we are creating the two objects of Student class and initializing the value to these objects by invoking the </a:t>
            </a:r>
            <a:r>
              <a:rPr lang="en-US" dirty="0" err="1" smtClean="0"/>
              <a:t>insertRecord</a:t>
            </a:r>
            <a:r>
              <a:rPr lang="en-US" dirty="0" smtClean="0"/>
              <a:t> method. Here, we are displaying the state (data) of the objects by invoking the </a:t>
            </a:r>
            <a:r>
              <a:rPr lang="en-US" dirty="0" err="1" smtClean="0"/>
              <a:t>displayInformation</a:t>
            </a:r>
            <a:r>
              <a:rPr lang="en-US" dirty="0" smtClean="0"/>
              <a:t>() method.</a:t>
            </a:r>
          </a:p>
          <a:p>
            <a:pPr>
              <a:buNone/>
            </a:pPr>
            <a:endParaRPr lang="en-US" dirty="0" smtClean="0"/>
          </a:p>
          <a:p>
            <a:pPr>
              <a:buNone/>
            </a:pPr>
            <a:r>
              <a:rPr lang="en-US" dirty="0" smtClean="0"/>
              <a:t>class Student{  </a:t>
            </a:r>
          </a:p>
          <a:p>
            <a:pPr>
              <a:buNone/>
            </a:pPr>
            <a:r>
              <a:rPr lang="en-US" dirty="0" smtClean="0"/>
              <a:t> </a:t>
            </a:r>
            <a:r>
              <a:rPr lang="en-US" dirty="0" err="1" smtClean="0"/>
              <a:t>int</a:t>
            </a:r>
            <a:r>
              <a:rPr lang="en-US" dirty="0" smtClean="0"/>
              <a:t> </a:t>
            </a:r>
            <a:r>
              <a:rPr lang="en-US" dirty="0" err="1" smtClean="0"/>
              <a:t>rollno</a:t>
            </a:r>
            <a:r>
              <a:rPr lang="en-US" dirty="0" smtClean="0"/>
              <a:t>;  </a:t>
            </a:r>
          </a:p>
          <a:p>
            <a:pPr>
              <a:buNone/>
            </a:pPr>
            <a:r>
              <a:rPr lang="en-US" dirty="0" smtClean="0"/>
              <a:t> String name;  </a:t>
            </a:r>
          </a:p>
          <a:p>
            <a:pPr>
              <a:buNone/>
            </a:pPr>
            <a:r>
              <a:rPr lang="en-US" dirty="0" smtClean="0"/>
              <a:t> void </a:t>
            </a:r>
            <a:r>
              <a:rPr lang="en-US" dirty="0" err="1" smtClean="0"/>
              <a:t>insertRecord</a:t>
            </a:r>
            <a:r>
              <a:rPr lang="en-US" dirty="0" smtClean="0"/>
              <a:t>(</a:t>
            </a:r>
            <a:r>
              <a:rPr lang="en-US" dirty="0" err="1" smtClean="0"/>
              <a:t>int</a:t>
            </a:r>
            <a:r>
              <a:rPr lang="en-US" dirty="0" smtClean="0"/>
              <a:t> r, String n){  </a:t>
            </a:r>
          </a:p>
          <a:p>
            <a:pPr>
              <a:buNone/>
            </a:pPr>
            <a:r>
              <a:rPr lang="en-US" dirty="0" smtClean="0"/>
              <a:t>  </a:t>
            </a:r>
            <a:r>
              <a:rPr lang="en-US" dirty="0" err="1" smtClean="0"/>
              <a:t>rollno</a:t>
            </a:r>
            <a:r>
              <a:rPr lang="en-US" dirty="0" smtClean="0"/>
              <a:t>=r;  </a:t>
            </a:r>
          </a:p>
          <a:p>
            <a:pPr>
              <a:buNone/>
            </a:pPr>
            <a:r>
              <a:rPr lang="en-US" dirty="0" smtClean="0"/>
              <a:t>  name=n;  </a:t>
            </a:r>
          </a:p>
          <a:p>
            <a:pPr>
              <a:buNone/>
            </a:pPr>
            <a:r>
              <a:rPr lang="en-US" dirty="0" smtClean="0"/>
              <a:t> }  </a:t>
            </a:r>
          </a:p>
          <a:p>
            <a:pPr>
              <a:buNone/>
            </a:pPr>
            <a:r>
              <a:rPr lang="en-US" dirty="0" smtClean="0"/>
              <a:t> void </a:t>
            </a:r>
            <a:r>
              <a:rPr lang="en-US" dirty="0" err="1" smtClean="0"/>
              <a:t>displayInformation</a:t>
            </a:r>
            <a:r>
              <a:rPr lang="en-US" dirty="0" smtClean="0"/>
              <a:t>()</a:t>
            </a:r>
          </a:p>
          <a:p>
            <a:pPr>
              <a:buNone/>
            </a:pPr>
            <a:r>
              <a:rPr lang="en-US" dirty="0" smtClean="0"/>
              <a:t>{  </a:t>
            </a:r>
            <a:r>
              <a:rPr lang="en-US" dirty="0" err="1" smtClean="0"/>
              <a:t>System.out.println</a:t>
            </a:r>
            <a:r>
              <a:rPr lang="en-US" dirty="0" smtClean="0"/>
              <a:t>(</a:t>
            </a:r>
            <a:r>
              <a:rPr lang="en-US" dirty="0" err="1" smtClean="0"/>
              <a:t>rollno</a:t>
            </a:r>
            <a:r>
              <a:rPr lang="en-US" dirty="0" smtClean="0"/>
              <a:t>+" "+name);}  </a:t>
            </a:r>
          </a:p>
          <a:p>
            <a:pPr>
              <a:buNone/>
            </a:pPr>
            <a:r>
              <a:rPr lang="en-US" dirty="0" smtClean="0"/>
              <a:t>}  </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Initialization through method</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class TestStudent4{  </a:t>
            </a:r>
          </a:p>
          <a:p>
            <a:pPr>
              <a:buNone/>
            </a:pPr>
            <a:r>
              <a:rPr lang="en-US" dirty="0" smtClean="0"/>
              <a:t> public static void main(String </a:t>
            </a:r>
            <a:r>
              <a:rPr lang="en-US" dirty="0" err="1" smtClean="0"/>
              <a:t>args</a:t>
            </a:r>
            <a:r>
              <a:rPr lang="en-US" dirty="0" smtClean="0"/>
              <a:t>[]){  </a:t>
            </a:r>
          </a:p>
          <a:p>
            <a:pPr>
              <a:buNone/>
            </a:pPr>
            <a:r>
              <a:rPr lang="en-US" dirty="0" smtClean="0"/>
              <a:t>  Student s1=new Student();  </a:t>
            </a:r>
          </a:p>
          <a:p>
            <a:pPr>
              <a:buNone/>
            </a:pPr>
            <a:r>
              <a:rPr lang="en-US" dirty="0" smtClean="0"/>
              <a:t>  Student s2=new Student();  </a:t>
            </a:r>
          </a:p>
          <a:p>
            <a:pPr>
              <a:buNone/>
            </a:pPr>
            <a:r>
              <a:rPr lang="en-US" dirty="0" smtClean="0"/>
              <a:t>  s1.insertRecord(111,"Karan");  </a:t>
            </a:r>
          </a:p>
          <a:p>
            <a:pPr>
              <a:buNone/>
            </a:pPr>
            <a:r>
              <a:rPr lang="en-US" dirty="0" smtClean="0"/>
              <a:t>  s2.insertRecord(222,"Aryan");  </a:t>
            </a:r>
          </a:p>
          <a:p>
            <a:pPr>
              <a:buNone/>
            </a:pPr>
            <a:r>
              <a:rPr lang="en-US" dirty="0" smtClean="0"/>
              <a:t>  s1.displayInformation();  </a:t>
            </a:r>
          </a:p>
          <a:p>
            <a:pPr>
              <a:buNone/>
            </a:pPr>
            <a:r>
              <a:rPr lang="en-US" dirty="0" smtClean="0"/>
              <a:t>  s2.displayInformation();  </a:t>
            </a:r>
          </a:p>
          <a:p>
            <a:pPr>
              <a:buNone/>
            </a:pPr>
            <a:r>
              <a:rPr lang="en-US" dirty="0" smtClean="0"/>
              <a:t> }  </a:t>
            </a:r>
          </a:p>
          <a:p>
            <a:pPr>
              <a:buNone/>
            </a:pPr>
            <a:r>
              <a:rPr lang="en-US" dirty="0" smtClean="0"/>
              <a:t>}  </a:t>
            </a:r>
          </a:p>
          <a:p>
            <a:pPr>
              <a:buNone/>
            </a:pPr>
            <a:r>
              <a:rPr lang="en-US" dirty="0" smtClean="0"/>
              <a:t> Output:</a:t>
            </a:r>
          </a:p>
          <a:p>
            <a:pPr>
              <a:buNone/>
            </a:pPr>
            <a:r>
              <a:rPr lang="en-US" dirty="0" smtClean="0"/>
              <a:t>111 Karan </a:t>
            </a:r>
          </a:p>
          <a:p>
            <a:pPr>
              <a:buNone/>
            </a:pPr>
            <a:r>
              <a:rPr lang="en-US" dirty="0" smtClean="0"/>
              <a:t>222 Aryan </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MULTIPLE CHOICE QUESTIONS</a:t>
            </a:r>
            <a:endParaRPr lang="en-US" b="1"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1. </a:t>
            </a:r>
          </a:p>
          <a:p>
            <a:pPr>
              <a:buNone/>
            </a:pPr>
            <a:r>
              <a:rPr lang="en-US" dirty="0" smtClean="0"/>
              <a:t>class A</a:t>
            </a:r>
          </a:p>
          <a:p>
            <a:pPr>
              <a:buNone/>
            </a:pPr>
            <a:r>
              <a:rPr lang="en-US" dirty="0" smtClean="0"/>
              <a:t> {</a:t>
            </a:r>
          </a:p>
          <a:p>
            <a:pPr>
              <a:buNone/>
            </a:pPr>
            <a:r>
              <a:rPr lang="en-US" dirty="0" smtClean="0"/>
              <a:t>   static</a:t>
            </a:r>
          </a:p>
          <a:p>
            <a:pPr>
              <a:buNone/>
            </a:pPr>
            <a:r>
              <a:rPr lang="en-US" dirty="0" smtClean="0"/>
              <a:t>      {</a:t>
            </a:r>
          </a:p>
          <a:p>
            <a:pPr>
              <a:buNone/>
            </a:pPr>
            <a:r>
              <a:rPr lang="en-US" dirty="0" smtClean="0"/>
              <a:t>        static</a:t>
            </a:r>
          </a:p>
          <a:p>
            <a:pPr>
              <a:buNone/>
            </a:pPr>
            <a:r>
              <a:rPr lang="en-US" dirty="0" smtClean="0"/>
              <a:t>              {</a:t>
            </a:r>
          </a:p>
          <a:p>
            <a:pPr>
              <a:buNone/>
            </a:pPr>
            <a:r>
              <a:rPr lang="en-US" dirty="0" smtClean="0"/>
              <a:t>                 </a:t>
            </a:r>
            <a:r>
              <a:rPr lang="en-US" dirty="0" err="1" smtClean="0"/>
              <a:t>System.out.println</a:t>
            </a:r>
            <a:r>
              <a:rPr lang="en-US" dirty="0" smtClean="0"/>
              <a:t>(1);</a:t>
            </a:r>
          </a:p>
          <a:p>
            <a:pPr>
              <a:buNone/>
            </a:pPr>
            <a:r>
              <a:rPr lang="en-US" dirty="0" smtClean="0"/>
              <a:t>                }</a:t>
            </a:r>
          </a:p>
          <a:p>
            <a:pPr>
              <a:buNone/>
            </a:pPr>
            <a:r>
              <a:rPr lang="en-US" dirty="0" smtClean="0"/>
              <a:t>            }</a:t>
            </a:r>
          </a:p>
          <a:p>
            <a:pPr>
              <a:buNone/>
            </a:pPr>
            <a:r>
              <a:rPr lang="en-US" dirty="0" smtClean="0"/>
              <a:t>       }</a:t>
            </a:r>
          </a:p>
          <a:p>
            <a:pPr>
              <a:buNone/>
            </a:pPr>
            <a:r>
              <a:rPr lang="en-US" dirty="0" smtClean="0"/>
              <a:t>Does the above code written correctly?</a:t>
            </a:r>
          </a:p>
          <a:p>
            <a:pPr marL="457200" indent="-457200">
              <a:buAutoNum type="alphaUcParenR"/>
            </a:pPr>
            <a:r>
              <a:rPr lang="en-US" dirty="0" smtClean="0"/>
              <a:t>Yes</a:t>
            </a:r>
          </a:p>
          <a:p>
            <a:pPr marL="457200" indent="-457200">
              <a:buAutoNum type="alphaUcParenR"/>
            </a:pPr>
            <a:r>
              <a:rPr lang="en-US" dirty="0" smtClean="0"/>
              <a:t>No</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MULTIPLE CHOICE QUESTIONS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2. </a:t>
            </a:r>
          </a:p>
          <a:p>
            <a:pPr>
              <a:buNone/>
            </a:pPr>
            <a:r>
              <a:rPr lang="en-US" dirty="0" smtClean="0"/>
              <a:t>class A</a:t>
            </a:r>
          </a:p>
          <a:p>
            <a:pPr>
              <a:buNone/>
            </a:pPr>
            <a:r>
              <a:rPr lang="en-US" dirty="0" smtClean="0"/>
              <a:t>   {</a:t>
            </a:r>
          </a:p>
          <a:p>
            <a:pPr>
              <a:buNone/>
            </a:pPr>
            <a:r>
              <a:rPr lang="en-US" dirty="0" smtClean="0"/>
              <a:t>    </a:t>
            </a:r>
            <a:r>
              <a:rPr lang="en-US" dirty="0" err="1" smtClean="0"/>
              <a:t>int</a:t>
            </a:r>
            <a:r>
              <a:rPr lang="en-US" dirty="0" smtClean="0"/>
              <a:t> </a:t>
            </a:r>
            <a:r>
              <a:rPr lang="en-US" dirty="0" err="1" smtClean="0"/>
              <a:t>i</a:t>
            </a:r>
            <a:r>
              <a:rPr lang="en-US" dirty="0" smtClean="0"/>
              <a:t>;</a:t>
            </a:r>
          </a:p>
          <a:p>
            <a:pPr>
              <a:buNone/>
            </a:pPr>
            <a:r>
              <a:rPr lang="en-US" dirty="0" smtClean="0"/>
              <a:t>     static</a:t>
            </a:r>
          </a:p>
          <a:p>
            <a:pPr>
              <a:buNone/>
            </a:pPr>
            <a:r>
              <a:rPr lang="en-US" dirty="0" smtClean="0"/>
              <a:t>       {</a:t>
            </a:r>
          </a:p>
          <a:p>
            <a:pPr>
              <a:buNone/>
            </a:pPr>
            <a:r>
              <a:rPr lang="en-US" dirty="0" smtClean="0"/>
              <a:t>       </a:t>
            </a:r>
            <a:r>
              <a:rPr lang="en-US" dirty="0" err="1" smtClean="0"/>
              <a:t>System.out.println</a:t>
            </a:r>
            <a:r>
              <a:rPr lang="en-US" dirty="0" smtClean="0"/>
              <a:t>(</a:t>
            </a:r>
            <a:r>
              <a:rPr lang="en-US" dirty="0" err="1" smtClean="0"/>
              <a:t>i</a:t>
            </a:r>
            <a:r>
              <a:rPr lang="en-US" dirty="0" smtClean="0"/>
              <a:t>);</a:t>
            </a:r>
          </a:p>
          <a:p>
            <a:pPr>
              <a:buNone/>
            </a:pPr>
            <a:r>
              <a:rPr lang="en-US" dirty="0" smtClean="0"/>
              <a:t>        }</a:t>
            </a:r>
          </a:p>
          <a:p>
            <a:pPr>
              <a:buNone/>
            </a:pPr>
            <a:r>
              <a:rPr lang="en-US" dirty="0" smtClean="0"/>
              <a:t>     }</a:t>
            </a:r>
          </a:p>
          <a:p>
            <a:pPr>
              <a:buNone/>
            </a:pPr>
            <a:r>
              <a:rPr lang="en-US" dirty="0" smtClean="0"/>
              <a:t>A) Garbage value</a:t>
            </a:r>
          </a:p>
          <a:p>
            <a:pPr>
              <a:buNone/>
            </a:pPr>
            <a:r>
              <a:rPr lang="en-US" dirty="0" smtClean="0"/>
              <a:t>B) 0</a:t>
            </a:r>
          </a:p>
          <a:p>
            <a:pPr>
              <a:buNone/>
            </a:pPr>
            <a:r>
              <a:rPr lang="en-US" dirty="0" smtClean="0"/>
              <a:t>C) Compiler error</a:t>
            </a:r>
          </a:p>
          <a:p>
            <a:pPr>
              <a:buNone/>
            </a:pPr>
            <a:r>
              <a:rPr lang="en-US" dirty="0" smtClean="0"/>
              <a:t>D) </a:t>
            </a:r>
            <a:r>
              <a:rPr lang="en-US" dirty="0" err="1" smtClean="0"/>
              <a:t>i</a:t>
            </a:r>
            <a:endParaRPr lang="en-US" dirty="0" smtClean="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MULTIPLE CHOICE QUESTIONS</a:t>
            </a:r>
            <a:endParaRPr lang="en-US" b="1" dirty="0"/>
          </a:p>
        </p:txBody>
      </p:sp>
      <p:sp>
        <p:nvSpPr>
          <p:cNvPr id="3" name="Content Placeholder 2"/>
          <p:cNvSpPr>
            <a:spLocks noGrp="1"/>
          </p:cNvSpPr>
          <p:nvPr>
            <p:ph idx="1"/>
          </p:nvPr>
        </p:nvSpPr>
        <p:spPr>
          <a:xfrm>
            <a:off x="457200" y="1676400"/>
            <a:ext cx="8686800" cy="4297363"/>
          </a:xfrm>
        </p:spPr>
        <p:txBody>
          <a:bodyPr>
            <a:normAutofit fontScale="55000" lnSpcReduction="20000"/>
          </a:bodyPr>
          <a:lstStyle/>
          <a:p>
            <a:pPr>
              <a:lnSpc>
                <a:spcPct val="120000"/>
              </a:lnSpc>
              <a:buNone/>
            </a:pPr>
            <a:r>
              <a:rPr lang="en-US" sz="2900" dirty="0" smtClean="0">
                <a:latin typeface="Times New Roman" pitchFamily="18" charset="0"/>
                <a:cs typeface="Times New Roman" pitchFamily="18" charset="0"/>
              </a:rPr>
              <a:t>3)  class demo</a:t>
            </a:r>
          </a:p>
          <a:p>
            <a:pPr>
              <a:lnSpc>
                <a:spcPct val="120000"/>
              </a:lnSpc>
              <a:buNone/>
            </a:pPr>
            <a:r>
              <a:rPr lang="en-US" sz="2900" dirty="0" smtClean="0">
                <a:latin typeface="Times New Roman" pitchFamily="18" charset="0"/>
                <a:cs typeface="Times New Roman" pitchFamily="18" charset="0"/>
              </a:rPr>
              <a:t>        {</a:t>
            </a:r>
          </a:p>
          <a:p>
            <a:pPr>
              <a:lnSpc>
                <a:spcPct val="120000"/>
              </a:lnSpc>
              <a:buNone/>
            </a:pP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int</a:t>
            </a:r>
            <a:r>
              <a:rPr lang="en-US" sz="2900" dirty="0" smtClean="0">
                <a:latin typeface="Times New Roman" pitchFamily="18" charset="0"/>
                <a:cs typeface="Times New Roman" pitchFamily="18" charset="0"/>
              </a:rPr>
              <a:t> a, b;</a:t>
            </a:r>
          </a:p>
          <a:p>
            <a:pPr>
              <a:lnSpc>
                <a:spcPct val="120000"/>
              </a:lnSpc>
              <a:buNone/>
            </a:pPr>
            <a:r>
              <a:rPr lang="en-US" sz="2900" dirty="0" smtClean="0">
                <a:latin typeface="Times New Roman" pitchFamily="18" charset="0"/>
                <a:cs typeface="Times New Roman" pitchFamily="18" charset="0"/>
              </a:rPr>
              <a:t>     </a:t>
            </a:r>
          </a:p>
          <a:p>
            <a:pPr>
              <a:lnSpc>
                <a:spcPct val="120000"/>
              </a:lnSpc>
              <a:buNone/>
            </a:pPr>
            <a:r>
              <a:rPr lang="en-US" sz="2900" dirty="0" smtClean="0">
                <a:latin typeface="Times New Roman" pitchFamily="18" charset="0"/>
                <a:cs typeface="Times New Roman" pitchFamily="18" charset="0"/>
              </a:rPr>
              <a:t>        demo()</a:t>
            </a:r>
          </a:p>
          <a:p>
            <a:pPr>
              <a:lnSpc>
                <a:spcPct val="120000"/>
              </a:lnSpc>
              <a:buNone/>
            </a:pPr>
            <a:r>
              <a:rPr lang="en-US" sz="2900" dirty="0" smtClean="0">
                <a:latin typeface="Times New Roman" pitchFamily="18" charset="0"/>
                <a:cs typeface="Times New Roman" pitchFamily="18" charset="0"/>
              </a:rPr>
              <a:t>          {</a:t>
            </a:r>
          </a:p>
          <a:p>
            <a:pPr>
              <a:lnSpc>
                <a:spcPct val="120000"/>
              </a:lnSpc>
              <a:buNone/>
            </a:pPr>
            <a:r>
              <a:rPr lang="en-US" sz="2900" dirty="0" smtClean="0">
                <a:latin typeface="Times New Roman" pitchFamily="18" charset="0"/>
                <a:cs typeface="Times New Roman" pitchFamily="18" charset="0"/>
              </a:rPr>
              <a:t>            a = 10;</a:t>
            </a:r>
          </a:p>
          <a:p>
            <a:pPr>
              <a:lnSpc>
                <a:spcPct val="120000"/>
              </a:lnSpc>
              <a:buNone/>
            </a:pPr>
            <a:r>
              <a:rPr lang="en-US" sz="2900" dirty="0" smtClean="0">
                <a:latin typeface="Times New Roman" pitchFamily="18" charset="0"/>
                <a:cs typeface="Times New Roman" pitchFamily="18" charset="0"/>
              </a:rPr>
              <a:t>            b = 20;</a:t>
            </a:r>
          </a:p>
          <a:p>
            <a:pPr>
              <a:lnSpc>
                <a:spcPct val="120000"/>
              </a:lnSpc>
              <a:buNone/>
            </a:pPr>
            <a:r>
              <a:rPr lang="en-US" sz="2900" dirty="0" smtClean="0">
                <a:latin typeface="Times New Roman" pitchFamily="18" charset="0"/>
                <a:cs typeface="Times New Roman" pitchFamily="18" charset="0"/>
              </a:rPr>
              <a:t>           }</a:t>
            </a:r>
          </a:p>
          <a:p>
            <a:pPr>
              <a:lnSpc>
                <a:spcPct val="120000"/>
              </a:lnSpc>
              <a:buNone/>
            </a:pPr>
            <a:r>
              <a:rPr lang="en-US" sz="2900" dirty="0" smtClean="0">
                <a:latin typeface="Times New Roman" pitchFamily="18" charset="0"/>
                <a:cs typeface="Times New Roman" pitchFamily="18" charset="0"/>
              </a:rPr>
              <a:t>     </a:t>
            </a:r>
          </a:p>
          <a:p>
            <a:pPr>
              <a:lnSpc>
                <a:spcPct val="120000"/>
              </a:lnSpc>
              <a:buNone/>
            </a:pPr>
            <a:r>
              <a:rPr lang="en-US" sz="2900" dirty="0" smtClean="0">
                <a:latin typeface="Times New Roman" pitchFamily="18" charset="0"/>
                <a:cs typeface="Times New Roman" pitchFamily="18" charset="0"/>
              </a:rPr>
              <a:t>    public void print()</a:t>
            </a:r>
          </a:p>
          <a:p>
            <a:pPr>
              <a:lnSpc>
                <a:spcPct val="120000"/>
              </a:lnSpc>
              <a:buNone/>
            </a:pPr>
            <a:r>
              <a:rPr lang="en-US" sz="2900" dirty="0" smtClean="0">
                <a:latin typeface="Times New Roman" pitchFamily="18" charset="0"/>
                <a:cs typeface="Times New Roman" pitchFamily="18" charset="0"/>
              </a:rPr>
              <a:t>    {</a:t>
            </a:r>
          </a:p>
          <a:p>
            <a:pPr>
              <a:lnSpc>
                <a:spcPct val="120000"/>
              </a:lnSpc>
              <a:buNone/>
            </a:pP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System.out.println</a:t>
            </a:r>
            <a:r>
              <a:rPr lang="en-US" sz="2900" dirty="0" smtClean="0">
                <a:latin typeface="Times New Roman" pitchFamily="18" charset="0"/>
                <a:cs typeface="Times New Roman" pitchFamily="18" charset="0"/>
              </a:rPr>
              <a:t> ("a = " + a + " b = " + b + "n");</a:t>
            </a:r>
          </a:p>
          <a:p>
            <a:pPr>
              <a:lnSpc>
                <a:spcPct val="120000"/>
              </a:lnSpc>
              <a:buNone/>
            </a:pPr>
            <a:r>
              <a:rPr lang="en-US" sz="2900" dirty="0" smtClean="0">
                <a:latin typeface="Times New Roman" pitchFamily="18" charset="0"/>
                <a:cs typeface="Times New Roman" pitchFamily="18" charset="0"/>
              </a:rPr>
              <a:t>    }</a:t>
            </a:r>
          </a:p>
          <a:p>
            <a:pPr>
              <a:lnSpc>
                <a:spcPct val="120000"/>
              </a:lnSpc>
              <a:buNone/>
            </a:pPr>
            <a:r>
              <a:rPr lang="en-US" sz="2900" dirty="0" smtClean="0">
                <a:latin typeface="Times New Roman" pitchFamily="18" charset="0"/>
                <a:cs typeface="Times New Roman" pitchFamily="18" charset="0"/>
              </a:rPr>
              <a:t>}</a:t>
            </a:r>
          </a:p>
          <a:p>
            <a:pPr>
              <a:lnSpc>
                <a:spcPct val="120000"/>
              </a:lnSpc>
              <a:buNone/>
            </a:pPr>
            <a:r>
              <a:rPr lang="en-US" sz="2900" dirty="0" smtClean="0">
                <a:latin typeface="Times New Roman" pitchFamily="18" charset="0"/>
                <a:cs typeface="Times New Roman" pitchFamily="18" charset="0"/>
              </a:rPr>
              <a:t> </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
        <p:nvSpPr>
          <p:cNvPr id="5" name="TextBox 4"/>
          <p:cNvSpPr txBox="1"/>
          <p:nvPr/>
        </p:nvSpPr>
        <p:spPr>
          <a:xfrm>
            <a:off x="5147733" y="1648178"/>
            <a:ext cx="4199467" cy="4278094"/>
          </a:xfrm>
          <a:prstGeom prst="rect">
            <a:avLst/>
          </a:prstGeom>
          <a:noFill/>
        </p:spPr>
        <p:txBody>
          <a:bodyPr wrap="square" rtlCol="0">
            <a:spAutoFit/>
          </a:bodyPr>
          <a:lstStyle/>
          <a:p>
            <a:pPr>
              <a:buNone/>
            </a:pPr>
            <a:r>
              <a:rPr lang="en-US" sz="1600" dirty="0" smtClean="0">
                <a:latin typeface="Times New Roman" pitchFamily="18" charset="0"/>
                <a:cs typeface="Times New Roman" pitchFamily="18" charset="0"/>
              </a:rPr>
              <a:t>class Test</a:t>
            </a: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public static void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demo obj1 = new demo();</a:t>
            </a:r>
          </a:p>
          <a:p>
            <a:pPr>
              <a:buNone/>
            </a:pPr>
            <a:r>
              <a:rPr lang="en-US" sz="1600" dirty="0" smtClean="0">
                <a:latin typeface="Times New Roman" pitchFamily="18" charset="0"/>
                <a:cs typeface="Times New Roman" pitchFamily="18" charset="0"/>
              </a:rPr>
              <a:t>        demo obj2 = obj1;</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obj1.a += 1;</a:t>
            </a:r>
          </a:p>
          <a:p>
            <a:pPr>
              <a:buNone/>
            </a:pPr>
            <a:r>
              <a:rPr lang="en-US" sz="1600" dirty="0" smtClean="0">
                <a:latin typeface="Times New Roman" pitchFamily="18" charset="0"/>
                <a:cs typeface="Times New Roman" pitchFamily="18" charset="0"/>
              </a:rPr>
              <a:t>        obj1.b += 1;</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 ("values of obj1 : ");</a:t>
            </a:r>
          </a:p>
          <a:p>
            <a:pPr>
              <a:buNone/>
            </a:pPr>
            <a:r>
              <a:rPr lang="en-US" sz="1600" dirty="0" smtClean="0">
                <a:latin typeface="Times New Roman" pitchFamily="18" charset="0"/>
                <a:cs typeface="Times New Roman" pitchFamily="18" charset="0"/>
              </a:rPr>
              <a:t>        obj1.print();</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 ("values of obj2 : ");</a:t>
            </a:r>
          </a:p>
          <a:p>
            <a:pPr>
              <a:buNone/>
            </a:pPr>
            <a:r>
              <a:rPr lang="en-US" sz="1600" dirty="0" smtClean="0">
                <a:latin typeface="Times New Roman" pitchFamily="18" charset="0"/>
                <a:cs typeface="Times New Roman" pitchFamily="18" charset="0"/>
              </a:rPr>
              <a:t>        obj2.print();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MULTIPLE CHOICE QUESTIONS</a:t>
            </a:r>
            <a:endParaRPr lang="en-US" dirty="0"/>
          </a:p>
        </p:txBody>
      </p:sp>
      <p:sp>
        <p:nvSpPr>
          <p:cNvPr id="3" name="Content Placeholder 2"/>
          <p:cNvSpPr>
            <a:spLocks noGrp="1"/>
          </p:cNvSpPr>
          <p:nvPr>
            <p:ph idx="1"/>
          </p:nvPr>
        </p:nvSpPr>
        <p:spPr/>
        <p:txBody>
          <a:bodyPr/>
          <a:lstStyle/>
          <a:p>
            <a:pPr>
              <a:buNone/>
            </a:pPr>
            <a:r>
              <a:rPr lang="en-US" dirty="0" smtClean="0"/>
              <a:t>A)   Compile error</a:t>
            </a:r>
          </a:p>
          <a:p>
            <a:pPr marL="457200" indent="-457200">
              <a:buAutoNum type="alphaUcParenR" startAt="2"/>
            </a:pPr>
            <a:r>
              <a:rPr lang="en-US" dirty="0" smtClean="0"/>
              <a:t>values of obj1: a = 11 b = 21 </a:t>
            </a:r>
          </a:p>
          <a:p>
            <a:pPr marL="457200" indent="-457200">
              <a:buNone/>
            </a:pPr>
            <a:r>
              <a:rPr lang="en-US" dirty="0" smtClean="0"/>
              <a:t>         values of obj2: a = 11 b = 21 </a:t>
            </a:r>
          </a:p>
          <a:p>
            <a:pPr marL="457200" indent="-457200">
              <a:buAutoNum type="alphaUcParenR" startAt="3"/>
            </a:pPr>
            <a:r>
              <a:rPr lang="en-US" dirty="0" smtClean="0"/>
              <a:t>values of obj1: a = 11 b = 21 </a:t>
            </a:r>
          </a:p>
          <a:p>
            <a:pPr marL="457200" indent="-457200">
              <a:buNone/>
            </a:pPr>
            <a:r>
              <a:rPr lang="en-US" dirty="0" smtClean="0"/>
              <a:t>         values of obj2: a = 10 b = 20 </a:t>
            </a:r>
          </a:p>
          <a:p>
            <a:pPr marL="457200" indent="-457200">
              <a:buAutoNum type="alphaUcParenR" startAt="4"/>
            </a:pPr>
            <a:r>
              <a:rPr lang="en-US" dirty="0" smtClean="0"/>
              <a:t>values of obj1: a = 11 b = 20 </a:t>
            </a:r>
          </a:p>
          <a:p>
            <a:pPr marL="457200" indent="-457200">
              <a:buNone/>
            </a:pPr>
            <a:r>
              <a:rPr lang="en-US" dirty="0" smtClean="0"/>
              <a:t>         values of obj2: a = 10 b = 21 </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MULTIPLE CHOICE QUESTIONS</a:t>
            </a:r>
            <a:endParaRPr lang="en-US" dirty="0"/>
          </a:p>
        </p:txBody>
      </p:sp>
      <p:sp>
        <p:nvSpPr>
          <p:cNvPr id="3" name="Content Placeholder 2"/>
          <p:cNvSpPr>
            <a:spLocks noGrp="1"/>
          </p:cNvSpPr>
          <p:nvPr>
            <p:ph idx="1"/>
          </p:nvPr>
        </p:nvSpPr>
        <p:spPr>
          <a:xfrm>
            <a:off x="457200" y="1676400"/>
            <a:ext cx="8229600" cy="4080933"/>
          </a:xfrm>
        </p:spPr>
        <p:txBody>
          <a:bodyPr>
            <a:normAutofit fontScale="25000" lnSpcReduction="20000"/>
          </a:bodyPr>
          <a:lstStyle/>
          <a:p>
            <a:pPr>
              <a:buNone/>
            </a:pPr>
            <a:r>
              <a:rPr lang="en-US" sz="5600" dirty="0" smtClean="0">
                <a:latin typeface="+mj-lt"/>
                <a:cs typeface="Times New Roman" pitchFamily="18" charset="0"/>
              </a:rPr>
              <a:t>4)  class </a:t>
            </a:r>
            <a:r>
              <a:rPr lang="en-US" sz="5600" dirty="0" err="1" smtClean="0">
                <a:latin typeface="+mj-lt"/>
                <a:cs typeface="Times New Roman" pitchFamily="18" charset="0"/>
              </a:rPr>
              <a:t>demoClass</a:t>
            </a:r>
            <a:endParaRPr lang="en-US" sz="5600" dirty="0" smtClean="0">
              <a:latin typeface="+mj-lt"/>
              <a:cs typeface="Times New Roman" pitchFamily="18" charset="0"/>
            </a:endParaRPr>
          </a:p>
          <a:p>
            <a:pPr>
              <a:buNone/>
            </a:pPr>
            <a:r>
              <a:rPr lang="en-US" sz="5600" dirty="0" smtClean="0">
                <a:latin typeface="+mj-lt"/>
                <a:cs typeface="Times New Roman" pitchFamily="18" charset="0"/>
              </a:rPr>
              <a:t> {</a:t>
            </a:r>
          </a:p>
          <a:p>
            <a:pPr>
              <a:buNone/>
            </a:pPr>
            <a:r>
              <a:rPr lang="en-US" sz="5600" dirty="0" smtClean="0">
                <a:latin typeface="+mj-lt"/>
                <a:cs typeface="Times New Roman" pitchFamily="18" charset="0"/>
              </a:rPr>
              <a:t>       </a:t>
            </a:r>
            <a:r>
              <a:rPr lang="en-US" sz="5600" dirty="0" err="1" smtClean="0">
                <a:latin typeface="+mj-lt"/>
                <a:cs typeface="Times New Roman" pitchFamily="18" charset="0"/>
              </a:rPr>
              <a:t>int</a:t>
            </a:r>
            <a:r>
              <a:rPr lang="en-US" sz="5600" dirty="0" smtClean="0">
                <a:latin typeface="+mj-lt"/>
                <a:cs typeface="Times New Roman" pitchFamily="18" charset="0"/>
              </a:rPr>
              <a:t> a = 1;</a:t>
            </a:r>
          </a:p>
          <a:p>
            <a:pPr>
              <a:buNone/>
            </a:pPr>
            <a:r>
              <a:rPr lang="en-US" sz="5600" dirty="0" smtClean="0">
                <a:latin typeface="+mj-lt"/>
                <a:cs typeface="Times New Roman" pitchFamily="18" charset="0"/>
              </a:rPr>
              <a:t>       void </a:t>
            </a:r>
            <a:r>
              <a:rPr lang="en-US" sz="5600" dirty="0" err="1" smtClean="0">
                <a:latin typeface="+mj-lt"/>
                <a:cs typeface="Times New Roman" pitchFamily="18" charset="0"/>
              </a:rPr>
              <a:t>func</a:t>
            </a:r>
            <a:r>
              <a:rPr lang="en-US" sz="5600" dirty="0" smtClean="0">
                <a:latin typeface="+mj-lt"/>
                <a:cs typeface="Times New Roman" pitchFamily="18" charset="0"/>
              </a:rPr>
              <a:t>()</a:t>
            </a:r>
          </a:p>
          <a:p>
            <a:pPr>
              <a:buNone/>
            </a:pPr>
            <a:r>
              <a:rPr lang="en-US" sz="5600" dirty="0" smtClean="0">
                <a:latin typeface="+mj-lt"/>
                <a:cs typeface="Times New Roman" pitchFamily="18" charset="0"/>
              </a:rPr>
              <a:t>        {</a:t>
            </a:r>
          </a:p>
          <a:p>
            <a:pPr>
              <a:buNone/>
            </a:pPr>
            <a:r>
              <a:rPr lang="en-US" sz="5600" dirty="0" smtClean="0">
                <a:latin typeface="+mj-lt"/>
                <a:cs typeface="Times New Roman" pitchFamily="18" charset="0"/>
              </a:rPr>
              <a:t>           demo </a:t>
            </a:r>
            <a:r>
              <a:rPr lang="en-US" sz="5600" dirty="0" err="1" smtClean="0">
                <a:latin typeface="+mj-lt"/>
                <a:cs typeface="Times New Roman" pitchFamily="18" charset="0"/>
              </a:rPr>
              <a:t>obj</a:t>
            </a:r>
            <a:r>
              <a:rPr lang="en-US" sz="5600" dirty="0" smtClean="0">
                <a:latin typeface="+mj-lt"/>
                <a:cs typeface="Times New Roman" pitchFamily="18" charset="0"/>
              </a:rPr>
              <a:t> = new demo();</a:t>
            </a:r>
          </a:p>
          <a:p>
            <a:pPr>
              <a:buNone/>
            </a:pPr>
            <a:r>
              <a:rPr lang="en-US" sz="5600" dirty="0" smtClean="0">
                <a:latin typeface="+mj-lt"/>
                <a:cs typeface="Times New Roman" pitchFamily="18" charset="0"/>
              </a:rPr>
              <a:t>            </a:t>
            </a:r>
            <a:r>
              <a:rPr lang="en-US" sz="5600" dirty="0" err="1" smtClean="0">
                <a:latin typeface="+mj-lt"/>
                <a:cs typeface="Times New Roman" pitchFamily="18" charset="0"/>
              </a:rPr>
              <a:t>obj.display</a:t>
            </a:r>
            <a:r>
              <a:rPr lang="en-US" sz="5600" dirty="0" smtClean="0">
                <a:latin typeface="+mj-lt"/>
                <a:cs typeface="Times New Roman" pitchFamily="18" charset="0"/>
              </a:rPr>
              <a:t>();</a:t>
            </a:r>
          </a:p>
          <a:p>
            <a:pPr>
              <a:buNone/>
            </a:pPr>
            <a:r>
              <a:rPr lang="en-US" sz="5600" dirty="0" smtClean="0">
                <a:latin typeface="+mj-lt"/>
                <a:cs typeface="Times New Roman" pitchFamily="18" charset="0"/>
              </a:rPr>
              <a:t>          }</a:t>
            </a:r>
          </a:p>
          <a:p>
            <a:pPr>
              <a:buNone/>
            </a:pPr>
            <a:r>
              <a:rPr lang="en-US" sz="5600" dirty="0" smtClean="0">
                <a:latin typeface="+mj-lt"/>
                <a:cs typeface="Times New Roman" pitchFamily="18" charset="0"/>
              </a:rPr>
              <a:t>  </a:t>
            </a:r>
          </a:p>
          <a:p>
            <a:pPr>
              <a:buNone/>
            </a:pPr>
            <a:r>
              <a:rPr lang="en-US" sz="5600" dirty="0" smtClean="0">
                <a:latin typeface="+mj-lt"/>
                <a:cs typeface="Times New Roman" pitchFamily="18" charset="0"/>
              </a:rPr>
              <a:t>       class demo</a:t>
            </a:r>
          </a:p>
          <a:p>
            <a:pPr>
              <a:buNone/>
            </a:pPr>
            <a:r>
              <a:rPr lang="en-US" sz="5600" dirty="0" smtClean="0">
                <a:latin typeface="+mj-lt"/>
                <a:cs typeface="Times New Roman" pitchFamily="18" charset="0"/>
              </a:rPr>
              <a:t>          {</a:t>
            </a:r>
          </a:p>
          <a:p>
            <a:pPr>
              <a:buNone/>
            </a:pPr>
            <a:r>
              <a:rPr lang="en-US" sz="5600" dirty="0" smtClean="0">
                <a:latin typeface="+mj-lt"/>
                <a:cs typeface="Times New Roman" pitchFamily="18" charset="0"/>
              </a:rPr>
              <a:t>            </a:t>
            </a:r>
            <a:r>
              <a:rPr lang="en-US" sz="5600" dirty="0" err="1" smtClean="0">
                <a:latin typeface="+mj-lt"/>
                <a:cs typeface="Times New Roman" pitchFamily="18" charset="0"/>
              </a:rPr>
              <a:t>int</a:t>
            </a:r>
            <a:r>
              <a:rPr lang="en-US" sz="5600" dirty="0" smtClean="0">
                <a:latin typeface="+mj-lt"/>
                <a:cs typeface="Times New Roman" pitchFamily="18" charset="0"/>
              </a:rPr>
              <a:t> b = 2;</a:t>
            </a:r>
          </a:p>
          <a:p>
            <a:pPr>
              <a:buNone/>
            </a:pPr>
            <a:r>
              <a:rPr lang="en-US" sz="5600" dirty="0" smtClean="0">
                <a:latin typeface="+mj-lt"/>
                <a:cs typeface="Times New Roman" pitchFamily="18" charset="0"/>
              </a:rPr>
              <a:t>            void display()</a:t>
            </a:r>
          </a:p>
          <a:p>
            <a:pPr>
              <a:buNone/>
            </a:pPr>
            <a:r>
              <a:rPr lang="en-US" sz="5600" dirty="0" smtClean="0">
                <a:latin typeface="+mj-lt"/>
                <a:cs typeface="Times New Roman" pitchFamily="18" charset="0"/>
              </a:rPr>
              <a:t>             {</a:t>
            </a:r>
          </a:p>
          <a:p>
            <a:pPr>
              <a:buNone/>
            </a:pPr>
            <a:r>
              <a:rPr lang="en-US" sz="5600" dirty="0" smtClean="0">
                <a:latin typeface="+mj-lt"/>
                <a:cs typeface="Times New Roman" pitchFamily="18" charset="0"/>
              </a:rPr>
              <a:t>              </a:t>
            </a:r>
            <a:r>
              <a:rPr lang="en-US" sz="5600" dirty="0" err="1" smtClean="0">
                <a:latin typeface="+mj-lt"/>
                <a:cs typeface="Times New Roman" pitchFamily="18" charset="0"/>
              </a:rPr>
              <a:t>System.out.println</a:t>
            </a:r>
            <a:r>
              <a:rPr lang="en-US" sz="5600" dirty="0" smtClean="0">
                <a:latin typeface="+mj-lt"/>
                <a:cs typeface="Times New Roman" pitchFamily="18" charset="0"/>
              </a:rPr>
              <a:t>("</a:t>
            </a:r>
            <a:r>
              <a:rPr lang="en-US" sz="5600" dirty="0" err="1" smtClean="0">
                <a:latin typeface="+mj-lt"/>
                <a:cs typeface="Times New Roman" pitchFamily="18" charset="0"/>
              </a:rPr>
              <a:t>na</a:t>
            </a:r>
            <a:r>
              <a:rPr lang="en-US" sz="5600" dirty="0" smtClean="0">
                <a:latin typeface="+mj-lt"/>
                <a:cs typeface="Times New Roman" pitchFamily="18" charset="0"/>
              </a:rPr>
              <a:t> = " + a);</a:t>
            </a:r>
          </a:p>
          <a:p>
            <a:pPr>
              <a:buNone/>
            </a:pPr>
            <a:r>
              <a:rPr lang="en-US" sz="5600" dirty="0" smtClean="0">
                <a:latin typeface="+mj-lt"/>
                <a:cs typeface="Times New Roman" pitchFamily="18" charset="0"/>
              </a:rPr>
              <a:t>              }</a:t>
            </a:r>
          </a:p>
          <a:p>
            <a:pPr>
              <a:buNone/>
            </a:pPr>
            <a:r>
              <a:rPr lang="en-US" sz="5600" dirty="0" smtClean="0">
                <a:latin typeface="+mj-lt"/>
                <a:cs typeface="Times New Roman" pitchFamily="18" charset="0"/>
              </a:rPr>
              <a:t>           }</a:t>
            </a:r>
          </a:p>
          <a:p>
            <a:pPr>
              <a:buNone/>
            </a:pPr>
            <a:r>
              <a:rPr lang="en-US" sz="4800" dirty="0" smtClean="0">
                <a:latin typeface="Times New Roman" pitchFamily="18" charset="0"/>
                <a:cs typeface="Times New Roman" pitchFamily="18" charset="0"/>
              </a:rPr>
              <a:t> </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
        <p:nvSpPr>
          <p:cNvPr id="5" name="TextBox 4"/>
          <p:cNvSpPr txBox="1"/>
          <p:nvPr/>
        </p:nvSpPr>
        <p:spPr>
          <a:xfrm>
            <a:off x="4120444" y="1783645"/>
            <a:ext cx="4775200" cy="3877985"/>
          </a:xfrm>
          <a:prstGeom prst="rect">
            <a:avLst/>
          </a:prstGeom>
          <a:noFill/>
        </p:spPr>
        <p:txBody>
          <a:bodyPr wrap="square" rtlCol="0">
            <a:spAutoFit/>
          </a:bodyPr>
          <a:lstStyle/>
          <a:p>
            <a:pPr>
              <a:buNone/>
            </a:pPr>
            <a:r>
              <a:rPr lang="en-US" dirty="0" smtClean="0"/>
              <a:t> </a:t>
            </a:r>
            <a:r>
              <a:rPr lang="en-US" sz="1400" dirty="0" smtClean="0"/>
              <a:t>      void get()</a:t>
            </a:r>
          </a:p>
          <a:p>
            <a:pPr>
              <a:buNone/>
            </a:pPr>
            <a:r>
              <a:rPr lang="en-US" sz="1400" dirty="0" smtClean="0"/>
              <a:t>       {</a:t>
            </a:r>
          </a:p>
          <a:p>
            <a:pPr>
              <a:buNone/>
            </a:pPr>
            <a:r>
              <a:rPr lang="en-US" sz="1400" dirty="0" smtClean="0"/>
              <a:t>        </a:t>
            </a:r>
            <a:r>
              <a:rPr lang="en-US" sz="1400" dirty="0" err="1" smtClean="0"/>
              <a:t>System.out.println</a:t>
            </a:r>
            <a:r>
              <a:rPr lang="en-US" sz="1400" dirty="0" smtClean="0"/>
              <a:t>("</a:t>
            </a:r>
            <a:r>
              <a:rPr lang="en-US" sz="1400" dirty="0" err="1" smtClean="0"/>
              <a:t>nb</a:t>
            </a:r>
            <a:r>
              <a:rPr lang="en-US" sz="1400" dirty="0" smtClean="0"/>
              <a:t> = " + b);</a:t>
            </a:r>
          </a:p>
          <a:p>
            <a:pPr>
              <a:buNone/>
            </a:pPr>
            <a:r>
              <a:rPr lang="en-US" sz="1400" dirty="0" smtClean="0"/>
              <a:t>        }</a:t>
            </a:r>
          </a:p>
          <a:p>
            <a:pPr>
              <a:buNone/>
            </a:pPr>
            <a:r>
              <a:rPr lang="en-US" sz="1400" dirty="0" smtClean="0"/>
              <a:t>  }</a:t>
            </a:r>
          </a:p>
          <a:p>
            <a:pPr>
              <a:buNone/>
            </a:pPr>
            <a:endParaRPr lang="en-US" sz="1400" dirty="0" smtClean="0"/>
          </a:p>
          <a:p>
            <a:endParaRPr lang="en-US" sz="1400" dirty="0" smtClean="0"/>
          </a:p>
          <a:p>
            <a:r>
              <a:rPr lang="en-US" sz="1400" dirty="0" smtClean="0"/>
              <a:t>class Test</a:t>
            </a:r>
          </a:p>
          <a:p>
            <a:r>
              <a:rPr lang="en-US" sz="1400" dirty="0" smtClean="0"/>
              <a:t>     {</a:t>
            </a:r>
          </a:p>
          <a:p>
            <a:r>
              <a:rPr lang="en-US" sz="1400" dirty="0" smtClean="0"/>
              <a:t>         public static void main(String[] </a:t>
            </a:r>
            <a:r>
              <a:rPr lang="en-US" sz="1400" dirty="0" err="1" smtClean="0"/>
              <a:t>args</a:t>
            </a:r>
            <a:r>
              <a:rPr lang="en-US" sz="1400" dirty="0" smtClean="0"/>
              <a:t>)</a:t>
            </a:r>
          </a:p>
          <a:p>
            <a:r>
              <a:rPr lang="en-US" sz="1400" dirty="0" smtClean="0"/>
              <a:t>           {</a:t>
            </a:r>
          </a:p>
          <a:p>
            <a:r>
              <a:rPr lang="en-US" sz="1400" dirty="0" smtClean="0"/>
              <a:t>            </a:t>
            </a:r>
            <a:r>
              <a:rPr lang="en-US" sz="1400" dirty="0" err="1" smtClean="0"/>
              <a:t>demoClass</a:t>
            </a:r>
            <a:r>
              <a:rPr lang="en-US" sz="1400" dirty="0" smtClean="0"/>
              <a:t> </a:t>
            </a:r>
            <a:r>
              <a:rPr lang="en-US" sz="1400" dirty="0" err="1" smtClean="0"/>
              <a:t>obj</a:t>
            </a:r>
            <a:r>
              <a:rPr lang="en-US" sz="1400" dirty="0" smtClean="0"/>
              <a:t> = new </a:t>
            </a:r>
            <a:r>
              <a:rPr lang="en-US" sz="1400" dirty="0" err="1" smtClean="0"/>
              <a:t>demoClass</a:t>
            </a:r>
            <a:r>
              <a:rPr lang="en-US" sz="1400" dirty="0" smtClean="0"/>
              <a:t>();</a:t>
            </a:r>
          </a:p>
          <a:p>
            <a:r>
              <a:rPr lang="en-US" sz="1400" dirty="0" smtClean="0"/>
              <a:t>             </a:t>
            </a:r>
            <a:r>
              <a:rPr lang="en-US" sz="1400" dirty="0" err="1" smtClean="0"/>
              <a:t>obj.func</a:t>
            </a:r>
            <a:r>
              <a:rPr lang="en-US" sz="1400" dirty="0" smtClean="0"/>
              <a:t>();</a:t>
            </a:r>
          </a:p>
          <a:p>
            <a:r>
              <a:rPr lang="en-US" sz="1400" dirty="0" smtClean="0"/>
              <a:t>             </a:t>
            </a:r>
            <a:r>
              <a:rPr lang="en-US" sz="1400" dirty="0" err="1" smtClean="0"/>
              <a:t>obj.get</a:t>
            </a:r>
            <a:r>
              <a:rPr lang="en-US" sz="1400" dirty="0" smtClean="0"/>
              <a:t>();</a:t>
            </a:r>
          </a:p>
          <a:p>
            <a:r>
              <a:rPr lang="en-US" sz="1400" dirty="0" smtClean="0"/>
              <a:t>         }</a:t>
            </a:r>
          </a:p>
          <a:p>
            <a:r>
              <a:rPr lang="en-US" sz="1400" dirty="0" smtClean="0"/>
              <a:t>      }</a:t>
            </a:r>
          </a:p>
          <a:p>
            <a:pPr>
              <a:buNone/>
            </a:pPr>
            <a:r>
              <a:rPr lang="en-US" dirty="0" smtClean="0"/>
              <a:t>     </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Naming conventions</a:t>
            </a:r>
            <a:br>
              <a:rPr lang="en-US" sz="3600" b="1" dirty="0" smtClean="0"/>
            </a:br>
            <a:endParaRPr lang="en-IN" sz="3600" dirty="0"/>
          </a:p>
        </p:txBody>
      </p:sp>
      <p:sp>
        <p:nvSpPr>
          <p:cNvPr id="3" name="Content Placeholder 2"/>
          <p:cNvSpPr>
            <a:spLocks noGrp="1"/>
          </p:cNvSpPr>
          <p:nvPr>
            <p:ph idx="1"/>
          </p:nvPr>
        </p:nvSpPr>
        <p:spPr/>
        <p:txBody>
          <a:bodyPr>
            <a:normAutofit fontScale="85000" lnSpcReduction="10000"/>
          </a:bodyPr>
          <a:lstStyle/>
          <a:p>
            <a:pPr algn="just">
              <a:buNone/>
            </a:pPr>
            <a:endParaRPr lang="en-IN" dirty="0" smtClean="0"/>
          </a:p>
          <a:p>
            <a:pPr>
              <a:buNone/>
            </a:pPr>
            <a:r>
              <a:rPr lang="en-US" b="1" dirty="0" smtClean="0"/>
              <a:t>Java Naming conventions</a:t>
            </a:r>
          </a:p>
          <a:p>
            <a:pPr>
              <a:buNone/>
            </a:pPr>
            <a:r>
              <a:rPr lang="en-US" dirty="0" smtClean="0"/>
              <a:t>       Java </a:t>
            </a:r>
            <a:r>
              <a:rPr lang="en-US" b="1" dirty="0" smtClean="0"/>
              <a:t>naming convention</a:t>
            </a:r>
            <a:r>
              <a:rPr lang="en-US" dirty="0" smtClean="0"/>
              <a:t> is a rule to follow as you decide what to name your      identifiers such as class, package, variable, constant, method etc.</a:t>
            </a:r>
          </a:p>
          <a:p>
            <a:pPr>
              <a:buNone/>
            </a:pPr>
            <a:r>
              <a:rPr lang="en-US" dirty="0" smtClean="0"/>
              <a:t>        But, it is not forced to follow. So, it is known as convention not rule.</a:t>
            </a:r>
          </a:p>
          <a:p>
            <a:pPr>
              <a:buNone/>
            </a:pPr>
            <a:r>
              <a:rPr lang="en-US" dirty="0" smtClean="0"/>
              <a:t>         All the classes, interfaces, packages, methods and fields of java programming           language are given according to java naming convention.</a:t>
            </a:r>
          </a:p>
          <a:p>
            <a:pPr>
              <a:buNone/>
            </a:pPr>
            <a:r>
              <a:rPr lang="en-US" b="1" dirty="0" smtClean="0"/>
              <a:t>Advantage of naming conventions in java</a:t>
            </a:r>
          </a:p>
          <a:p>
            <a:pPr>
              <a:buNone/>
            </a:pPr>
            <a:r>
              <a:rPr lang="en-US" dirty="0" smtClean="0"/>
              <a:t>        By using standard Java naming conventions, you make your code easier to read for yourself and for other programmers. Readability of Java program is very important. It indicates that </a:t>
            </a:r>
            <a:r>
              <a:rPr lang="en-US" b="1" dirty="0" smtClean="0"/>
              <a:t>less time</a:t>
            </a:r>
            <a:r>
              <a:rPr lang="en-US" dirty="0" smtClean="0"/>
              <a:t> is spent to figure out what the code does. </a:t>
            </a:r>
          </a:p>
          <a:p>
            <a:pPr>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631467637"/>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MULTIPLE CHOICE QUESTIONS</a:t>
            </a:r>
            <a:endParaRPr lang="en-US" dirty="0"/>
          </a:p>
        </p:txBody>
      </p:sp>
      <p:sp>
        <p:nvSpPr>
          <p:cNvPr id="3" name="Content Placeholder 2"/>
          <p:cNvSpPr>
            <a:spLocks noGrp="1"/>
          </p:cNvSpPr>
          <p:nvPr>
            <p:ph idx="1"/>
          </p:nvPr>
        </p:nvSpPr>
        <p:spPr/>
        <p:txBody>
          <a:bodyPr/>
          <a:lstStyle/>
          <a:p>
            <a:pPr>
              <a:buNone/>
            </a:pPr>
            <a:r>
              <a:rPr lang="en-US" dirty="0" smtClean="0"/>
              <a:t>A) Compilation error </a:t>
            </a:r>
          </a:p>
          <a:p>
            <a:pPr>
              <a:buNone/>
            </a:pPr>
            <a:r>
              <a:rPr lang="en-US" dirty="0" smtClean="0"/>
              <a:t>B)  a = 1  b = 2</a:t>
            </a:r>
          </a:p>
          <a:p>
            <a:pPr marL="457200" indent="-457200">
              <a:buNone/>
            </a:pPr>
            <a:r>
              <a:rPr lang="en-US" dirty="0" smtClean="0"/>
              <a:t>C)  b = 2   a = 1</a:t>
            </a:r>
          </a:p>
          <a:p>
            <a:pPr marL="457200" indent="-457200">
              <a:buNone/>
            </a:pPr>
            <a:r>
              <a:rPr lang="en-US" dirty="0" smtClean="0"/>
              <a:t>D) Garbage value</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MULTIPLE CHOICE QUESTIONS</a:t>
            </a:r>
            <a:endParaRPr lang="en-US" dirty="0"/>
          </a:p>
        </p:txBody>
      </p:sp>
      <p:sp>
        <p:nvSpPr>
          <p:cNvPr id="3" name="Content Placeholder 2"/>
          <p:cNvSpPr>
            <a:spLocks noGrp="1"/>
          </p:cNvSpPr>
          <p:nvPr>
            <p:ph idx="1"/>
          </p:nvPr>
        </p:nvSpPr>
        <p:spPr>
          <a:xfrm>
            <a:off x="457200" y="1676400"/>
            <a:ext cx="8229600" cy="4182533"/>
          </a:xfrm>
        </p:spPr>
        <p:txBody>
          <a:bodyPr>
            <a:normAutofit fontScale="85000" lnSpcReduction="20000"/>
          </a:bodyPr>
          <a:lstStyle/>
          <a:p>
            <a:pPr>
              <a:buNone/>
            </a:pPr>
            <a:r>
              <a:rPr lang="en-US" sz="1800" dirty="0" smtClean="0">
                <a:latin typeface="+mj-lt"/>
              </a:rPr>
              <a:t>5) class Test</a:t>
            </a:r>
          </a:p>
          <a:p>
            <a:pPr>
              <a:buNone/>
            </a:pPr>
            <a:r>
              <a:rPr lang="en-US" sz="1800" dirty="0" smtClean="0">
                <a:latin typeface="+mj-lt"/>
              </a:rPr>
              <a:t>{</a:t>
            </a:r>
          </a:p>
          <a:p>
            <a:pPr>
              <a:buNone/>
            </a:pPr>
            <a:r>
              <a:rPr lang="en-US" sz="1800" dirty="0" smtClean="0">
                <a:latin typeface="+mj-lt"/>
              </a:rPr>
              <a:t>    </a:t>
            </a:r>
            <a:r>
              <a:rPr lang="en-US" sz="1800" dirty="0" err="1" smtClean="0">
                <a:latin typeface="+mj-lt"/>
              </a:rPr>
              <a:t>int</a:t>
            </a:r>
            <a:r>
              <a:rPr lang="en-US" sz="1800" dirty="0" smtClean="0">
                <a:latin typeface="+mj-lt"/>
              </a:rPr>
              <a:t> a = 1;</a:t>
            </a:r>
          </a:p>
          <a:p>
            <a:pPr>
              <a:buNone/>
            </a:pPr>
            <a:r>
              <a:rPr lang="en-US" sz="1800" dirty="0" smtClean="0">
                <a:latin typeface="+mj-lt"/>
              </a:rPr>
              <a:t>    </a:t>
            </a:r>
            <a:r>
              <a:rPr lang="en-US" sz="1800" dirty="0" err="1" smtClean="0">
                <a:latin typeface="+mj-lt"/>
              </a:rPr>
              <a:t>int</a:t>
            </a:r>
            <a:r>
              <a:rPr lang="en-US" sz="1800" dirty="0" smtClean="0">
                <a:latin typeface="+mj-lt"/>
              </a:rPr>
              <a:t> b = 2;</a:t>
            </a:r>
          </a:p>
          <a:p>
            <a:pPr>
              <a:buNone/>
            </a:pPr>
            <a:r>
              <a:rPr lang="en-US" sz="1800" dirty="0" smtClean="0">
                <a:latin typeface="+mj-lt"/>
              </a:rPr>
              <a:t> </a:t>
            </a:r>
          </a:p>
          <a:p>
            <a:pPr>
              <a:buNone/>
            </a:pPr>
            <a:r>
              <a:rPr lang="en-US" sz="1800" dirty="0" smtClean="0">
                <a:latin typeface="+mj-lt"/>
              </a:rPr>
              <a:t>    Test </a:t>
            </a:r>
            <a:r>
              <a:rPr lang="en-US" sz="1800" dirty="0" err="1" smtClean="0">
                <a:latin typeface="+mj-lt"/>
              </a:rPr>
              <a:t>func</a:t>
            </a:r>
            <a:r>
              <a:rPr lang="en-US" sz="1800" dirty="0" smtClean="0">
                <a:latin typeface="+mj-lt"/>
              </a:rPr>
              <a:t>(Test </a:t>
            </a:r>
            <a:r>
              <a:rPr lang="en-US" sz="1800" dirty="0" err="1" smtClean="0">
                <a:latin typeface="+mj-lt"/>
              </a:rPr>
              <a:t>obj</a:t>
            </a:r>
            <a:r>
              <a:rPr lang="en-US" sz="1800" dirty="0" smtClean="0">
                <a:latin typeface="+mj-lt"/>
              </a:rPr>
              <a:t>)</a:t>
            </a:r>
          </a:p>
          <a:p>
            <a:pPr>
              <a:buNone/>
            </a:pPr>
            <a:r>
              <a:rPr lang="en-US" sz="1800" dirty="0" smtClean="0">
                <a:latin typeface="+mj-lt"/>
              </a:rPr>
              <a:t>    {</a:t>
            </a:r>
          </a:p>
          <a:p>
            <a:pPr>
              <a:buNone/>
            </a:pPr>
            <a:r>
              <a:rPr lang="en-US" sz="1800" dirty="0" smtClean="0">
                <a:latin typeface="+mj-lt"/>
              </a:rPr>
              <a:t>        Test obj3 = new Test();</a:t>
            </a:r>
          </a:p>
          <a:p>
            <a:pPr>
              <a:buNone/>
            </a:pPr>
            <a:r>
              <a:rPr lang="en-US" sz="1800" dirty="0" smtClean="0">
                <a:latin typeface="+mj-lt"/>
              </a:rPr>
              <a:t>        obj3 = </a:t>
            </a:r>
            <a:r>
              <a:rPr lang="en-US" sz="1800" dirty="0" err="1" smtClean="0">
                <a:latin typeface="+mj-lt"/>
              </a:rPr>
              <a:t>obj</a:t>
            </a:r>
            <a:r>
              <a:rPr lang="en-US" sz="1800" dirty="0" smtClean="0">
                <a:latin typeface="+mj-lt"/>
              </a:rPr>
              <a:t>;</a:t>
            </a:r>
          </a:p>
          <a:p>
            <a:pPr>
              <a:buNone/>
            </a:pPr>
            <a:r>
              <a:rPr lang="en-US" sz="1800" dirty="0" smtClean="0">
                <a:latin typeface="+mj-lt"/>
              </a:rPr>
              <a:t>        obj3.a = </a:t>
            </a:r>
            <a:r>
              <a:rPr lang="en-US" sz="1800" dirty="0" err="1" smtClean="0">
                <a:latin typeface="+mj-lt"/>
              </a:rPr>
              <a:t>obj.a</a:t>
            </a:r>
            <a:r>
              <a:rPr lang="en-US" sz="1800" dirty="0" smtClean="0">
                <a:latin typeface="+mj-lt"/>
              </a:rPr>
              <a:t>++ + ++</a:t>
            </a:r>
            <a:r>
              <a:rPr lang="en-US" sz="1800" dirty="0" err="1" smtClean="0">
                <a:latin typeface="+mj-lt"/>
              </a:rPr>
              <a:t>obj.b</a:t>
            </a:r>
            <a:r>
              <a:rPr lang="en-US" sz="1800" dirty="0" smtClean="0">
                <a:latin typeface="+mj-lt"/>
              </a:rPr>
              <a:t>;</a:t>
            </a:r>
          </a:p>
          <a:p>
            <a:pPr>
              <a:buNone/>
            </a:pPr>
            <a:r>
              <a:rPr lang="en-US" sz="1800" dirty="0" smtClean="0">
                <a:latin typeface="+mj-lt"/>
              </a:rPr>
              <a:t>        </a:t>
            </a:r>
            <a:r>
              <a:rPr lang="en-US" sz="1800" dirty="0" err="1" smtClean="0">
                <a:latin typeface="+mj-lt"/>
              </a:rPr>
              <a:t>obj.b</a:t>
            </a:r>
            <a:r>
              <a:rPr lang="en-US" sz="1800" dirty="0" smtClean="0">
                <a:latin typeface="+mj-lt"/>
              </a:rPr>
              <a:t> = </a:t>
            </a:r>
            <a:r>
              <a:rPr lang="en-US" sz="1800" dirty="0" err="1" smtClean="0">
                <a:latin typeface="+mj-lt"/>
              </a:rPr>
              <a:t>obj.b</a:t>
            </a:r>
            <a:r>
              <a:rPr lang="en-US" sz="1800" dirty="0" smtClean="0">
                <a:latin typeface="+mj-lt"/>
              </a:rPr>
              <a:t>;</a:t>
            </a:r>
          </a:p>
          <a:p>
            <a:pPr>
              <a:buNone/>
            </a:pPr>
            <a:r>
              <a:rPr lang="en-US" sz="1800" dirty="0" smtClean="0">
                <a:latin typeface="+mj-lt"/>
              </a:rPr>
              <a:t>        return obj3;</a:t>
            </a:r>
          </a:p>
          <a:p>
            <a:pPr>
              <a:buNone/>
            </a:pPr>
            <a:r>
              <a:rPr lang="en-US" sz="1800" dirty="0" smtClean="0">
                <a:latin typeface="+mj-lt"/>
              </a:rPr>
              <a:t>    }</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
        <p:nvSpPr>
          <p:cNvPr id="5" name="TextBox 4"/>
          <p:cNvSpPr txBox="1"/>
          <p:nvPr/>
        </p:nvSpPr>
        <p:spPr>
          <a:xfrm>
            <a:off x="4188178" y="2111006"/>
            <a:ext cx="4820354" cy="3323987"/>
          </a:xfrm>
          <a:prstGeom prst="rect">
            <a:avLst/>
          </a:prstGeom>
          <a:noFill/>
        </p:spPr>
        <p:txBody>
          <a:bodyPr wrap="square" rtlCol="0">
            <a:spAutoFit/>
          </a:bodyPr>
          <a:lstStyle/>
          <a:p>
            <a:r>
              <a:rPr lang="en-US" sz="1600" dirty="0" smtClean="0"/>
              <a:t>public static void main(String[] </a:t>
            </a:r>
            <a:r>
              <a:rPr lang="en-US" sz="1600" dirty="0" err="1" smtClean="0"/>
              <a:t>args</a:t>
            </a:r>
            <a:r>
              <a:rPr lang="en-US" sz="1600" dirty="0" smtClean="0"/>
              <a:t>)</a:t>
            </a:r>
          </a:p>
          <a:p>
            <a:r>
              <a:rPr lang="en-US" sz="1600" dirty="0" smtClean="0"/>
              <a:t>    {</a:t>
            </a:r>
          </a:p>
          <a:p>
            <a:r>
              <a:rPr lang="en-US" sz="1600" dirty="0" smtClean="0"/>
              <a:t>        Test obj1 = new Test();</a:t>
            </a:r>
          </a:p>
          <a:p>
            <a:r>
              <a:rPr lang="en-US" sz="1600" dirty="0" smtClean="0"/>
              <a:t>        Test obj2 = obj1.func(obj1);</a:t>
            </a:r>
          </a:p>
          <a:p>
            <a:r>
              <a:rPr lang="en-US" sz="1600" dirty="0" smtClean="0"/>
              <a:t> </a:t>
            </a:r>
          </a:p>
          <a:p>
            <a:r>
              <a:rPr lang="en-US" sz="1600" dirty="0" smtClean="0"/>
              <a:t>        </a:t>
            </a:r>
            <a:r>
              <a:rPr lang="en-US" sz="1600" dirty="0" err="1" smtClean="0"/>
              <a:t>System.out.println</a:t>
            </a:r>
            <a:r>
              <a:rPr lang="en-US" sz="1600" dirty="0" smtClean="0"/>
              <a:t>("obj1.a = " + obj1.a +              "  obj1.b = " + obj1.b);</a:t>
            </a:r>
          </a:p>
          <a:p>
            <a:r>
              <a:rPr lang="en-US" sz="1600" dirty="0" smtClean="0"/>
              <a:t>        </a:t>
            </a:r>
            <a:r>
              <a:rPr lang="en-US" sz="1600" dirty="0" err="1" smtClean="0"/>
              <a:t>System.out.println</a:t>
            </a:r>
            <a:r>
              <a:rPr lang="en-US" sz="1600" dirty="0" smtClean="0"/>
              <a:t>("obj2.a = " + obj2.a + "  obj12.b = " + obj2.b);</a:t>
            </a:r>
          </a:p>
          <a:p>
            <a:r>
              <a:rPr lang="en-US" sz="1600" dirty="0" smtClean="0"/>
              <a:t> </a:t>
            </a:r>
          </a:p>
          <a:p>
            <a:r>
              <a:rPr lang="en-US" sz="1600" dirty="0" smtClean="0"/>
              <a:t>    }</a:t>
            </a:r>
          </a:p>
          <a:p>
            <a:r>
              <a:rPr lang="en-US" sz="1600" dirty="0" smtClean="0"/>
              <a:t>}</a:t>
            </a:r>
          </a:p>
          <a:p>
            <a:endParaRPr lang="en-US" dirty="0"/>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MULTIPLE CHOICE QUESTIONS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  obj1.a = 1   obj1.b = 2 </a:t>
            </a:r>
          </a:p>
          <a:p>
            <a:pPr>
              <a:buNone/>
            </a:pPr>
            <a:r>
              <a:rPr lang="en-US" dirty="0" smtClean="0"/>
              <a:t>      obj2.a = 4   obj2.b = 3 </a:t>
            </a:r>
          </a:p>
          <a:p>
            <a:pPr marL="457200" indent="-457200">
              <a:buNone/>
            </a:pPr>
            <a:endParaRPr lang="en-US" dirty="0" smtClean="0"/>
          </a:p>
          <a:p>
            <a:pPr marL="457200" indent="-457200">
              <a:buNone/>
            </a:pPr>
            <a:r>
              <a:rPr lang="en-US" dirty="0" smtClean="0"/>
              <a:t>B)   obj1.a = 4 obj1.b = 3 </a:t>
            </a:r>
          </a:p>
          <a:p>
            <a:pPr marL="457200" indent="-457200">
              <a:buNone/>
            </a:pPr>
            <a:r>
              <a:rPr lang="en-US" dirty="0" smtClean="0"/>
              <a:t>        obj2.a = 4 obj2.b = 3</a:t>
            </a:r>
          </a:p>
          <a:p>
            <a:endParaRPr lang="en-US" dirty="0" smtClean="0"/>
          </a:p>
          <a:p>
            <a:pPr>
              <a:buNone/>
            </a:pPr>
            <a:r>
              <a:rPr lang="en-US" dirty="0" smtClean="0"/>
              <a:t>C)   obj1.a = 1   obj1.b = 2 </a:t>
            </a:r>
          </a:p>
          <a:p>
            <a:pPr>
              <a:buNone/>
            </a:pPr>
            <a:r>
              <a:rPr lang="en-US" dirty="0" smtClean="0"/>
              <a:t>        obj2.a = 1  obj2.b = 2</a:t>
            </a:r>
          </a:p>
          <a:p>
            <a:pPr>
              <a:buNone/>
            </a:pPr>
            <a:endParaRPr lang="en-US" dirty="0" smtClean="0"/>
          </a:p>
          <a:p>
            <a:pPr>
              <a:buNone/>
            </a:pPr>
            <a:r>
              <a:rPr lang="en-US" dirty="0" smtClean="0"/>
              <a:t>D) Compilation error</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MULTIPLE CHOICE QUESTIONS</a:t>
            </a:r>
            <a:endParaRPr lang="en-US" dirty="0"/>
          </a:p>
        </p:txBody>
      </p:sp>
      <p:sp>
        <p:nvSpPr>
          <p:cNvPr id="3" name="Content Placeholder 2"/>
          <p:cNvSpPr>
            <a:spLocks noGrp="1"/>
          </p:cNvSpPr>
          <p:nvPr>
            <p:ph idx="1"/>
          </p:nvPr>
        </p:nvSpPr>
        <p:spPr>
          <a:xfrm>
            <a:off x="457200" y="1676400"/>
            <a:ext cx="8229600" cy="4713111"/>
          </a:xfrm>
        </p:spPr>
        <p:txBody>
          <a:bodyPr>
            <a:normAutofit fontScale="47500" lnSpcReduction="20000"/>
          </a:bodyPr>
          <a:lstStyle/>
          <a:p>
            <a:pPr>
              <a:buNone/>
            </a:pPr>
            <a:r>
              <a:rPr lang="en-US" sz="2900" dirty="0" smtClean="0">
                <a:latin typeface="+mj-lt"/>
              </a:rPr>
              <a:t>6) Class Test {</a:t>
            </a:r>
          </a:p>
          <a:p>
            <a:pPr>
              <a:buNone/>
            </a:pPr>
            <a:r>
              <a:rPr lang="en-US" sz="2900" dirty="0" smtClean="0">
                <a:latin typeface="+mj-lt"/>
              </a:rPr>
              <a:t>       public static void main(String[] </a:t>
            </a:r>
            <a:r>
              <a:rPr lang="en-US" sz="2900" dirty="0" err="1" smtClean="0">
                <a:latin typeface="+mj-lt"/>
              </a:rPr>
              <a:t>args</a:t>
            </a:r>
            <a:r>
              <a:rPr lang="en-US" sz="2900" dirty="0" smtClean="0">
                <a:latin typeface="+mj-lt"/>
              </a:rPr>
              <a:t>) {</a:t>
            </a:r>
          </a:p>
          <a:p>
            <a:pPr>
              <a:buNone/>
            </a:pPr>
            <a:r>
              <a:rPr lang="en-US" sz="2900" dirty="0" smtClean="0">
                <a:latin typeface="+mj-lt"/>
              </a:rPr>
              <a:t>        Test </a:t>
            </a:r>
            <a:r>
              <a:rPr lang="en-US" sz="2900" dirty="0" err="1" smtClean="0">
                <a:latin typeface="+mj-lt"/>
              </a:rPr>
              <a:t>obj</a:t>
            </a:r>
            <a:r>
              <a:rPr lang="en-US" sz="2900" dirty="0" smtClean="0">
                <a:latin typeface="+mj-lt"/>
              </a:rPr>
              <a:t> = new Test();</a:t>
            </a:r>
          </a:p>
          <a:p>
            <a:pPr>
              <a:buNone/>
            </a:pPr>
            <a:r>
              <a:rPr lang="en-US" sz="2900" dirty="0" smtClean="0">
                <a:latin typeface="+mj-lt"/>
              </a:rPr>
              <a:t>        </a:t>
            </a:r>
            <a:r>
              <a:rPr lang="en-US" sz="2900" dirty="0" err="1" smtClean="0">
                <a:latin typeface="+mj-lt"/>
              </a:rPr>
              <a:t>obj.start</a:t>
            </a:r>
            <a:r>
              <a:rPr lang="en-US" sz="2900" dirty="0" smtClean="0">
                <a:latin typeface="+mj-lt"/>
              </a:rPr>
              <a:t>();</a:t>
            </a:r>
          </a:p>
          <a:p>
            <a:pPr>
              <a:buNone/>
            </a:pPr>
            <a:r>
              <a:rPr lang="en-US" sz="2900" dirty="0" smtClean="0">
                <a:latin typeface="+mj-lt"/>
              </a:rPr>
              <a:t>    }</a:t>
            </a:r>
          </a:p>
          <a:p>
            <a:pPr>
              <a:buNone/>
            </a:pPr>
            <a:r>
              <a:rPr lang="en-US" sz="2900" dirty="0" smtClean="0">
                <a:latin typeface="+mj-lt"/>
              </a:rPr>
              <a:t>   void start() {</a:t>
            </a:r>
          </a:p>
          <a:p>
            <a:pPr>
              <a:buNone/>
            </a:pPr>
            <a:r>
              <a:rPr lang="en-US" sz="2900" dirty="0" smtClean="0">
                <a:latin typeface="+mj-lt"/>
              </a:rPr>
              <a:t>         String </a:t>
            </a:r>
            <a:r>
              <a:rPr lang="en-US" sz="2900" dirty="0" err="1" smtClean="0">
                <a:latin typeface="+mj-lt"/>
              </a:rPr>
              <a:t>stra</a:t>
            </a:r>
            <a:r>
              <a:rPr lang="en-US" sz="2900" dirty="0" smtClean="0">
                <a:latin typeface="+mj-lt"/>
              </a:rPr>
              <a:t> = ”do”;</a:t>
            </a:r>
          </a:p>
          <a:p>
            <a:pPr>
              <a:buNone/>
            </a:pPr>
            <a:r>
              <a:rPr lang="en-US" sz="2900" dirty="0" smtClean="0">
                <a:latin typeface="+mj-lt"/>
              </a:rPr>
              <a:t>         String </a:t>
            </a:r>
            <a:r>
              <a:rPr lang="en-US" sz="2900" dirty="0" err="1" smtClean="0">
                <a:latin typeface="+mj-lt"/>
              </a:rPr>
              <a:t>strb</a:t>
            </a:r>
            <a:r>
              <a:rPr lang="en-US" sz="2900" dirty="0" smtClean="0">
                <a:latin typeface="+mj-lt"/>
              </a:rPr>
              <a:t> = method(</a:t>
            </a:r>
            <a:r>
              <a:rPr lang="en-US" sz="2900" dirty="0" err="1" smtClean="0">
                <a:latin typeface="+mj-lt"/>
              </a:rPr>
              <a:t>stra</a:t>
            </a:r>
            <a:r>
              <a:rPr lang="en-US" sz="2900" dirty="0" smtClean="0">
                <a:latin typeface="+mj-lt"/>
              </a:rPr>
              <a:t>);</a:t>
            </a:r>
          </a:p>
          <a:p>
            <a:pPr>
              <a:buNone/>
            </a:pPr>
            <a:r>
              <a:rPr lang="en-US" sz="2900" dirty="0" smtClean="0">
                <a:latin typeface="+mj-lt"/>
              </a:rPr>
              <a:t>         </a:t>
            </a:r>
            <a:r>
              <a:rPr lang="en-US" sz="2900" dirty="0" err="1" smtClean="0">
                <a:latin typeface="+mj-lt"/>
              </a:rPr>
              <a:t>System.out.print</a:t>
            </a:r>
            <a:r>
              <a:rPr lang="en-US" sz="2900" dirty="0" smtClean="0">
                <a:latin typeface="+mj-lt"/>
              </a:rPr>
              <a:t>(“: ”+</a:t>
            </a:r>
            <a:r>
              <a:rPr lang="en-US" sz="2900" dirty="0" err="1" smtClean="0">
                <a:latin typeface="+mj-lt"/>
              </a:rPr>
              <a:t>stra</a:t>
            </a:r>
            <a:r>
              <a:rPr lang="en-US" sz="2900" dirty="0" smtClean="0">
                <a:latin typeface="+mj-lt"/>
              </a:rPr>
              <a:t> + </a:t>
            </a:r>
            <a:r>
              <a:rPr lang="en-US" sz="2900" dirty="0" err="1" smtClean="0">
                <a:latin typeface="+mj-lt"/>
              </a:rPr>
              <a:t>strb</a:t>
            </a:r>
            <a:r>
              <a:rPr lang="en-US" sz="2900" dirty="0" smtClean="0">
                <a:latin typeface="+mj-lt"/>
              </a:rPr>
              <a:t>);</a:t>
            </a:r>
          </a:p>
          <a:p>
            <a:pPr>
              <a:buNone/>
            </a:pPr>
            <a:r>
              <a:rPr lang="en-US" sz="2900" dirty="0" smtClean="0">
                <a:latin typeface="+mj-lt"/>
              </a:rPr>
              <a:t>        }</a:t>
            </a:r>
          </a:p>
          <a:p>
            <a:pPr>
              <a:buNone/>
            </a:pPr>
            <a:r>
              <a:rPr lang="en-US" sz="2900" dirty="0" smtClean="0">
                <a:latin typeface="+mj-lt"/>
              </a:rPr>
              <a:t>   String method(String </a:t>
            </a:r>
            <a:r>
              <a:rPr lang="en-US" sz="2900" dirty="0" err="1" smtClean="0">
                <a:latin typeface="+mj-lt"/>
              </a:rPr>
              <a:t>stra</a:t>
            </a:r>
            <a:r>
              <a:rPr lang="en-US" sz="2900" dirty="0" smtClean="0">
                <a:latin typeface="+mj-lt"/>
              </a:rPr>
              <a:t>) {</a:t>
            </a:r>
          </a:p>
          <a:p>
            <a:pPr>
              <a:buNone/>
            </a:pPr>
            <a:r>
              <a:rPr lang="en-US" sz="2900" dirty="0" smtClean="0">
                <a:latin typeface="+mj-lt"/>
              </a:rPr>
              <a:t>        </a:t>
            </a:r>
            <a:r>
              <a:rPr lang="en-US" sz="2900" dirty="0" err="1" smtClean="0">
                <a:latin typeface="+mj-lt"/>
              </a:rPr>
              <a:t>stra</a:t>
            </a:r>
            <a:r>
              <a:rPr lang="en-US" sz="2900" dirty="0" smtClean="0">
                <a:latin typeface="+mj-lt"/>
              </a:rPr>
              <a:t> = </a:t>
            </a:r>
            <a:r>
              <a:rPr lang="en-US" sz="2900" dirty="0" err="1" smtClean="0">
                <a:latin typeface="+mj-lt"/>
              </a:rPr>
              <a:t>stra</a:t>
            </a:r>
            <a:r>
              <a:rPr lang="en-US" sz="2900" dirty="0" smtClean="0">
                <a:latin typeface="+mj-lt"/>
              </a:rPr>
              <a:t> + ”good”;</a:t>
            </a:r>
          </a:p>
          <a:p>
            <a:pPr>
              <a:buNone/>
            </a:pPr>
            <a:r>
              <a:rPr lang="en-US" sz="2900" dirty="0" smtClean="0">
                <a:latin typeface="+mj-lt"/>
              </a:rPr>
              <a:t>        </a:t>
            </a:r>
            <a:r>
              <a:rPr lang="en-US" sz="2900" dirty="0" err="1" smtClean="0">
                <a:latin typeface="+mj-lt"/>
              </a:rPr>
              <a:t>System.out.print</a:t>
            </a:r>
            <a:r>
              <a:rPr lang="en-US" sz="2900" dirty="0" smtClean="0">
                <a:latin typeface="+mj-lt"/>
              </a:rPr>
              <a:t>(</a:t>
            </a:r>
            <a:r>
              <a:rPr lang="en-US" sz="2900" dirty="0" err="1" smtClean="0">
                <a:latin typeface="+mj-lt"/>
              </a:rPr>
              <a:t>stra</a:t>
            </a:r>
            <a:r>
              <a:rPr lang="en-US" sz="2900" dirty="0" smtClean="0">
                <a:latin typeface="+mj-lt"/>
              </a:rPr>
              <a:t>);</a:t>
            </a:r>
          </a:p>
          <a:p>
            <a:pPr>
              <a:buNone/>
            </a:pPr>
            <a:r>
              <a:rPr lang="en-US" sz="2900" dirty="0" smtClean="0">
                <a:latin typeface="+mj-lt"/>
              </a:rPr>
              <a:t>         return“ good”;</a:t>
            </a:r>
          </a:p>
          <a:p>
            <a:pPr>
              <a:buNone/>
            </a:pPr>
            <a:r>
              <a:rPr lang="en-US" sz="2900" dirty="0" smtClean="0">
                <a:latin typeface="+mj-lt"/>
              </a:rPr>
              <a:t>       }</a:t>
            </a:r>
          </a:p>
          <a:p>
            <a:pPr>
              <a:buNone/>
            </a:pPr>
            <a:r>
              <a:rPr lang="en-US" sz="2900" dirty="0" smtClean="0">
                <a:latin typeface="+mj-lt"/>
              </a:rPr>
              <a:t>}</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MULTIPLE CHOICE QUESTIONS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 ) </a:t>
            </a:r>
            <a:r>
              <a:rPr lang="en-US" dirty="0" err="1" smtClean="0"/>
              <a:t>dogood</a:t>
            </a:r>
            <a:r>
              <a:rPr lang="en-US" dirty="0" smtClean="0"/>
              <a:t> : </a:t>
            </a:r>
            <a:r>
              <a:rPr lang="en-US" dirty="0" err="1" smtClean="0"/>
              <a:t>dogoodgood</a:t>
            </a:r>
            <a:endParaRPr lang="en-US" dirty="0" smtClean="0"/>
          </a:p>
          <a:p>
            <a:pPr>
              <a:buNone/>
            </a:pPr>
            <a:r>
              <a:rPr lang="en-US" dirty="0" smtClean="0"/>
              <a:t>B ) </a:t>
            </a:r>
            <a:r>
              <a:rPr lang="en-US" dirty="0" err="1" smtClean="0"/>
              <a:t>dogood</a:t>
            </a:r>
            <a:r>
              <a:rPr lang="en-US" dirty="0" smtClean="0"/>
              <a:t> : </a:t>
            </a:r>
            <a:r>
              <a:rPr lang="en-US" dirty="0" err="1" smtClean="0"/>
              <a:t>gooddogood</a:t>
            </a:r>
            <a:endParaRPr lang="en-US" dirty="0" smtClean="0"/>
          </a:p>
          <a:p>
            <a:pPr>
              <a:buNone/>
            </a:pPr>
            <a:r>
              <a:rPr lang="en-US" dirty="0" smtClean="0"/>
              <a:t>C)  </a:t>
            </a:r>
            <a:r>
              <a:rPr lang="en-US" dirty="0" err="1" smtClean="0"/>
              <a:t>dogood</a:t>
            </a:r>
            <a:r>
              <a:rPr lang="en-US" dirty="0" smtClean="0"/>
              <a:t> : </a:t>
            </a:r>
            <a:r>
              <a:rPr lang="en-US" dirty="0" err="1" smtClean="0"/>
              <a:t>dodogood</a:t>
            </a:r>
            <a:endParaRPr lang="en-US" dirty="0" smtClean="0"/>
          </a:p>
          <a:p>
            <a:pPr marL="457200" indent="-457200">
              <a:buNone/>
            </a:pPr>
            <a:r>
              <a:rPr lang="en-US" dirty="0" smtClean="0"/>
              <a:t>D) </a:t>
            </a:r>
            <a:r>
              <a:rPr lang="en-US" dirty="0" err="1" smtClean="0"/>
              <a:t>dogood</a:t>
            </a:r>
            <a:r>
              <a:rPr lang="en-US" dirty="0" smtClean="0"/>
              <a:t> : </a:t>
            </a:r>
            <a:r>
              <a:rPr lang="en-US" dirty="0" err="1" smtClean="0"/>
              <a:t>dogood</a:t>
            </a:r>
            <a:endParaRPr lang="en-US" dirty="0" smtClean="0"/>
          </a:p>
          <a:p>
            <a:pPr>
              <a:buNone/>
            </a:pPr>
            <a:endParaRPr lang="en-US" dirty="0" smtClean="0"/>
          </a:p>
          <a:p>
            <a:pPr>
              <a:buNone/>
            </a:pPr>
            <a:r>
              <a:rPr lang="en-US" dirty="0" smtClean="0"/>
              <a:t>7) In Java, when we implement an interface method, it must be declared as:</a:t>
            </a:r>
          </a:p>
          <a:p>
            <a:pPr>
              <a:buNone/>
            </a:pPr>
            <a:r>
              <a:rPr lang="en-US" dirty="0" smtClean="0"/>
              <a:t>A)Private</a:t>
            </a:r>
          </a:p>
          <a:p>
            <a:pPr>
              <a:buNone/>
            </a:pPr>
            <a:r>
              <a:rPr lang="en-US" dirty="0" smtClean="0"/>
              <a:t>B)Protected</a:t>
            </a:r>
          </a:p>
          <a:p>
            <a:pPr>
              <a:buNone/>
            </a:pPr>
            <a:r>
              <a:rPr lang="en-US" dirty="0" smtClean="0"/>
              <a:t>C) Public</a:t>
            </a:r>
          </a:p>
          <a:p>
            <a:pPr>
              <a:buNone/>
            </a:pPr>
            <a:r>
              <a:rPr lang="en-US" dirty="0" smtClean="0"/>
              <a:t>D)Friend</a:t>
            </a:r>
          </a:p>
          <a:p>
            <a:pPr marL="457200" indent="-457200">
              <a:buNone/>
            </a:pPr>
            <a:endParaRPr lang="en-US" dirty="0" smtClean="0"/>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MULTIPLE CHOICE QUESTIONS</a:t>
            </a:r>
            <a:endParaRPr lang="en-US" dirty="0"/>
          </a:p>
        </p:txBody>
      </p:sp>
      <p:sp>
        <p:nvSpPr>
          <p:cNvPr id="3" name="Content Placeholder 2"/>
          <p:cNvSpPr>
            <a:spLocks noGrp="1"/>
          </p:cNvSpPr>
          <p:nvPr>
            <p:ph idx="1"/>
          </p:nvPr>
        </p:nvSpPr>
        <p:spPr/>
        <p:txBody>
          <a:bodyPr/>
          <a:lstStyle/>
          <a:p>
            <a:pPr>
              <a:buNone/>
            </a:pPr>
            <a:r>
              <a:rPr lang="en-US" dirty="0" smtClean="0"/>
              <a:t>8)  In java, objects are passed as</a:t>
            </a:r>
          </a:p>
          <a:p>
            <a:pPr>
              <a:buNone/>
            </a:pPr>
            <a:r>
              <a:rPr lang="en-US" dirty="0" smtClean="0"/>
              <a:t>      (a) Copy of that object </a:t>
            </a:r>
          </a:p>
          <a:p>
            <a:pPr>
              <a:buNone/>
            </a:pPr>
            <a:r>
              <a:rPr lang="en-US" dirty="0" smtClean="0"/>
              <a:t>      (b) Method called call by value</a:t>
            </a:r>
            <a:br>
              <a:rPr lang="en-US" dirty="0" smtClean="0"/>
            </a:br>
            <a:r>
              <a:rPr lang="en-US" dirty="0" smtClean="0"/>
              <a:t>(c) Memory address </a:t>
            </a:r>
          </a:p>
          <a:p>
            <a:pPr>
              <a:buNone/>
            </a:pPr>
            <a:r>
              <a:rPr lang="en-US" dirty="0" smtClean="0"/>
              <a:t>       (d) Constructor</a:t>
            </a:r>
            <a:br>
              <a:rPr lang="en-US" dirty="0" smtClean="0"/>
            </a:br>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ANSWERS</a:t>
            </a:r>
            <a:endParaRPr lang="en-US" b="1" dirty="0"/>
          </a:p>
        </p:txBody>
      </p:sp>
      <p:sp>
        <p:nvSpPr>
          <p:cNvPr id="3" name="Content Placeholder 2"/>
          <p:cNvSpPr>
            <a:spLocks noGrp="1"/>
          </p:cNvSpPr>
          <p:nvPr>
            <p:ph idx="1"/>
          </p:nvPr>
        </p:nvSpPr>
        <p:spPr/>
        <p:txBody>
          <a:bodyPr/>
          <a:lstStyle/>
          <a:p>
            <a:pPr marL="457200" indent="-457200">
              <a:buAutoNum type="arabicPeriod"/>
            </a:pPr>
            <a:r>
              <a:rPr lang="en-US" dirty="0" smtClean="0"/>
              <a:t>B</a:t>
            </a:r>
          </a:p>
          <a:p>
            <a:pPr marL="457200" indent="-457200">
              <a:buAutoNum type="arabicPeriod"/>
            </a:pPr>
            <a:r>
              <a:rPr lang="en-US" dirty="0" smtClean="0"/>
              <a:t>C</a:t>
            </a:r>
          </a:p>
          <a:p>
            <a:pPr marL="457200" indent="-457200">
              <a:buAutoNum type="arabicPeriod"/>
            </a:pPr>
            <a:r>
              <a:rPr lang="en-US" dirty="0" smtClean="0"/>
              <a:t>B</a:t>
            </a:r>
          </a:p>
          <a:p>
            <a:pPr marL="457200" indent="-457200">
              <a:buAutoNum type="arabicPeriod"/>
            </a:pPr>
            <a:r>
              <a:rPr lang="en-US" dirty="0" smtClean="0"/>
              <a:t>A</a:t>
            </a:r>
          </a:p>
          <a:p>
            <a:pPr marL="457200" indent="-457200">
              <a:buAutoNum type="arabicPeriod"/>
            </a:pPr>
            <a:r>
              <a:rPr lang="en-US" dirty="0" smtClean="0"/>
              <a:t>B</a:t>
            </a:r>
          </a:p>
          <a:p>
            <a:pPr marL="457200" indent="-457200">
              <a:buAutoNum type="arabicPeriod"/>
            </a:pPr>
            <a:r>
              <a:rPr lang="en-US" dirty="0" smtClean="0"/>
              <a:t>D</a:t>
            </a:r>
          </a:p>
          <a:p>
            <a:pPr marL="457200" indent="-457200">
              <a:buAutoNum type="arabicPeriod"/>
            </a:pPr>
            <a:r>
              <a:rPr lang="en-US" dirty="0" smtClean="0"/>
              <a:t>C</a:t>
            </a:r>
          </a:p>
          <a:p>
            <a:pPr marL="457200" indent="-457200">
              <a:buAutoNum type="arabicPeriod"/>
            </a:pPr>
            <a:r>
              <a:rPr lang="en-US" dirty="0" smtClean="0"/>
              <a:t>C</a:t>
            </a:r>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INTERVIEW QUESTIONS</a:t>
            </a:r>
            <a:endParaRPr lang="en-US" b="1" dirty="0"/>
          </a:p>
        </p:txBody>
      </p:sp>
      <p:sp>
        <p:nvSpPr>
          <p:cNvPr id="3" name="Content Placeholder 2"/>
          <p:cNvSpPr>
            <a:spLocks noGrp="1"/>
          </p:cNvSpPr>
          <p:nvPr>
            <p:ph idx="1"/>
          </p:nvPr>
        </p:nvSpPr>
        <p:spPr/>
        <p:txBody>
          <a:bodyPr/>
          <a:lstStyle/>
          <a:p>
            <a:pPr>
              <a:buNone/>
            </a:pPr>
            <a:r>
              <a:rPr lang="en-US" dirty="0" smtClean="0"/>
              <a:t>1)  What is an immutable class ?</a:t>
            </a:r>
          </a:p>
          <a:p>
            <a:pPr>
              <a:buNone/>
            </a:pPr>
            <a:r>
              <a:rPr lang="en-US" dirty="0" smtClean="0"/>
              <a:t>2) What are different ways of object creation in Java ?</a:t>
            </a:r>
          </a:p>
          <a:p>
            <a:pPr>
              <a:buNone/>
            </a:pPr>
            <a:r>
              <a:rPr lang="en-US" dirty="0" smtClean="0"/>
              <a:t>3) Can we create an object if a Class doesn't have any constructor ( not even the default provided by constructor ) ?</a:t>
            </a:r>
          </a:p>
          <a:p>
            <a:pPr>
              <a:buNone/>
            </a:pPr>
            <a:r>
              <a:rPr lang="en-US" dirty="0" smtClean="0"/>
              <a:t>4) What is a Final Class ?</a:t>
            </a:r>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sz="quarter" idx="1"/>
          </p:nvPr>
        </p:nvSpPr>
        <p:spPr>
          <a:xfrm>
            <a:off x="457200" y="1600200"/>
            <a:ext cx="7467600" cy="4873625"/>
          </a:xfrm>
        </p:spPr>
        <p:txBody>
          <a:bodyPr/>
          <a:lstStyle/>
          <a:p>
            <a:pPr marL="0" indent="0" algn="ctr">
              <a:buFont typeface="Wingdings" pitchFamily="2" charset="2"/>
              <a:buNone/>
            </a:pPr>
            <a:endParaRPr lang="en-US" smtClean="0"/>
          </a:p>
          <a:p>
            <a:pPr marL="0" indent="0" algn="ctr">
              <a:buFont typeface="Wingdings" pitchFamily="2" charset="2"/>
              <a:buNone/>
            </a:pPr>
            <a:endParaRPr lang="en-US" smtClean="0"/>
          </a:p>
          <a:p>
            <a:pPr marL="0" indent="0" algn="ctr">
              <a:buFont typeface="Wingdings" pitchFamily="2" charset="2"/>
              <a:buNone/>
            </a:pPr>
            <a:endParaRPr lang="en-US" smtClean="0"/>
          </a:p>
          <a:p>
            <a:pPr marL="0" indent="0" algn="ctr">
              <a:buFont typeface="Wingdings" pitchFamily="2" charset="2"/>
              <a:buNone/>
            </a:pPr>
            <a:endParaRPr lang="en-US" smtClean="0"/>
          </a:p>
          <a:p>
            <a:pPr marL="0" indent="0" algn="ctr">
              <a:buFont typeface="Wingdings" pitchFamily="2" charset="2"/>
              <a:buNone/>
            </a:pPr>
            <a:r>
              <a:rPr lang="en-US" sz="3200" smtClean="0"/>
              <a:t>THANK YOU</a:t>
            </a:r>
            <a:endParaRPr lang="en-IN" sz="3200" smtClean="0"/>
          </a:p>
        </p:txBody>
      </p:sp>
    </p:spTree>
    <p:extLst>
      <p:ext uri="{BB962C8B-B14F-4D97-AF65-F5344CB8AC3E}">
        <p14:creationId xmlns:p14="http://schemas.microsoft.com/office/powerpoint/2010/main" val="2319374695"/>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Naming conventions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class name  should start with uppercase letter and be a noun e.g. String, Color, Button, System, Thread etc.</a:t>
            </a:r>
          </a:p>
          <a:p>
            <a:r>
              <a:rPr lang="en-US" dirty="0" smtClean="0"/>
              <a:t>interface name should start with uppercase letter and be an adjective e.g. </a:t>
            </a:r>
            <a:r>
              <a:rPr lang="en-US" dirty="0" err="1" smtClean="0"/>
              <a:t>Runnable</a:t>
            </a:r>
            <a:r>
              <a:rPr lang="en-US" dirty="0" smtClean="0"/>
              <a:t>, Remote, </a:t>
            </a:r>
            <a:r>
              <a:rPr lang="en-US" dirty="0" err="1" smtClean="0"/>
              <a:t>ActionListener</a:t>
            </a:r>
            <a:r>
              <a:rPr lang="en-US" dirty="0" smtClean="0"/>
              <a:t> etc.</a:t>
            </a:r>
          </a:p>
          <a:p>
            <a:r>
              <a:rPr lang="en-US" dirty="0" smtClean="0"/>
              <a:t> method name should start with lowercase letter and be a verb e.g. </a:t>
            </a:r>
            <a:r>
              <a:rPr lang="en-US" dirty="0" err="1" smtClean="0"/>
              <a:t>actionPerformed</a:t>
            </a:r>
            <a:r>
              <a:rPr lang="en-US" dirty="0" smtClean="0"/>
              <a:t>(), main(), print(), </a:t>
            </a:r>
            <a:r>
              <a:rPr lang="en-US" dirty="0" err="1" smtClean="0"/>
              <a:t>println</a:t>
            </a:r>
            <a:r>
              <a:rPr lang="en-US" dirty="0" smtClean="0"/>
              <a:t>() etc. </a:t>
            </a:r>
          </a:p>
          <a:p>
            <a:r>
              <a:rPr lang="en-US" dirty="0" smtClean="0"/>
              <a:t>variable name should start with lowercase letter e.g. </a:t>
            </a:r>
            <a:r>
              <a:rPr lang="en-US" dirty="0" err="1" smtClean="0"/>
              <a:t>firstName</a:t>
            </a:r>
            <a:r>
              <a:rPr lang="en-US" dirty="0" smtClean="0"/>
              <a:t>, </a:t>
            </a:r>
            <a:r>
              <a:rPr lang="en-US" dirty="0" err="1" smtClean="0"/>
              <a:t>orderNumber</a:t>
            </a:r>
            <a:r>
              <a:rPr lang="en-US" dirty="0" smtClean="0"/>
              <a:t> etc.</a:t>
            </a:r>
          </a:p>
          <a:p>
            <a:r>
              <a:rPr lang="en-US" dirty="0" smtClean="0"/>
              <a:t> package name should be in lowercase letter e.g. java, </a:t>
            </a:r>
            <a:r>
              <a:rPr lang="en-US" dirty="0" err="1" smtClean="0"/>
              <a:t>lang</a:t>
            </a:r>
            <a:r>
              <a:rPr lang="en-US" dirty="0" smtClean="0"/>
              <a:t>, </a:t>
            </a:r>
            <a:r>
              <a:rPr lang="en-US" dirty="0" err="1" smtClean="0"/>
              <a:t>sql</a:t>
            </a:r>
            <a:r>
              <a:rPr lang="en-US" dirty="0" smtClean="0"/>
              <a:t>, </a:t>
            </a:r>
            <a:r>
              <a:rPr lang="en-US" dirty="0" err="1" smtClean="0"/>
              <a:t>util</a:t>
            </a:r>
            <a:r>
              <a:rPr lang="en-US" dirty="0" smtClean="0"/>
              <a:t> etc.</a:t>
            </a:r>
          </a:p>
          <a:p>
            <a:r>
              <a:rPr lang="en-US" dirty="0" smtClean="0"/>
              <a:t>constants name should be in uppercase letter. e.g. RED, YELLOW, MAX_PRIORITY etc.</a:t>
            </a:r>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Naming conventions</a:t>
            </a:r>
            <a:endParaRPr lang="en-US" dirty="0"/>
          </a:p>
        </p:txBody>
      </p:sp>
      <p:sp>
        <p:nvSpPr>
          <p:cNvPr id="3" name="Content Placeholder 2"/>
          <p:cNvSpPr>
            <a:spLocks noGrp="1"/>
          </p:cNvSpPr>
          <p:nvPr>
            <p:ph idx="1"/>
          </p:nvPr>
        </p:nvSpPr>
        <p:spPr/>
        <p:txBody>
          <a:bodyPr/>
          <a:lstStyle/>
          <a:p>
            <a:pPr>
              <a:buNone/>
            </a:pPr>
            <a:r>
              <a:rPr lang="en-US" b="1" dirty="0" err="1" smtClean="0"/>
              <a:t>CamelCase</a:t>
            </a:r>
            <a:r>
              <a:rPr lang="en-US" b="1" dirty="0" smtClean="0"/>
              <a:t> in java naming conventions</a:t>
            </a:r>
          </a:p>
          <a:p>
            <a:pPr>
              <a:buNone/>
            </a:pPr>
            <a:r>
              <a:rPr lang="en-US" dirty="0" smtClean="0"/>
              <a:t>       Java follows </a:t>
            </a:r>
            <a:r>
              <a:rPr lang="en-US" dirty="0" err="1" smtClean="0"/>
              <a:t>camelcase</a:t>
            </a:r>
            <a:r>
              <a:rPr lang="en-US" dirty="0" smtClean="0"/>
              <a:t> syntax for naming the class, interface, method and variable.</a:t>
            </a:r>
          </a:p>
          <a:p>
            <a:pPr>
              <a:buNone/>
            </a:pPr>
            <a:r>
              <a:rPr lang="en-US" dirty="0" smtClean="0"/>
              <a:t>      If name is combined with two words, second word will start with uppercase letter always e.g. </a:t>
            </a:r>
            <a:r>
              <a:rPr lang="en-US" dirty="0" err="1" smtClean="0"/>
              <a:t>actionPerformed</a:t>
            </a:r>
            <a:r>
              <a:rPr lang="en-US" dirty="0" smtClean="0"/>
              <a:t>(), </a:t>
            </a:r>
            <a:r>
              <a:rPr lang="en-US" dirty="0" err="1" smtClean="0"/>
              <a:t>firstName</a:t>
            </a:r>
            <a:r>
              <a:rPr lang="en-US" dirty="0" smtClean="0"/>
              <a:t>, </a:t>
            </a:r>
            <a:r>
              <a:rPr lang="en-US" dirty="0" err="1" smtClean="0"/>
              <a:t>ActionEvent</a:t>
            </a:r>
            <a:r>
              <a:rPr lang="en-US" dirty="0" smtClean="0"/>
              <a:t>, </a:t>
            </a:r>
            <a:r>
              <a:rPr lang="en-US" dirty="0" err="1" smtClean="0"/>
              <a:t>ActionListener</a:t>
            </a:r>
            <a:r>
              <a:rPr lang="en-US" dirty="0" smtClean="0"/>
              <a:t> etc.</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OBJECTS AND CLASSES</a:t>
            </a:r>
            <a:endParaRPr lang="en-US" b="1" dirty="0"/>
          </a:p>
        </p:txBody>
      </p:sp>
      <p:sp>
        <p:nvSpPr>
          <p:cNvPr id="3" name="Content Placeholder 2"/>
          <p:cNvSpPr>
            <a:spLocks noGrp="1"/>
          </p:cNvSpPr>
          <p:nvPr>
            <p:ph idx="1"/>
          </p:nvPr>
        </p:nvSpPr>
        <p:spPr/>
        <p:txBody>
          <a:bodyPr/>
          <a:lstStyle/>
          <a:p>
            <a:pPr>
              <a:buNone/>
            </a:pPr>
            <a:r>
              <a:rPr lang="en-US" b="1" dirty="0" smtClean="0"/>
              <a:t>Objects  and  Classes in Java</a:t>
            </a:r>
          </a:p>
          <a:p>
            <a:pPr>
              <a:buNone/>
            </a:pPr>
            <a:r>
              <a:rPr lang="en-US" dirty="0" smtClean="0"/>
              <a:t>      An object in Java is the physical as well as logical entity whereas a class in Java is a logical entity only.</a:t>
            </a:r>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An entity that has state and behavior is known as an object e.g. chair, bike, marker, pen, table, car etc. It can be physical or logical (tangible and intangible). The example of an intangible object is the banking system. </a:t>
            </a:r>
          </a:p>
          <a:p>
            <a:pPr>
              <a:buNone/>
            </a:pPr>
            <a:r>
              <a:rPr lang="en-US" dirty="0" smtClean="0"/>
              <a:t>An object has three characteristics:</a:t>
            </a:r>
          </a:p>
          <a:p>
            <a:r>
              <a:rPr lang="en-US" b="1" dirty="0" smtClean="0"/>
              <a:t>State:</a:t>
            </a:r>
            <a:r>
              <a:rPr lang="en-US" dirty="0" smtClean="0"/>
              <a:t> represents the data (value) of an object.</a:t>
            </a:r>
          </a:p>
          <a:p>
            <a:r>
              <a:rPr lang="en-US" b="1" dirty="0" smtClean="0"/>
              <a:t>Behavior:</a:t>
            </a:r>
            <a:r>
              <a:rPr lang="en-US" dirty="0" smtClean="0"/>
              <a:t> represents the behavior (functionality) of an object such as deposit, withdraw, etc.</a:t>
            </a:r>
          </a:p>
          <a:p>
            <a:r>
              <a:rPr lang="en-US" b="1" dirty="0" smtClean="0"/>
              <a:t>Identity:</a:t>
            </a:r>
            <a:r>
              <a:rPr lang="en-US" dirty="0" smtClean="0"/>
              <a:t> An object identity is typically implemented via a unique ID. The value of the ID is not visible to the external user. However, it is used internally by the JVM to identify each object uniquely.</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OBJECTS</a:t>
            </a:r>
            <a:endParaRPr lang="en-US" dirty="0"/>
          </a:p>
        </p:txBody>
      </p:sp>
      <p:sp>
        <p:nvSpPr>
          <p:cNvPr id="3" name="Content Placeholder 2"/>
          <p:cNvSpPr>
            <a:spLocks noGrp="1"/>
          </p:cNvSpPr>
          <p:nvPr>
            <p:ph idx="1"/>
          </p:nvPr>
        </p:nvSpPr>
        <p:spPr/>
        <p:txBody>
          <a:bodyPr/>
          <a:lstStyle/>
          <a:p>
            <a:pPr>
              <a:buNone/>
            </a:pPr>
            <a:r>
              <a:rPr lang="en-US" b="1" dirty="0" smtClean="0"/>
              <a:t>An object is an instance of a class</a:t>
            </a:r>
          </a:p>
          <a:p>
            <a:pPr>
              <a:buNone/>
            </a:pPr>
            <a:r>
              <a:rPr lang="en-US" b="1" dirty="0" smtClean="0"/>
              <a:t>       </a:t>
            </a:r>
            <a:r>
              <a:rPr lang="en-US" dirty="0" smtClean="0"/>
              <a:t>A class is a template or blueprint from which objects are created. So, an object is the instance(result) of a class. </a:t>
            </a:r>
          </a:p>
          <a:p>
            <a:pPr>
              <a:buNone/>
            </a:pPr>
            <a:r>
              <a:rPr lang="en-US" b="1" dirty="0" smtClean="0"/>
              <a:t>Object Definitions:</a:t>
            </a:r>
            <a:endParaRPr lang="en-US" dirty="0" smtClean="0"/>
          </a:p>
          <a:p>
            <a:r>
              <a:rPr lang="en-US" dirty="0" smtClean="0"/>
              <a:t>An object is </a:t>
            </a:r>
            <a:r>
              <a:rPr lang="en-US" i="1" dirty="0" smtClean="0"/>
              <a:t>a real-world entity</a:t>
            </a:r>
            <a:r>
              <a:rPr lang="en-US" dirty="0" smtClean="0"/>
              <a:t>.</a:t>
            </a:r>
          </a:p>
          <a:p>
            <a:r>
              <a:rPr lang="en-US" dirty="0" smtClean="0"/>
              <a:t>An object is </a:t>
            </a:r>
            <a:r>
              <a:rPr lang="en-US" i="1" dirty="0" smtClean="0"/>
              <a:t>a runtime entity</a:t>
            </a:r>
            <a:r>
              <a:rPr lang="en-US" dirty="0" smtClean="0"/>
              <a:t>.</a:t>
            </a:r>
          </a:p>
          <a:p>
            <a:r>
              <a:rPr lang="en-US" dirty="0" smtClean="0"/>
              <a:t>The object is </a:t>
            </a:r>
            <a:r>
              <a:rPr lang="en-US" i="1" dirty="0" smtClean="0"/>
              <a:t>an entity which has state and behavior</a:t>
            </a:r>
            <a:r>
              <a:rPr lang="en-US" dirty="0" smtClean="0"/>
              <a:t>.</a:t>
            </a:r>
          </a:p>
          <a:p>
            <a:r>
              <a:rPr lang="en-US" dirty="0" smtClean="0"/>
              <a:t>The object is </a:t>
            </a:r>
            <a:r>
              <a:rPr lang="en-US" i="1" dirty="0" smtClean="0"/>
              <a:t>an instance of a class</a:t>
            </a:r>
            <a:r>
              <a:rPr lang="en-US" dirty="0" smtClean="0"/>
              <a:t>.</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CLASS</a:t>
            </a:r>
            <a:endParaRPr lang="en-US" b="1" dirty="0"/>
          </a:p>
        </p:txBody>
      </p:sp>
      <p:sp>
        <p:nvSpPr>
          <p:cNvPr id="3" name="Content Placeholder 2"/>
          <p:cNvSpPr>
            <a:spLocks noGrp="1"/>
          </p:cNvSpPr>
          <p:nvPr>
            <p:ph idx="1"/>
          </p:nvPr>
        </p:nvSpPr>
        <p:spPr/>
        <p:txBody>
          <a:bodyPr/>
          <a:lstStyle/>
          <a:p>
            <a:pPr>
              <a:buNone/>
            </a:pPr>
            <a:r>
              <a:rPr lang="en-US" dirty="0" smtClean="0"/>
              <a:t>     A class is a group of objects which have common properties. It is a template or blueprint from which objects are created. It is a logical entity. It can't be physical.</a:t>
            </a:r>
          </a:p>
          <a:p>
            <a:pPr>
              <a:buNone/>
            </a:pPr>
            <a:r>
              <a:rPr lang="en-US" dirty="0" smtClean="0"/>
              <a:t>A class in Java can contain:</a:t>
            </a:r>
          </a:p>
          <a:p>
            <a:r>
              <a:rPr lang="en-US" b="1" dirty="0" smtClean="0"/>
              <a:t>Fields</a:t>
            </a:r>
            <a:endParaRPr lang="en-US" dirty="0" smtClean="0"/>
          </a:p>
          <a:p>
            <a:r>
              <a:rPr lang="en-US" b="1" dirty="0" smtClean="0"/>
              <a:t>Methods</a:t>
            </a:r>
            <a:endParaRPr lang="en-US" dirty="0" smtClean="0"/>
          </a:p>
          <a:p>
            <a:r>
              <a:rPr lang="en-US" b="1" dirty="0" smtClean="0"/>
              <a:t>Constructors</a:t>
            </a:r>
            <a:endParaRPr lang="en-US" dirty="0" smtClean="0"/>
          </a:p>
          <a:p>
            <a:r>
              <a:rPr lang="en-US" b="1" dirty="0" smtClean="0"/>
              <a:t>Blocks</a:t>
            </a:r>
            <a:endParaRPr lang="en-US" dirty="0" smtClean="0"/>
          </a:p>
          <a:p>
            <a:r>
              <a:rPr lang="en-US" b="1" dirty="0" smtClean="0"/>
              <a:t>Nested class and interface</a:t>
            </a:r>
            <a:endParaRPr lang="en-US" dirty="0" smtClean="0"/>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CLASS</a:t>
            </a:r>
            <a:endParaRPr lang="en-US" dirty="0"/>
          </a:p>
        </p:txBody>
      </p:sp>
      <p:sp>
        <p:nvSpPr>
          <p:cNvPr id="3" name="Content Placeholder 2"/>
          <p:cNvSpPr>
            <a:spLocks noGrp="1"/>
          </p:cNvSpPr>
          <p:nvPr>
            <p:ph idx="1"/>
          </p:nvPr>
        </p:nvSpPr>
        <p:spPr>
          <a:xfrm>
            <a:off x="457200" y="1264356"/>
            <a:ext cx="8229600" cy="4709407"/>
          </a:xfrm>
        </p:spPr>
        <p:txBody>
          <a:bodyPr>
            <a:normAutofit fontScale="47500" lnSpcReduction="20000"/>
          </a:bodyPr>
          <a:lstStyle/>
          <a:p>
            <a:pPr>
              <a:buNone/>
            </a:pPr>
            <a:r>
              <a:rPr lang="en-US" sz="3200" b="1" dirty="0" smtClean="0"/>
              <a:t>Syntax to declare a class:</a:t>
            </a:r>
          </a:p>
          <a:p>
            <a:pPr>
              <a:buNone/>
            </a:pPr>
            <a:r>
              <a:rPr lang="en-US" sz="3200" dirty="0" smtClean="0"/>
              <a:t>class &lt;</a:t>
            </a:r>
            <a:r>
              <a:rPr lang="en-US" sz="3200" dirty="0" err="1" smtClean="0"/>
              <a:t>class_name</a:t>
            </a:r>
            <a:r>
              <a:rPr lang="en-US" sz="3200" dirty="0" smtClean="0"/>
              <a:t>&gt;{  </a:t>
            </a:r>
          </a:p>
          <a:p>
            <a:pPr>
              <a:buNone/>
            </a:pPr>
            <a:r>
              <a:rPr lang="en-US" sz="3200" dirty="0" smtClean="0"/>
              <a:t>    field;  </a:t>
            </a:r>
          </a:p>
          <a:p>
            <a:pPr>
              <a:buNone/>
            </a:pPr>
            <a:r>
              <a:rPr lang="en-US" sz="3200" dirty="0" smtClean="0"/>
              <a:t>    method;  </a:t>
            </a:r>
          </a:p>
          <a:p>
            <a:pPr>
              <a:buNone/>
            </a:pPr>
            <a:r>
              <a:rPr lang="en-US" sz="3200" dirty="0" smtClean="0"/>
              <a:t>}  </a:t>
            </a:r>
          </a:p>
          <a:p>
            <a:pPr>
              <a:buNone/>
            </a:pPr>
            <a:r>
              <a:rPr lang="en-US" sz="3200" b="1" dirty="0" smtClean="0"/>
              <a:t>Instance variable in Java</a:t>
            </a:r>
          </a:p>
          <a:p>
            <a:pPr>
              <a:buNone/>
            </a:pPr>
            <a:r>
              <a:rPr lang="en-US" sz="3200" dirty="0" smtClean="0"/>
              <a:t>         A variable which is created inside the class but outside the method is known as an instance variable. Instance variable doesn't get memory at compile time. It gets memory at runtime when an object or instance is created. That is why it is known as an instance variable.</a:t>
            </a:r>
          </a:p>
          <a:p>
            <a:pPr>
              <a:buNone/>
            </a:pPr>
            <a:r>
              <a:rPr lang="en-US" sz="3200" b="1" dirty="0" smtClean="0"/>
              <a:t>Method in Java</a:t>
            </a:r>
          </a:p>
          <a:p>
            <a:pPr>
              <a:buNone/>
            </a:pPr>
            <a:r>
              <a:rPr lang="en-US" sz="3200" dirty="0" smtClean="0"/>
              <a:t>      In Java, a method is like a function which is used to expose the behavior of an object.</a:t>
            </a:r>
          </a:p>
          <a:p>
            <a:pPr>
              <a:buNone/>
            </a:pPr>
            <a:r>
              <a:rPr lang="en-US" sz="3200" b="1" dirty="0" smtClean="0"/>
              <a:t>new keyword in Java</a:t>
            </a:r>
          </a:p>
          <a:p>
            <a:pPr>
              <a:buNone/>
            </a:pPr>
            <a:r>
              <a:rPr lang="en-US" sz="3200" dirty="0" smtClean="0"/>
              <a:t>      The new keyword is used to allocate memory at runtime. All objects get memory in Heap memory area.</a:t>
            </a:r>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1" id="{5FB693E4-5558-4172-814C-FE299FD77723}" vid="{2A47D8DB-B90F-4F8B-9A3C-0970E6F3C7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cambria</Template>
  <TotalTime>1925</TotalTime>
  <Words>1303</Words>
  <Application>Microsoft Office PowerPoint</Application>
  <PresentationFormat>On-screen Show (4:3)</PresentationFormat>
  <Paragraphs>353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Smart_ppt_Theme</vt:lpstr>
      <vt:lpstr>PowerPoint Presentation</vt:lpstr>
      <vt:lpstr>Naming conventions </vt:lpstr>
      <vt:lpstr>Naming conventions </vt:lpstr>
      <vt:lpstr>Naming conventions</vt:lpstr>
      <vt:lpstr>OBJECTS AND CLASSES</vt:lpstr>
      <vt:lpstr>OBJECTS</vt:lpstr>
      <vt:lpstr>OBJECTS</vt:lpstr>
      <vt:lpstr>CLASS</vt:lpstr>
      <vt:lpstr>CLASS</vt:lpstr>
      <vt:lpstr>Object and Class Example </vt:lpstr>
      <vt:lpstr>OBJECTS</vt:lpstr>
      <vt:lpstr>1) Object and Class Example: Initialization through reference </vt:lpstr>
      <vt:lpstr>2) Object and Class Example: Initialization through method </vt:lpstr>
      <vt:lpstr>Initialization through method </vt:lpstr>
      <vt:lpstr>MULTIPLE CHOICE QUESTIONS</vt:lpstr>
      <vt:lpstr>             MULTIPLE CHOICE QUESTIONS</vt:lpstr>
      <vt:lpstr>MULTIPLE CHOICE QUESTIONS</vt:lpstr>
      <vt:lpstr>MULTIPLE CHOICE QUESTIONS</vt:lpstr>
      <vt:lpstr>MULTIPLE CHOICE QUESTIONS</vt:lpstr>
      <vt:lpstr>MULTIPLE CHOICE QUESTIONS</vt:lpstr>
      <vt:lpstr>MULTIPLE CHOICE QUESTIONS</vt:lpstr>
      <vt:lpstr>MULTIPLE CHOICE QUESTIONS</vt:lpstr>
      <vt:lpstr>MULTIPLE CHOICE QUESTIONS</vt:lpstr>
      <vt:lpstr>MULTIPLE CHOICE QUESTIONS</vt:lpstr>
      <vt:lpstr>MULTIPLE CHOICE QUESTIONS</vt:lpstr>
      <vt:lpstr>ANSWERS</vt:lpstr>
      <vt:lpstr>INTERVIEW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Ashokraj</dc:creator>
  <cp:lastModifiedBy>Hp</cp:lastModifiedBy>
  <cp:revision>202</cp:revision>
  <dcterms:created xsi:type="dcterms:W3CDTF">2016-07-05T06:53:45Z</dcterms:created>
  <dcterms:modified xsi:type="dcterms:W3CDTF">2019-08-21T05:15:52Z</dcterms:modified>
</cp:coreProperties>
</file>