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2DA0-E28E-4BAA-A7CF-B1C333FA7ABF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D350-7CBA-4F07-8BF7-096126BFD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37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350-7CBA-4F07-8BF7-096126BFD01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04823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2248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580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25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0954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2136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0094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384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0974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6775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1268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127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046497489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 -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050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public</a:t>
            </a:r>
          </a:p>
          <a:p>
            <a:pPr marL="0" indent="0">
              <a:buNone/>
            </a:pPr>
            <a:r>
              <a:rPr lang="en-IN" dirty="0"/>
              <a:t>– Class can be accessed from any other class present in any package</a:t>
            </a:r>
          </a:p>
          <a:p>
            <a:pPr marL="0" indent="0">
              <a:buNone/>
            </a:pPr>
            <a:r>
              <a:rPr lang="en-IN" dirty="0"/>
              <a:t>• default</a:t>
            </a:r>
          </a:p>
          <a:p>
            <a:pPr marL="0" indent="0">
              <a:buNone/>
            </a:pPr>
            <a:r>
              <a:rPr lang="en-IN" dirty="0"/>
              <a:t>– Class can be accessed only from within the same package. Classes outside the</a:t>
            </a:r>
          </a:p>
          <a:p>
            <a:pPr marL="0" indent="0">
              <a:buNone/>
            </a:pPr>
            <a:r>
              <a:rPr lang="en-IN" dirty="0"/>
              <a:t>package in which the class is defined cannot access this class</a:t>
            </a:r>
          </a:p>
          <a:p>
            <a:pPr marL="0" indent="0">
              <a:buNone/>
            </a:pPr>
            <a:r>
              <a:rPr lang="en-IN" dirty="0"/>
              <a:t>• final</a:t>
            </a:r>
          </a:p>
          <a:p>
            <a:pPr marL="0" indent="0">
              <a:buNone/>
            </a:pPr>
            <a:r>
              <a:rPr lang="en-IN" dirty="0"/>
              <a:t>– This class cannot be sub-classed, one cannot extend this class</a:t>
            </a:r>
          </a:p>
          <a:p>
            <a:pPr marL="0" indent="0">
              <a:buNone/>
            </a:pPr>
            <a:r>
              <a:rPr lang="en-IN" dirty="0"/>
              <a:t>• abstract</a:t>
            </a:r>
          </a:p>
          <a:p>
            <a:pPr marL="0" indent="0">
              <a:buNone/>
            </a:pPr>
            <a:r>
              <a:rPr lang="en-IN" dirty="0"/>
              <a:t>– Class cannot be instantiated, need to sub-</a:t>
            </a:r>
            <a:r>
              <a:rPr lang="en-IN" dirty="0" err="1"/>
              <a:t>classs</a:t>
            </a:r>
            <a:r>
              <a:rPr lang="en-IN" dirty="0"/>
              <a:t>/extend.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dirty="0" err="1"/>
              <a:t>strictfp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 Conforms that all methods in the class will conform to IEEE standard rules for</a:t>
            </a:r>
          </a:p>
          <a:p>
            <a:pPr marL="0" indent="0">
              <a:buNone/>
            </a:pPr>
            <a:r>
              <a:rPr lang="en-IN" dirty="0"/>
              <a:t>floating points</a:t>
            </a:r>
          </a:p>
        </p:txBody>
      </p:sp>
    </p:spTree>
    <p:extLst>
      <p:ext uri="{BB962C8B-B14F-4D97-AF65-F5344CB8AC3E}">
        <p14:creationId xmlns:p14="http://schemas.microsoft.com/office/powerpoint/2010/main" val="17110710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Modifiers </a:t>
            </a:r>
            <a:r>
              <a:rPr lang="en-IN" sz="1600" dirty="0"/>
              <a:t>– Class Attributes</a:t>
            </a:r>
          </a:p>
          <a:p>
            <a:pPr marL="0" indent="0">
              <a:buNone/>
            </a:pPr>
            <a:r>
              <a:rPr lang="en-IN" sz="1600" dirty="0" smtClean="0"/>
              <a:t>• </a:t>
            </a:r>
            <a:r>
              <a:rPr lang="en-IN" sz="1600" dirty="0"/>
              <a:t>final</a:t>
            </a:r>
          </a:p>
          <a:p>
            <a:pPr marL="0" indent="0">
              <a:buNone/>
            </a:pPr>
            <a:r>
              <a:rPr lang="en-IN" sz="1600" dirty="0"/>
              <a:t>– This value of the attribute cannot be changed, can assign only 1 value</a:t>
            </a:r>
          </a:p>
          <a:p>
            <a:pPr marL="0" indent="0">
              <a:buNone/>
            </a:pPr>
            <a:r>
              <a:rPr lang="en-IN" sz="1600" dirty="0"/>
              <a:t>• transient</a:t>
            </a:r>
          </a:p>
          <a:p>
            <a:pPr marL="0" indent="0">
              <a:buNone/>
            </a:pPr>
            <a:r>
              <a:rPr lang="en-IN" sz="1600" dirty="0"/>
              <a:t>– The attribute value cannot be serialized</a:t>
            </a:r>
          </a:p>
          <a:p>
            <a:pPr marL="0" indent="0">
              <a:buNone/>
            </a:pPr>
            <a:r>
              <a:rPr lang="en-IN" sz="1600" dirty="0"/>
              <a:t>• volatile</a:t>
            </a:r>
          </a:p>
          <a:p>
            <a:pPr marL="0" indent="0">
              <a:buNone/>
            </a:pPr>
            <a:r>
              <a:rPr lang="en-IN" sz="1600" dirty="0"/>
              <a:t>– Thread always reconciles its own copy of attribute with master.</a:t>
            </a:r>
          </a:p>
          <a:p>
            <a:pPr marL="0" indent="0">
              <a:buNone/>
            </a:pPr>
            <a:r>
              <a:rPr lang="en-IN" sz="1600" dirty="0"/>
              <a:t>• static</a:t>
            </a:r>
          </a:p>
          <a:p>
            <a:pPr marL="0" indent="0">
              <a:buNone/>
            </a:pPr>
            <a:r>
              <a:rPr lang="en-IN" sz="1600" dirty="0"/>
              <a:t>– Only one value of the attribute per class</a:t>
            </a:r>
          </a:p>
        </p:txBody>
      </p:sp>
    </p:spTree>
    <p:extLst>
      <p:ext uri="{BB962C8B-B14F-4D97-AF65-F5344CB8AC3E}">
        <p14:creationId xmlns:p14="http://schemas.microsoft.com/office/powerpoint/2010/main" val="69291185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006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• </a:t>
            </a:r>
            <a:r>
              <a:rPr lang="en-IN" sz="1600" dirty="0"/>
              <a:t>public</a:t>
            </a:r>
          </a:p>
          <a:p>
            <a:pPr marL="0" indent="0">
              <a:buNone/>
            </a:pPr>
            <a:r>
              <a:rPr lang="en-IN" sz="1600" dirty="0"/>
              <a:t>– Method can be accessed from any other class present in any package</a:t>
            </a:r>
          </a:p>
          <a:p>
            <a:pPr marL="0" indent="0">
              <a:buNone/>
            </a:pPr>
            <a:r>
              <a:rPr lang="en-IN" sz="1600" dirty="0"/>
              <a:t>• private</a:t>
            </a:r>
          </a:p>
          <a:p>
            <a:pPr marL="0" indent="0">
              <a:buNone/>
            </a:pPr>
            <a:r>
              <a:rPr lang="en-IN" sz="1600" dirty="0"/>
              <a:t>– Method can be accessed from only within the class</a:t>
            </a:r>
          </a:p>
          <a:p>
            <a:pPr marL="0" indent="0">
              <a:buNone/>
            </a:pPr>
            <a:r>
              <a:rPr lang="en-IN" sz="1600" dirty="0"/>
              <a:t>• protected</a:t>
            </a:r>
          </a:p>
          <a:p>
            <a:pPr marL="0" indent="0">
              <a:buNone/>
            </a:pPr>
            <a:r>
              <a:rPr lang="en-IN" sz="1600" dirty="0"/>
              <a:t>– Method can be accessed from all classes in the same package and sub-classes.</a:t>
            </a:r>
          </a:p>
          <a:p>
            <a:pPr marL="0" indent="0">
              <a:buNone/>
            </a:pPr>
            <a:r>
              <a:rPr lang="en-IN" sz="1600" dirty="0"/>
              <a:t>• default</a:t>
            </a:r>
          </a:p>
          <a:p>
            <a:pPr marL="0" indent="0">
              <a:buNone/>
            </a:pPr>
            <a:r>
              <a:rPr lang="en-IN" sz="1600" dirty="0"/>
              <a:t>– Method can be accessed only from within the same package.</a:t>
            </a:r>
          </a:p>
          <a:p>
            <a:pPr marL="0" indent="0">
              <a:buNone/>
            </a:pPr>
            <a:r>
              <a:rPr lang="en-IN" sz="1600" dirty="0"/>
              <a:t>• final</a:t>
            </a:r>
          </a:p>
          <a:p>
            <a:pPr marL="0" indent="0">
              <a:buNone/>
            </a:pPr>
            <a:r>
              <a:rPr lang="en-IN" sz="1600" dirty="0"/>
              <a:t>– The method cannot be overridden</a:t>
            </a:r>
          </a:p>
          <a:p>
            <a:pPr marL="0" indent="0">
              <a:buNone/>
            </a:pPr>
            <a:r>
              <a:rPr lang="en-IN" sz="1600" dirty="0"/>
              <a:t>• abstract</a:t>
            </a:r>
          </a:p>
          <a:p>
            <a:pPr marL="0" indent="0">
              <a:buNone/>
            </a:pPr>
            <a:r>
              <a:rPr lang="en-IN" sz="1600" dirty="0"/>
              <a:t>– Only provides the method declaration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strictfp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– Method conforms to IEEE standard rules for floating points</a:t>
            </a:r>
          </a:p>
          <a:p>
            <a:pPr marL="0" indent="0">
              <a:buNone/>
            </a:pPr>
            <a:r>
              <a:rPr lang="en-IN" sz="1600" dirty="0"/>
              <a:t>• synchronized</a:t>
            </a:r>
          </a:p>
          <a:p>
            <a:pPr marL="0" indent="0">
              <a:buNone/>
            </a:pPr>
            <a:r>
              <a:rPr lang="en-IN" sz="1600" dirty="0"/>
              <a:t>– Only one thread can access the method at a time</a:t>
            </a:r>
          </a:p>
          <a:p>
            <a:pPr marL="0" indent="0">
              <a:buNone/>
            </a:pPr>
            <a:r>
              <a:rPr lang="en-IN" sz="1600" dirty="0"/>
              <a:t>• native</a:t>
            </a:r>
          </a:p>
          <a:p>
            <a:pPr marL="0" indent="0">
              <a:buNone/>
            </a:pPr>
            <a:r>
              <a:rPr lang="en-IN" sz="1600" dirty="0"/>
              <a:t>– Method is implemented in platform dependent language</a:t>
            </a:r>
          </a:p>
          <a:p>
            <a:pPr marL="0" indent="0">
              <a:buNone/>
            </a:pPr>
            <a:r>
              <a:rPr lang="en-IN" sz="1600" dirty="0"/>
              <a:t>• static</a:t>
            </a:r>
          </a:p>
          <a:p>
            <a:pPr marL="0" indent="0">
              <a:buNone/>
            </a:pPr>
            <a:r>
              <a:rPr lang="en-IN" sz="1600" dirty="0"/>
              <a:t>– Cannot access only static members.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1840" y="43934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Modifiers – Methods</a:t>
            </a:r>
          </a:p>
        </p:txBody>
      </p:sp>
    </p:spTree>
    <p:extLst>
      <p:ext uri="{BB962C8B-B14F-4D97-AF65-F5344CB8AC3E}">
        <p14:creationId xmlns:p14="http://schemas.microsoft.com/office/powerpoint/2010/main" val="193966187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60987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java package is a group of similar types of classes, interfaces and sub-packages</a:t>
            </a:r>
            <a:r>
              <a:rPr lang="en-IN" dirty="0" smtClean="0"/>
              <a:t>.</a:t>
            </a:r>
          </a:p>
          <a:p>
            <a:r>
              <a:rPr lang="en-IN" dirty="0"/>
              <a:t>Packages are divided into two categories</a:t>
            </a:r>
            <a:r>
              <a:rPr lang="en-IN" dirty="0" smtClean="0"/>
              <a:t>:</a:t>
            </a:r>
            <a:endParaRPr lang="en-IN" dirty="0"/>
          </a:p>
          <a:p>
            <a:pPr lvl="1"/>
            <a:r>
              <a:rPr lang="en-IN" dirty="0"/>
              <a:t>Built-in Packages (packages from the Java API)</a:t>
            </a:r>
          </a:p>
          <a:p>
            <a:pPr lvl="1"/>
            <a:r>
              <a:rPr lang="en-IN" dirty="0"/>
              <a:t>User-defined Packages (create your own </a:t>
            </a:r>
            <a:r>
              <a:rPr lang="en-IN" dirty="0" smtClean="0"/>
              <a:t>packages)</a:t>
            </a:r>
          </a:p>
          <a:p>
            <a:pPr marL="0" lvl="1" indent="0">
              <a:buNone/>
            </a:pPr>
            <a:r>
              <a:rPr lang="en-IN" b="1" dirty="0" smtClean="0"/>
              <a:t>Advantage </a:t>
            </a:r>
            <a:r>
              <a:rPr lang="en-IN" b="1" dirty="0"/>
              <a:t>of Java Package</a:t>
            </a:r>
          </a:p>
          <a:p>
            <a:pPr marL="342900" lvl="1" indent="0">
              <a:buNone/>
            </a:pPr>
            <a:r>
              <a:rPr lang="en-IN" dirty="0"/>
              <a:t>1) </a:t>
            </a:r>
            <a:r>
              <a:rPr lang="en-IN" dirty="0" smtClean="0"/>
              <a:t>package </a:t>
            </a:r>
            <a:r>
              <a:rPr lang="en-IN" dirty="0"/>
              <a:t>is used to categorize the classes and interfaces so that they can be easily maintained</a:t>
            </a:r>
            <a:r>
              <a:rPr lang="en-IN" dirty="0" smtClean="0"/>
              <a:t>.</a:t>
            </a:r>
            <a:endParaRPr lang="en-IN" dirty="0"/>
          </a:p>
          <a:p>
            <a:pPr marL="342900" lvl="1" indent="0">
              <a:buNone/>
            </a:pPr>
            <a:r>
              <a:rPr lang="en-IN" dirty="0"/>
              <a:t>2) </a:t>
            </a:r>
            <a:r>
              <a:rPr lang="en-IN" dirty="0" smtClean="0"/>
              <a:t>provides </a:t>
            </a:r>
            <a:r>
              <a:rPr lang="en-IN" dirty="0"/>
              <a:t>access protection</a:t>
            </a:r>
            <a:r>
              <a:rPr lang="en-IN" dirty="0" smtClean="0"/>
              <a:t>.</a:t>
            </a:r>
            <a:endParaRPr lang="en-IN" dirty="0"/>
          </a:p>
          <a:p>
            <a:pPr marL="342900" lvl="1" indent="0">
              <a:buNone/>
            </a:pPr>
            <a:r>
              <a:rPr lang="en-IN" dirty="0"/>
              <a:t>3) </a:t>
            </a:r>
            <a:r>
              <a:rPr lang="en-IN" dirty="0" smtClean="0"/>
              <a:t>removes </a:t>
            </a:r>
            <a:r>
              <a:rPr lang="en-IN" dirty="0"/>
              <a:t>naming collision</a:t>
            </a:r>
          </a:p>
        </p:txBody>
      </p:sp>
    </p:spTree>
    <p:extLst>
      <p:ext uri="{BB962C8B-B14F-4D97-AF65-F5344CB8AC3E}">
        <p14:creationId xmlns:p14="http://schemas.microsoft.com/office/powerpoint/2010/main" val="18074633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81067"/>
          </a:xfrm>
        </p:spPr>
        <p:txBody>
          <a:bodyPr/>
          <a:lstStyle/>
          <a:p>
            <a:r>
              <a:rPr lang="en-IN" dirty="0"/>
              <a:t>There are many built-in packages such as java, </a:t>
            </a:r>
            <a:r>
              <a:rPr lang="en-IN" dirty="0" err="1"/>
              <a:t>lang</a:t>
            </a:r>
            <a:r>
              <a:rPr lang="en-IN" dirty="0"/>
              <a:t>, </a:t>
            </a:r>
            <a:r>
              <a:rPr lang="en-IN" dirty="0" err="1"/>
              <a:t>awt</a:t>
            </a:r>
            <a:r>
              <a:rPr lang="en-IN" dirty="0"/>
              <a:t>, </a:t>
            </a:r>
            <a:r>
              <a:rPr lang="en-IN" dirty="0" err="1"/>
              <a:t>javax</a:t>
            </a:r>
            <a:r>
              <a:rPr lang="en-IN" dirty="0"/>
              <a:t>, swing, net, </a:t>
            </a:r>
            <a:r>
              <a:rPr lang="en-IN" dirty="0" err="1"/>
              <a:t>io</a:t>
            </a:r>
            <a:r>
              <a:rPr lang="en-IN" dirty="0"/>
              <a:t>, </a:t>
            </a:r>
            <a:r>
              <a:rPr lang="en-IN" dirty="0" err="1" smtClean="0"/>
              <a:t>util</a:t>
            </a:r>
            <a:r>
              <a:rPr lang="en-IN" dirty="0"/>
              <a:t>, </a:t>
            </a:r>
            <a:r>
              <a:rPr lang="en-IN" dirty="0" err="1"/>
              <a:t>sql</a:t>
            </a:r>
            <a:r>
              <a:rPr lang="en-IN" dirty="0"/>
              <a:t>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27280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13239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Simple example of java </a:t>
            </a:r>
            <a:r>
              <a:rPr lang="en-IN" b="1" dirty="0" smtClean="0"/>
              <a:t>package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//save as Simple.java  </a:t>
            </a:r>
          </a:p>
          <a:p>
            <a:pPr marL="0" indent="0">
              <a:buNone/>
            </a:pPr>
            <a:r>
              <a:rPr lang="en-IN" b="1" dirty="0"/>
              <a:t>package </a:t>
            </a:r>
            <a:r>
              <a:rPr lang="en-IN" b="1" dirty="0" err="1"/>
              <a:t>mypack</a:t>
            </a:r>
            <a:r>
              <a:rPr lang="en-IN" b="1" dirty="0"/>
              <a:t>;  </a:t>
            </a:r>
          </a:p>
          <a:p>
            <a:pPr marL="0" indent="0">
              <a:buNone/>
            </a:pPr>
            <a:r>
              <a:rPr lang="en-IN" dirty="0"/>
              <a:t>public class Simple{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("Welcome to package");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b="1" dirty="0"/>
              <a:t>How to compile java package</a:t>
            </a:r>
          </a:p>
          <a:p>
            <a:pPr marL="0" indent="0">
              <a:buNone/>
            </a:pPr>
            <a:r>
              <a:rPr lang="en-IN" dirty="0"/>
              <a:t>If you are not using any IDE, you need to follow the syntax given below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javac</a:t>
            </a:r>
            <a:r>
              <a:rPr lang="en-IN" dirty="0"/>
              <a:t> -d directory </a:t>
            </a:r>
            <a:r>
              <a:rPr lang="en-IN" dirty="0" err="1"/>
              <a:t>javafilename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b="1" dirty="0"/>
              <a:t>For </a:t>
            </a:r>
            <a:r>
              <a:rPr lang="en-IN" b="1" dirty="0" smtClean="0"/>
              <a:t>example</a:t>
            </a:r>
            <a:endParaRPr lang="en-IN" b="1" dirty="0"/>
          </a:p>
          <a:p>
            <a:pPr marL="0" indent="0">
              <a:buNone/>
            </a:pPr>
            <a:r>
              <a:rPr lang="en-IN" dirty="0" err="1"/>
              <a:t>javac</a:t>
            </a:r>
            <a:r>
              <a:rPr lang="en-IN" dirty="0"/>
              <a:t> -d . Simple.java </a:t>
            </a:r>
          </a:p>
        </p:txBody>
      </p:sp>
    </p:spTree>
    <p:extLst>
      <p:ext uri="{BB962C8B-B14F-4D97-AF65-F5344CB8AC3E}">
        <p14:creationId xmlns:p14="http://schemas.microsoft.com/office/powerpoint/2010/main" val="195456556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run java package 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8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You </a:t>
            </a:r>
            <a:r>
              <a:rPr lang="en-IN" dirty="0"/>
              <a:t>need to use fully qualified name e.g. </a:t>
            </a:r>
            <a:r>
              <a:rPr lang="en-IN" dirty="0" err="1"/>
              <a:t>mypack.Simple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 to run the class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To Compile: </a:t>
            </a:r>
            <a:r>
              <a:rPr lang="en-IN" b="1" dirty="0" err="1"/>
              <a:t>javac</a:t>
            </a:r>
            <a:r>
              <a:rPr lang="en-IN" b="1" dirty="0"/>
              <a:t> -d . Simple.java</a:t>
            </a:r>
          </a:p>
          <a:p>
            <a:pPr marL="0" indent="0">
              <a:buNone/>
            </a:pPr>
            <a:r>
              <a:rPr lang="en-IN" b="1" dirty="0"/>
              <a:t>To Run: java </a:t>
            </a:r>
            <a:r>
              <a:rPr lang="en-IN" b="1" dirty="0" err="1"/>
              <a:t>mypack.Simple</a:t>
            </a:r>
            <a:endParaRPr lang="en-IN" b="1" dirty="0"/>
          </a:p>
          <a:p>
            <a:pPr marL="0" indent="0">
              <a:buNone/>
            </a:pPr>
            <a:r>
              <a:rPr lang="en-IN" dirty="0" err="1"/>
              <a:t>Output:Welcome</a:t>
            </a:r>
            <a:r>
              <a:rPr lang="en-IN" dirty="0"/>
              <a:t> to package</a:t>
            </a:r>
          </a:p>
          <a:p>
            <a:pPr marL="0" indent="0">
              <a:buNone/>
            </a:pPr>
            <a:r>
              <a:rPr lang="en-IN" dirty="0"/>
              <a:t>The -d is a switch that tells the compiler where to put the class file i.e. it represents destination. The . represents the current folder.</a:t>
            </a:r>
          </a:p>
        </p:txBody>
      </p:sp>
    </p:spTree>
    <p:extLst>
      <p:ext uri="{BB962C8B-B14F-4D97-AF65-F5344CB8AC3E}">
        <p14:creationId xmlns:p14="http://schemas.microsoft.com/office/powerpoint/2010/main" val="124618416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How to access package from another package?</a:t>
            </a:r>
          </a:p>
          <a:p>
            <a:pPr marL="0" indent="0">
              <a:buNone/>
            </a:pPr>
            <a:r>
              <a:rPr lang="en-IN" dirty="0"/>
              <a:t>There are three ways to access the package from outside the package</a:t>
            </a:r>
            <a:r>
              <a:rPr lang="en-IN" dirty="0" smtClean="0"/>
              <a:t>.</a:t>
            </a:r>
            <a:endParaRPr lang="en-IN" dirty="0"/>
          </a:p>
          <a:p>
            <a:pPr marL="228600" lvl="1" indent="0">
              <a:buNone/>
            </a:pPr>
            <a:r>
              <a:rPr lang="en-IN" dirty="0" smtClean="0"/>
              <a:t>1. import </a:t>
            </a:r>
            <a:r>
              <a:rPr lang="en-IN" dirty="0"/>
              <a:t>package.*;</a:t>
            </a:r>
          </a:p>
          <a:p>
            <a:pPr marL="228600" lvl="1" indent="0">
              <a:buNone/>
            </a:pPr>
            <a:r>
              <a:rPr lang="en-IN" dirty="0" smtClean="0"/>
              <a:t>2. import </a:t>
            </a:r>
            <a:r>
              <a:rPr lang="en-IN" dirty="0" err="1"/>
              <a:t>package.classname</a:t>
            </a:r>
            <a:r>
              <a:rPr lang="en-IN" dirty="0"/>
              <a:t>;</a:t>
            </a:r>
          </a:p>
          <a:p>
            <a:pPr marL="228600" lvl="1" indent="0">
              <a:buNone/>
            </a:pPr>
            <a:r>
              <a:rPr lang="en-IN" dirty="0" smtClean="0"/>
              <a:t>3. fully </a:t>
            </a:r>
            <a:r>
              <a:rPr lang="en-IN" dirty="0"/>
              <a:t>qualified name</a:t>
            </a:r>
          </a:p>
        </p:txBody>
      </p:sp>
    </p:spTree>
    <p:extLst>
      <p:ext uri="{BB962C8B-B14F-4D97-AF65-F5344CB8AC3E}">
        <p14:creationId xmlns:p14="http://schemas.microsoft.com/office/powerpoint/2010/main" val="252524023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810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/>
              <a:t>1) Using packagename.*</a:t>
            </a:r>
          </a:p>
          <a:p>
            <a:pPr marL="0" indent="0">
              <a:buNone/>
            </a:pPr>
            <a:r>
              <a:rPr lang="en-IN" dirty="0" smtClean="0"/>
              <a:t>Example </a:t>
            </a:r>
            <a:r>
              <a:rPr lang="en-IN" dirty="0"/>
              <a:t>of package that import the packagename.*</a:t>
            </a:r>
          </a:p>
          <a:p>
            <a:pPr marL="0" indent="0">
              <a:buNone/>
            </a:pPr>
            <a:r>
              <a:rPr lang="en-IN" dirty="0"/>
              <a:t>//save by A.java  </a:t>
            </a:r>
          </a:p>
          <a:p>
            <a:pPr marL="0" indent="0">
              <a:buNone/>
            </a:pPr>
            <a:r>
              <a:rPr lang="en-IN" dirty="0"/>
              <a:t>package pack;  </a:t>
            </a:r>
          </a:p>
          <a:p>
            <a:pPr marL="0" indent="0">
              <a:buNone/>
            </a:pPr>
            <a:r>
              <a:rPr lang="en-IN" dirty="0"/>
              <a:t>public class A{  </a:t>
            </a:r>
          </a:p>
          <a:p>
            <a:pPr marL="0" indent="0">
              <a:buNone/>
            </a:pPr>
            <a:r>
              <a:rPr lang="en-IN" dirty="0"/>
              <a:t>  public void 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import pack.*;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A </a:t>
            </a:r>
            <a:r>
              <a:rPr lang="en-IN" dirty="0" err="1"/>
              <a:t>obj</a:t>
            </a:r>
            <a:r>
              <a:rPr lang="en-IN" dirty="0"/>
              <a:t> = new A();  </a:t>
            </a:r>
          </a:p>
          <a:p>
            <a:pPr marL="0" indent="0">
              <a:buNone/>
            </a:pPr>
            <a:r>
              <a:rPr lang="en-IN" dirty="0"/>
              <a:t>   obj.msg();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 err="1"/>
              <a:t>Output:Hello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80324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/>
              <a:t>2) Using </a:t>
            </a:r>
            <a:r>
              <a:rPr lang="en-IN" b="1" dirty="0" err="1" smtClean="0"/>
              <a:t>packagename.classname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//save by A.java  </a:t>
            </a:r>
          </a:p>
          <a:p>
            <a:pPr marL="0" indent="0">
              <a:buNone/>
            </a:pPr>
            <a:r>
              <a:rPr lang="en-IN" dirty="0"/>
              <a:t>package pack;  </a:t>
            </a:r>
          </a:p>
          <a:p>
            <a:pPr marL="0" indent="0">
              <a:buNone/>
            </a:pPr>
            <a:r>
              <a:rPr lang="en-IN" dirty="0"/>
              <a:t>public class A{  </a:t>
            </a:r>
          </a:p>
          <a:p>
            <a:pPr marL="0" indent="0">
              <a:buNone/>
            </a:pPr>
            <a:r>
              <a:rPr lang="en-IN" dirty="0"/>
              <a:t>  public void 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pack.A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A </a:t>
            </a:r>
            <a:r>
              <a:rPr lang="en-IN" dirty="0" err="1"/>
              <a:t>obj</a:t>
            </a:r>
            <a:r>
              <a:rPr lang="en-IN" dirty="0"/>
              <a:t> = new A();  </a:t>
            </a:r>
          </a:p>
          <a:p>
            <a:pPr marL="0" indent="0">
              <a:buNone/>
            </a:pPr>
            <a:r>
              <a:rPr lang="en-IN" dirty="0"/>
              <a:t>   obj.msg();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 err="1"/>
              <a:t>Output:Hello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4601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Modifiers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609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access modifiers </a:t>
            </a:r>
            <a:r>
              <a:rPr lang="en-IN" dirty="0" smtClean="0"/>
              <a:t>specifies </a:t>
            </a:r>
            <a:r>
              <a:rPr lang="en-IN" dirty="0"/>
              <a:t>accessibility (scope) of a data member, method, </a:t>
            </a:r>
            <a:r>
              <a:rPr lang="en-IN" dirty="0" smtClean="0"/>
              <a:t>constructor </a:t>
            </a:r>
            <a:r>
              <a:rPr lang="en-IN" dirty="0"/>
              <a:t>or class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two types of modifiers in java: access modifiers and non-access modifiers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4 types of java access modifiers</a:t>
            </a:r>
            <a:r>
              <a:rPr lang="en-IN" dirty="0" smtClean="0"/>
              <a:t>:</a:t>
            </a:r>
            <a:endParaRPr lang="en-IN" dirty="0"/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private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default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protected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public</a:t>
            </a:r>
          </a:p>
          <a:p>
            <a:pPr algn="just"/>
            <a:r>
              <a:rPr lang="en-IN" dirty="0"/>
              <a:t>There are many non-access modifiers such as static, abstract, synchronized, native, volatile, transient etc. Here, we will learn access modifiers.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99795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81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3) Using fully qualified </a:t>
            </a:r>
            <a:r>
              <a:rPr lang="en-IN" b="1" dirty="0" smtClean="0"/>
              <a:t>name</a:t>
            </a:r>
          </a:p>
          <a:p>
            <a:pPr marL="0" indent="0">
              <a:buNone/>
            </a:pPr>
            <a:r>
              <a:rPr lang="en-IN" dirty="0"/>
              <a:t>//save by A.java  </a:t>
            </a:r>
          </a:p>
          <a:p>
            <a:pPr marL="0" indent="0">
              <a:buNone/>
            </a:pPr>
            <a:r>
              <a:rPr lang="en-IN" dirty="0"/>
              <a:t>package pack;  </a:t>
            </a:r>
          </a:p>
          <a:p>
            <a:pPr marL="0" indent="0">
              <a:buNone/>
            </a:pPr>
            <a:r>
              <a:rPr lang="en-IN" dirty="0"/>
              <a:t>public class A{  </a:t>
            </a:r>
          </a:p>
          <a:p>
            <a:pPr marL="0" indent="0">
              <a:buNone/>
            </a:pPr>
            <a:r>
              <a:rPr lang="en-IN" dirty="0"/>
              <a:t>  public void 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pack.A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</a:t>
            </a:r>
            <a:r>
              <a:rPr lang="en-IN" dirty="0" err="1"/>
              <a:t>pack.A</a:t>
            </a:r>
            <a:r>
              <a:rPr lang="en-IN" dirty="0"/>
              <a:t>();//using fully qualified name  </a:t>
            </a:r>
          </a:p>
          <a:p>
            <a:pPr marL="0" indent="0">
              <a:buNone/>
            </a:pPr>
            <a:r>
              <a:rPr lang="en-IN" dirty="0"/>
              <a:t>   obj.msg();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 err="1"/>
              <a:t>Output:Hello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47000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Mcqs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560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1. Suppose </a:t>
            </a:r>
            <a:r>
              <a:rPr lang="en-IN" dirty="0"/>
              <a:t>a class has public visibility. In this class we define a protected method. Which of the following statements is correct?</a:t>
            </a:r>
          </a:p>
          <a:p>
            <a:pPr marL="0" indent="0">
              <a:buNone/>
            </a:pPr>
            <a:r>
              <a:rPr lang="en-IN" dirty="0"/>
              <a:t>A. This method is only accessible from inside the class itself and from inside all subclasses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In a class, you cannot declare methods with a lower visibility than the visibility of the class in which it is defined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From within protected methods you do not have access to public methods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This method is accessible from within the class itself and from within all classes defined in the same package as the class itself.</a:t>
            </a:r>
          </a:p>
        </p:txBody>
      </p:sp>
    </p:spTree>
    <p:extLst>
      <p:ext uri="{BB962C8B-B14F-4D97-AF65-F5344CB8AC3E}">
        <p14:creationId xmlns:p14="http://schemas.microsoft.com/office/powerpoint/2010/main" val="4191580289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2. Consider </a:t>
            </a:r>
            <a:r>
              <a:rPr lang="en-IN" sz="1400" dirty="0"/>
              <a:t>the following two classes declared and defined in two different packages, what can be added in class B to form what considered a correct access to class A from main() method of class B?</a:t>
            </a:r>
          </a:p>
          <a:p>
            <a:pPr marL="0" indent="0">
              <a:buNone/>
            </a:pPr>
            <a:r>
              <a:rPr lang="en-IN" sz="1400" dirty="0"/>
              <a:t>package </a:t>
            </a:r>
            <a:r>
              <a:rPr lang="en-IN" sz="1400" dirty="0" err="1"/>
              <a:t>subPackage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public class A { </a:t>
            </a:r>
            <a:r>
              <a:rPr lang="en-IN" sz="1400" dirty="0" smtClean="0"/>
              <a:t>}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package </a:t>
            </a:r>
            <a:r>
              <a:rPr lang="en-IN" sz="1400" dirty="0" err="1"/>
              <a:t>anotherPackage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// line 1</a:t>
            </a:r>
          </a:p>
          <a:p>
            <a:pPr marL="0" indent="0">
              <a:buNone/>
            </a:pPr>
            <a:r>
              <a:rPr lang="en-IN" sz="1400" dirty="0"/>
              <a:t>	public class B{</a:t>
            </a:r>
          </a:p>
          <a:p>
            <a:pPr marL="0" indent="0">
              <a:buNone/>
            </a:pPr>
            <a:r>
              <a:rPr lang="en-IN" sz="1400" dirty="0"/>
              <a:t>	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){</a:t>
            </a:r>
          </a:p>
          <a:p>
            <a:pPr marL="0" indent="0">
              <a:buNone/>
            </a:pPr>
            <a:r>
              <a:rPr lang="en-IN" sz="1400" dirty="0"/>
              <a:t>		// line 2</a:t>
            </a:r>
          </a:p>
          <a:p>
            <a:pPr marL="0" indent="0">
              <a:buNone/>
            </a:pPr>
            <a:r>
              <a:rPr lang="en-IN" sz="1400" dirty="0"/>
              <a:t>	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1. At line1 add noting; At line2 add: new A();</a:t>
            </a:r>
          </a:p>
          <a:p>
            <a:pPr marL="0" indent="0">
              <a:buNone/>
            </a:pPr>
            <a:r>
              <a:rPr lang="en-IN" sz="1400" dirty="0"/>
              <a:t>2. At line 1 add: import package.*; at line 2 add : new </a:t>
            </a:r>
            <a:r>
              <a:rPr lang="en-IN" sz="1400" dirty="0" err="1"/>
              <a:t>subPackage.A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3. At line 1 add: import </a:t>
            </a:r>
            <a:r>
              <a:rPr lang="en-IN" sz="1400" dirty="0" err="1"/>
              <a:t>subPackage</a:t>
            </a:r>
            <a:r>
              <a:rPr lang="en-IN" sz="1400" dirty="0"/>
              <a:t>.*; at line 2 add : new A();</a:t>
            </a:r>
          </a:p>
          <a:p>
            <a:pPr marL="0" indent="0">
              <a:buNone/>
            </a:pPr>
            <a:r>
              <a:rPr lang="en-IN" sz="1400" dirty="0"/>
              <a:t>4. At line 1 add: import </a:t>
            </a:r>
            <a:r>
              <a:rPr lang="en-IN" sz="1400" dirty="0" err="1"/>
              <a:t>subPackage.A</a:t>
            </a:r>
            <a:r>
              <a:rPr lang="en-IN" sz="1400" dirty="0"/>
              <a:t>; at line 2 add : new A</a:t>
            </a:r>
            <a:r>
              <a:rPr lang="en-IN" sz="1400" dirty="0" smtClean="0"/>
              <a:t>();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630509"/>
            <a:ext cx="201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ptions</a:t>
            </a:r>
            <a:endParaRPr lang="en-IN" sz="2400" dirty="0" smtClean="0"/>
          </a:p>
          <a:p>
            <a:r>
              <a:rPr lang="en-IN" sz="2400" dirty="0" smtClean="0"/>
              <a:t>A</a:t>
            </a:r>
            <a:r>
              <a:rPr lang="en-IN" sz="2400" dirty="0"/>
              <a:t>. 1 and 2</a:t>
            </a:r>
          </a:p>
          <a:p>
            <a:r>
              <a:rPr lang="en-IN" sz="2400" dirty="0"/>
              <a:t>B. 2 and 4</a:t>
            </a:r>
          </a:p>
          <a:p>
            <a:r>
              <a:rPr lang="en-IN" sz="2400" dirty="0"/>
              <a:t>C. 3 and 4</a:t>
            </a:r>
          </a:p>
          <a:p>
            <a:r>
              <a:rPr lang="en-IN" sz="2400" dirty="0"/>
              <a:t>D. 1 and 3</a:t>
            </a:r>
          </a:p>
        </p:txBody>
      </p:sp>
    </p:spTree>
    <p:extLst>
      <p:ext uri="{BB962C8B-B14F-4D97-AF65-F5344CB8AC3E}">
        <p14:creationId xmlns:p14="http://schemas.microsoft.com/office/powerpoint/2010/main" val="268518652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2334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3. Which </a:t>
            </a:r>
            <a:r>
              <a:rPr lang="en-IN" dirty="0"/>
              <a:t>statements are most accurate regarding the following classes?</a:t>
            </a:r>
          </a:p>
          <a:p>
            <a:pPr marL="0" indent="0">
              <a:buNone/>
            </a:pPr>
            <a:r>
              <a:rPr lang="en-IN" dirty="0"/>
              <a:t>class A{</a:t>
            </a:r>
          </a:p>
          <a:p>
            <a:pPr marL="0" indent="0">
              <a:buNone/>
            </a:pPr>
            <a:r>
              <a:rPr lang="en-IN" dirty="0"/>
              <a:t>        private </a:t>
            </a: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        protected </a:t>
            </a:r>
            <a:r>
              <a:rPr lang="en-IN" dirty="0" err="1"/>
              <a:t>int</a:t>
            </a:r>
            <a:r>
              <a:rPr lang="en-IN" dirty="0"/>
              <a:t> j;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/>
              <a:t>        private </a:t>
            </a:r>
            <a:r>
              <a:rPr lang="en-IN" dirty="0" err="1"/>
              <a:t>int</a:t>
            </a:r>
            <a:r>
              <a:rPr lang="en-IN" dirty="0"/>
              <a:t> k;</a:t>
            </a:r>
          </a:p>
          <a:p>
            <a:pPr marL="0" indent="0">
              <a:buNone/>
            </a:pPr>
            <a:r>
              <a:rPr lang="en-IN" dirty="0"/>
              <a:t>        protected </a:t>
            </a:r>
            <a:r>
              <a:rPr lang="en-IN" dirty="0" err="1"/>
              <a:t>int</a:t>
            </a:r>
            <a:r>
              <a:rPr lang="en-IN" dirty="0"/>
              <a:t> 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An object of B contains data fields i, j, k, m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An object of B contains data fields j, k, m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An object of B contains data fields j, m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An object of B contains data fields k, m.</a:t>
            </a:r>
          </a:p>
        </p:txBody>
      </p:sp>
    </p:spTree>
    <p:extLst>
      <p:ext uri="{BB962C8B-B14F-4D97-AF65-F5344CB8AC3E}">
        <p14:creationId xmlns:p14="http://schemas.microsoft.com/office/powerpoint/2010/main" val="108683303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4. A </a:t>
            </a:r>
            <a:r>
              <a:rPr lang="en-IN" b="1" dirty="0"/>
              <a:t>package is a collection of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smtClean="0"/>
              <a:t>Classes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smtClean="0"/>
              <a:t>Interfaces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Editing </a:t>
            </a:r>
            <a:r>
              <a:rPr lang="en-IN" dirty="0" smtClean="0"/>
              <a:t>tools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Classes and </a:t>
            </a:r>
            <a:r>
              <a:rPr lang="en-IN" dirty="0" smtClean="0"/>
              <a:t>Interfaces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Editing tools and </a:t>
            </a:r>
            <a:r>
              <a:rPr lang="en-IN" dirty="0" smtClean="0"/>
              <a:t>Interfaces</a:t>
            </a:r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IN" b="1" dirty="0"/>
              <a:t>What can directly access and change the value of the variable </a:t>
            </a:r>
            <a:r>
              <a:rPr lang="en-IN" b="1" dirty="0" err="1"/>
              <a:t>qusNo</a:t>
            </a:r>
            <a:r>
              <a:rPr lang="en-IN" b="1" dirty="0"/>
              <a:t>?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com.mypackage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qusNo</a:t>
            </a:r>
            <a:r>
              <a:rPr lang="en-IN" dirty="0"/>
              <a:t> = 100;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Only the Test class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Any class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Any class in </a:t>
            </a:r>
            <a:r>
              <a:rPr lang="en-IN" dirty="0" err="1"/>
              <a:t>com.mypackage</a:t>
            </a:r>
            <a:r>
              <a:rPr lang="en-IN" dirty="0"/>
              <a:t> package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Any class that extends Test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9084821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B</a:t>
            </a:r>
          </a:p>
          <a:p>
            <a:pPr marL="457200" indent="-457200">
              <a:buAutoNum type="arabicPeriod"/>
            </a:pPr>
            <a:r>
              <a:rPr lang="en-US" dirty="0" smtClean="0"/>
              <a:t>D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4733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454143"/>
              </p:ext>
            </p:extLst>
          </p:nvPr>
        </p:nvGraphicFramePr>
        <p:xfrm>
          <a:off x="468313" y="908720"/>
          <a:ext cx="8229600" cy="5184577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6159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Modifier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Private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within the class only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Default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only within the package (package private)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Protected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within the package or and all sub classes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59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Public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Declarations are visible </a:t>
                      </a:r>
                      <a:r>
                        <a:rPr lang="en-IN" dirty="0" smtClean="0">
                          <a:effectLst/>
                        </a:rPr>
                        <a:t>everywhere</a:t>
                      </a:r>
                      <a:endParaRPr lang="en-IN" dirty="0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11862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37051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private access modifier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class A{ 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int</a:t>
            </a:r>
            <a:r>
              <a:rPr lang="en-IN" dirty="0" smtClean="0"/>
              <a:t> data=40; 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voidmsg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System.out.println</a:t>
            </a:r>
            <a:r>
              <a:rPr lang="en-IN" dirty="0" smtClean="0"/>
              <a:t>("Hello java");}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smtClean="0"/>
              <a:t>public class Simple{  </a:t>
            </a:r>
          </a:p>
          <a:p>
            <a:pPr marL="0" indent="0"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 marL="0" indent="0">
              <a:buNone/>
            </a:pPr>
            <a:r>
              <a:rPr lang="en-IN" dirty="0" smtClean="0"/>
              <a:t>   A </a:t>
            </a:r>
            <a:r>
              <a:rPr lang="en-IN" dirty="0" err="1" smtClean="0"/>
              <a:t>obj</a:t>
            </a:r>
            <a:r>
              <a:rPr lang="en-IN" dirty="0" smtClean="0"/>
              <a:t>=new A();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obj.data</a:t>
            </a:r>
            <a:r>
              <a:rPr lang="en-IN" dirty="0" smtClean="0"/>
              <a:t>);//Compile Time Error  </a:t>
            </a:r>
          </a:p>
          <a:p>
            <a:pPr marL="0" indent="0">
              <a:buNone/>
            </a:pPr>
            <a:r>
              <a:rPr lang="en-IN" dirty="0" smtClean="0"/>
              <a:t>   obj.msg();//Compile Time Error  </a:t>
            </a:r>
          </a:p>
          <a:p>
            <a:pPr marL="0" indent="0">
              <a:buNone/>
            </a:pPr>
            <a:r>
              <a:rPr lang="en-IN" dirty="0" smtClean="0"/>
              <a:t>   }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b="1" dirty="0"/>
              <a:t>Role of Private </a:t>
            </a:r>
            <a:r>
              <a:rPr lang="en-IN" b="1" dirty="0" smtClean="0"/>
              <a:t>Constructor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A{  </a:t>
            </a:r>
          </a:p>
          <a:p>
            <a:pPr marL="0" indent="0">
              <a:buNone/>
            </a:pPr>
            <a:r>
              <a:rPr lang="en-IN" dirty="0"/>
              <a:t>private A(){}//private constructor  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msg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System.out.println</a:t>
            </a:r>
            <a:r>
              <a:rPr lang="en-IN" dirty="0"/>
              <a:t>("Hello java");}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public class Simple{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A </a:t>
            </a:r>
            <a:r>
              <a:rPr lang="en-IN" dirty="0" err="1"/>
              <a:t>obj</a:t>
            </a:r>
            <a:r>
              <a:rPr lang="en-IN" dirty="0"/>
              <a:t>=new A();//Compile Time Error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19698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53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default access modifier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save by A.java  </a:t>
            </a:r>
          </a:p>
          <a:p>
            <a:pPr marL="0" indent="0">
              <a:buNone/>
            </a:pPr>
            <a:r>
              <a:rPr lang="en-IN" dirty="0"/>
              <a:t>package pack;  </a:t>
            </a:r>
          </a:p>
          <a:p>
            <a:pPr marL="0" indent="0">
              <a:buNone/>
            </a:pPr>
            <a:r>
              <a:rPr lang="en-IN" dirty="0"/>
              <a:t>class A{  </a:t>
            </a:r>
          </a:p>
          <a:p>
            <a:pPr marL="0" indent="0">
              <a:buNone/>
            </a:pPr>
            <a:r>
              <a:rPr lang="en-IN" dirty="0"/>
              <a:t>  void 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("Hello");}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import pack.*;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A </a:t>
            </a:r>
            <a:r>
              <a:rPr lang="en-IN" dirty="0" err="1"/>
              <a:t>obj</a:t>
            </a:r>
            <a:r>
              <a:rPr lang="en-IN" dirty="0"/>
              <a:t> = new A();//Compile Time Error  </a:t>
            </a:r>
          </a:p>
          <a:p>
            <a:pPr marL="0" indent="0">
              <a:buNone/>
            </a:pPr>
            <a:r>
              <a:rPr lang="en-IN" dirty="0"/>
              <a:t>   obj.msg();//Compile Time Error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0967352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protected access </a:t>
            </a:r>
            <a:r>
              <a:rPr lang="en-IN" sz="1800" b="1" dirty="0" smtClean="0"/>
              <a:t>modifier</a:t>
            </a:r>
          </a:p>
          <a:p>
            <a:pPr marL="0" indent="0">
              <a:buNone/>
            </a:pPr>
            <a:r>
              <a:rPr lang="en-IN" sz="1800" dirty="0"/>
              <a:t>//save by A.java  </a:t>
            </a:r>
          </a:p>
          <a:p>
            <a:pPr marL="0" indent="0">
              <a:buNone/>
            </a:pPr>
            <a:r>
              <a:rPr lang="en-IN" sz="1800" dirty="0"/>
              <a:t>package pack;  </a:t>
            </a:r>
          </a:p>
          <a:p>
            <a:pPr marL="0" indent="0">
              <a:buNone/>
            </a:pPr>
            <a:r>
              <a:rPr lang="en-IN" sz="1800" dirty="0"/>
              <a:t>public class A{  </a:t>
            </a:r>
          </a:p>
          <a:p>
            <a:pPr marL="0" indent="0">
              <a:buNone/>
            </a:pPr>
            <a:r>
              <a:rPr lang="en-IN" sz="1800" dirty="0"/>
              <a:t>protected void </a:t>
            </a:r>
            <a:r>
              <a:rPr lang="en-IN" sz="1800" dirty="0" err="1"/>
              <a:t>msg</a:t>
            </a:r>
            <a:r>
              <a:rPr lang="en-IN" sz="1800" dirty="0"/>
              <a:t>(){</a:t>
            </a:r>
            <a:r>
              <a:rPr lang="en-IN" sz="1800" dirty="0" err="1"/>
              <a:t>System.out.println</a:t>
            </a:r>
            <a:r>
              <a:rPr lang="en-IN" sz="1800" dirty="0"/>
              <a:t>("Hello");}  </a:t>
            </a:r>
          </a:p>
          <a:p>
            <a:pPr marL="0" indent="0">
              <a:buNone/>
            </a:pPr>
            <a:r>
              <a:rPr lang="en-IN" sz="1800" dirty="0"/>
              <a:t>}  </a:t>
            </a:r>
          </a:p>
          <a:p>
            <a:pPr marL="0" indent="0">
              <a:buNone/>
            </a:pPr>
            <a:r>
              <a:rPr lang="en-IN" sz="1800" dirty="0"/>
              <a:t>//save by B.java  </a:t>
            </a:r>
          </a:p>
          <a:p>
            <a:pPr marL="0" indent="0">
              <a:buNone/>
            </a:pPr>
            <a:r>
              <a:rPr lang="en-IN" sz="1800" dirty="0"/>
              <a:t>package </a:t>
            </a:r>
            <a:r>
              <a:rPr lang="en-IN" sz="1800" dirty="0" err="1"/>
              <a:t>mypack</a:t>
            </a:r>
            <a:r>
              <a:rPr lang="en-IN" sz="1800" dirty="0"/>
              <a:t>;  </a:t>
            </a:r>
          </a:p>
          <a:p>
            <a:pPr marL="0" indent="0">
              <a:buNone/>
            </a:pPr>
            <a:r>
              <a:rPr lang="en-IN" sz="1800" dirty="0"/>
              <a:t>import pack.*;  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class B extends A{  </a:t>
            </a:r>
          </a:p>
          <a:p>
            <a:pPr marL="0" indent="0">
              <a:buNone/>
            </a:pPr>
            <a:r>
              <a:rPr lang="en-IN" sz="1800" dirty="0"/>
              <a:t>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  </a:t>
            </a:r>
          </a:p>
          <a:p>
            <a:pPr marL="0" indent="0">
              <a:buNone/>
            </a:pPr>
            <a:r>
              <a:rPr lang="en-IN" sz="1800" dirty="0"/>
              <a:t>   B </a:t>
            </a:r>
            <a:r>
              <a:rPr lang="en-IN" sz="1800" dirty="0" err="1"/>
              <a:t>obj</a:t>
            </a:r>
            <a:r>
              <a:rPr lang="en-IN" sz="1800" dirty="0"/>
              <a:t> = new B();  </a:t>
            </a:r>
          </a:p>
          <a:p>
            <a:pPr marL="0" indent="0">
              <a:buNone/>
            </a:pPr>
            <a:r>
              <a:rPr lang="en-IN" sz="1800" dirty="0"/>
              <a:t>   obj.msg();  </a:t>
            </a:r>
          </a:p>
          <a:p>
            <a:pPr marL="0" indent="0">
              <a:buNone/>
            </a:pPr>
            <a:r>
              <a:rPr lang="en-IN" sz="1800" dirty="0"/>
              <a:t>  }  </a:t>
            </a:r>
          </a:p>
          <a:p>
            <a:pPr marL="0" indent="0">
              <a:buNone/>
            </a:pPr>
            <a:r>
              <a:rPr lang="en-IN" sz="1800" dirty="0"/>
              <a:t>}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Output:Hello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1176000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1800" b="1" dirty="0"/>
              <a:t>public </a:t>
            </a:r>
            <a:r>
              <a:rPr lang="en-IN" sz="1800" b="1" dirty="0" smtClean="0"/>
              <a:t>access modifier</a:t>
            </a:r>
          </a:p>
          <a:p>
            <a:pPr marL="0" indent="0">
              <a:buNone/>
            </a:pPr>
            <a:r>
              <a:rPr lang="en-IN" sz="1800" dirty="0"/>
              <a:t>//save by A.java  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package pack;  </a:t>
            </a:r>
          </a:p>
          <a:p>
            <a:pPr marL="0" indent="0">
              <a:buNone/>
            </a:pPr>
            <a:r>
              <a:rPr lang="en-IN" sz="1800" dirty="0"/>
              <a:t>public class A{  </a:t>
            </a:r>
          </a:p>
          <a:p>
            <a:pPr marL="0" indent="0">
              <a:buNone/>
            </a:pPr>
            <a:r>
              <a:rPr lang="en-IN" sz="1800" dirty="0"/>
              <a:t>public void </a:t>
            </a:r>
            <a:r>
              <a:rPr lang="en-IN" sz="1800" dirty="0" err="1"/>
              <a:t>msg</a:t>
            </a:r>
            <a:r>
              <a:rPr lang="en-IN" sz="1800" dirty="0"/>
              <a:t>(){</a:t>
            </a:r>
            <a:r>
              <a:rPr lang="en-IN" sz="1800" dirty="0" err="1"/>
              <a:t>System.out.println</a:t>
            </a:r>
            <a:r>
              <a:rPr lang="en-IN" sz="1800" dirty="0"/>
              <a:t>("Hello");}  </a:t>
            </a:r>
          </a:p>
          <a:p>
            <a:pPr marL="0" indent="0">
              <a:buNone/>
            </a:pPr>
            <a:r>
              <a:rPr lang="en-IN" sz="1800" dirty="0"/>
              <a:t>}  </a:t>
            </a:r>
          </a:p>
          <a:p>
            <a:pPr marL="0" indent="0">
              <a:buNone/>
            </a:pPr>
            <a:r>
              <a:rPr lang="en-IN" sz="1800" dirty="0"/>
              <a:t>//save by B.java  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package </a:t>
            </a:r>
            <a:r>
              <a:rPr lang="en-IN" sz="1800" dirty="0" err="1"/>
              <a:t>mypack</a:t>
            </a:r>
            <a:r>
              <a:rPr lang="en-IN" sz="1800" dirty="0"/>
              <a:t>;  </a:t>
            </a:r>
          </a:p>
          <a:p>
            <a:pPr marL="0" indent="0">
              <a:buNone/>
            </a:pPr>
            <a:r>
              <a:rPr lang="en-IN" sz="1800" dirty="0"/>
              <a:t>import pack.*;  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class B{  </a:t>
            </a:r>
          </a:p>
          <a:p>
            <a:pPr marL="0" indent="0">
              <a:buNone/>
            </a:pPr>
            <a:r>
              <a:rPr lang="en-IN" sz="1800" dirty="0"/>
              <a:t>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  </a:t>
            </a:r>
          </a:p>
          <a:p>
            <a:pPr marL="0" indent="0">
              <a:buNone/>
            </a:pPr>
            <a:r>
              <a:rPr lang="en-IN" sz="1800" dirty="0"/>
              <a:t>   A </a:t>
            </a:r>
            <a:r>
              <a:rPr lang="en-IN" sz="1800" dirty="0" err="1"/>
              <a:t>obj</a:t>
            </a:r>
            <a:r>
              <a:rPr lang="en-IN" sz="1800" dirty="0"/>
              <a:t> = new A();  </a:t>
            </a:r>
          </a:p>
          <a:p>
            <a:pPr marL="0" indent="0">
              <a:buNone/>
            </a:pPr>
            <a:r>
              <a:rPr lang="en-IN" sz="1800" dirty="0"/>
              <a:t>   obj.msg();  </a:t>
            </a:r>
          </a:p>
          <a:p>
            <a:pPr marL="0" indent="0">
              <a:buNone/>
            </a:pPr>
            <a:r>
              <a:rPr lang="en-IN" sz="1800" dirty="0"/>
              <a:t>  }  </a:t>
            </a:r>
          </a:p>
          <a:p>
            <a:pPr marL="0" indent="0">
              <a:buNone/>
            </a:pPr>
            <a:r>
              <a:rPr lang="en-IN" sz="1800" dirty="0"/>
              <a:t>}  </a:t>
            </a:r>
          </a:p>
          <a:p>
            <a:pPr marL="0" indent="0">
              <a:buNone/>
            </a:pPr>
            <a:r>
              <a:rPr lang="en-IN" sz="1800" dirty="0" err="1"/>
              <a:t>Output:Hello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511036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467869"/>
              </p:ext>
            </p:extLst>
          </p:nvPr>
        </p:nvGraphicFramePr>
        <p:xfrm>
          <a:off x="467542" y="764705"/>
          <a:ext cx="8352930" cy="5112566"/>
        </p:xfrm>
        <a:graphic>
          <a:graphicData uri="http://schemas.openxmlformats.org/drawingml/2006/table">
            <a:tbl>
              <a:tblPr/>
              <a:tblGrid>
                <a:gridCol w="1670586"/>
                <a:gridCol w="1670586"/>
                <a:gridCol w="1670586"/>
                <a:gridCol w="1670586"/>
                <a:gridCol w="1670586"/>
              </a:tblGrid>
              <a:tr h="149851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Access </a:t>
                      </a:r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Modifier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class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Private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Default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7881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Protected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Public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88866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096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21337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1539</Words>
  <Application>Microsoft Office PowerPoint</Application>
  <PresentationFormat>On-screen Show (4:3)</PresentationFormat>
  <Paragraphs>314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Smart_ppt_Theme</vt:lpstr>
      <vt:lpstr>Access Modifiers</vt:lpstr>
      <vt:lpstr>Access Modifiers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Modifiers - class</vt:lpstr>
      <vt:lpstr>PowerPoint Presentation</vt:lpstr>
      <vt:lpstr>PowerPoint Presentation</vt:lpstr>
      <vt:lpstr>Package</vt:lpstr>
      <vt:lpstr>PowerPoint Presentation</vt:lpstr>
      <vt:lpstr>PowerPoint Presentation</vt:lpstr>
      <vt:lpstr>How to run java package program </vt:lpstr>
      <vt:lpstr>PowerPoint Presentation</vt:lpstr>
      <vt:lpstr>PowerPoint Presentation</vt:lpstr>
      <vt:lpstr>PowerPoint Presentation</vt:lpstr>
      <vt:lpstr>PowerPoint Presentation</vt:lpstr>
      <vt:lpstr>Mcqs </vt:lpstr>
      <vt:lpstr>PowerPoint Presentation</vt:lpstr>
      <vt:lpstr>PowerPoint Presentation</vt:lpstr>
      <vt:lpstr>PowerPoint Presentation</vt:lpstr>
      <vt:lpstr>Answers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User4</dc:creator>
  <cp:lastModifiedBy>User4</cp:lastModifiedBy>
  <cp:revision>30</cp:revision>
  <dcterms:created xsi:type="dcterms:W3CDTF">2019-01-21T11:24:34Z</dcterms:created>
  <dcterms:modified xsi:type="dcterms:W3CDTF">2019-01-22T06:44:02Z</dcterms:modified>
</cp:coreProperties>
</file>