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sldIdLst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9" r:id="rId21"/>
    <p:sldId id="278" r:id="rId22"/>
    <p:sldId id="279" r:id="rId23"/>
    <p:sldId id="280" r:id="rId24"/>
    <p:sldId id="281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31CE7-04EC-4347-9CAE-A40B1932029A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324E9-1B0E-4A8C-B1F3-81B6A9388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6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324E9-1B0E-4A8C-B1F3-81B6A9388B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18700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3903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83871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96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24991"/>
      </p:ext>
    </p:extLst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476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8974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1739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59341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7967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625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4532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75997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035303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41846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2192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14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8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758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44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26695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7374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35740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602963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5373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1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4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ABSTRACTION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5641004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Rule: If there is any abstract method in a class, that class must be abstract.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smtClean="0"/>
              <a:t>Bike12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r>
              <a:rPr lang="en-IN" dirty="0"/>
              <a:t>}  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Rule: If you are extending any abstract class that have abstract method, you must either provide the implementation of the method or make this class abstract.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42469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Interface in Java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8349705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9691" y="1556792"/>
            <a:ext cx="8496944" cy="4639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 </a:t>
            </a:r>
            <a:r>
              <a:rPr lang="en-IN" sz="25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interface in java</a:t>
            </a: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is a blueprint of a class. It has static constants and abstract 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interface in java is </a:t>
            </a:r>
            <a:r>
              <a:rPr lang="en-IN" sz="25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mechanism to achieve abstraction</a:t>
            </a: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There can be only abstract methods in the java interface not method body. It is used to achieve abstraction and multiple inheritance in Java.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Java Interface also </a:t>
            </a:r>
            <a:r>
              <a:rPr lang="en-IN" sz="25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represents IS-A relationship</a:t>
            </a:r>
            <a:r>
              <a:rPr lang="en-IN" sz="2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It cannot be instantiated just like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159294007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Why use Java interface?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mainly three reasons to use interface. They are given below.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 is used to achieve abstraction.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By interface, we can support the functionality of multiple inheritance.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It can be used to achieve loose coupling.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35449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Internal addition by compiler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java compiler adds public and abstract keywords before the interface method. More, it adds public, static and final keywords before data members.</a:t>
            </a:r>
          </a:p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1"/>
          <a:stretch/>
        </p:blipFill>
        <p:spPr bwMode="auto">
          <a:xfrm>
            <a:off x="427170" y="3068960"/>
            <a:ext cx="8465309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9076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Understanding relationship between classes and interfaces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658" y="1676400"/>
            <a:ext cx="8765862" cy="347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875329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Interface Example: </a:t>
            </a:r>
            <a:r>
              <a:rPr lang="en-IN" dirty="0" err="1"/>
              <a:t>Drawable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//Interface declaration: by first user  </a:t>
            </a:r>
          </a:p>
          <a:p>
            <a:pPr marL="0" indent="0">
              <a:buNone/>
            </a:pPr>
            <a:r>
              <a:rPr lang="en-IN" b="1" dirty="0"/>
              <a:t>interface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draw();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//Implementation: by second user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Rectangle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draw(){</a:t>
            </a:r>
            <a:r>
              <a:rPr lang="en-IN" dirty="0" err="1"/>
              <a:t>System.out.println</a:t>
            </a:r>
            <a:r>
              <a:rPr lang="en-IN" dirty="0"/>
              <a:t>("drawing rectangle</a:t>
            </a:r>
            <a:r>
              <a:rPr lang="en-IN" dirty="0" smtClean="0"/>
              <a:t>");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74191" y="1556792"/>
            <a:ext cx="4038600" cy="4297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Circle </a:t>
            </a:r>
            <a:r>
              <a:rPr lang="en-IN" b="1" dirty="0"/>
              <a:t>implements</a:t>
            </a:r>
            <a:r>
              <a:rPr lang="en-IN" dirty="0"/>
              <a:t> </a:t>
            </a:r>
            <a:r>
              <a:rPr lang="en-IN" dirty="0" err="1"/>
              <a:t>Drawable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draw(){</a:t>
            </a:r>
            <a:r>
              <a:rPr lang="en-IN" dirty="0" err="1"/>
              <a:t>System.out.println</a:t>
            </a:r>
            <a:r>
              <a:rPr lang="en-IN" dirty="0"/>
              <a:t>("drawing circle");}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//Using interface: by third user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TestInterface1{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 err="1"/>
              <a:t>Drawable</a:t>
            </a:r>
            <a:r>
              <a:rPr lang="en-IN" dirty="0"/>
              <a:t> d=</a:t>
            </a:r>
            <a:r>
              <a:rPr lang="en-IN" b="1" dirty="0"/>
              <a:t>new</a:t>
            </a:r>
            <a:r>
              <a:rPr lang="en-IN" dirty="0"/>
              <a:t> Circle();//In real scenario, object is provided by method e.g. </a:t>
            </a:r>
            <a:r>
              <a:rPr lang="en-IN" dirty="0" err="1"/>
              <a:t>getDrawable</a:t>
            </a:r>
            <a:r>
              <a:rPr lang="en-IN" dirty="0"/>
              <a:t>()  </a:t>
            </a:r>
          </a:p>
          <a:p>
            <a:pPr marL="0" indent="0">
              <a:buNone/>
            </a:pPr>
            <a:r>
              <a:rPr lang="en-IN" dirty="0" err="1"/>
              <a:t>d.draw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286497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Difference between abstract class and interface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47596"/>
              </p:ext>
            </p:extLst>
          </p:nvPr>
        </p:nvGraphicFramePr>
        <p:xfrm>
          <a:off x="395536" y="1475656"/>
          <a:ext cx="8496946" cy="4743860"/>
        </p:xfrm>
        <a:graphic>
          <a:graphicData uri="http://schemas.openxmlformats.org/drawingml/2006/table">
            <a:tbl>
              <a:tblPr/>
              <a:tblGrid>
                <a:gridCol w="4248473"/>
                <a:gridCol w="4248473"/>
              </a:tblGrid>
              <a:tr h="39352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class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C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83061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1) Abstract class can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have abstract and non-abstract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methods.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can have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abstract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methods. Since Java 8, it can have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default and static methods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also.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doesn't support multiple inheritance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supports multiple inheritance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5683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have final, non-final, static and non-static variables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has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only static and final variables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265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4) Abstract class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 provide the implementation of interface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can't provide the implementation of abstract class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5) The </a:t>
                      </a: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abstract keyword</a:t>
                      </a:r>
                      <a:r>
                        <a:rPr lang="en-IN" sz="1600" b="0" i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is used to declare abstract class.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interface keyword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is used to declare interface.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84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6) </a:t>
                      </a: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class Shape{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void draw();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Example: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interface </a:t>
                      </a:r>
                      <a:r>
                        <a:rPr lang="en-IN" sz="1600" b="0" i="0" dirty="0" err="1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Drawable</a:t>
                      </a: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void draw();</a:t>
                      </a:r>
                      <a:b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IN" sz="1600" b="0" i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48046" marR="48046" marT="48046" marB="4804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445421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Can abstract class have constructors in Java?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Can abstract class implements interface in Java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does they require to implement all methods?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abstract class be final in Java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will happen if we define a concrete method in an interface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will happen if we not initialize variables in an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 create object for an interface?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23231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78768"/>
          </a:xfrm>
        </p:spPr>
        <p:txBody>
          <a:bodyPr/>
          <a:lstStyle/>
          <a:p>
            <a:r>
              <a:rPr lang="en-US" dirty="0" err="1" smtClean="0"/>
              <a:t>Mcqs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60987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1.  Determine </a:t>
            </a:r>
            <a:r>
              <a:rPr lang="en-IN" dirty="0"/>
              <a:t>output of the following code.</a:t>
            </a:r>
          </a:p>
          <a:p>
            <a:pPr marL="0" indent="0">
              <a:buNone/>
            </a:pPr>
            <a:r>
              <a:rPr lang="en-IN" dirty="0"/>
              <a:t>interface A {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C {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D extends C {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B extends D implements A {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Test extends Thread{</a:t>
            </a:r>
          </a:p>
          <a:p>
            <a:pPr marL="0" indent="0">
              <a:buNone/>
            </a:pPr>
            <a:r>
              <a:rPr lang="en-IN" dirty="0"/>
              <a:t>  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    B </a:t>
            </a:r>
            <a:r>
              <a:rPr lang="en-IN" dirty="0" err="1"/>
              <a:t>b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r>
              <a:rPr lang="en-IN" dirty="0"/>
              <a:t>                if (b </a:t>
            </a:r>
            <a:r>
              <a:rPr lang="en-IN" dirty="0" err="1"/>
              <a:t>instanceof</a:t>
            </a:r>
            <a:r>
              <a:rPr lang="en-IN" dirty="0"/>
              <a:t> A)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System.out.println</a:t>
            </a:r>
            <a:r>
              <a:rPr lang="en-IN" dirty="0"/>
              <a:t>("b is an instance of A");</a:t>
            </a:r>
          </a:p>
          <a:p>
            <a:pPr marL="0" indent="0">
              <a:buNone/>
            </a:pPr>
            <a:r>
              <a:rPr lang="en-IN" dirty="0"/>
              <a:t>                if (b </a:t>
            </a:r>
            <a:r>
              <a:rPr lang="en-IN" dirty="0" err="1"/>
              <a:t>instanceof</a:t>
            </a:r>
            <a:r>
              <a:rPr lang="en-IN" dirty="0"/>
              <a:t> C)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  <a:r>
              <a:rPr lang="en-IN" dirty="0" err="1"/>
              <a:t>System.out.println</a:t>
            </a:r>
            <a:r>
              <a:rPr lang="en-IN" dirty="0"/>
              <a:t>("b is an instance of C");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Nothing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b is an instance of A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b is an instance of C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b is an instance of A followed by b is an instance of C.</a:t>
            </a:r>
          </a:p>
        </p:txBody>
      </p:sp>
    </p:spTree>
    <p:extLst>
      <p:ext uri="{BB962C8B-B14F-4D97-AF65-F5344CB8AC3E}">
        <p14:creationId xmlns:p14="http://schemas.microsoft.com/office/powerpoint/2010/main" val="238302105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 class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class that is declared with abstract keyword, is known as abstract class in java. It can have abstract and non-abstract methods (method with body).</a:t>
            </a:r>
          </a:p>
          <a:p>
            <a:pPr algn="just"/>
            <a:r>
              <a:rPr lang="en-IN" dirty="0"/>
              <a:t>Before learning java abstract class, let's understand the abstraction in java first.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58381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37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IN" dirty="0"/>
              <a:t>Given the following piece of code:</a:t>
            </a:r>
          </a:p>
          <a:p>
            <a:pPr marL="0" indent="0">
              <a:buNone/>
            </a:pPr>
            <a:r>
              <a:rPr lang="en-IN" dirty="0"/>
              <a:t>public interface Guard{</a:t>
            </a:r>
          </a:p>
          <a:p>
            <a:pPr marL="0" indent="0">
              <a:buNone/>
            </a:pPr>
            <a:r>
              <a:rPr lang="en-IN" dirty="0"/>
              <a:t>        void </a:t>
            </a:r>
            <a:r>
              <a:rPr lang="en-IN" dirty="0" err="1"/>
              <a:t>doYourJob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abstract public class Dog implements Guard{ }</a:t>
            </a:r>
          </a:p>
          <a:p>
            <a:pPr marL="0" indent="0">
              <a:buNone/>
            </a:pPr>
            <a:r>
              <a:rPr lang="en-IN" b="1" dirty="0"/>
              <a:t>which of the following statements is correct?</a:t>
            </a:r>
          </a:p>
          <a:p>
            <a:pPr marL="0" indent="0">
              <a:buNone/>
            </a:pPr>
            <a:r>
              <a:rPr lang="en-IN" dirty="0"/>
              <a:t>A. This code will not compile, because method </a:t>
            </a:r>
            <a:r>
              <a:rPr lang="en-IN" dirty="0" err="1"/>
              <a:t>doYourJob</a:t>
            </a:r>
            <a:r>
              <a:rPr lang="en-IN" dirty="0"/>
              <a:t>() in interface Guard must be defined abstract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This code will not compile, because class Dog must implement method </a:t>
            </a:r>
            <a:r>
              <a:rPr lang="en-IN" dirty="0" err="1"/>
              <a:t>doYourJob</a:t>
            </a:r>
            <a:r>
              <a:rPr lang="en-IN" dirty="0"/>
              <a:t>() from interface Guard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This code will not compile, because in the declaration of class Dog we must use the keyword extends instead of implements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This code will compile without any errors.</a:t>
            </a:r>
          </a:p>
        </p:txBody>
      </p:sp>
    </p:spTree>
    <p:extLst>
      <p:ext uri="{BB962C8B-B14F-4D97-AF65-F5344CB8AC3E}">
        <p14:creationId xmlns:p14="http://schemas.microsoft.com/office/powerpoint/2010/main" val="2323787829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13705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/>
              <a:t>3. What will be the output?</a:t>
            </a:r>
          </a:p>
          <a:p>
            <a:pPr marL="0" indent="0">
              <a:buNone/>
            </a:pPr>
            <a:r>
              <a:rPr lang="en-US" sz="1600" dirty="0"/>
              <a:t>interface A{</a:t>
            </a:r>
          </a:p>
          <a:p>
            <a:pPr marL="0" indent="0">
              <a:buNone/>
            </a:pPr>
            <a:r>
              <a:rPr lang="en-US" sz="1600" dirty="0"/>
              <a:t>	public void method();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One{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method(){</a:t>
            </a:r>
          </a:p>
          <a:p>
            <a:pPr marL="0" indent="0">
              <a:buNone/>
            </a:pPr>
            <a:r>
              <a:rPr lang="en-US" sz="1600" dirty="0" err="1" smtClean="0"/>
              <a:t>System.out.println</a:t>
            </a:r>
            <a:r>
              <a:rPr lang="en-US" sz="1600" dirty="0"/>
              <a:t>("Class One method");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class Two extends One implements A{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void method(){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System.out.println</a:t>
            </a:r>
            <a:r>
              <a:rPr lang="en-US" sz="1600" dirty="0"/>
              <a:t>("Class Two method");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public class Test extends Two{</a:t>
            </a:r>
          </a:p>
          <a:p>
            <a:pPr marL="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		A </a:t>
            </a:r>
            <a:r>
              <a:rPr lang="en-US" sz="1600" dirty="0" err="1"/>
              <a:t>a</a:t>
            </a:r>
            <a:r>
              <a:rPr lang="en-US" sz="1600" dirty="0"/>
              <a:t> = new Two();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a.method</a:t>
            </a:r>
            <a:r>
              <a:rPr lang="en-US" sz="1600" dirty="0"/>
              <a:t>();		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A. will print Class One </a:t>
            </a:r>
            <a:r>
              <a:rPr lang="en-US" sz="1600" dirty="0" smtClean="0"/>
              <a:t>method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B. will print Class Two </a:t>
            </a:r>
            <a:r>
              <a:rPr lang="en-US" sz="1600" dirty="0" smtClean="0"/>
              <a:t>method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C. compiles fine but print </a:t>
            </a:r>
            <a:r>
              <a:rPr lang="en-US" sz="1600" dirty="0" smtClean="0"/>
              <a:t>nothing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D. Compilation </a:t>
            </a:r>
            <a:r>
              <a:rPr lang="en-US" sz="1600" dirty="0" smtClean="0"/>
              <a:t>Error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E. None of these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422565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353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IN" dirty="0"/>
              <a:t>Which two of the following are legal declarations for abstract classes and interfaces?</a:t>
            </a:r>
          </a:p>
          <a:p>
            <a:pPr marL="0" indent="0">
              <a:buNone/>
            </a:pPr>
            <a:r>
              <a:rPr lang="en-IN" dirty="0"/>
              <a:t>1. final abstract class Test {}</a:t>
            </a:r>
          </a:p>
          <a:p>
            <a:pPr marL="0" indent="0">
              <a:buNone/>
            </a:pPr>
            <a:r>
              <a:rPr lang="en-IN" dirty="0"/>
              <a:t>2. public static interface Test {}</a:t>
            </a:r>
          </a:p>
          <a:p>
            <a:pPr marL="0" indent="0">
              <a:buNone/>
            </a:pPr>
            <a:r>
              <a:rPr lang="en-IN" dirty="0"/>
              <a:t>3. final public class Test {}</a:t>
            </a:r>
          </a:p>
          <a:p>
            <a:pPr marL="0" indent="0">
              <a:buNone/>
            </a:pPr>
            <a:r>
              <a:rPr lang="en-IN" dirty="0"/>
              <a:t>4. protected abstract class Test {}</a:t>
            </a:r>
          </a:p>
          <a:p>
            <a:pPr marL="0" indent="0">
              <a:buNone/>
            </a:pPr>
            <a:r>
              <a:rPr lang="en-IN" dirty="0"/>
              <a:t>5. protected interface Test {}</a:t>
            </a:r>
          </a:p>
          <a:p>
            <a:pPr marL="0" indent="0">
              <a:buNone/>
            </a:pPr>
            <a:r>
              <a:rPr lang="en-IN" dirty="0"/>
              <a:t>6. abstract public class Test {}</a:t>
            </a:r>
          </a:p>
          <a:p>
            <a:pPr marL="0" indent="0">
              <a:buNone/>
            </a:pPr>
            <a:r>
              <a:rPr lang="en-IN" dirty="0"/>
              <a:t>A. 1 and </a:t>
            </a:r>
            <a:r>
              <a:rPr lang="en-IN" dirty="0" smtClean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2 and </a:t>
            </a:r>
            <a:r>
              <a:rPr lang="en-IN" dirty="0" smtClean="0"/>
              <a:t>4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3 and </a:t>
            </a:r>
            <a:r>
              <a:rPr lang="en-IN" dirty="0" smtClean="0"/>
              <a:t>5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5 and </a:t>
            </a:r>
            <a:r>
              <a:rPr lang="en-IN" dirty="0" smtClean="0"/>
              <a:t>6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3 and 6</a:t>
            </a:r>
          </a:p>
        </p:txBody>
      </p:sp>
    </p:spTree>
    <p:extLst>
      <p:ext uri="{BB962C8B-B14F-4D97-AF65-F5344CB8AC3E}">
        <p14:creationId xmlns:p14="http://schemas.microsoft.com/office/powerpoint/2010/main" val="356077801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5. </a:t>
            </a:r>
            <a:r>
              <a:rPr lang="en-IN" dirty="0"/>
              <a:t>What will be the output?</a:t>
            </a:r>
          </a:p>
          <a:p>
            <a:pPr marL="0" indent="0">
              <a:buNone/>
            </a:pPr>
            <a:r>
              <a:rPr lang="en-IN" dirty="0"/>
              <a:t>1. public interface </a:t>
            </a:r>
            <a:r>
              <a:rPr lang="en-IN" dirty="0" err="1"/>
              <a:t>InfA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2.       protected String </a:t>
            </a:r>
            <a:r>
              <a:rPr lang="en-IN" dirty="0" err="1"/>
              <a:t>getName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3.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Test implements </a:t>
            </a:r>
            <a:r>
              <a:rPr lang="en-IN" dirty="0" err="1"/>
              <a:t>InfA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public String </a:t>
            </a:r>
            <a:r>
              <a:rPr lang="en-IN" dirty="0" err="1"/>
              <a:t>getName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          return "test-name";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 public static void main 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Test t = new Test();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t.getName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smtClean="0"/>
              <a:t>test-name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Compilation fails due to an error on lines </a:t>
            </a:r>
            <a:r>
              <a:rPr lang="en-IN" dirty="0" smtClean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Compilation fails due to an error on lines </a:t>
            </a:r>
            <a:r>
              <a:rPr lang="en-IN" dirty="0" smtClean="0"/>
              <a:t>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Compilation succeed but Runtime </a:t>
            </a:r>
            <a:r>
              <a:rPr lang="en-IN" dirty="0" smtClean="0"/>
              <a:t>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54618718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</a:t>
            </a:r>
          </a:p>
          <a:p>
            <a:r>
              <a:rPr lang="en-US" dirty="0" smtClean="0"/>
              <a:t>2. d</a:t>
            </a:r>
          </a:p>
          <a:p>
            <a:r>
              <a:rPr lang="en-US" dirty="0" smtClean="0"/>
              <a:t>3. b</a:t>
            </a:r>
          </a:p>
          <a:p>
            <a:r>
              <a:rPr lang="en-US" dirty="0" smtClean="0"/>
              <a:t>4. e</a:t>
            </a:r>
          </a:p>
          <a:p>
            <a:r>
              <a:rPr lang="en-US" dirty="0" smtClean="0"/>
              <a:t>5. b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44425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Abstraction in Java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/>
              <a:t>Abstraction</a:t>
            </a:r>
            <a:r>
              <a:rPr lang="en-IN" dirty="0"/>
              <a:t> is a process of hiding the implementation details and showing only functionality to the user.</a:t>
            </a:r>
          </a:p>
          <a:p>
            <a:pPr algn="just"/>
            <a:r>
              <a:rPr lang="en-IN" dirty="0"/>
              <a:t>Another way, it shows only important things to the user and hides the internal details for example sending </a:t>
            </a:r>
            <a:r>
              <a:rPr lang="en-IN" dirty="0" err="1"/>
              <a:t>sms</a:t>
            </a:r>
            <a:r>
              <a:rPr lang="en-IN" dirty="0"/>
              <a:t>, you just type the text and send the message. You don't know the internal processing about the message delivery.</a:t>
            </a:r>
          </a:p>
          <a:p>
            <a:pPr algn="just"/>
            <a:r>
              <a:rPr lang="en-IN" dirty="0"/>
              <a:t>Abstraction lets you focus on what the object does instead of how it does </a:t>
            </a:r>
            <a:r>
              <a:rPr lang="en-IN" dirty="0" smtClean="0"/>
              <a:t>it.</a:t>
            </a:r>
          </a:p>
          <a:p>
            <a:pPr algn="just"/>
            <a:r>
              <a:rPr lang="en-IN" dirty="0" smtClean="0"/>
              <a:t>There </a:t>
            </a:r>
            <a:r>
              <a:rPr lang="en-IN" dirty="0"/>
              <a:t>are two ways to achieve abstraction in java</a:t>
            </a:r>
          </a:p>
          <a:p>
            <a:pPr marL="800100" lvl="2" indent="0" algn="just">
              <a:buNone/>
            </a:pPr>
            <a:r>
              <a:rPr lang="en-IN" dirty="0"/>
              <a:t>Abstract class (0 to 100%)</a:t>
            </a:r>
          </a:p>
          <a:p>
            <a:pPr marL="800100" lvl="2" indent="0" algn="just">
              <a:buNone/>
            </a:pPr>
            <a:r>
              <a:rPr lang="en-IN" dirty="0"/>
              <a:t>Interface (100</a:t>
            </a:r>
            <a:r>
              <a:rPr lang="en-IN" dirty="0" smtClean="0"/>
              <a:t>%)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82821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 class in Java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 </a:t>
            </a:r>
            <a:r>
              <a:rPr lang="en-IN" dirty="0"/>
              <a:t>class which is declared as abstract is known as an abstract class. It can have </a:t>
            </a:r>
            <a:r>
              <a:rPr lang="en-IN" b="1" dirty="0"/>
              <a:t>abstract and non-abstract methods</a:t>
            </a:r>
            <a:r>
              <a:rPr lang="en-IN" dirty="0"/>
              <a:t>. It needs to be extended and its method implemented. It cannot be instantiated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Points to Remember</a:t>
            </a:r>
          </a:p>
          <a:p>
            <a:r>
              <a:rPr lang="en-IN" dirty="0"/>
              <a:t>An abstract class must be declared with an abstract keyword.</a:t>
            </a:r>
          </a:p>
          <a:p>
            <a:r>
              <a:rPr lang="en-IN" dirty="0"/>
              <a:t>It can have abstract and non-abstract methods.</a:t>
            </a:r>
          </a:p>
          <a:p>
            <a:r>
              <a:rPr lang="en-IN" dirty="0"/>
              <a:t>It cannot be instantiated.</a:t>
            </a:r>
          </a:p>
          <a:p>
            <a:r>
              <a:rPr lang="en-IN" dirty="0"/>
              <a:t>It can have constructors and static methods also.</a:t>
            </a:r>
          </a:p>
          <a:p>
            <a:r>
              <a:rPr lang="en-IN" dirty="0"/>
              <a:t>It can have final methods which will force the subclass not to change the body of the method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/>
              <a:t>Example of abstract </a:t>
            </a:r>
            <a:r>
              <a:rPr lang="en-IN" dirty="0" smtClean="0"/>
              <a:t>class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abstract class A{} </a:t>
            </a:r>
          </a:p>
        </p:txBody>
      </p:sp>
    </p:spTree>
    <p:extLst>
      <p:ext uri="{BB962C8B-B14F-4D97-AF65-F5344CB8AC3E}">
        <p14:creationId xmlns:p14="http://schemas.microsoft.com/office/powerpoint/2010/main" val="39086358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0210" y="836712"/>
            <a:ext cx="3300904" cy="10926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Abstract Method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1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8563" y="2060848"/>
            <a:ext cx="8229600" cy="4297363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verdana"/>
              </a:rPr>
              <a:t>A method that is declared as abstract and does not have implementation is known as abstract method.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abstract method</a:t>
            </a:r>
          </a:p>
          <a:p>
            <a:pPr lvl="1"/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printStatus</a:t>
            </a:r>
            <a:r>
              <a:rPr lang="en-IN" dirty="0"/>
              <a:t>();//no body and abstract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2722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 of abstract class that has abstract method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run();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Honda4 </a:t>
            </a:r>
            <a:r>
              <a:rPr lang="en-IN" b="1" dirty="0"/>
              <a:t>extends</a:t>
            </a:r>
            <a:r>
              <a:rPr lang="en-IN" dirty="0"/>
              <a:t> Bike{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run(){</a:t>
            </a:r>
            <a:r>
              <a:rPr lang="en-IN" dirty="0" err="1"/>
              <a:t>System.out.println</a:t>
            </a:r>
            <a:r>
              <a:rPr lang="en-IN" dirty="0"/>
              <a:t>("running safely..");}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Bike </a:t>
            </a:r>
            <a:r>
              <a:rPr lang="en-IN" dirty="0" err="1"/>
              <a:t>obj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Honda4();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obj.run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running safely.. 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56547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85800"/>
            <a:ext cx="8229600" cy="914400"/>
          </a:xfrm>
        </p:spPr>
        <p:txBody>
          <a:bodyPr/>
          <a:lstStyle/>
          <a:p>
            <a:r>
              <a:rPr lang="en-US" dirty="0" smtClean="0"/>
              <a:t>Example 2:</a:t>
            </a:r>
            <a:r>
              <a:rPr lang="en-IN" i="1" dirty="0" smtClean="0"/>
              <a:t>TestBank.java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abstract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/>
              <a:t>abstract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();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SBI </a:t>
            </a:r>
            <a:r>
              <a:rPr lang="en-IN" b="1" dirty="0"/>
              <a:t>extends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(){</a:t>
            </a:r>
            <a:r>
              <a:rPr lang="en-IN" b="1" dirty="0"/>
              <a:t>return</a:t>
            </a:r>
            <a:r>
              <a:rPr lang="en-IN" dirty="0"/>
              <a:t> 7;}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PNB </a:t>
            </a:r>
            <a:r>
              <a:rPr lang="en-IN" b="1" dirty="0"/>
              <a:t>extends</a:t>
            </a:r>
            <a:r>
              <a:rPr lang="en-IN" dirty="0"/>
              <a:t> Bank{  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getRateOfInterest</a:t>
            </a:r>
            <a:r>
              <a:rPr lang="en-IN" dirty="0"/>
              <a:t>(){</a:t>
            </a:r>
            <a:r>
              <a:rPr lang="en-IN" b="1" dirty="0"/>
              <a:t>return</a:t>
            </a:r>
            <a:r>
              <a:rPr lang="en-IN" dirty="0"/>
              <a:t> 8;}    </a:t>
            </a:r>
          </a:p>
          <a:p>
            <a:pPr marL="0" indent="0">
              <a:buNone/>
            </a:pPr>
            <a:r>
              <a:rPr lang="en-IN" dirty="0"/>
              <a:t>}  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441192"/>
            <a:ext cx="40386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TestBank</a:t>
            </a:r>
            <a:r>
              <a:rPr lang="en-IN" dirty="0"/>
              <a:t>{  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  </a:t>
            </a:r>
          </a:p>
          <a:p>
            <a:pPr marL="0" indent="0">
              <a:buNone/>
            </a:pPr>
            <a:r>
              <a:rPr lang="en-IN" dirty="0"/>
              <a:t>Bank b;  </a:t>
            </a:r>
          </a:p>
          <a:p>
            <a:pPr marL="0" indent="0">
              <a:buNone/>
            </a:pPr>
            <a:r>
              <a:rPr lang="en-IN" dirty="0"/>
              <a:t>b=</a:t>
            </a:r>
            <a:r>
              <a:rPr lang="en-IN" b="1" dirty="0"/>
              <a:t>new</a:t>
            </a:r>
            <a:r>
              <a:rPr lang="en-IN" dirty="0"/>
              <a:t> SBI();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("Rate of Interest is: "+</a:t>
            </a:r>
            <a:r>
              <a:rPr lang="en-IN" dirty="0" err="1"/>
              <a:t>b.getRateOfInterest</a:t>
            </a:r>
            <a:r>
              <a:rPr lang="en-IN" dirty="0"/>
              <a:t>()+" %");    </a:t>
            </a:r>
          </a:p>
          <a:p>
            <a:pPr marL="0" indent="0">
              <a:buNone/>
            </a:pPr>
            <a:r>
              <a:rPr lang="en-IN" dirty="0"/>
              <a:t>b=</a:t>
            </a:r>
            <a:r>
              <a:rPr lang="en-IN" b="1" dirty="0"/>
              <a:t>new</a:t>
            </a:r>
            <a:r>
              <a:rPr lang="en-IN" dirty="0"/>
              <a:t> PNB();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("Rate of Interest is: "+</a:t>
            </a:r>
            <a:r>
              <a:rPr lang="en-IN" dirty="0" err="1"/>
              <a:t>b.getRateOfInterest</a:t>
            </a:r>
            <a:r>
              <a:rPr lang="en-IN" dirty="0"/>
              <a:t>()+" %");    </a:t>
            </a:r>
          </a:p>
          <a:p>
            <a:pPr marL="0" indent="0">
              <a:buNone/>
            </a:pPr>
            <a:r>
              <a:rPr lang="en-IN" dirty="0"/>
              <a:t>}}    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286000" y="531442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 </a:t>
            </a:r>
          </a:p>
          <a:p>
            <a:r>
              <a:rPr lang="en-IN" b="1" dirty="0">
                <a:solidFill>
                  <a:srgbClr val="FF0000"/>
                </a:solidFill>
              </a:rPr>
              <a:t>Rate of Interest is: 7 %</a:t>
            </a:r>
          </a:p>
          <a:p>
            <a:r>
              <a:rPr lang="en-IN" b="1" dirty="0">
                <a:solidFill>
                  <a:srgbClr val="FF0000"/>
                </a:solidFill>
              </a:rPr>
              <a:t> Rate of Interest is: 8 %</a:t>
            </a:r>
          </a:p>
        </p:txBody>
      </p:sp>
    </p:spTree>
    <p:extLst>
      <p:ext uri="{BB962C8B-B14F-4D97-AF65-F5344CB8AC3E}">
        <p14:creationId xmlns:p14="http://schemas.microsoft.com/office/powerpoint/2010/main" val="269878091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Abstract class </a:t>
            </a:r>
            <a:r>
              <a:rPr lang="en-IN" dirty="0" smtClean="0"/>
              <a:t>have </a:t>
            </a:r>
            <a:r>
              <a:rPr lang="en-IN" dirty="0"/>
              <a:t>constructor, data member, methods etc.</a:t>
            </a:r>
          </a:p>
          <a:p>
            <a:pPr marL="0" indent="0">
              <a:buNone/>
            </a:pPr>
            <a:r>
              <a:rPr lang="en-IN" dirty="0"/>
              <a:t>An abstract class can have data member, abstract method, method body, constructor and even main() method.</a:t>
            </a:r>
          </a:p>
        </p:txBody>
      </p:sp>
    </p:spTree>
    <p:extLst>
      <p:ext uri="{BB962C8B-B14F-4D97-AF65-F5344CB8AC3E}">
        <p14:creationId xmlns:p14="http://schemas.microsoft.com/office/powerpoint/2010/main" val="12866667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426797"/>
            <a:ext cx="8229600" cy="914400"/>
          </a:xfrm>
        </p:spPr>
        <p:txBody>
          <a:bodyPr/>
          <a:lstStyle/>
          <a:p>
            <a:pPr algn="l"/>
            <a:r>
              <a:rPr lang="en-IN" i="1" dirty="0"/>
              <a:t>TestAbstraction2.java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3496" y="1232962"/>
            <a:ext cx="4226496" cy="5148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//example of abstract class </a:t>
            </a:r>
            <a:r>
              <a:rPr lang="en-IN" sz="2200" dirty="0" smtClean="0"/>
              <a:t>that </a:t>
            </a:r>
            <a:r>
              <a:rPr lang="en-IN" sz="2200" dirty="0"/>
              <a:t> have method body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abstract</a:t>
            </a: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</a:t>
            </a:r>
            <a:r>
              <a:rPr lang="en-IN" sz="2200" dirty="0" smtClean="0"/>
              <a:t>Bike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  Bike(){</a:t>
            </a:r>
            <a:r>
              <a:rPr lang="en-IN" sz="2200" dirty="0" err="1"/>
              <a:t>System.out.println</a:t>
            </a:r>
            <a:r>
              <a:rPr lang="en-IN" sz="2200" dirty="0"/>
              <a:t>("bike is created");}  </a:t>
            </a:r>
          </a:p>
          <a:p>
            <a:pPr marL="0" indent="0">
              <a:buNone/>
            </a:pPr>
            <a:r>
              <a:rPr lang="en-IN" sz="2200" dirty="0"/>
              <a:t>   </a:t>
            </a:r>
            <a:r>
              <a:rPr lang="en-IN" sz="2200" b="1" dirty="0"/>
              <a:t>abstract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run();  </a:t>
            </a:r>
          </a:p>
          <a:p>
            <a:pPr marL="0" indent="0">
              <a:buNone/>
            </a:pPr>
            <a:r>
              <a:rPr lang="en-IN" sz="2200" dirty="0"/>
              <a:t>   </a:t>
            </a:r>
            <a:r>
              <a:rPr lang="en-IN" sz="2200" b="1" dirty="0"/>
              <a:t>void</a:t>
            </a:r>
            <a:r>
              <a:rPr lang="en-IN" sz="2200" dirty="0"/>
              <a:t> </a:t>
            </a:r>
            <a:r>
              <a:rPr lang="en-IN" sz="2200" dirty="0" err="1"/>
              <a:t>changeGear</a:t>
            </a:r>
            <a:r>
              <a:rPr lang="en-IN" sz="2200" dirty="0" smtClean="0"/>
              <a:t>()</a:t>
            </a:r>
          </a:p>
          <a:p>
            <a:pPr marL="0" indent="0">
              <a:buNone/>
            </a:pPr>
            <a:r>
              <a:rPr lang="en-IN" sz="2200" dirty="0" smtClean="0"/>
              <a:t>{</a:t>
            </a:r>
          </a:p>
          <a:p>
            <a:pPr marL="0" indent="0">
              <a:buNone/>
            </a:pPr>
            <a:r>
              <a:rPr lang="en-IN" sz="2200" dirty="0" err="1" smtClean="0"/>
              <a:t>System.out.println</a:t>
            </a:r>
            <a:r>
              <a:rPr lang="en-IN" sz="2200" dirty="0"/>
              <a:t>("gear changed</a:t>
            </a:r>
            <a:r>
              <a:rPr lang="en-IN" sz="2200" dirty="0" smtClean="0"/>
              <a:t>"); }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}  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16016" y="980728"/>
            <a:ext cx="4100264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class</a:t>
            </a:r>
            <a:r>
              <a:rPr lang="en-IN" sz="2200" dirty="0"/>
              <a:t> Honda </a:t>
            </a:r>
            <a:r>
              <a:rPr lang="en-IN" sz="2200" b="1" dirty="0"/>
              <a:t>extends</a:t>
            </a:r>
            <a:r>
              <a:rPr lang="en-IN" sz="2200" dirty="0"/>
              <a:t> Bike{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run(){</a:t>
            </a:r>
            <a:r>
              <a:rPr lang="en-IN" sz="2200" dirty="0" err="1"/>
              <a:t>System.out.println</a:t>
            </a:r>
            <a:r>
              <a:rPr lang="en-IN" sz="2200" dirty="0"/>
              <a:t>("running safely..");}  </a:t>
            </a:r>
          </a:p>
          <a:p>
            <a:pPr marL="0" indent="0">
              <a:buNone/>
            </a:pPr>
            <a:r>
              <a:rPr lang="en-IN" sz="2200" dirty="0"/>
              <a:t> }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class</a:t>
            </a:r>
            <a:r>
              <a:rPr lang="en-IN" sz="2200" dirty="0"/>
              <a:t> TestAbstraction2{  </a:t>
            </a:r>
          </a:p>
          <a:p>
            <a:pPr marL="0" indent="0">
              <a:buNone/>
            </a:pPr>
            <a:r>
              <a:rPr lang="en-IN" sz="2200" dirty="0"/>
              <a:t> </a:t>
            </a:r>
            <a:r>
              <a:rPr lang="en-IN" sz="2200" b="1" dirty="0"/>
              <a:t>public</a:t>
            </a:r>
            <a:r>
              <a:rPr lang="en-IN" sz="2200" dirty="0"/>
              <a:t> </a:t>
            </a:r>
            <a:r>
              <a:rPr lang="en-IN" sz="2200" b="1" dirty="0"/>
              <a:t>static</a:t>
            </a:r>
            <a:r>
              <a:rPr lang="en-IN" sz="2200" dirty="0"/>
              <a:t> </a:t>
            </a:r>
            <a:r>
              <a:rPr lang="en-IN" sz="2200" b="1" dirty="0"/>
              <a:t>void</a:t>
            </a:r>
            <a:r>
              <a:rPr lang="en-IN" sz="2200" dirty="0"/>
              <a:t> main(String </a:t>
            </a:r>
            <a:r>
              <a:rPr lang="en-IN" sz="2200" dirty="0" err="1"/>
              <a:t>args</a:t>
            </a:r>
            <a:r>
              <a:rPr lang="en-IN" sz="2200" dirty="0" smtClean="0"/>
              <a:t>[])  {</a:t>
            </a:r>
            <a:r>
              <a:rPr lang="en-IN" sz="2200" dirty="0"/>
              <a:t>  </a:t>
            </a:r>
          </a:p>
          <a:p>
            <a:pPr marL="0" indent="0">
              <a:buNone/>
            </a:pPr>
            <a:r>
              <a:rPr lang="en-IN" sz="2200" dirty="0"/>
              <a:t>  Bike </a:t>
            </a:r>
            <a:r>
              <a:rPr lang="en-IN" sz="2200" dirty="0" err="1"/>
              <a:t>obj</a:t>
            </a:r>
            <a:r>
              <a:rPr lang="en-IN" sz="2200" dirty="0"/>
              <a:t> = </a:t>
            </a:r>
            <a:r>
              <a:rPr lang="en-IN" sz="2200" b="1" dirty="0"/>
              <a:t>new</a:t>
            </a:r>
            <a:r>
              <a:rPr lang="en-IN" sz="2200" dirty="0"/>
              <a:t> Honda();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  <a:r>
              <a:rPr lang="en-IN" sz="2200" dirty="0" err="1"/>
              <a:t>obj.run</a:t>
            </a:r>
            <a:r>
              <a:rPr lang="en-IN" sz="2200" dirty="0"/>
              <a:t>();  </a:t>
            </a:r>
          </a:p>
          <a:p>
            <a:pPr marL="0" indent="0">
              <a:buNone/>
            </a:pPr>
            <a:r>
              <a:rPr lang="en-IN" sz="2200" dirty="0"/>
              <a:t>  </a:t>
            </a:r>
            <a:r>
              <a:rPr lang="en-IN" sz="2200" dirty="0" err="1"/>
              <a:t>obj.changeGear</a:t>
            </a:r>
            <a:r>
              <a:rPr lang="en-IN" sz="2200" dirty="0"/>
              <a:t>();   }  </a:t>
            </a:r>
          </a:p>
          <a:p>
            <a:pPr marL="0" indent="0">
              <a:buNone/>
            </a:pPr>
            <a:r>
              <a:rPr lang="en-IN" sz="2200" dirty="0"/>
              <a:t>}  </a:t>
            </a:r>
          </a:p>
          <a:p>
            <a:endParaRPr lang="en-IN" sz="2200" dirty="0"/>
          </a:p>
        </p:txBody>
      </p:sp>
      <p:sp>
        <p:nvSpPr>
          <p:cNvPr id="2" name="Rectangle 1"/>
          <p:cNvSpPr/>
          <p:nvPr/>
        </p:nvSpPr>
        <p:spPr>
          <a:xfrm>
            <a:off x="3867213" y="51809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bike is created</a:t>
            </a:r>
          </a:p>
          <a:p>
            <a:r>
              <a:rPr lang="en-IN" b="1" dirty="0">
                <a:solidFill>
                  <a:srgbClr val="FF0000"/>
                </a:solidFill>
              </a:rPr>
              <a:t> running safely..</a:t>
            </a:r>
          </a:p>
          <a:p>
            <a:r>
              <a:rPr lang="en-IN" b="1" dirty="0">
                <a:solidFill>
                  <a:srgbClr val="FF0000"/>
                </a:solidFill>
              </a:rPr>
              <a:t> gear changed</a:t>
            </a:r>
          </a:p>
        </p:txBody>
      </p:sp>
    </p:spTree>
    <p:extLst>
      <p:ext uri="{BB962C8B-B14F-4D97-AF65-F5344CB8AC3E}">
        <p14:creationId xmlns:p14="http://schemas.microsoft.com/office/powerpoint/2010/main" val="287044839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1_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5FB693E4-5558-4172-814C-FE299FD77723}" vid="{2A47D8DB-B90F-4F8B-9A3C-0970E6F3C7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892</Words>
  <Application>Microsoft Office PowerPoint</Application>
  <PresentationFormat>On-screen Show (4:3)</PresentationFormat>
  <Paragraphs>246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Smart_ppt_Theme</vt:lpstr>
      <vt:lpstr>1_Smart_ppt_Theme</vt:lpstr>
      <vt:lpstr>ABSTRACTION</vt:lpstr>
      <vt:lpstr>Abstract class</vt:lpstr>
      <vt:lpstr>Abstraction in Java </vt:lpstr>
      <vt:lpstr>Abstract class in Java </vt:lpstr>
      <vt:lpstr>PowerPoint Presentation</vt:lpstr>
      <vt:lpstr>Example of abstract class that has abstract method </vt:lpstr>
      <vt:lpstr>Example 2:TestBank.java</vt:lpstr>
      <vt:lpstr>Abstract class</vt:lpstr>
      <vt:lpstr>TestAbstraction2.java</vt:lpstr>
      <vt:lpstr>RULES</vt:lpstr>
      <vt:lpstr>Interface in Java  </vt:lpstr>
      <vt:lpstr>Interface</vt:lpstr>
      <vt:lpstr>Why use Java interface? </vt:lpstr>
      <vt:lpstr>Internal addition by compiler </vt:lpstr>
      <vt:lpstr>Understanding relationship between classes and interfaces </vt:lpstr>
      <vt:lpstr>Java Interface Example: Drawable </vt:lpstr>
      <vt:lpstr>Difference between abstract class and interface </vt:lpstr>
      <vt:lpstr>Questions</vt:lpstr>
      <vt:lpstr>Mcqs </vt:lpstr>
      <vt:lpstr>PowerPoint Presentation</vt:lpstr>
      <vt:lpstr>PowerPoint Presentation</vt:lpstr>
      <vt:lpstr>PowerPoint Presentation</vt:lpstr>
      <vt:lpstr>PowerPoint Presentation</vt:lpstr>
      <vt:lpstr>Answers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User4</dc:creator>
  <cp:lastModifiedBy>Toshiba smart</cp:lastModifiedBy>
  <cp:revision>16</cp:revision>
  <dcterms:created xsi:type="dcterms:W3CDTF">2019-01-23T04:16:06Z</dcterms:created>
  <dcterms:modified xsi:type="dcterms:W3CDTF">2019-02-05T07:25:29Z</dcterms:modified>
</cp:coreProperties>
</file>