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81AF0-A832-4781-925B-42E3D171149D}">
          <p14:sldIdLst/>
        </p14:section>
        <p14:section name="Module 2 - Strings" id="{743F613A-BB5F-47AA-B933-4FFF4B927AE5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</p14:sldIdLst>
        </p14:section>
        <p14:section name="Module 2 - Arrays" id="{F45E8930-3D04-4645-81B9-64CFAEC70929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57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6C66-000E-4C53-AA62-BBBE6150CF7E}" type="datetimeFigureOut">
              <a:rPr lang="en-IN" smtClean="0"/>
              <a:t>21-08-2019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536EB-66BC-40ED-805C-FC3DCBB0A4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6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14F86-9798-4E96-9D36-32987DF28DF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73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F26EF-13A7-4377-985B-571FCC90CB59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4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F26EF-13A7-4377-985B-571FCC90CB59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1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F26EF-13A7-4377-985B-571FCC90CB59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7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F26EF-13A7-4377-985B-571FCC90CB59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20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F26EF-13A7-4377-985B-571FCC90CB59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4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14F86-9798-4E96-9D36-32987DF28DF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3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14F86-9798-4E96-9D36-32987DF28DF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4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14F86-9798-4E96-9D36-32987DF28DF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6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14F86-9798-4E96-9D36-32987DF28DF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02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14F86-9798-4E96-9D36-32987DF28DF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3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F26EF-13A7-4377-985B-571FCC90CB59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2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F26EF-13A7-4377-985B-571FCC90CB59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73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Machine Learning – </a:t>
            </a:r>
            <a:r>
              <a:rPr lang="en-US" sz="1200" b="1" dirty="0" err="1" smtClean="0"/>
              <a:t>Refference</a:t>
            </a:r>
            <a:r>
              <a:rPr lang="en-US" sz="1200" b="1" dirty="0" smtClean="0"/>
              <a:t> </a:t>
            </a:r>
            <a:r>
              <a:rPr lang="en-US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https://towardsdatascience.com/machine-learning-from-scratch-part-3-ed572330367d</a:t>
            </a:r>
          </a:p>
          <a:p>
            <a:r>
              <a:rPr lang="en-US" sz="1200" b="1" dirty="0" smtClean="0"/>
              <a:t>webpage dynamic – reference</a:t>
            </a:r>
            <a:r>
              <a:rPr lang="en-US" sz="1200" b="1" baseline="0" dirty="0" smtClean="0"/>
              <a:t> https://www.quora.com/Where-can-arrays-be-used-in-real-life</a:t>
            </a:r>
          </a:p>
          <a:p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F26EF-13A7-4377-985B-571FCC90CB59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4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5814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2362200"/>
            <a:ext cx="10668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584435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6000" y="6588125"/>
            <a:ext cx="599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404974075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1"/>
            <a:ext cx="10972800" cy="42973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774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6767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95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641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01"/>
            <a:ext cx="6659595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148014"/>
            <a:ext cx="6604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2800" y="1371600"/>
            <a:ext cx="39624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3018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4056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1439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27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24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827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24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4990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3981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9248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4755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603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2264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6000" y="6588125"/>
            <a:ext cx="5994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584435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1793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object-class-in-java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64465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String compare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three ways to compare string in java: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By equals() method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By = = operator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() method</a:t>
            </a:r>
          </a:p>
          <a:p>
            <a:r>
              <a:rPr lang="en-IN" dirty="0" smtClean="0"/>
              <a:t>Uses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in 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(by equals() method), 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sorting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(by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() method), 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reference matching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(by == operator) etc.</a:t>
            </a:r>
          </a:p>
        </p:txBody>
      </p:sp>
    </p:spTree>
    <p:extLst>
      <p:ext uri="{BB962C8B-B14F-4D97-AF65-F5344CB8AC3E}">
        <p14:creationId xmlns:p14="http://schemas.microsoft.com/office/powerpoint/2010/main" val="385048118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914400"/>
          </a:xfrm>
        </p:spPr>
        <p:txBody>
          <a:bodyPr>
            <a:normAutofit/>
          </a:bodyPr>
          <a:lstStyle/>
          <a:p>
            <a:r>
              <a:rPr lang="en-IN" dirty="0"/>
              <a:t>Java String </a:t>
            </a:r>
            <a:r>
              <a:rPr lang="en-IN" dirty="0" smtClean="0"/>
              <a:t>compare – Example 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980728"/>
            <a:ext cx="8856984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Teststringcomparison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String s1="Sachin";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String s2=new String (“Sachin”);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String s3=“Sachin";  </a:t>
            </a:r>
            <a:br>
              <a:rPr lang="en-IN" sz="1600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String s4=“SACHIN”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String s5=“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Ratan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(s1.equals(s2));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 true – Using equals() method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(s1.equals(s3);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 true – Using equals() method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(s1.equalsIgnoreCase(s4)); 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//true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– Using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equalsIgnoreCase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(s1==s2);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//false – using == operator (because s2 refers to instance created in 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nonpool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)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(s1==s3);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//true – using == operator (because s3 refers to instance created for s1)  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(s1.compareTo(s2));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//0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(s1.compareTo(s5));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//1(because s1&gt;s3)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(s5.compareTo(s1));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//-1(because s3 &lt; s1 )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56240" y="1124745"/>
            <a:ext cx="2016224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1746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String compare – </a:t>
            </a:r>
            <a:r>
              <a:rPr lang="en-IN" dirty="0" smtClean="0"/>
              <a:t>NOTE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1196753"/>
            <a:ext cx="8496944" cy="4777011"/>
          </a:xfrm>
        </p:spPr>
        <p:txBody>
          <a:bodyPr/>
          <a:lstStyle/>
          <a:p>
            <a:pPr marL="514350" indent="-28575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compares references</a:t>
            </a:r>
          </a:p>
          <a:p>
            <a:pPr marL="514350" indent="-285750"/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method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/>
            <a:r>
              <a:rPr lang="en-IN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ompares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given string with current string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lexicographically</a:t>
            </a:r>
          </a:p>
          <a:p>
            <a:pPr marL="742950" lvl="1" indent="-285750"/>
            <a:r>
              <a:rPr lang="en-I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lank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or empty string, it returns length of 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pPr marL="742950" lvl="1" indent="-285750"/>
            <a:r>
              <a:rPr lang="en-IN" dirty="0">
                <a:latin typeface="Times New Roman" pitchFamily="18" charset="0"/>
                <a:cs typeface="Times New Roman" pitchFamily="18" charset="0"/>
              </a:rPr>
              <a:t>If second string is empty, result would be positive. </a:t>
            </a:r>
          </a:p>
          <a:p>
            <a:pPr marL="742950" lvl="1" indent="-28575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first string is empty, result would be negative.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56700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String </a:t>
            </a:r>
            <a:r>
              <a:rPr lang="en-IN" dirty="0" err="1"/>
              <a:t>compareTo</a:t>
            </a:r>
            <a:r>
              <a:rPr lang="en-IN" dirty="0"/>
              <a:t>() method </a:t>
            </a:r>
            <a:r>
              <a:rPr lang="en-IN" dirty="0" smtClean="0"/>
              <a:t>example - </a:t>
            </a:r>
            <a:r>
              <a:rPr lang="en-IN" dirty="0" err="1" smtClean="0"/>
              <a:t>Contd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7050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CompareToExample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String s1="hello";  </a:t>
            </a:r>
          </a:p>
          <a:p>
            <a:pPr marL="0" indent="0">
              <a:buNone/>
            </a:pPr>
            <a:r>
              <a:rPr lang="en-IN" dirty="0"/>
              <a:t>String s2="hello";  </a:t>
            </a:r>
          </a:p>
          <a:p>
            <a:pPr marL="0" indent="0">
              <a:buNone/>
            </a:pPr>
            <a:r>
              <a:rPr lang="en-IN" dirty="0"/>
              <a:t>String s3="</a:t>
            </a:r>
            <a:r>
              <a:rPr lang="en-IN" dirty="0" err="1"/>
              <a:t>meklo</a:t>
            </a:r>
            <a:r>
              <a:rPr lang="en-IN" dirty="0"/>
              <a:t>";  </a:t>
            </a:r>
          </a:p>
          <a:p>
            <a:pPr marL="0" indent="0">
              <a:buNone/>
            </a:pPr>
            <a:r>
              <a:rPr lang="en-IN" dirty="0"/>
              <a:t>String s4="</a:t>
            </a:r>
            <a:r>
              <a:rPr lang="en-IN" dirty="0" err="1"/>
              <a:t>hemlo</a:t>
            </a:r>
            <a:r>
              <a:rPr lang="en-IN" dirty="0"/>
              <a:t>";  </a:t>
            </a:r>
          </a:p>
          <a:p>
            <a:pPr marL="0" indent="0">
              <a:buNone/>
            </a:pPr>
            <a:r>
              <a:rPr lang="en-IN" dirty="0"/>
              <a:t>String s5="flag";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(s1.compareTo(s2));//0 because both are equal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(s1.compareTo(s3));//-5 because "h" is 5 times lower than "m"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(s1.compareTo(s4));//-1 because "l" is 1 times lower than "m"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(s1.compareTo(s5));//2 because "h" is 2 times greater than "f"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436260" y="1744541"/>
            <a:ext cx="183620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-5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9338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String </a:t>
            </a:r>
            <a:r>
              <a:rPr lang="en-IN" dirty="0" err="1"/>
              <a:t>compareTo</a:t>
            </a:r>
            <a:r>
              <a:rPr lang="en-IN" dirty="0"/>
              <a:t>(): empty string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700809"/>
            <a:ext cx="8229600" cy="429736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CompareToExample2{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String s1="hello";  </a:t>
            </a:r>
          </a:p>
          <a:p>
            <a:pPr marL="0" indent="0">
              <a:buNone/>
            </a:pPr>
            <a:r>
              <a:rPr lang="en-IN" dirty="0"/>
              <a:t>String s2="";  </a:t>
            </a:r>
          </a:p>
          <a:p>
            <a:pPr marL="0" indent="0">
              <a:buNone/>
            </a:pPr>
            <a:r>
              <a:rPr lang="en-IN" dirty="0"/>
              <a:t>String s3="me";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(s1.compareTo(s2));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(s2.compareTo(s3));  </a:t>
            </a:r>
          </a:p>
          <a:p>
            <a:pPr marL="0" indent="0">
              <a:buNone/>
            </a:pPr>
            <a:r>
              <a:rPr lang="en-IN" dirty="0"/>
              <a:t>}}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436260" y="1744541"/>
            <a:ext cx="126014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-2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061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dirty="0"/>
              <a:t>String Concatenation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908720"/>
            <a:ext cx="8229600" cy="13681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There are two ways to </a:t>
            </a:r>
            <a:r>
              <a:rPr lang="en-IN" dirty="0" err="1"/>
              <a:t>concat</a:t>
            </a:r>
            <a:r>
              <a:rPr lang="en-IN" dirty="0"/>
              <a:t> string in java:</a:t>
            </a:r>
            <a:endParaRPr lang="en-IN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By + (string concatenation) operator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() method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42864" y="1988841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lnSpc>
                <a:spcPct val="150000"/>
              </a:lnSpc>
              <a:spcBef>
                <a:spcPts val="0"/>
              </a:spcBef>
              <a:buSzPct val="130000"/>
              <a:buFont typeface="Arial" charset="0"/>
              <a:buAutoNum type="arabicPeriod"/>
            </a:pPr>
            <a:r>
              <a:rPr lang="en-IN" dirty="0"/>
              <a:t>+ (string concatenation) operator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TestStringConcatenation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String s1="Sachin"+" Tendulkar";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String s2=50+30+"Sachin"+40+40;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(s1);//Sachin Tendulkar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(s2);//80Sachin4040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pPr marL="457200" lvl="2" indent="-457200">
              <a:lnSpc>
                <a:spcPct val="150000"/>
              </a:lnSpc>
              <a:spcBef>
                <a:spcPts val="0"/>
              </a:spcBef>
              <a:buSzPct val="130000"/>
              <a:buFont typeface="Arial" charset="0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96200" y="3221869"/>
            <a:ext cx="21809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Tendulkar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80Sachin4040</a:t>
            </a:r>
          </a:p>
        </p:txBody>
      </p:sp>
    </p:spTree>
    <p:extLst>
      <p:ext uri="{BB962C8B-B14F-4D97-AF65-F5344CB8AC3E}">
        <p14:creationId xmlns:p14="http://schemas.microsoft.com/office/powerpoint/2010/main" val="422733044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Concatenation in </a:t>
            </a:r>
            <a:r>
              <a:rPr lang="en-IN" dirty="0" smtClean="0"/>
              <a:t>Java = Using + operator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91544" y="1916832"/>
            <a:ext cx="82296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The </a:t>
            </a:r>
            <a:r>
              <a:rPr lang="en-IN" sz="1800" b="1" dirty="0"/>
              <a:t>Java compiler transforms</a:t>
            </a:r>
            <a:r>
              <a:rPr lang="en-IN" sz="1800" dirty="0"/>
              <a:t> above code to this: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600" dirty="0"/>
              <a:t>String s=(</a:t>
            </a:r>
            <a:r>
              <a:rPr lang="en-IN" sz="1600" b="1" dirty="0"/>
              <a:t>new</a:t>
            </a:r>
            <a:r>
              <a:rPr lang="en-IN" sz="1600" dirty="0"/>
              <a:t> </a:t>
            </a:r>
            <a:r>
              <a:rPr lang="en-IN" sz="1600" dirty="0" err="1"/>
              <a:t>StringBuilder</a:t>
            </a:r>
            <a:r>
              <a:rPr lang="en-IN" sz="1600" dirty="0"/>
              <a:t>()).append("Sachin").append(" Tendulkar).</a:t>
            </a:r>
            <a:r>
              <a:rPr lang="en-IN" sz="1600" dirty="0" err="1"/>
              <a:t>toString</a:t>
            </a:r>
            <a:r>
              <a:rPr lang="en-IN" sz="1600" dirty="0"/>
              <a:t>();</a:t>
            </a:r>
          </a:p>
          <a:p>
            <a:endParaRPr lang="en-IN" sz="1800" dirty="0"/>
          </a:p>
          <a:p>
            <a:r>
              <a:rPr lang="en-IN" sz="1600" dirty="0"/>
              <a:t>String concatenation is implemented through the </a:t>
            </a:r>
            <a:r>
              <a:rPr lang="en-IN" sz="1600" dirty="0" err="1"/>
              <a:t>StringBuilder</a:t>
            </a:r>
            <a:r>
              <a:rPr lang="en-IN" sz="1600" dirty="0"/>
              <a:t> (or </a:t>
            </a:r>
            <a:r>
              <a:rPr lang="en-IN" sz="1600" dirty="0" err="1"/>
              <a:t>StringBuffer</a:t>
            </a:r>
            <a:r>
              <a:rPr lang="en-IN" sz="1600" dirty="0"/>
              <a:t>) class and its append method</a:t>
            </a:r>
            <a:endParaRPr lang="en-IN" sz="1800" dirty="0"/>
          </a:p>
          <a:p>
            <a:r>
              <a:rPr lang="en-IN" sz="1800" b="1" dirty="0"/>
              <a:t>Note : </a:t>
            </a:r>
            <a:r>
              <a:rPr lang="en-IN" sz="1800" dirty="0"/>
              <a:t>After a string literal, all the + will be treated as string concatenation operator.</a:t>
            </a:r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  </a:t>
            </a:r>
          </a:p>
          <a:p>
            <a:pPr marL="0" indent="0">
              <a:buNone/>
            </a:pPr>
            <a:r>
              <a:rPr lang="en-IN" sz="1800" dirty="0"/>
              <a:t/>
            </a:r>
            <a:br>
              <a:rPr lang="en-IN" sz="1800" dirty="0"/>
            </a:b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8362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String Concatenation by </a:t>
            </a:r>
            <a:r>
              <a:rPr lang="en-IN" dirty="0" err="1"/>
              <a:t>concat</a:t>
            </a:r>
            <a:r>
              <a:rPr lang="en-IN" dirty="0"/>
              <a:t>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TestStringConcatenation3{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String s1="Sachin ";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String s2="Tendulkar";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String s3=s1.concat(s2);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(s3);//Sachin Tendulkar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0" y="3221870"/>
            <a:ext cx="21809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Sachin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Tendulkar</a:t>
            </a:r>
          </a:p>
        </p:txBody>
      </p:sp>
    </p:spTree>
    <p:extLst>
      <p:ext uri="{BB962C8B-B14F-4D97-AF65-F5344CB8AC3E}">
        <p14:creationId xmlns:p14="http://schemas.microsoft.com/office/powerpoint/2010/main" val="50398981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Substring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340769"/>
            <a:ext cx="8291264" cy="4632995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 part of string is called 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substring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substring from the given string object by one of the two methods: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public String substring(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This method returns new String object containing the substring of the given string from specified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(inclusive).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public String substring(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):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This method returns new String object containing the substring of the given string from specified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startIndex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endIndex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1800" dirty="0"/>
              <a:t>In case of string:</a:t>
            </a:r>
          </a:p>
          <a:p>
            <a:pPr lvl="1"/>
            <a:r>
              <a:rPr lang="en-IN" b="1" dirty="0" err="1"/>
              <a:t>startIndex</a:t>
            </a:r>
            <a:r>
              <a:rPr lang="en-IN" b="1" dirty="0"/>
              <a:t>:</a:t>
            </a:r>
            <a:r>
              <a:rPr lang="en-IN" dirty="0"/>
              <a:t> inclusive</a:t>
            </a:r>
          </a:p>
          <a:p>
            <a:pPr lvl="1"/>
            <a:r>
              <a:rPr lang="en-IN" b="1" dirty="0" err="1"/>
              <a:t>endIndex</a:t>
            </a:r>
            <a:r>
              <a:rPr lang="en-IN" b="1" dirty="0"/>
              <a:t>:</a:t>
            </a:r>
            <a:r>
              <a:rPr lang="en-IN" dirty="0"/>
              <a:t> exclusive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0623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of java substring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TestSubstring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String s="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SachinTendulkar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(6));//Tendulkar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s.substring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(0,6));//Sachin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4192" y="3861048"/>
            <a:ext cx="158417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Tendulkar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Sachin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3930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Java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Generally, String is a sequence of characters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object that represents sequence of char values.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array of characters works same as Java string.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char</a:t>
            </a:r>
            <a:r>
              <a:rPr lang="en-IN" dirty="0"/>
              <a:t>[] </a:t>
            </a:r>
            <a:r>
              <a:rPr lang="en-IN" dirty="0" err="1"/>
              <a:t>ch</a:t>
            </a:r>
            <a:r>
              <a:rPr lang="en-IN" dirty="0" smtClean="0"/>
              <a:t>={‘S’,‘M',‘A',‘R',‘T'};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String</a:t>
            </a:r>
            <a:r>
              <a:rPr lang="en-IN" dirty="0"/>
              <a:t> s=</a:t>
            </a:r>
            <a:r>
              <a:rPr lang="en-IN" b="1" dirty="0"/>
              <a:t>new</a:t>
            </a:r>
            <a:r>
              <a:rPr lang="en-IN" dirty="0"/>
              <a:t> String(</a:t>
            </a:r>
            <a:r>
              <a:rPr lang="en-IN" dirty="0" err="1"/>
              <a:t>ch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smtClean="0"/>
              <a:t>       is </a:t>
            </a:r>
            <a:r>
              <a:rPr lang="en-IN" dirty="0"/>
              <a:t>same as:</a:t>
            </a:r>
          </a:p>
          <a:p>
            <a:pPr marL="0" indent="0">
              <a:buNone/>
            </a:pPr>
            <a:r>
              <a:rPr lang="en-IN" dirty="0" smtClean="0"/>
              <a:t>	String</a:t>
            </a:r>
            <a:r>
              <a:rPr lang="en-IN" dirty="0"/>
              <a:t> s</a:t>
            </a:r>
            <a:r>
              <a:rPr lang="en-IN" dirty="0" smtClean="0"/>
              <a:t>=“SMART";</a:t>
            </a:r>
            <a:r>
              <a:rPr lang="en-IN" dirty="0"/>
              <a:t>  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5094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8229600" cy="434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 – Illustrating few built in string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980728"/>
            <a:ext cx="8507288" cy="532859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[]){ 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String s1="   SMART ";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String s2="Training";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(s1.toLowerCase()); //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(s1.toUpperCase()); //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(s1+s2);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//before Trim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(s1.trim()+s2);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//After Trim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String s3=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String.join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("-",s1,s2);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 Join method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(s3);    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(s1.startsWith("SM"));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 Space is also String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(s1.startsWith("   SM"));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(s1.endsWith("art"));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// Case Sensitive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(s1.endsWith("ART "));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(s1.contains("AR")); //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contains() Case sensitive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70545" y="2924945"/>
            <a:ext cx="2736304" cy="3139321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IN" b="1" u="sng" dirty="0"/>
              <a:t>OUTPUT :</a:t>
            </a:r>
            <a:r>
              <a:rPr lang="en-IN" dirty="0"/>
              <a:t>   </a:t>
            </a:r>
          </a:p>
          <a:p>
            <a:r>
              <a:rPr lang="en-IN" dirty="0"/>
              <a:t>   smart 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 err="1"/>
              <a:t>SMART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 err="1"/>
              <a:t>SMART</a:t>
            </a:r>
            <a:r>
              <a:rPr lang="en-IN" dirty="0"/>
              <a:t> Training</a:t>
            </a:r>
            <a:br>
              <a:rPr lang="en-IN" dirty="0"/>
            </a:br>
            <a:r>
              <a:rPr lang="en-IN" dirty="0" err="1"/>
              <a:t>SMARTTraining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SMART -Training</a:t>
            </a:r>
            <a:br>
              <a:rPr lang="en-IN" dirty="0"/>
            </a:br>
            <a:r>
              <a:rPr lang="en-IN" dirty="0"/>
              <a:t>false</a:t>
            </a:r>
            <a:br>
              <a:rPr lang="en-IN" dirty="0"/>
            </a:br>
            <a:r>
              <a:rPr lang="en-IN" dirty="0"/>
              <a:t>true</a:t>
            </a:r>
            <a:br>
              <a:rPr lang="en-IN" dirty="0"/>
            </a:br>
            <a:r>
              <a:rPr lang="en-IN" dirty="0"/>
              <a:t>false</a:t>
            </a:r>
            <a:br>
              <a:rPr lang="en-IN" dirty="0"/>
            </a:br>
            <a:r>
              <a:rPr lang="en-IN" dirty="0"/>
              <a:t>true</a:t>
            </a:r>
          </a:p>
          <a:p>
            <a:r>
              <a:rPr lang="en-US" dirty="0"/>
              <a:t>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8609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434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 – Illustrating few built in string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908720"/>
            <a:ext cx="8507288" cy="561662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[]){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String s1="   SMART ";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String s2="TRAINING";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value=30;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String s3=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String.valueOf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(value); 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//Represents primitive data in string format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(s3);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[]=new char[6];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(s1.charAt(5));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//Returns Char at index given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char cha[]=s2.toCharArray(); //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Converts string to array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(cha);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i=0; i&lt;s2.length()-3;i++)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(cha[i]);}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s2.getChars(1,5,ch,0); //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Returns char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within the index No Exception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//s2.getChars(1,8,ch,0); //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Exception - Array Size is low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}}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2264" y="2708920"/>
            <a:ext cx="1728192" cy="2862322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IN" b="1" u="sng" dirty="0"/>
              <a:t>OUTPUT :</a:t>
            </a:r>
            <a:r>
              <a:rPr lang="en-IN" dirty="0"/>
              <a:t>   </a:t>
            </a:r>
          </a:p>
          <a:p>
            <a:r>
              <a:rPr lang="pt-BR" dirty="0"/>
              <a:t>30</a:t>
            </a:r>
            <a:br>
              <a:rPr lang="pt-BR" dirty="0"/>
            </a:br>
            <a:r>
              <a:rPr lang="pt-BR" dirty="0"/>
              <a:t>A</a:t>
            </a:r>
            <a:br>
              <a:rPr lang="pt-BR" dirty="0"/>
            </a:br>
            <a:r>
              <a:rPr lang="pt-BR" dirty="0"/>
              <a:t>TRAINING</a:t>
            </a:r>
            <a:br>
              <a:rPr lang="pt-BR" dirty="0"/>
            </a:br>
            <a:r>
              <a:rPr lang="pt-BR" dirty="0"/>
              <a:t>T</a:t>
            </a:r>
            <a:br>
              <a:rPr lang="pt-BR" dirty="0"/>
            </a:br>
            <a:r>
              <a:rPr lang="pt-BR" dirty="0"/>
              <a:t>R</a:t>
            </a:r>
            <a:br>
              <a:rPr lang="pt-BR" dirty="0"/>
            </a:br>
            <a:r>
              <a:rPr lang="pt-BR" dirty="0"/>
              <a:t>A</a:t>
            </a:r>
            <a:br>
              <a:rPr lang="pt-BR" dirty="0"/>
            </a:br>
            <a:r>
              <a:rPr lang="pt-BR" dirty="0"/>
              <a:t>I</a:t>
            </a:r>
            <a:br>
              <a:rPr lang="pt-BR" dirty="0"/>
            </a:br>
            <a:r>
              <a:rPr lang="pt-BR" dirty="0"/>
              <a:t>N</a:t>
            </a:r>
            <a:br>
              <a:rPr lang="pt-BR" dirty="0"/>
            </a:br>
            <a:r>
              <a:rPr lang="pt-BR" dirty="0"/>
              <a:t>RAIN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87240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024" y="548680"/>
            <a:ext cx="8964488" cy="434752"/>
          </a:xfrm>
        </p:spPr>
        <p:txBody>
          <a:bodyPr>
            <a:noAutofit/>
          </a:bodyPr>
          <a:lstStyle/>
          <a:p>
            <a:r>
              <a:rPr lang="en-IN" sz="2300" dirty="0"/>
              <a:t>Example 3 – Illustrating replace() , </a:t>
            </a:r>
            <a:r>
              <a:rPr lang="en-IN" sz="2300" dirty="0" err="1"/>
              <a:t>replaceAll</a:t>
            </a:r>
            <a:r>
              <a:rPr lang="en-IN" sz="2300" dirty="0"/>
              <a:t>() and </a:t>
            </a:r>
            <a:r>
              <a:rPr lang="en-IN" sz="2300" dirty="0" err="1"/>
              <a:t>replaceFirst</a:t>
            </a:r>
            <a:r>
              <a:rPr lang="en-IN" sz="23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908720"/>
            <a:ext cx="5112568" cy="561662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public class Simple{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[]){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= "JAVA CLASS"; 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replace()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Str.replace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('A', 'E'));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Str.replace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("JAVA", "SMART"));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replaceFirst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Str.replaceFirst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("A", "E"));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Str.replaceFirst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("JAVA","SMART"));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replaceAll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Str.replaceAll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("A", "E"));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pPr marL="0" indent="0">
              <a:buNone/>
            </a:pP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99656" y="5085184"/>
            <a:ext cx="1728192" cy="1600438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IN" b="1" u="sng" dirty="0"/>
              <a:t>OUTPUT :</a:t>
            </a:r>
            <a:r>
              <a:rPr lang="en-IN" dirty="0"/>
              <a:t>   </a:t>
            </a:r>
          </a:p>
          <a:p>
            <a:r>
              <a:rPr lang="en-IN" sz="1600" dirty="0"/>
              <a:t>JEVE CLESS</a:t>
            </a:r>
            <a:br>
              <a:rPr lang="en-IN" sz="1600" dirty="0"/>
            </a:br>
            <a:r>
              <a:rPr lang="en-IN" sz="1600" dirty="0"/>
              <a:t>SMART CLASS</a:t>
            </a:r>
            <a:br>
              <a:rPr lang="en-IN" sz="1600" dirty="0"/>
            </a:br>
            <a:r>
              <a:rPr lang="en-IN" sz="1600" dirty="0"/>
              <a:t>JEVA CLASS</a:t>
            </a:r>
          </a:p>
          <a:p>
            <a:r>
              <a:rPr lang="en-IN" sz="1600" dirty="0"/>
              <a:t>SMART CLASS</a:t>
            </a:r>
            <a:br>
              <a:rPr lang="en-IN" sz="1600" dirty="0"/>
            </a:br>
            <a:r>
              <a:rPr lang="en-IN" sz="1600" dirty="0"/>
              <a:t>JEVE CLESS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064" y="1196753"/>
            <a:ext cx="3888432" cy="4585871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endParaRPr lang="en-US" sz="300" b="1" dirty="0"/>
          </a:p>
          <a:p>
            <a:r>
              <a:rPr lang="en-US" sz="1600" b="1" dirty="0"/>
              <a:t>replace()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Introduced in Java - 1.5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Accepts char and </a:t>
            </a:r>
            <a:r>
              <a:rPr lang="en-US" sz="1600" dirty="0" err="1"/>
              <a:t>charSequence</a:t>
            </a:r>
            <a:r>
              <a:rPr lang="en-US" sz="1600" dirty="0"/>
              <a:t> as </a:t>
            </a:r>
            <a:r>
              <a:rPr lang="en-US" sz="1600" dirty="0" err="1"/>
              <a:t>argumets</a:t>
            </a: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Faster than </a:t>
            </a:r>
            <a:r>
              <a:rPr lang="en-US" sz="1600" dirty="0" err="1"/>
              <a:t>replaceAll</a:t>
            </a:r>
            <a:r>
              <a:rPr lang="en-US" sz="1600" dirty="0"/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r>
              <a:rPr lang="en-US" sz="1600" b="1" dirty="0" err="1"/>
              <a:t>replaceAll</a:t>
            </a:r>
            <a:r>
              <a:rPr lang="en-US" sz="1600" b="1" dirty="0"/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Similar to replace()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Uses regular expression </a:t>
            </a:r>
            <a:r>
              <a:rPr lang="en-US" sz="1600" dirty="0" err="1"/>
              <a:t>regEx</a:t>
            </a: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Signature :</a:t>
            </a:r>
          </a:p>
          <a:p>
            <a:r>
              <a:rPr lang="en-IN" sz="1600" b="1" dirty="0"/>
              <a:t>public</a:t>
            </a:r>
            <a:r>
              <a:rPr lang="en-IN" sz="1600" dirty="0"/>
              <a:t> String </a:t>
            </a:r>
            <a:r>
              <a:rPr lang="en-IN" sz="1600" dirty="0" err="1"/>
              <a:t>replaceAll</a:t>
            </a:r>
            <a:r>
              <a:rPr lang="en-IN" sz="1600" dirty="0"/>
              <a:t>(String regex, String replacement)  </a:t>
            </a:r>
          </a:p>
          <a:p>
            <a:endParaRPr lang="en-IN" sz="1600" dirty="0"/>
          </a:p>
          <a:p>
            <a:r>
              <a:rPr lang="en-US" sz="1600" b="1" dirty="0" err="1"/>
              <a:t>replaceFirst</a:t>
            </a:r>
            <a:r>
              <a:rPr lang="en-US" sz="1600" b="1" dirty="0"/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Similar to </a:t>
            </a:r>
            <a:r>
              <a:rPr lang="en-US" sz="1600" dirty="0" err="1"/>
              <a:t>replaceAll</a:t>
            </a:r>
            <a:r>
              <a:rPr lang="en-US" sz="1600" dirty="0"/>
              <a:t>() – Uses </a:t>
            </a:r>
            <a:r>
              <a:rPr lang="en-US" sz="1600" dirty="0" err="1"/>
              <a:t>regEx</a:t>
            </a: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Replaces the first occurrence of the given string</a:t>
            </a: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779116569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</a:t>
            </a:r>
            <a:r>
              <a:rPr lang="en-IN" dirty="0" err="1"/>
              <a:t>StringBuffer</a:t>
            </a:r>
            <a:r>
              <a:rPr lang="en-IN" dirty="0"/>
              <a:t>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class is used to create mutable (modifiable) string.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is similar to String class except it is mutable.	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class is thread-safe i.e. multiple threads cannot access it simultaneously. So it is safe and will result in an order.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Some important Constructors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are as follows,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75520" y="3617560"/>
          <a:ext cx="8568952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an empty string buffer with the initial capacity of 16.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(String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a string buffer with the specified string.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capacity)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an empty string buffer with the specified capacity as length.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12657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</a:t>
            </a:r>
            <a:r>
              <a:rPr lang="en-IN" dirty="0" err="1"/>
              <a:t>StringBuilder</a:t>
            </a:r>
            <a:r>
              <a:rPr lang="en-IN" dirty="0"/>
              <a:t>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297363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 Java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class is same as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class except that it is non-synchronized.</a:t>
            </a:r>
          </a:p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It is available since JDK 1.5.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Some important Constructors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are as follows,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75520" y="2708921"/>
          <a:ext cx="8568952" cy="297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270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588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StringBuilder()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an empty string builder with the initial capacity of 16.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532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StringBuilder(String str)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a string builder with the specified string.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9588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StringBuilder(int length)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an empty string builder with the specified capacity as length.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33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712" y="83096"/>
            <a:ext cx="6707088" cy="46558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String builder and String buffer method– Example </a:t>
            </a:r>
            <a:r>
              <a:rPr lang="en-US" sz="1800" dirty="0" err="1">
                <a:solidFill>
                  <a:schemeClr val="bg1"/>
                </a:solidFill>
              </a:rPr>
              <a:t>Pogram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31504" y="620688"/>
            <a:ext cx="4320480" cy="360040"/>
          </a:xfrm>
          <a:solidFill>
            <a:srgbClr val="FFFF66"/>
          </a:solidFill>
        </p:spPr>
        <p:txBody>
          <a:bodyPr anchor="ctr"/>
          <a:lstStyle/>
          <a:p>
            <a:pPr algn="ctr"/>
            <a:r>
              <a:rPr lang="en-US" dirty="0" err="1" smtClean="0"/>
              <a:t>StringBuffer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31504" y="1052736"/>
            <a:ext cx="4317876" cy="512087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stringExample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{     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public static void main(String []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("SMART ");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sb.reverse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(); // Reverse operation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sb.reverse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sb.append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("Training");   // append operation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sb.insert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(6,"Java ");   // insert operation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sb.replace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(6,10,"Provides");  // replace operation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sb.delete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(9,14);  // delete operation 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    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23992" y="620688"/>
            <a:ext cx="4464496" cy="360040"/>
          </a:xfrm>
          <a:solidFill>
            <a:srgbClr val="FFFF66"/>
          </a:solidFill>
        </p:spPr>
        <p:txBody>
          <a:bodyPr anchor="ctr"/>
          <a:lstStyle/>
          <a:p>
            <a:pPr algn="ctr"/>
            <a:r>
              <a:rPr lang="en-US" dirty="0" err="1" smtClean="0"/>
              <a:t>StringBuilder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023992" y="1052736"/>
            <a:ext cx="4536504" cy="511256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stringExample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     </a:t>
            </a:r>
          </a:p>
          <a:p>
            <a:pPr marL="0" indent="0">
              <a:buNone/>
            </a:pP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public static void main(String []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StringBuilder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("SMART "); 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sb.reverse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(); // Reverse operation 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sb.reverse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sb.append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("Training");   // append operation 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sb.insert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(6,"Java ");   // insert operation 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sb.replace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(6,10,"Provides");  // replace operation 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sb.delete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(9,14);  // delete operation 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7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0" indent="0">
              <a:buNone/>
            </a:pPr>
            <a:r>
              <a:rPr lang="en-IN" sz="17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}}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396186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Output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SMART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TRAMS </a:t>
            </a:r>
          </a:p>
          <a:p>
            <a:pPr marL="0" indent="0">
              <a:buNone/>
            </a:pPr>
            <a:r>
              <a:rPr lang="en-IN" dirty="0" smtClean="0"/>
              <a:t>SMART </a:t>
            </a:r>
            <a:r>
              <a:rPr lang="en-IN" dirty="0"/>
              <a:t>Training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SMART </a:t>
            </a:r>
            <a:r>
              <a:rPr lang="en-IN" dirty="0"/>
              <a:t>Java Training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SMART </a:t>
            </a:r>
            <a:r>
              <a:rPr lang="en-IN" dirty="0"/>
              <a:t>Provides Training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SMART </a:t>
            </a:r>
            <a:r>
              <a:rPr lang="en-IN" dirty="0"/>
              <a:t>Pro Training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2133600" y="4725145"/>
            <a:ext cx="8229600" cy="140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Both the class has similar methods And performs similarly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233914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Difference between String and </a:t>
            </a:r>
            <a:r>
              <a:rPr lang="en-IN" dirty="0" err="1"/>
              <a:t>StringBuffer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75520" y="1556793"/>
          <a:ext cx="8568952" cy="384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39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339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String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StringBuffer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297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 class is immutable.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class is mutable.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616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 is slow and consumes more memory when you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concat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too many strings because every time it creates new instance.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StringBuffer is fast and consumes less memory when you cancat strings.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227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 class overrides the equals() method of Object class. So you can compare the contents of two strings by equals() method.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class doesn't override the equals() method of Object class.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587689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Difference between </a:t>
            </a:r>
            <a:r>
              <a:rPr lang="en-IN" dirty="0" err="1" smtClean="0"/>
              <a:t>StringBuffer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 smtClean="0"/>
              <a:t>StringBuilder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775520" y="1556794"/>
          <a:ext cx="8568952" cy="33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339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339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6444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No.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StringBuffer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StringBuilder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363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1)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 is </a:t>
                      </a:r>
                      <a:r>
                        <a:rPr lang="en-IN" i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synchronized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 i.e. thread safe. It means two threads can't call the methods of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 simultaneously.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StringBuilder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 is </a:t>
                      </a:r>
                      <a:r>
                        <a:rPr lang="en-IN" i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non-synchronized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 i.e. not thread safe. It means two threads can call the methods of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StringBuilder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 simultaneously.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429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2)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 is </a:t>
                      </a:r>
                      <a:r>
                        <a:rPr lang="en-IN" i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less efficient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 than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StringBuilder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StringBuilder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 is </a:t>
                      </a:r>
                      <a:r>
                        <a:rPr lang="en-IN" i="1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more efficient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 than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StringBuffer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18268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dirty="0"/>
              <a:t>String and </a:t>
            </a:r>
            <a:r>
              <a:rPr lang="en-IN" dirty="0" err="1"/>
              <a:t>StringBuffer</a:t>
            </a:r>
            <a:r>
              <a:rPr lang="en-IN" dirty="0"/>
              <a:t> </a:t>
            </a:r>
            <a:r>
              <a:rPr lang="en-IN" dirty="0" err="1"/>
              <a:t>HashCode</a:t>
            </a:r>
            <a:r>
              <a:rPr lang="en-IN" dirty="0"/>
              <a:t> Test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4744"/>
            <a:ext cx="8229600" cy="64807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dirty="0"/>
              <a:t>String returns new </a:t>
            </a:r>
            <a:r>
              <a:rPr lang="en-IN" sz="1800" dirty="0" err="1"/>
              <a:t>hashcode</a:t>
            </a:r>
            <a:r>
              <a:rPr lang="en-IN" sz="1800" dirty="0"/>
              <a:t> value when you </a:t>
            </a:r>
            <a:r>
              <a:rPr lang="en-IN" sz="1800" dirty="0" err="1"/>
              <a:t>concat</a:t>
            </a:r>
            <a:r>
              <a:rPr lang="en-IN" sz="1800" dirty="0"/>
              <a:t> string but </a:t>
            </a:r>
            <a:r>
              <a:rPr lang="en-IN" sz="1800" dirty="0" err="1"/>
              <a:t>StringBuffer</a:t>
            </a:r>
            <a:r>
              <a:rPr lang="en-IN" sz="1800" dirty="0"/>
              <a:t> returns same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91544" y="1628800"/>
            <a:ext cx="822960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InstanceTest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Hashcode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test of String:");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String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=“SMART";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str.hashCode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+“Training";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str.hashCode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());   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Hashcode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test of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:");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(“SMART");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sb.hashCode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sb.append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(“Training");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sb.hashCode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2104" y="3861049"/>
            <a:ext cx="34563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: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Hashcode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test of String: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79011241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-1461694045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Hashcode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test of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705927765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705927765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2855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88" y="3356992"/>
            <a:ext cx="3950965" cy="2482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CharSequence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078884" cy="161277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java.lang.String</a:t>
            </a:r>
            <a:r>
              <a:rPr lang="en-IN" dirty="0"/>
              <a:t> class implements </a:t>
            </a:r>
            <a:r>
              <a:rPr lang="en-IN" i="1" dirty="0" err="1"/>
              <a:t>Serializable</a:t>
            </a:r>
            <a:r>
              <a:rPr lang="en-IN" dirty="0"/>
              <a:t>, </a:t>
            </a:r>
            <a:r>
              <a:rPr lang="en-IN" i="1" dirty="0"/>
              <a:t>Comparable</a:t>
            </a:r>
            <a:r>
              <a:rPr lang="en-IN" dirty="0"/>
              <a:t> and </a:t>
            </a:r>
            <a:r>
              <a:rPr lang="en-IN" i="1" dirty="0" err="1"/>
              <a:t>CharSequence</a:t>
            </a:r>
            <a:r>
              <a:rPr lang="en-IN" dirty="0"/>
              <a:t> interfaces.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85" y="1412777"/>
            <a:ext cx="3686175" cy="22574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03912" y="3861048"/>
            <a:ext cx="4461138" cy="20882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</a:t>
            </a:r>
            <a:r>
              <a:rPr lang="en-IN" i="1" dirty="0" err="1"/>
              <a:t>CharSequence</a:t>
            </a:r>
            <a:r>
              <a:rPr lang="en-IN" dirty="0"/>
              <a:t> interface is used to represent the sequence of characters. </a:t>
            </a:r>
          </a:p>
          <a:p>
            <a:r>
              <a:rPr lang="en-IN" i="1" dirty="0"/>
              <a:t>String, </a:t>
            </a:r>
            <a:r>
              <a:rPr lang="en-IN" i="1" dirty="0" err="1"/>
              <a:t>StringBuffer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/>
              <a:t>StringBuilder</a:t>
            </a:r>
            <a:r>
              <a:rPr lang="en-IN" dirty="0"/>
              <a:t> classes implement it.</a:t>
            </a:r>
          </a:p>
        </p:txBody>
      </p:sp>
    </p:spTree>
    <p:extLst>
      <p:ext uri="{BB962C8B-B14F-4D97-AF65-F5344CB8AC3E}">
        <p14:creationId xmlns:p14="http://schemas.microsoft.com/office/powerpoint/2010/main" val="20693006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create Immutable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“Immutable class is a class which once created, it’s contents can not be changed. Immutable objects are the objects whose state can not be changed once constructed. e.g. String class”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All the wrapper classes and String class is immutable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keyword is used to create a immutable class.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final class with final data members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an immutable class.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16238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570384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to create Immutable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568" y="1052737"/>
            <a:ext cx="3816424" cy="494543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Employee{  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String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pancardNumber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Employee(String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pancardNumber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){  </a:t>
            </a:r>
          </a:p>
          <a:p>
            <a:pPr marL="0" indent="0">
              <a:buNone/>
            </a:pP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.pancardNumber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pancardNumber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String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getPancardNumber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(){  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pancardNumber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marL="0" indent="0">
              <a:buNone/>
            </a:pPr>
            <a:endParaRPr lang="en-IN" sz="16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240016" y="1075854"/>
            <a:ext cx="4104456" cy="494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The given class is immutable because:</a:t>
            </a:r>
          </a:p>
          <a:p>
            <a:r>
              <a:rPr lang="en-IN" sz="1600" dirty="0"/>
              <a:t>The instance variable of the class is final i.e. we cannot change the value of it after creating an object.</a:t>
            </a:r>
          </a:p>
          <a:p>
            <a:r>
              <a:rPr lang="en-IN" sz="1600" dirty="0"/>
              <a:t>The class is final so we cannot create the subclass.</a:t>
            </a:r>
          </a:p>
          <a:p>
            <a:r>
              <a:rPr lang="en-IN" sz="1600" dirty="0"/>
              <a:t>There is no setter methods i.e. we have no option to change the value of the instance variable.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19546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</a:t>
            </a:r>
            <a:r>
              <a:rPr lang="en-IN" dirty="0" err="1"/>
              <a:t>toString</a:t>
            </a:r>
            <a:r>
              <a:rPr lang="en-IN" dirty="0"/>
              <a:t>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2040632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To represent any object as a string, 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is used.</a:t>
            </a:r>
          </a:p>
          <a:p>
            <a:r>
              <a:rPr lang="en-IN" sz="1600" b="1" dirty="0" err="1"/>
              <a:t>toString</a:t>
            </a:r>
            <a:r>
              <a:rPr lang="en-IN" sz="1600" b="1" dirty="0"/>
              <a:t>() </a:t>
            </a:r>
            <a:r>
              <a:rPr lang="en-IN" sz="1600" dirty="0"/>
              <a:t>method returns the string representation of the object.</a:t>
            </a:r>
          </a:p>
          <a:p>
            <a:r>
              <a:rPr lang="en-IN" sz="1600" dirty="0"/>
              <a:t>If you print any object, java compiler internally invokes the </a:t>
            </a:r>
            <a:r>
              <a:rPr lang="en-IN" sz="1600" b="1" dirty="0" err="1"/>
              <a:t>toString</a:t>
            </a:r>
            <a:r>
              <a:rPr lang="en-IN" sz="1600" b="1" dirty="0"/>
              <a:t>() method </a:t>
            </a:r>
            <a:r>
              <a:rPr lang="en-IN" sz="1600" dirty="0"/>
              <a:t>on the object.</a:t>
            </a:r>
          </a:p>
          <a:p>
            <a:r>
              <a:rPr lang="en-IN" sz="1600" dirty="0"/>
              <a:t>So </a:t>
            </a:r>
            <a:r>
              <a:rPr lang="en-IN" sz="1600" b="1" dirty="0"/>
              <a:t>overriding the </a:t>
            </a:r>
            <a:r>
              <a:rPr lang="en-IN" sz="1600" b="1" dirty="0" err="1"/>
              <a:t>toString</a:t>
            </a:r>
            <a:r>
              <a:rPr lang="en-IN" sz="1600" b="1" dirty="0"/>
              <a:t>() </a:t>
            </a:r>
            <a:r>
              <a:rPr lang="en-IN" sz="1600" dirty="0"/>
              <a:t>method, returns the desired output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991544" y="354590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IN" dirty="0"/>
              <a:t>Advantage of Java </a:t>
            </a:r>
            <a:r>
              <a:rPr lang="en-IN" dirty="0" err="1"/>
              <a:t>toString</a:t>
            </a:r>
            <a:r>
              <a:rPr lang="en-IN" dirty="0"/>
              <a:t>() method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91544" y="4124672"/>
            <a:ext cx="8229600" cy="204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O</a:t>
            </a:r>
            <a:r>
              <a:rPr lang="en-IN" sz="1600" dirty="0"/>
              <a:t>verriding the </a:t>
            </a:r>
            <a:r>
              <a:rPr lang="en-IN" sz="1600" dirty="0" err="1"/>
              <a:t>toString</a:t>
            </a:r>
            <a:r>
              <a:rPr lang="en-IN" sz="1600" dirty="0"/>
              <a:t>() method of the Object class, we can return values of the object.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 code complexity is reduced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05504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672" y="188640"/>
            <a:ext cx="2736304" cy="5040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Without 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504" y="836712"/>
            <a:ext cx="4320480" cy="5328592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Student{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dirty="0" err="1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String name;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String city;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Student(</a:t>
            </a:r>
            <a:r>
              <a:rPr lang="en-IN" sz="15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dirty="0" err="1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, String name, String city){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 err="1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1500" dirty="0" err="1">
                <a:latin typeface="Times New Roman" pitchFamily="18" charset="0"/>
                <a:cs typeface="Times New Roman" pitchFamily="18" charset="0"/>
              </a:rPr>
              <a:t>.rollno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500" dirty="0" err="1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.name=name;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 err="1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1500" dirty="0" err="1">
                <a:latin typeface="Times New Roman" pitchFamily="18" charset="0"/>
                <a:cs typeface="Times New Roman" pitchFamily="18" charset="0"/>
              </a:rPr>
              <a:t>.city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=city;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5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  Student s1=</a:t>
            </a: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Student(101,"Raj","lucknow");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  Student s2=</a:t>
            </a: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Student(102,"Vijay","ghaziabad"); 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5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(s1);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                     //compiler writes here s1.toString()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5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(s2);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b="1" dirty="0">
                <a:latin typeface="Times New Roman" pitchFamily="18" charset="0"/>
                <a:cs typeface="Times New Roman" pitchFamily="18" charset="0"/>
              </a:rPr>
              <a:t>                     //compiler writes here s2.toString()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5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79976" y="692696"/>
            <a:ext cx="4608512" cy="5616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1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Student{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String name;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String city;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Student(</a:t>
            </a:r>
            <a:r>
              <a:rPr lang="en-IN" sz="15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 String name, String city){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.rollno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.name=name;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.city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=city;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(){//overriding the 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 method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return 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+" "+name+" "+city;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}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 Student s1=</a:t>
            </a:r>
            <a:r>
              <a:rPr lang="en-IN" sz="1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Student(101,"Raj","lucknow");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 Student s2=</a:t>
            </a:r>
            <a:r>
              <a:rPr lang="en-IN" sz="15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Student(102,"Vijay","ghaziabad");     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(s1);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//compiler writes here s1.toString()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5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(s2);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//compiler writes here s2.toString()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5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4032" y="5877273"/>
            <a:ext cx="2376264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OUTPUT</a:t>
            </a:r>
            <a:endParaRPr lang="en-IN" sz="1600" b="1" u="sng" dirty="0"/>
          </a:p>
          <a:p>
            <a:r>
              <a:rPr lang="en-IN" sz="1600" dirty="0"/>
              <a:t>101 Raj </a:t>
            </a:r>
            <a:r>
              <a:rPr lang="en-IN" sz="1600" dirty="0" err="1"/>
              <a:t>lucknow</a:t>
            </a:r>
            <a:r>
              <a:rPr lang="en-IN" sz="1600" dirty="0"/>
              <a:t> </a:t>
            </a:r>
          </a:p>
          <a:p>
            <a:r>
              <a:rPr lang="en-IN" sz="1600" dirty="0"/>
              <a:t>102 Vijay </a:t>
            </a:r>
            <a:r>
              <a:rPr lang="en-IN" sz="1600" dirty="0" err="1"/>
              <a:t>ghaziabad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5877273"/>
            <a:ext cx="2376264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OUTPUT</a:t>
            </a:r>
            <a:endParaRPr lang="en-IN" sz="1600" b="1" u="sng" dirty="0"/>
          </a:p>
          <a:p>
            <a:r>
              <a:rPr lang="en-IN" sz="1600" dirty="0"/>
              <a:t>Student@1fee6fc Student@1eed786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248128" y="188640"/>
            <a:ext cx="216024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With 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toString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61063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StringTokenizer</a:t>
            </a:r>
            <a:r>
              <a:rPr lang="en-IN" dirty="0"/>
              <a:t> in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java.util.StringTokenizer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class allows you to break a string into tokens. It is simple way to break string.</a:t>
            </a:r>
          </a:p>
          <a:p>
            <a:pPr marL="0" indent="0">
              <a:buNone/>
            </a:pPr>
            <a:r>
              <a:rPr lang="en-IN" sz="1600" b="1" dirty="0"/>
              <a:t>Constructors of </a:t>
            </a:r>
            <a:r>
              <a:rPr lang="en-IN" sz="1600" b="1" dirty="0" err="1"/>
              <a:t>StringTokenizer</a:t>
            </a:r>
            <a:r>
              <a:rPr lang="en-IN" sz="1600" b="1" dirty="0"/>
              <a:t> class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75520" y="2852936"/>
          <a:ext cx="8544272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038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746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72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StringTokenizer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(String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</a:t>
                      </a:r>
                      <a:r>
                        <a:rPr lang="en-IN" sz="170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stringtokenizer</a:t>
                      </a:r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with specified string.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040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StringTokenizer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(String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r>
                        <a:rPr lang="en-IN" sz="17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70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delim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</a:t>
                      </a:r>
                      <a:r>
                        <a:rPr lang="en-IN" sz="170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stringtokenizer</a:t>
                      </a:r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with specified string and </a:t>
                      </a:r>
                      <a:r>
                        <a:rPr lang="en-IN" sz="170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delimeter</a:t>
                      </a:r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39760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StringTokenizer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(String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String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delim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70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returnValue</a:t>
                      </a:r>
                      <a:r>
                        <a:rPr lang="en-IN" sz="17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</a:t>
                      </a:r>
                      <a:r>
                        <a:rPr lang="en-IN" sz="170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stringtokenizer</a:t>
                      </a:r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with specified string, </a:t>
                      </a:r>
                      <a:r>
                        <a:rPr lang="en-IN" sz="170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delimeter</a:t>
                      </a:r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lang="en-IN" sz="1700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returnvalue</a:t>
                      </a:r>
                      <a:r>
                        <a:rPr lang="en-IN" sz="17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If return value is true, delimiter characters are considered to be tokens. If it is false, delimiter characters serve to separate tokens.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714636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Methods of </a:t>
            </a:r>
            <a:r>
              <a:rPr lang="en-IN" dirty="0" err="1"/>
              <a:t>StringTokenizer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6 useful methods of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class are as follows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19536" y="2309976"/>
          <a:ext cx="8568952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 hasMoreTokens()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checks if there is more tokens available.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 nextToken()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next token from the StringTokenizer object.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 nextToken(String delim)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next token based on the delimeter.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 hasMoreElements()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same as hasMoreTokens() method.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 nextElement()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same as nextToken() but its return type is Object.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 countTokens()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the total number of tokens.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290939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Simple example of </a:t>
            </a:r>
            <a:r>
              <a:rPr lang="en-IN" dirty="0" err="1"/>
              <a:t>StringTokenizer</a:t>
            </a:r>
            <a:r>
              <a:rPr lang="en-IN" dirty="0"/>
              <a:t>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48408"/>
            <a:ext cx="5987008" cy="3264768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java.util.StringTokenizer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Simple{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=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("my name is khan"," ");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st.hasMoreTokens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()) 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st.nextToken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marL="0" indent="0">
              <a:buNone/>
            </a:pPr>
            <a:endParaRPr lang="en-IN" sz="16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12224" y="4625842"/>
            <a:ext cx="2376264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OUTPUT</a:t>
            </a:r>
            <a:endParaRPr lang="en-IN" sz="1600" b="1" u="sng" dirty="0"/>
          </a:p>
          <a:p>
            <a:r>
              <a:rPr lang="en-IN" sz="1600" dirty="0"/>
              <a:t>my </a:t>
            </a:r>
          </a:p>
          <a:p>
            <a:r>
              <a:rPr lang="en-IN" sz="1600" dirty="0"/>
              <a:t>name </a:t>
            </a:r>
          </a:p>
          <a:p>
            <a:r>
              <a:rPr lang="en-IN" sz="1600" dirty="0"/>
              <a:t>is </a:t>
            </a:r>
          </a:p>
          <a:p>
            <a:r>
              <a:rPr lang="en-IN" sz="1600" dirty="0"/>
              <a:t>khan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112224" y="1772816"/>
            <a:ext cx="2376264" cy="2016224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class that tokenizes a string "my name is khan" on the basis of whitespace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53471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0"/>
            <a:ext cx="8964488" cy="914400"/>
          </a:xfrm>
        </p:spPr>
        <p:txBody>
          <a:bodyPr>
            <a:normAutofit/>
          </a:bodyPr>
          <a:lstStyle/>
          <a:p>
            <a:r>
              <a:rPr lang="en-IN" sz="2250" dirty="0"/>
              <a:t>Example of </a:t>
            </a:r>
            <a:r>
              <a:rPr lang="en-IN" sz="2250" dirty="0" err="1"/>
              <a:t>nextToken</a:t>
            </a:r>
            <a:r>
              <a:rPr lang="en-IN" sz="2250" dirty="0"/>
              <a:t>(String </a:t>
            </a:r>
            <a:r>
              <a:rPr lang="en-IN" sz="2250" dirty="0" err="1"/>
              <a:t>delim</a:t>
            </a:r>
            <a:r>
              <a:rPr lang="en-IN" sz="2250" dirty="0"/>
              <a:t>) method of </a:t>
            </a:r>
            <a:r>
              <a:rPr lang="en-IN" sz="2250" dirty="0" err="1"/>
              <a:t>StringTokenizer</a:t>
            </a:r>
            <a:r>
              <a:rPr lang="en-IN" sz="2250" dirty="0"/>
              <a:t>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75520" y="1484785"/>
            <a:ext cx="5987008" cy="429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.*;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public class Test {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public static void main(String[]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 {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StringTokenizer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my,name,is,khan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");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// printing next token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("Next token is : " +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st.nextToken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(","));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  }      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24" y="4625842"/>
            <a:ext cx="237626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OUTPUT</a:t>
            </a:r>
            <a:endParaRPr lang="en-IN" sz="1600" b="1" u="sng" dirty="0"/>
          </a:p>
          <a:p>
            <a:r>
              <a:rPr lang="en-IN" sz="1600" dirty="0"/>
              <a:t>Next token is : my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968208" y="1556792"/>
            <a:ext cx="2448272" cy="230425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1800" dirty="0" err="1"/>
              <a:t>StringTokenizer</a:t>
            </a:r>
            <a:r>
              <a:rPr lang="en-IN" sz="1800" dirty="0"/>
              <a:t> class is </a:t>
            </a:r>
            <a:r>
              <a:rPr lang="en-IN" sz="1800" b="1" dirty="0"/>
              <a:t>deprecated now</a:t>
            </a:r>
            <a:r>
              <a:rPr lang="en-IN" sz="1800" dirty="0"/>
              <a:t>. It is recommended to </a:t>
            </a:r>
            <a:r>
              <a:rPr lang="en-IN" sz="1800" b="1" dirty="0"/>
              <a:t>use split() method of String class or regex </a:t>
            </a:r>
            <a:r>
              <a:rPr lang="en-IN" sz="1800" dirty="0"/>
              <a:t>(Regular Expression).</a:t>
            </a:r>
          </a:p>
        </p:txBody>
      </p:sp>
    </p:spTree>
    <p:extLst>
      <p:ext uri="{BB962C8B-B14F-4D97-AF65-F5344CB8AC3E}">
        <p14:creationId xmlns:p14="http://schemas.microsoft.com/office/powerpoint/2010/main" val="36115891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Java </a:t>
            </a:r>
            <a:r>
              <a:rPr lang="en-IN" b="0" dirty="0" smtClean="0"/>
              <a:t>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02824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JAVA Array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smtClean="0"/>
              <a:t>“An </a:t>
            </a:r>
            <a:r>
              <a:rPr lang="en-IN" dirty="0"/>
              <a:t>array is a collection of similar type of elements that have a </a:t>
            </a:r>
            <a:r>
              <a:rPr lang="en-IN" dirty="0" smtClean="0"/>
              <a:t>contiguous memory </a:t>
            </a:r>
            <a:r>
              <a:rPr lang="en-IN" dirty="0"/>
              <a:t>location</a:t>
            </a:r>
            <a:r>
              <a:rPr lang="en-IN" dirty="0" smtClean="0"/>
              <a:t>.”</a:t>
            </a:r>
          </a:p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Java 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is an object which contains elements of a similar data type. 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It is a data structure where we store similar elements.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Java array size is bounded.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first element of the array is stored at the 0 index.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4365104"/>
            <a:ext cx="4691782" cy="17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520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8229600" cy="914400"/>
          </a:xfrm>
        </p:spPr>
        <p:txBody>
          <a:bodyPr/>
          <a:lstStyle/>
          <a:p>
            <a:r>
              <a:rPr lang="en-IN" dirty="0"/>
              <a:t>How to create a string object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4744"/>
            <a:ext cx="8075240" cy="4988024"/>
          </a:xfrm>
        </p:spPr>
        <p:txBody>
          <a:bodyPr/>
          <a:lstStyle/>
          <a:p>
            <a:r>
              <a:rPr lang="en-IN" dirty="0"/>
              <a:t>There are two ways to create String object: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IN" dirty="0"/>
              <a:t>By string literal</a:t>
            </a:r>
          </a:p>
          <a:p>
            <a:pPr marL="868680" lvl="1" indent="-457200">
              <a:buSzPct val="90000"/>
              <a:buFont typeface="+mj-lt"/>
              <a:buAutoNum type="arabicPeriod"/>
            </a:pPr>
            <a:r>
              <a:rPr lang="en-IN" dirty="0"/>
              <a:t>By new </a:t>
            </a:r>
            <a:r>
              <a:rPr lang="en-IN" dirty="0" smtClean="0"/>
              <a:t>keyword</a:t>
            </a:r>
          </a:p>
          <a:p>
            <a:pPr marL="411480" lvl="1" indent="0">
              <a:buSzPct val="90000"/>
              <a:buNone/>
            </a:pPr>
            <a:endParaRPr lang="en-IN" dirty="0" smtClean="0"/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Using String Literal</a:t>
            </a:r>
          </a:p>
          <a:p>
            <a:pPr lvl="2"/>
            <a:r>
              <a:rPr lang="en-IN" dirty="0" smtClean="0"/>
              <a:t>String s="welcome";  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 It doesn’t create a new instance if the string already exist in the string constant pool</a:t>
            </a:r>
          </a:p>
          <a:p>
            <a:pPr lvl="2"/>
            <a:r>
              <a:rPr lang="en-IN" dirty="0" smtClean="0"/>
              <a:t>String s1="Welcome";  </a:t>
            </a:r>
          </a:p>
          <a:p>
            <a:pPr lvl="2"/>
            <a:r>
              <a:rPr lang="en-IN" dirty="0" smtClean="0"/>
              <a:t>String s2="Welcome";//It doesn't create a new instance  </a:t>
            </a:r>
          </a:p>
          <a:p>
            <a:pPr lvl="2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3831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620688"/>
            <a:ext cx="82296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124745"/>
            <a:ext cx="8229600" cy="4297363"/>
          </a:xfrm>
        </p:spPr>
        <p:txBody>
          <a:bodyPr/>
          <a:lstStyle/>
          <a:p>
            <a:r>
              <a:rPr lang="en-IN" b="1" dirty="0" smtClean="0"/>
              <a:t>Code </a:t>
            </a:r>
            <a:r>
              <a:rPr lang="en-IN" b="1" dirty="0"/>
              <a:t>Optimization:</a:t>
            </a:r>
            <a:r>
              <a:rPr lang="en-IN" dirty="0"/>
              <a:t> It makes the code optimized, we can retrieve or sort the data efficiently.</a:t>
            </a:r>
          </a:p>
          <a:p>
            <a:r>
              <a:rPr lang="en-IN" b="1" dirty="0"/>
              <a:t>Random access:</a:t>
            </a:r>
            <a:r>
              <a:rPr lang="en-IN" dirty="0"/>
              <a:t> We can get any data located at an index position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2042864" y="270892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IN" dirty="0"/>
              <a:t>Disadvantages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1991544" y="3356992"/>
            <a:ext cx="8229600" cy="214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Size Limit:</a:t>
            </a:r>
            <a:r>
              <a:rPr lang="en-IN" dirty="0"/>
              <a:t> We can store only the fixed size of elements in the array. It doesn't grow its size at runtime. </a:t>
            </a:r>
          </a:p>
          <a:p>
            <a:r>
              <a:rPr lang="en-IN" dirty="0"/>
              <a:t>To solve this problem, collection framework is used in Java which grows 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388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Array in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There are two types of array.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Single Dimensional Array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Multidimensional Array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991544" y="2564904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IN" dirty="0"/>
              <a:t>Single Dimensional Array in Java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89700" y="3071664"/>
            <a:ext cx="82296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Syntax to Declare an Array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1864" y="3541365"/>
            <a:ext cx="2448272" cy="1338828"/>
          </a:xfrm>
          <a:prstGeom prst="rect">
            <a:avLst/>
          </a:prstGeom>
          <a:solidFill>
            <a:srgbClr val="FFFF6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 err="1"/>
              <a:t>dataType</a:t>
            </a:r>
            <a:r>
              <a:rPr lang="en-IN" dirty="0"/>
              <a:t>[] </a:t>
            </a:r>
            <a:r>
              <a:rPr lang="en-IN" dirty="0" err="1"/>
              <a:t>arr</a:t>
            </a:r>
            <a:r>
              <a:rPr lang="en-IN" dirty="0"/>
              <a:t>; (or)  </a:t>
            </a:r>
          </a:p>
          <a:p>
            <a:pPr algn="ctr">
              <a:lnSpc>
                <a:spcPct val="150000"/>
              </a:lnSpc>
            </a:pPr>
            <a:r>
              <a:rPr lang="en-IN" dirty="0" err="1"/>
              <a:t>dataType</a:t>
            </a:r>
            <a:r>
              <a:rPr lang="en-IN" dirty="0"/>
              <a:t> []</a:t>
            </a:r>
            <a:r>
              <a:rPr lang="en-IN" dirty="0" err="1"/>
              <a:t>arr</a:t>
            </a:r>
            <a:r>
              <a:rPr lang="en-IN" dirty="0"/>
              <a:t>; (or)  </a:t>
            </a:r>
          </a:p>
          <a:p>
            <a:pPr algn="ctr">
              <a:lnSpc>
                <a:spcPct val="150000"/>
              </a:lnSpc>
            </a:pPr>
            <a:r>
              <a:rPr lang="en-IN" dirty="0" err="1"/>
              <a:t>dataType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[]; c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70856" y="4767277"/>
            <a:ext cx="82296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Instantiation of an Array in Java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3792" y="5236978"/>
            <a:ext cx="3744416" cy="369332"/>
          </a:xfrm>
          <a:prstGeom prst="rect">
            <a:avLst/>
          </a:prstGeom>
          <a:solidFill>
            <a:srgbClr val="FFFF61"/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arrayRefVar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datatype</a:t>
            </a:r>
            <a:r>
              <a:rPr lang="en-IN" dirty="0"/>
              <a:t>[size];  </a:t>
            </a:r>
          </a:p>
        </p:txBody>
      </p:sp>
    </p:spTree>
    <p:extLst>
      <p:ext uri="{BB962C8B-B14F-4D97-AF65-F5344CB8AC3E}">
        <p14:creationId xmlns:p14="http://schemas.microsoft.com/office/powerpoint/2010/main" val="11885987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184" y="620688"/>
            <a:ext cx="8507288" cy="609600"/>
          </a:xfrm>
        </p:spPr>
        <p:txBody>
          <a:bodyPr>
            <a:noAutofit/>
          </a:bodyPr>
          <a:lstStyle/>
          <a:p>
            <a:r>
              <a:rPr lang="en-IN" sz="2200" b="1" dirty="0"/>
              <a:t>Declaration, Instantiation and Initialization of Java Array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81200" y="1124744"/>
            <a:ext cx="4040188" cy="639762"/>
          </a:xfrm>
          <a:solidFill>
            <a:srgbClr val="FFFF61"/>
          </a:solidFill>
        </p:spPr>
        <p:txBody>
          <a:bodyPr anchor="ctr"/>
          <a:lstStyle/>
          <a:p>
            <a:pPr algn="ctr"/>
            <a:r>
              <a:rPr lang="en-US" dirty="0" smtClean="0"/>
              <a:t>METHOD 1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</a:t>
            </a:r>
            <a:r>
              <a:rPr lang="en-IN" dirty="0" smtClean="0"/>
              <a:t>];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//</a:t>
            </a:r>
            <a:r>
              <a:rPr lang="en-IN" dirty="0"/>
              <a:t>declaration and instantiation  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a[0</a:t>
            </a:r>
            <a:r>
              <a:rPr lang="en-IN" dirty="0"/>
              <a:t>]=10;//initialization  </a:t>
            </a:r>
          </a:p>
          <a:p>
            <a:pPr marL="0" indent="0">
              <a:buNone/>
            </a:pPr>
            <a:r>
              <a:rPr lang="en-IN" dirty="0"/>
              <a:t>a[1]=20;  </a:t>
            </a:r>
          </a:p>
          <a:p>
            <a:pPr marL="0" indent="0">
              <a:buNone/>
            </a:pPr>
            <a:r>
              <a:rPr lang="en-IN" dirty="0"/>
              <a:t>a[2]=70;  </a:t>
            </a:r>
          </a:p>
          <a:p>
            <a:pPr marL="0" indent="0">
              <a:buNone/>
            </a:pPr>
            <a:r>
              <a:rPr lang="en-IN" dirty="0"/>
              <a:t>a[3]=40;  </a:t>
            </a:r>
          </a:p>
          <a:p>
            <a:pPr marL="0" indent="0">
              <a:buNone/>
            </a:pPr>
            <a:r>
              <a:rPr lang="en-IN" dirty="0"/>
              <a:t>a[4]=50;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69026" y="1124744"/>
            <a:ext cx="4041775" cy="639762"/>
          </a:xfrm>
          <a:solidFill>
            <a:srgbClr val="FFFF61"/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dirty="0" smtClean="0"/>
              <a:t>METHOD 2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</a:t>
            </a:r>
            <a:r>
              <a:rPr lang="en-IN" dirty="0" smtClean="0"/>
              <a:t>[]={10,20,70,40,50};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declaration, instantiation and initialization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7305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914400"/>
          </a:xfrm>
        </p:spPr>
        <p:txBody>
          <a:bodyPr/>
          <a:lstStyle/>
          <a:p>
            <a:r>
              <a:rPr lang="en-US" dirty="0" smtClean="0"/>
              <a:t>Array initialization using user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A{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public static void main(String[]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a[]=new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[5];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Scanner in = new Scanner(System.in);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i=0; i&lt;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a.length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; i++)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a[i]=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in.nextInt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      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>
          <a:xfrm>
            <a:off x="2063552" y="1124744"/>
            <a:ext cx="4040188" cy="639762"/>
          </a:xfrm>
          <a:solidFill>
            <a:srgbClr val="FFFF6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dirty="0"/>
              <a:t>Using For </a:t>
            </a:r>
            <a:r>
              <a:rPr lang="en-US" dirty="0" smtClean="0"/>
              <a:t>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5884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578768"/>
          </a:xfrm>
        </p:spPr>
        <p:txBody>
          <a:bodyPr/>
          <a:lstStyle/>
          <a:p>
            <a:r>
              <a:rPr lang="en-US" dirty="0" smtClean="0"/>
              <a:t>Array Operations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980728"/>
            <a:ext cx="8291264" cy="55446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 array can be passed to a method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Syntax -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methodname</a:t>
            </a:r>
            <a:r>
              <a:rPr lang="en-US" dirty="0" smtClean="0"/>
              <a:t>(</a:t>
            </a:r>
            <a:r>
              <a:rPr lang="en-US" dirty="0" err="1" smtClean="0"/>
              <a:t>arrayname</a:t>
            </a:r>
            <a:r>
              <a:rPr lang="en-US" dirty="0" smtClean="0"/>
              <a:t>);</a:t>
            </a:r>
          </a:p>
          <a:p>
            <a:r>
              <a:rPr lang="en-IN" dirty="0">
                <a:solidFill>
                  <a:srgbClr val="FF0000"/>
                </a:solidFill>
              </a:rPr>
              <a:t>We can also return an array from the method in </a:t>
            </a:r>
            <a:r>
              <a:rPr lang="en-IN" dirty="0" smtClean="0">
                <a:solidFill>
                  <a:srgbClr val="FF0000"/>
                </a:solidFill>
              </a:rPr>
              <a:t>Java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Syntax </a:t>
            </a:r>
            <a:r>
              <a:rPr lang="en-US" dirty="0"/>
              <a:t>-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returntype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[] </a:t>
            </a:r>
            <a:r>
              <a:rPr lang="en-US" dirty="0" err="1" smtClean="0"/>
              <a:t>methodname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return new </a:t>
            </a:r>
            <a:r>
              <a:rPr lang="en-US" dirty="0" err="1" smtClean="0"/>
              <a:t>arrayType</a:t>
            </a:r>
            <a:r>
              <a:rPr lang="en-US" dirty="0" smtClean="0"/>
              <a:t>[]{array elements};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returntype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[] </a:t>
            </a:r>
            <a:r>
              <a:rPr lang="en-US" dirty="0" err="1"/>
              <a:t>methodname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</a:t>
            </a:r>
            <a:r>
              <a:rPr lang="en-US" dirty="0" err="1" smtClean="0"/>
              <a:t>arrayType</a:t>
            </a:r>
            <a:r>
              <a:rPr lang="en-US" dirty="0" smtClean="0"/>
              <a:t>  </a:t>
            </a:r>
            <a:r>
              <a:rPr lang="en-US" dirty="0" err="1" smtClean="0"/>
              <a:t>arrayname</a:t>
            </a:r>
            <a:r>
              <a:rPr lang="en-US" dirty="0" smtClean="0"/>
              <a:t>  =  { Array Elements }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        return </a:t>
            </a:r>
            <a:r>
              <a:rPr lang="en-US" dirty="0" err="1" smtClean="0"/>
              <a:t>arrayname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}</a:t>
            </a:r>
          </a:p>
          <a:p>
            <a:r>
              <a:rPr lang="en-IN" dirty="0">
                <a:solidFill>
                  <a:srgbClr val="FF0000"/>
                </a:solidFill>
              </a:rPr>
              <a:t>Anonymous Array in </a:t>
            </a:r>
            <a:r>
              <a:rPr lang="en-IN" dirty="0" smtClean="0">
                <a:solidFill>
                  <a:srgbClr val="FF0000"/>
                </a:solidFill>
              </a:rPr>
              <a:t>Java</a:t>
            </a:r>
          </a:p>
          <a:p>
            <a:pPr marL="0" indent="0">
              <a:buNone/>
            </a:pPr>
            <a:r>
              <a:rPr lang="en-IN" dirty="0" smtClean="0"/>
              <a:t>            Don't </a:t>
            </a:r>
            <a:r>
              <a:rPr lang="en-IN" dirty="0"/>
              <a:t>need to declare the array while passing an array to the method</a:t>
            </a:r>
            <a:endParaRPr lang="en-IN" dirty="0" smtClean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Syntax </a:t>
            </a:r>
            <a:r>
              <a:rPr lang="en-US" dirty="0"/>
              <a:t>-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methodname</a:t>
            </a:r>
            <a:r>
              <a:rPr lang="en-US" dirty="0" smtClean="0"/>
              <a:t>(</a:t>
            </a:r>
            <a:r>
              <a:rPr lang="en-US" dirty="0"/>
              <a:t>new </a:t>
            </a:r>
            <a:r>
              <a:rPr lang="en-US" dirty="0" err="1"/>
              <a:t>arrayType</a:t>
            </a:r>
            <a:r>
              <a:rPr lang="en-US" dirty="0"/>
              <a:t>[]{array elements</a:t>
            </a:r>
            <a:r>
              <a:rPr lang="en-US" dirty="0" smtClean="0"/>
              <a:t>});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787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620688"/>
            <a:ext cx="5400600" cy="612068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public  class </a:t>
            </a:r>
            <a:r>
              <a:rPr lang="en-IN" sz="1500" dirty="0" err="1"/>
              <a:t>TestArray</a:t>
            </a:r>
            <a:r>
              <a:rPr lang="en-IN" sz="1500" dirty="0"/>
              <a:t>{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     //creating method which returns an array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static </a:t>
            </a:r>
            <a:r>
              <a:rPr lang="en-IN" sz="1500" dirty="0" err="1"/>
              <a:t>int</a:t>
            </a:r>
            <a:r>
              <a:rPr lang="en-IN" sz="1500" dirty="0"/>
              <a:t>[] get(){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return new </a:t>
            </a:r>
            <a:r>
              <a:rPr lang="en-IN" sz="1500" dirty="0" err="1"/>
              <a:t>int</a:t>
            </a:r>
            <a:r>
              <a:rPr lang="en-IN" sz="1500" dirty="0"/>
              <a:t>[]{10,30,50,90,60};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}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 public static void main(String </a:t>
            </a:r>
            <a:r>
              <a:rPr lang="en-IN" sz="1500" dirty="0" err="1"/>
              <a:t>args</a:t>
            </a:r>
            <a:r>
              <a:rPr lang="en-IN" sz="1500" dirty="0"/>
              <a:t>[]){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     //calling method which returns an array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 err="1"/>
              <a:t>int</a:t>
            </a:r>
            <a:r>
              <a:rPr lang="en-IN" sz="1500" dirty="0"/>
              <a:t> </a:t>
            </a:r>
            <a:r>
              <a:rPr lang="en-IN" sz="1500" dirty="0" err="1"/>
              <a:t>arr</a:t>
            </a:r>
            <a:r>
              <a:rPr lang="en-IN" sz="1500" dirty="0"/>
              <a:t>[]=get();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 err="1"/>
              <a:t>System.out.println</a:t>
            </a:r>
            <a:r>
              <a:rPr lang="en-IN" sz="1500" dirty="0"/>
              <a:t>("Passing an array – returned by get()");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 err="1"/>
              <a:t>PrintArray</a:t>
            </a:r>
            <a:r>
              <a:rPr lang="en-IN" sz="1500" dirty="0"/>
              <a:t>(</a:t>
            </a:r>
            <a:r>
              <a:rPr lang="en-IN" sz="1500" dirty="0" err="1"/>
              <a:t>arr</a:t>
            </a:r>
            <a:r>
              <a:rPr lang="en-IN" sz="15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 err="1"/>
              <a:t>System.out.println</a:t>
            </a:r>
            <a:r>
              <a:rPr lang="en-IN" sz="1500" dirty="0"/>
              <a:t>("Passing an Anonymous array");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 err="1"/>
              <a:t>PrintArray</a:t>
            </a:r>
            <a:r>
              <a:rPr lang="en-IN" sz="1500" dirty="0"/>
              <a:t>(new </a:t>
            </a:r>
            <a:r>
              <a:rPr lang="en-IN" sz="1500" dirty="0" err="1"/>
              <a:t>int</a:t>
            </a:r>
            <a:r>
              <a:rPr lang="en-IN" sz="1500" dirty="0"/>
              <a:t>[]{10,22,44,66});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static void </a:t>
            </a:r>
            <a:r>
              <a:rPr lang="en-IN" sz="1500" dirty="0" err="1"/>
              <a:t>PrintArray</a:t>
            </a:r>
            <a:r>
              <a:rPr lang="en-IN" sz="1500" dirty="0"/>
              <a:t>(</a:t>
            </a:r>
            <a:r>
              <a:rPr lang="en-IN" sz="1500" dirty="0" err="1"/>
              <a:t>int</a:t>
            </a:r>
            <a:r>
              <a:rPr lang="en-IN" sz="1500" dirty="0"/>
              <a:t> temp[])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    //printing the values of an array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for(</a:t>
            </a:r>
            <a:r>
              <a:rPr lang="en-IN" sz="1500" dirty="0" err="1"/>
              <a:t>int</a:t>
            </a:r>
            <a:r>
              <a:rPr lang="en-IN" sz="1500" dirty="0"/>
              <a:t> i=0;i&lt;</a:t>
            </a:r>
            <a:r>
              <a:rPr lang="en-IN" sz="1500" dirty="0" err="1"/>
              <a:t>temp.length;i</a:t>
            </a:r>
            <a:r>
              <a:rPr lang="en-IN" sz="1500" dirty="0"/>
              <a:t>++)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 err="1"/>
              <a:t>System.out.println</a:t>
            </a:r>
            <a:r>
              <a:rPr lang="en-IN" sz="1500" dirty="0"/>
              <a:t>(temp[i]);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15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2145" y="892882"/>
            <a:ext cx="3101993" cy="4524315"/>
          </a:xfrm>
          <a:prstGeom prst="rect">
            <a:avLst/>
          </a:prstGeom>
          <a:solidFill>
            <a:srgbClr val="FFFF6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16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Passing an array – returned by get()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50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90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60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Passing an Anonymous array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44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18355146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92696"/>
            <a:ext cx="8229600" cy="914400"/>
          </a:xfrm>
        </p:spPr>
        <p:txBody>
          <a:bodyPr>
            <a:normAutofit/>
          </a:bodyPr>
          <a:lstStyle/>
          <a:p>
            <a:r>
              <a:rPr lang="en-IN" dirty="0"/>
              <a:t>What is the class name of Java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121" y="1340768"/>
            <a:ext cx="3237803" cy="2376264"/>
          </a:xfrm>
          <a:solidFill>
            <a:srgbClr val="FFFF61"/>
          </a:solid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In Java, an array is an object. 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For array object, a proxy class is created whose name can be obtained by </a:t>
            </a:r>
            <a:r>
              <a:rPr lang="en-IN" sz="1600" dirty="0" err="1"/>
              <a:t>getClass</a:t>
            </a:r>
            <a:r>
              <a:rPr lang="en-IN" sz="1600" dirty="0"/>
              <a:t>().</a:t>
            </a:r>
            <a:r>
              <a:rPr lang="en-IN" sz="1600" dirty="0" err="1"/>
              <a:t>getName</a:t>
            </a:r>
            <a:r>
              <a:rPr lang="en-IN" sz="1600" dirty="0"/>
              <a:t>() method on the object.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19536" y="1340768"/>
            <a:ext cx="5112568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//Java Program to get the class name of array in Java  </a:t>
            </a:r>
          </a:p>
          <a:p>
            <a:pPr marL="0" indent="0">
              <a:buNone/>
            </a:pPr>
            <a:r>
              <a:rPr lang="en-IN" sz="1600" b="1" dirty="0"/>
              <a:t>class</a:t>
            </a:r>
            <a:r>
              <a:rPr lang="en-IN" sz="1600" dirty="0"/>
              <a:t> Testarray4{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 </a:t>
            </a:r>
            <a:r>
              <a:rPr lang="en-IN" sz="1600" dirty="0" err="1"/>
              <a:t>args</a:t>
            </a:r>
            <a:r>
              <a:rPr lang="en-IN" sz="1600" dirty="0"/>
              <a:t>[]){  </a:t>
            </a:r>
          </a:p>
          <a:p>
            <a:pPr marL="0" indent="0">
              <a:buNone/>
            </a:pPr>
            <a:r>
              <a:rPr lang="en-IN" sz="1600" dirty="0"/>
              <a:t>//declaration and initialization of array  </a:t>
            </a:r>
          </a:p>
          <a:p>
            <a:pPr marL="0" indent="0">
              <a:buNone/>
            </a:pP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arr</a:t>
            </a:r>
            <a:r>
              <a:rPr lang="en-IN" sz="1600" dirty="0"/>
              <a:t>[]={4,4,5};  </a:t>
            </a:r>
          </a:p>
          <a:p>
            <a:pPr marL="0" indent="0">
              <a:buNone/>
            </a:pPr>
            <a:r>
              <a:rPr lang="en-IN" sz="1600" dirty="0"/>
              <a:t>//getting the class name of Java array  </a:t>
            </a:r>
          </a:p>
          <a:p>
            <a:pPr marL="0" indent="0">
              <a:buNone/>
            </a:pPr>
            <a:r>
              <a:rPr lang="en-IN" sz="1600" dirty="0"/>
              <a:t>Class c=</a:t>
            </a:r>
            <a:r>
              <a:rPr lang="en-IN" sz="1600" dirty="0" err="1"/>
              <a:t>arr.getClass</a:t>
            </a:r>
            <a:r>
              <a:rPr lang="en-IN" sz="1600" dirty="0"/>
              <a:t>();  </a:t>
            </a:r>
          </a:p>
          <a:p>
            <a:pPr marL="0" indent="0">
              <a:buNone/>
            </a:pPr>
            <a:r>
              <a:rPr lang="en-IN" sz="1600" dirty="0"/>
              <a:t>String name=</a:t>
            </a:r>
            <a:r>
              <a:rPr lang="en-IN" sz="1600" dirty="0" err="1"/>
              <a:t>c.getName</a:t>
            </a:r>
            <a:r>
              <a:rPr lang="en-IN" sz="1600" dirty="0"/>
              <a:t>();  </a:t>
            </a:r>
          </a:p>
          <a:p>
            <a:pPr marL="0" indent="0">
              <a:buNone/>
            </a:pPr>
            <a:r>
              <a:rPr lang="en-IN" sz="1600" dirty="0"/>
              <a:t>//printing the class name of Java array   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(name);  </a:t>
            </a:r>
          </a:p>
          <a:p>
            <a:pPr marL="0" indent="0">
              <a:buNone/>
            </a:pPr>
            <a:r>
              <a:rPr lang="en-IN" sz="1600" dirty="0"/>
              <a:t>  }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N" sz="1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248128" y="5229200"/>
            <a:ext cx="2602632" cy="792088"/>
          </a:xfrm>
          <a:prstGeom prst="rect">
            <a:avLst/>
          </a:prstGeom>
          <a:solidFill>
            <a:srgbClr val="FFF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u="sng" dirty="0"/>
              <a:t>OUTPUT</a:t>
            </a:r>
          </a:p>
          <a:p>
            <a:pPr marL="0" indent="0">
              <a:buNone/>
            </a:pPr>
            <a:r>
              <a:rPr lang="en-IN" sz="1600" dirty="0"/>
              <a:t>I </a:t>
            </a:r>
          </a:p>
        </p:txBody>
      </p:sp>
    </p:spTree>
    <p:extLst>
      <p:ext uri="{BB962C8B-B14F-4D97-AF65-F5344CB8AC3E}">
        <p14:creationId xmlns:p14="http://schemas.microsoft.com/office/powerpoint/2010/main" val="2104669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832" y="620688"/>
            <a:ext cx="8229600" cy="914400"/>
          </a:xfrm>
        </p:spPr>
        <p:txBody>
          <a:bodyPr>
            <a:normAutofit/>
          </a:bodyPr>
          <a:lstStyle/>
          <a:p>
            <a:r>
              <a:rPr lang="en-IN" dirty="0"/>
              <a:t>Class Objects for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848" y="1340768"/>
            <a:ext cx="2602632" cy="2376264"/>
          </a:xfrm>
          <a:solidFill>
            <a:srgbClr val="FFFF61"/>
          </a:solidFill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600" dirty="0"/>
              <a:t>Every array has an associated Class object, shared with all other arrays with the same component type.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75520" y="1196752"/>
            <a:ext cx="5904656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public class Test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{ 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 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{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intArray</a:t>
            </a:r>
            <a:r>
              <a:rPr lang="en-IN" sz="1600" dirty="0"/>
              <a:t>[] = new </a:t>
            </a:r>
            <a:r>
              <a:rPr lang="en-IN" sz="1600" dirty="0" err="1"/>
              <a:t>int</a:t>
            </a:r>
            <a:r>
              <a:rPr lang="en-IN" sz="1600" dirty="0"/>
              <a:t>[3];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byte </a:t>
            </a:r>
            <a:r>
              <a:rPr lang="en-IN" sz="1600" dirty="0" err="1"/>
              <a:t>byteArray</a:t>
            </a:r>
            <a:r>
              <a:rPr lang="en-IN" sz="1600" dirty="0"/>
              <a:t>[] = new byte[3];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short </a:t>
            </a:r>
            <a:r>
              <a:rPr lang="en-IN" sz="1600" dirty="0" err="1"/>
              <a:t>shortsArray</a:t>
            </a:r>
            <a:r>
              <a:rPr lang="en-IN" sz="1600" dirty="0"/>
              <a:t>[] = new short[3];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  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// array of Strings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String[] </a:t>
            </a:r>
            <a:r>
              <a:rPr lang="en-IN" sz="1600" dirty="0" err="1"/>
              <a:t>strArray</a:t>
            </a:r>
            <a:r>
              <a:rPr lang="en-IN" sz="1600" dirty="0"/>
              <a:t> = new String[3];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  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intArray.getClass</a:t>
            </a:r>
            <a:r>
              <a:rPr lang="en-IN" sz="1600" dirty="0"/>
              <a:t>());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intArray.getClass</a:t>
            </a:r>
            <a:r>
              <a:rPr lang="en-IN" sz="1600" dirty="0"/>
              <a:t>().</a:t>
            </a:r>
            <a:r>
              <a:rPr lang="en-IN" sz="1600" dirty="0" err="1"/>
              <a:t>getSuperclass</a:t>
            </a:r>
            <a:r>
              <a:rPr lang="en-IN" sz="1600" dirty="0"/>
              <a:t>());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byteArray.getClass</a:t>
            </a:r>
            <a:r>
              <a:rPr lang="en-IN" sz="1600" dirty="0"/>
              <a:t>());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shortsArray.getClass</a:t>
            </a:r>
            <a:r>
              <a:rPr lang="en-IN" sz="1600" dirty="0"/>
              <a:t>());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strArray.getClass</a:t>
            </a:r>
            <a:r>
              <a:rPr lang="en-IN" sz="1600" dirty="0"/>
              <a:t>());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    }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160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N" sz="1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824192" y="3861048"/>
            <a:ext cx="2602632" cy="2160240"/>
          </a:xfrm>
          <a:prstGeom prst="rect">
            <a:avLst/>
          </a:prstGeom>
          <a:solidFill>
            <a:srgbClr val="FFF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u="sng" dirty="0"/>
              <a:t>OUTPUT</a:t>
            </a:r>
          </a:p>
          <a:p>
            <a:pPr marL="0" indent="0">
              <a:buNone/>
            </a:pPr>
            <a:r>
              <a:rPr lang="en-IN" sz="1600" dirty="0"/>
              <a:t>class [I </a:t>
            </a:r>
          </a:p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java.lang.Object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class [B </a:t>
            </a:r>
          </a:p>
          <a:p>
            <a:pPr marL="0" indent="0">
              <a:buNone/>
            </a:pPr>
            <a:r>
              <a:rPr lang="en-IN" sz="1600" dirty="0"/>
              <a:t>class [S </a:t>
            </a:r>
          </a:p>
          <a:p>
            <a:pPr marL="0" indent="0">
              <a:buNone/>
            </a:pPr>
            <a:r>
              <a:rPr lang="en-IN" sz="1600" dirty="0"/>
              <a:t>class [</a:t>
            </a:r>
            <a:r>
              <a:rPr lang="en-IN" sz="1600" dirty="0" err="1"/>
              <a:t>Ljava.lang.String</a:t>
            </a:r>
            <a:r>
              <a:rPr lang="en-IN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70714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class name of Java array</a:t>
            </a:r>
            <a:r>
              <a:rPr lang="en-IN" dirty="0" smtClean="0"/>
              <a:t>?     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 err="1"/>
              <a:t>Explanantion</a:t>
            </a:r>
            <a:r>
              <a:rPr lang="en-IN" sz="1800" b="1" dirty="0"/>
              <a:t> :</a:t>
            </a:r>
            <a:endParaRPr lang="en-IN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The string “[I” is the run-time type signature for the class object “array with component type </a:t>
            </a:r>
            <a:r>
              <a:rPr lang="en-IN" sz="1800" i="1" dirty="0" err="1"/>
              <a:t>int</a:t>
            </a:r>
            <a:r>
              <a:rPr lang="en-IN" sz="1800" dirty="0"/>
              <a:t>“.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The only direct superclass of any array type is </a:t>
            </a:r>
            <a:r>
              <a:rPr lang="en-IN" sz="1800" dirty="0" err="1">
                <a:hlinkClick r:id="rId2"/>
              </a:rPr>
              <a:t>java.lang.Object</a:t>
            </a:r>
            <a:r>
              <a:rPr lang="en-IN" sz="18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The string “[B” is the run-time type signature for the class object “array with component type </a:t>
            </a:r>
            <a:r>
              <a:rPr lang="en-IN" sz="1800" i="1" dirty="0"/>
              <a:t>byte</a:t>
            </a:r>
            <a:r>
              <a:rPr lang="en-IN" sz="1800" dirty="0"/>
              <a:t>“.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The string “[S” is the run-time type signature for the class object “array with component type </a:t>
            </a:r>
            <a:r>
              <a:rPr lang="en-IN" sz="1800" i="1" dirty="0"/>
              <a:t>short</a:t>
            </a:r>
            <a:r>
              <a:rPr lang="en-IN" sz="1800" dirty="0"/>
              <a:t>“.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The string “[L” is the run-time type signature for the class object “array with component type of a Class”. The Class name is then followed.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4099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832" y="548680"/>
            <a:ext cx="8229600" cy="914400"/>
          </a:xfrm>
        </p:spPr>
        <p:txBody>
          <a:bodyPr>
            <a:normAutofit/>
          </a:bodyPr>
          <a:lstStyle/>
          <a:p>
            <a:r>
              <a:rPr lang="en-IN" sz="2400" dirty="0"/>
              <a:t>Copying a Java Array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47528" y="2060848"/>
            <a:ext cx="7272808" cy="417646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400" b="1" dirty="0"/>
              <a:t>//Java Program to copy a source array into a destination array in Java </a:t>
            </a:r>
            <a:r>
              <a:rPr lang="en-IN" sz="1600" b="1" dirty="0"/>
              <a:t>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class </a:t>
            </a:r>
            <a:r>
              <a:rPr lang="en-IN" sz="1600" b="1" dirty="0" err="1"/>
              <a:t>TestArrayCopyDemo</a:t>
            </a:r>
            <a:r>
              <a:rPr lang="en-IN" sz="1600" b="1" dirty="0"/>
              <a:t> 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    public static void main(String[] </a:t>
            </a:r>
            <a:r>
              <a:rPr lang="en-IN" sz="1600" b="1" dirty="0" err="1"/>
              <a:t>args</a:t>
            </a:r>
            <a:r>
              <a:rPr lang="en-IN" sz="1600" b="1" dirty="0"/>
              <a:t>) 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                            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//declaring a source array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        char[] </a:t>
            </a:r>
            <a:r>
              <a:rPr lang="en-IN" sz="1600" b="1" dirty="0" err="1"/>
              <a:t>copyFrom</a:t>
            </a:r>
            <a:r>
              <a:rPr lang="en-IN" sz="1600" b="1" dirty="0"/>
              <a:t> = { 'd', 'e', 'c', 'a', 'f', 'f', '</a:t>
            </a:r>
            <a:r>
              <a:rPr lang="en-IN" sz="1600" b="1" dirty="0" err="1"/>
              <a:t>e','i</a:t>
            </a:r>
            <a:r>
              <a:rPr lang="en-IN" sz="1600" b="1" dirty="0"/>
              <a:t>', 'n', 'a', 't', 'e', ‘d' };          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                  //declaring a destination array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        char[] </a:t>
            </a:r>
            <a:r>
              <a:rPr lang="en-IN" sz="1600" b="1" dirty="0" err="1"/>
              <a:t>copyTo</a:t>
            </a:r>
            <a:r>
              <a:rPr lang="en-IN" sz="1600" b="1" dirty="0"/>
              <a:t> = new char[7];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                         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//copying array using </a:t>
            </a:r>
            <a:r>
              <a:rPr lang="en-IN" sz="1600" b="1" dirty="0" err="1">
                <a:solidFill>
                  <a:schemeClr val="bg1">
                    <a:lumMod val="95000"/>
                  </a:schemeClr>
                </a:solidFill>
              </a:rPr>
              <a:t>System.arraycopy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() method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        </a:t>
            </a:r>
            <a:r>
              <a:rPr lang="en-IN" sz="1600" b="1" dirty="0" err="1"/>
              <a:t>System.arraycopy</a:t>
            </a:r>
            <a:r>
              <a:rPr lang="en-IN" sz="1600" b="1" dirty="0"/>
              <a:t>(</a:t>
            </a:r>
            <a:r>
              <a:rPr lang="en-IN" sz="1600" b="1" dirty="0" err="1"/>
              <a:t>copyFrom</a:t>
            </a:r>
            <a:r>
              <a:rPr lang="en-IN" sz="1600" b="1" dirty="0"/>
              <a:t>, 2, </a:t>
            </a:r>
            <a:r>
              <a:rPr lang="en-IN" sz="1600" b="1" dirty="0" err="1"/>
              <a:t>copyTo</a:t>
            </a:r>
            <a:r>
              <a:rPr lang="en-IN" sz="1600" b="1" dirty="0"/>
              <a:t>, 0, 7);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                         </a:t>
            </a:r>
            <a:r>
              <a:rPr lang="en-IN" sz="1600" b="1" dirty="0">
                <a:solidFill>
                  <a:schemeClr val="bg1">
                    <a:lumMod val="95000"/>
                  </a:schemeClr>
                </a:solidFill>
              </a:rPr>
              <a:t>//printing the destination array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        </a:t>
            </a:r>
            <a:r>
              <a:rPr lang="en-IN" sz="1600" b="1" dirty="0" err="1"/>
              <a:t>System.out.println</a:t>
            </a:r>
            <a:r>
              <a:rPr lang="en-IN" sz="1600" b="1" dirty="0"/>
              <a:t>(</a:t>
            </a:r>
            <a:r>
              <a:rPr lang="en-IN" sz="1600" b="1" dirty="0" err="1"/>
              <a:t>String.valueOf</a:t>
            </a:r>
            <a:r>
              <a:rPr lang="en-IN" sz="1600" b="1" dirty="0"/>
              <a:t>(</a:t>
            </a:r>
            <a:r>
              <a:rPr lang="en-IN" sz="1600" b="1" dirty="0" err="1"/>
              <a:t>copyTo</a:t>
            </a:r>
            <a:r>
              <a:rPr lang="en-IN" sz="1600" b="1" dirty="0"/>
              <a:t>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    }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600" b="1" dirty="0"/>
              <a:t>} </a:t>
            </a:r>
            <a:r>
              <a:rPr lang="en-IN" sz="1600" dirty="0"/>
              <a:t> 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54008" y="4941168"/>
            <a:ext cx="1090464" cy="1008112"/>
          </a:xfrm>
          <a:prstGeom prst="rect">
            <a:avLst/>
          </a:prstGeom>
          <a:solidFill>
            <a:srgbClr val="FFF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u="sng" dirty="0"/>
              <a:t>OUTPUT</a:t>
            </a:r>
          </a:p>
          <a:p>
            <a:pPr marL="0" indent="0">
              <a:buNone/>
            </a:pPr>
            <a:r>
              <a:rPr lang="en-IN" sz="1800" dirty="0" err="1"/>
              <a:t>caffein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980728"/>
            <a:ext cx="8496944" cy="936104"/>
          </a:xfrm>
          <a:solidFill>
            <a:srgbClr val="FFFF6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Syntax :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</a:t>
            </a:r>
            <a:r>
              <a:rPr lang="en-IN" sz="1600" dirty="0" err="1"/>
              <a:t>arraycopy</a:t>
            </a:r>
            <a:r>
              <a:rPr lang="en-IN" sz="1600" dirty="0"/>
              <a:t>  ( Object </a:t>
            </a:r>
            <a:r>
              <a:rPr lang="en-IN" sz="1600" dirty="0" err="1"/>
              <a:t>src</a:t>
            </a:r>
            <a:r>
              <a:rPr lang="en-IN" sz="1600" dirty="0"/>
              <a:t>, </a:t>
            </a: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srcPos,Object</a:t>
            </a:r>
            <a:r>
              <a:rPr lang="en-IN" sz="1600" dirty="0"/>
              <a:t> </a:t>
            </a:r>
            <a:r>
              <a:rPr lang="en-IN" sz="1600" dirty="0" err="1"/>
              <a:t>dest</a:t>
            </a:r>
            <a:r>
              <a:rPr lang="en-IN" sz="1600" dirty="0"/>
              <a:t>, </a:t>
            </a: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destPos</a:t>
            </a:r>
            <a:r>
              <a:rPr lang="en-IN" sz="1600" dirty="0"/>
              <a:t>, </a:t>
            </a:r>
            <a:r>
              <a:rPr lang="en-IN" sz="1600" b="1" dirty="0" err="1"/>
              <a:t>int</a:t>
            </a:r>
            <a:r>
              <a:rPr lang="en-IN" sz="1600" dirty="0"/>
              <a:t> length)  </a:t>
            </a:r>
          </a:p>
          <a:p>
            <a:pPr>
              <a:buFont typeface="Wingdings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08444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79976" y="908720"/>
            <a:ext cx="4176464" cy="4176464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240016" y="2420889"/>
            <a:ext cx="3312368" cy="23078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744073" y="4139788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 Constant pool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4072" y="2996952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6160" y="50851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39616" y="2654920"/>
          <a:ext cx="1679848" cy="18542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679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4223792" y="3181618"/>
            <a:ext cx="2520280" cy="751438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23792" y="3366285"/>
            <a:ext cx="2520280" cy="95995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9616" y="46531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Stack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791744" y="5733256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“This makes Java more memory efficient”</a:t>
            </a:r>
          </a:p>
        </p:txBody>
      </p:sp>
    </p:spTree>
    <p:extLst>
      <p:ext uri="{BB962C8B-B14F-4D97-AF65-F5344CB8AC3E}">
        <p14:creationId xmlns:p14="http://schemas.microsoft.com/office/powerpoint/2010/main" val="39243549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 in an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</a:p>
          <a:p>
            <a:r>
              <a:rPr lang="en-US" dirty="0" smtClean="0"/>
              <a:t>Searching an element</a:t>
            </a:r>
          </a:p>
          <a:p>
            <a:r>
              <a:rPr lang="en-US" dirty="0" smtClean="0"/>
              <a:t>Inserting an element</a:t>
            </a:r>
          </a:p>
          <a:p>
            <a:r>
              <a:rPr lang="en-US" dirty="0" smtClean="0"/>
              <a:t>Deleting an element</a:t>
            </a:r>
          </a:p>
          <a:p>
            <a:r>
              <a:rPr lang="en-US" dirty="0" smtClean="0"/>
              <a:t>Replacing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437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81200" y="1268760"/>
            <a:ext cx="4040188" cy="639762"/>
          </a:xfrm>
          <a:solidFill>
            <a:srgbClr val="FFFF61"/>
          </a:solidFill>
        </p:spPr>
        <p:txBody>
          <a:bodyPr anchor="ctr"/>
          <a:lstStyle/>
          <a:p>
            <a:pPr algn="ctr"/>
            <a:r>
              <a:rPr lang="en-US" dirty="0" smtClean="0"/>
              <a:t>Ascending 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 for (int i = 0; i &lt; n; i++) </a:t>
            </a:r>
          </a:p>
          <a:p>
            <a:pPr marL="0" indent="0">
              <a:buNone/>
            </a:pPr>
            <a:r>
              <a:rPr lang="pt-BR" sz="1600" dirty="0"/>
              <a:t>        {</a:t>
            </a:r>
          </a:p>
          <a:p>
            <a:pPr marL="0" indent="0">
              <a:buNone/>
            </a:pPr>
            <a:r>
              <a:rPr lang="pt-BR" sz="1600" dirty="0"/>
              <a:t>            for (int j = i + 1; j &lt; n; j++) </a:t>
            </a:r>
          </a:p>
          <a:p>
            <a:pPr marL="0" indent="0">
              <a:buNone/>
            </a:pPr>
            <a:r>
              <a:rPr lang="pt-BR" sz="1600" dirty="0"/>
              <a:t>            {</a:t>
            </a:r>
          </a:p>
          <a:p>
            <a:pPr marL="0" indent="0">
              <a:buNone/>
            </a:pPr>
            <a:r>
              <a:rPr lang="pt-BR" sz="1600" dirty="0"/>
              <a:t>                if (a[i] &gt; a[j]) </a:t>
            </a:r>
            <a:r>
              <a:rPr lang="pt-BR" sz="1400" b="1" dirty="0"/>
              <a:t>//Ascending order</a:t>
            </a:r>
            <a:endParaRPr lang="pt-BR" sz="1600" b="1" dirty="0"/>
          </a:p>
          <a:p>
            <a:pPr marL="0" indent="0">
              <a:buNone/>
            </a:pPr>
            <a:r>
              <a:rPr lang="pt-BR" sz="1600" dirty="0"/>
              <a:t>                {</a:t>
            </a:r>
          </a:p>
          <a:p>
            <a:pPr marL="0" indent="0">
              <a:buNone/>
            </a:pPr>
            <a:r>
              <a:rPr lang="pt-BR" sz="1600" dirty="0"/>
              <a:t>                    temp = a[i];</a:t>
            </a:r>
          </a:p>
          <a:p>
            <a:pPr marL="0" indent="0">
              <a:buNone/>
            </a:pPr>
            <a:r>
              <a:rPr lang="pt-BR" sz="1600" dirty="0"/>
              <a:t>                    a[i] = a[j];</a:t>
            </a:r>
          </a:p>
          <a:p>
            <a:pPr marL="0" indent="0">
              <a:buNone/>
            </a:pPr>
            <a:r>
              <a:rPr lang="pt-BR" sz="1600" dirty="0"/>
              <a:t>                    a[j] = temp;</a:t>
            </a:r>
          </a:p>
          <a:p>
            <a:pPr marL="0" indent="0">
              <a:buNone/>
            </a:pPr>
            <a:r>
              <a:rPr lang="pt-BR" sz="1600" dirty="0"/>
              <a:t>                }</a:t>
            </a:r>
          </a:p>
          <a:p>
            <a:pPr marL="0" indent="0">
              <a:buNone/>
            </a:pPr>
            <a:r>
              <a:rPr lang="pt-BR" sz="1600" dirty="0"/>
              <a:t>            }</a:t>
            </a:r>
          </a:p>
          <a:p>
            <a:pPr marL="0" indent="0">
              <a:buNone/>
            </a:pPr>
            <a:r>
              <a:rPr lang="pt-BR" sz="1600" dirty="0"/>
              <a:t>        }</a:t>
            </a:r>
            <a:endParaRPr lang="en-IN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69026" y="1268760"/>
            <a:ext cx="4041775" cy="639762"/>
          </a:xfrm>
          <a:solidFill>
            <a:srgbClr val="FFFF61"/>
          </a:solidFill>
        </p:spPr>
        <p:txBody>
          <a:bodyPr anchor="ctr"/>
          <a:lstStyle/>
          <a:p>
            <a:pPr algn="ctr"/>
            <a:r>
              <a:rPr lang="en-US" dirty="0" err="1" smtClean="0"/>
              <a:t>Decending</a:t>
            </a:r>
            <a:r>
              <a:rPr lang="en-US" dirty="0" smtClean="0"/>
              <a:t> Order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 for (int i = 0; i &lt; n; i++) </a:t>
            </a:r>
          </a:p>
          <a:p>
            <a:pPr marL="0" indent="0">
              <a:buNone/>
            </a:pPr>
            <a:r>
              <a:rPr lang="pt-BR" sz="1600" dirty="0"/>
              <a:t>        {</a:t>
            </a:r>
          </a:p>
          <a:p>
            <a:pPr marL="0" indent="0">
              <a:buNone/>
            </a:pPr>
            <a:r>
              <a:rPr lang="pt-BR" sz="1600" dirty="0"/>
              <a:t>            for (int j = i + 1; j &lt; n; j++) </a:t>
            </a:r>
          </a:p>
          <a:p>
            <a:pPr marL="0" indent="0">
              <a:buNone/>
            </a:pPr>
            <a:r>
              <a:rPr lang="pt-BR" sz="1600" dirty="0"/>
              <a:t>            {</a:t>
            </a:r>
          </a:p>
          <a:p>
            <a:pPr marL="0" indent="0">
              <a:buNone/>
            </a:pPr>
            <a:r>
              <a:rPr lang="pt-BR" sz="1600" dirty="0"/>
              <a:t>                if (a[i] &lt;  a[j]) </a:t>
            </a:r>
            <a:r>
              <a:rPr lang="pt-BR" sz="1300" b="1" dirty="0"/>
              <a:t>//Descending order</a:t>
            </a:r>
          </a:p>
          <a:p>
            <a:pPr marL="0" indent="0">
              <a:buNone/>
            </a:pPr>
            <a:r>
              <a:rPr lang="pt-BR" sz="1600" dirty="0"/>
              <a:t>                {</a:t>
            </a:r>
          </a:p>
          <a:p>
            <a:pPr marL="0" indent="0">
              <a:buNone/>
            </a:pPr>
            <a:r>
              <a:rPr lang="pt-BR" sz="1600" dirty="0"/>
              <a:t>                    temp = a[i];</a:t>
            </a:r>
          </a:p>
          <a:p>
            <a:pPr marL="0" indent="0">
              <a:buNone/>
            </a:pPr>
            <a:r>
              <a:rPr lang="pt-BR" sz="1600" dirty="0"/>
              <a:t>                    a[i] = a[j];</a:t>
            </a:r>
          </a:p>
          <a:p>
            <a:pPr marL="0" indent="0">
              <a:buNone/>
            </a:pPr>
            <a:r>
              <a:rPr lang="pt-BR" sz="1600" dirty="0"/>
              <a:t>                    a[j] = temp;</a:t>
            </a:r>
          </a:p>
          <a:p>
            <a:pPr marL="0" indent="0">
              <a:buNone/>
            </a:pPr>
            <a:r>
              <a:rPr lang="pt-BR" sz="1600" dirty="0"/>
              <a:t>                }</a:t>
            </a:r>
          </a:p>
          <a:p>
            <a:pPr marL="0" indent="0">
              <a:buNone/>
            </a:pPr>
            <a:r>
              <a:rPr lang="pt-BR" sz="1600" dirty="0"/>
              <a:t>            }</a:t>
            </a:r>
          </a:p>
          <a:p>
            <a:pPr marL="0" indent="0">
              <a:buNone/>
            </a:pPr>
            <a:r>
              <a:rPr lang="pt-BR" sz="1600" dirty="0"/>
              <a:t>        }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89475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element in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340769"/>
            <a:ext cx="5616624" cy="482453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for(i = 0; i &lt; n; i++)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if(a[i] ==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    flag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    flag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endParaRPr lang="pt-B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if(flag == 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System.out.println("Element found at position:"+(i + 1));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    System.out.println("Element not found");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/>
              <a:t>        }</a:t>
            </a:r>
            <a:endParaRPr lang="en-IN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96200" y="1484784"/>
            <a:ext cx="2448272" cy="2664296"/>
          </a:xfrm>
          <a:prstGeom prst="rect">
            <a:avLst/>
          </a:prstGeom>
          <a:solidFill>
            <a:srgbClr val="FFF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/>
              <a:t>Variable Used</a:t>
            </a:r>
            <a:endParaRPr lang="en-IN" sz="1600" b="1" u="sng" dirty="0"/>
          </a:p>
          <a:p>
            <a:pPr marL="0" indent="0">
              <a:buNone/>
            </a:pPr>
            <a:r>
              <a:rPr lang="en-IN" sz="1600" b="1" dirty="0" err="1"/>
              <a:t>int</a:t>
            </a:r>
            <a:r>
              <a:rPr lang="en-IN" sz="1600" dirty="0"/>
              <a:t> n, x, flag = 0, i = 0;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600" b="1" dirty="0"/>
              <a:t>n</a:t>
            </a:r>
            <a:r>
              <a:rPr lang="en-US" sz="1600" dirty="0"/>
              <a:t> -  Size of Array</a:t>
            </a:r>
          </a:p>
          <a:p>
            <a:pPr marL="0" indent="0">
              <a:buNone/>
            </a:pPr>
            <a:r>
              <a:rPr lang="en-US" sz="1600" b="1" dirty="0"/>
              <a:t>x  - </a:t>
            </a:r>
            <a:r>
              <a:rPr lang="en-US" sz="1600" dirty="0"/>
              <a:t> Element to be find</a:t>
            </a:r>
          </a:p>
          <a:p>
            <a:pPr marL="0" indent="0">
              <a:buNone/>
            </a:pPr>
            <a:r>
              <a:rPr lang="en-US" sz="1600" b="1" dirty="0"/>
              <a:t>flag </a:t>
            </a:r>
            <a:r>
              <a:rPr lang="en-US" sz="1600" dirty="0"/>
              <a:t>– Status</a:t>
            </a:r>
          </a:p>
          <a:p>
            <a:pPr marL="0" indent="0">
              <a:buNone/>
            </a:pPr>
            <a:r>
              <a:rPr lang="en-US" sz="1600" b="1" dirty="0"/>
              <a:t>i – </a:t>
            </a:r>
            <a:r>
              <a:rPr lang="en-US" sz="1600" dirty="0"/>
              <a:t>Array index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537273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176" y="739552"/>
            <a:ext cx="3538736" cy="4572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Inserting an element in an Array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268761"/>
            <a:ext cx="3384376" cy="108011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for(</a:t>
            </a:r>
            <a:r>
              <a:rPr lang="en-IN" sz="1600" dirty="0" err="1"/>
              <a:t>int</a:t>
            </a:r>
            <a:r>
              <a:rPr lang="en-IN" sz="1600" dirty="0"/>
              <a:t> i = (n-1); i &gt;= (pos-1); i--)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a[i+1] = a[i];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68008" y="1196752"/>
            <a:ext cx="4248472" cy="504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for (</a:t>
            </a:r>
            <a:r>
              <a:rPr lang="en-IN" sz="1600" dirty="0" err="1"/>
              <a:t>int</a:t>
            </a:r>
            <a:r>
              <a:rPr lang="en-IN" sz="1600" dirty="0"/>
              <a:t> i = 0; i &lt; n; i++)  </a:t>
            </a:r>
            <a:r>
              <a:rPr lang="en-IN" sz="1600" b="1" dirty="0"/>
              <a:t>// Searching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if(a[i] ==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    flag =1;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    </a:t>
            </a:r>
            <a:r>
              <a:rPr lang="en-IN" sz="1600" dirty="0" err="1"/>
              <a:t>loc</a:t>
            </a:r>
            <a:r>
              <a:rPr lang="en-IN" sz="1600" dirty="0"/>
              <a:t> = i;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    flag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endParaRPr lang="en-IN" sz="5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if(flag == 1) </a:t>
            </a:r>
            <a:r>
              <a:rPr lang="en-IN" sz="1600" b="1" dirty="0"/>
              <a:t>// Deleting if element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b="1" dirty="0"/>
              <a:t>                                                           available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for(</a:t>
            </a:r>
            <a:r>
              <a:rPr lang="en-IN" sz="1600" dirty="0" err="1"/>
              <a:t>int</a:t>
            </a:r>
            <a:r>
              <a:rPr lang="en-IN" sz="1600" dirty="0"/>
              <a:t> i = loc+1; i &lt; n; i++)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    a[i-1] = a[i];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       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495600" y="3933056"/>
            <a:ext cx="3816424" cy="2304256"/>
          </a:xfrm>
          <a:prstGeom prst="rect">
            <a:avLst/>
          </a:prstGeom>
          <a:solidFill>
            <a:srgbClr val="FFF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/>
              <a:t>Variable Used</a:t>
            </a:r>
            <a:endParaRPr lang="en-IN" sz="1600" b="1" u="sng" dirty="0"/>
          </a:p>
          <a:p>
            <a:pPr marL="0" indent="0">
              <a:buNone/>
            </a:pPr>
            <a:r>
              <a:rPr lang="sv-SE" sz="1600" b="1" dirty="0"/>
              <a:t>int</a:t>
            </a:r>
            <a:r>
              <a:rPr lang="sv-SE" sz="1600" dirty="0"/>
              <a:t> n, x, flag = 1, loc = 0;</a:t>
            </a:r>
          </a:p>
          <a:p>
            <a:pPr marL="0" indent="0">
              <a:buNone/>
            </a:pPr>
            <a:r>
              <a:rPr lang="en-US" sz="1600" b="1" dirty="0"/>
              <a:t>n</a:t>
            </a:r>
            <a:r>
              <a:rPr lang="en-US" sz="1600" dirty="0"/>
              <a:t> -  Size of Array</a:t>
            </a:r>
          </a:p>
          <a:p>
            <a:pPr marL="0" indent="0">
              <a:buNone/>
            </a:pPr>
            <a:r>
              <a:rPr lang="en-US" sz="1600" b="1" dirty="0"/>
              <a:t>x  - </a:t>
            </a:r>
            <a:r>
              <a:rPr lang="en-US" sz="1600" dirty="0"/>
              <a:t> Element to be deleted</a:t>
            </a:r>
          </a:p>
          <a:p>
            <a:pPr marL="0" indent="0">
              <a:buNone/>
            </a:pPr>
            <a:r>
              <a:rPr lang="en-US" sz="1600" b="1" dirty="0"/>
              <a:t>flag </a:t>
            </a:r>
            <a:r>
              <a:rPr lang="en-US" sz="1600" dirty="0"/>
              <a:t>– Status of searching</a:t>
            </a:r>
          </a:p>
          <a:p>
            <a:pPr marL="0" indent="0">
              <a:buNone/>
            </a:pPr>
            <a:r>
              <a:rPr lang="en-US" sz="1600" b="1" dirty="0" err="1"/>
              <a:t>loc</a:t>
            </a:r>
            <a:r>
              <a:rPr lang="en-US" sz="1600" b="1" dirty="0"/>
              <a:t> – </a:t>
            </a:r>
            <a:r>
              <a:rPr lang="en-US" sz="1600" dirty="0"/>
              <a:t>Location of element to be deleted </a:t>
            </a:r>
            <a:endParaRPr lang="en-IN" sz="16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157664" y="692696"/>
            <a:ext cx="4042792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Deleting an element in an Array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60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an element in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340769"/>
            <a:ext cx="5616624" cy="482453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public  static void main(String[] args)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int n, pos;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Scanner s = new Scanner(System.in);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int a[]={5,4,2,1,8,9};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pos=s.nextInt();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n=s.nextInt();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        a[pos-1]=n;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        System.out.print("New Array after replacing");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for (int i = 0; i &lt; a.length-1; i++)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    System.out.print(a[i] + ",");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    System.out.print(a[a.length - 1]);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896200" y="1484784"/>
            <a:ext cx="2448272" cy="1872208"/>
          </a:xfrm>
          <a:prstGeom prst="rect">
            <a:avLst/>
          </a:prstGeom>
          <a:solidFill>
            <a:srgbClr val="FFF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/>
              <a:t>Variable Used</a:t>
            </a:r>
            <a:endParaRPr lang="en-IN" sz="1600" b="1" u="sng" dirty="0"/>
          </a:p>
          <a:p>
            <a:pPr marL="0" indent="0">
              <a:buNone/>
            </a:pPr>
            <a:r>
              <a:rPr lang="en-IN" sz="1600" b="1" dirty="0" err="1"/>
              <a:t>int</a:t>
            </a:r>
            <a:r>
              <a:rPr lang="en-IN" sz="1600" dirty="0"/>
              <a:t> n, </a:t>
            </a:r>
            <a:r>
              <a:rPr lang="en-IN" sz="1600" dirty="0" err="1"/>
              <a:t>pos</a:t>
            </a:r>
            <a:r>
              <a:rPr lang="en-IN" sz="1600" dirty="0"/>
              <a:t>;</a:t>
            </a:r>
            <a:endParaRPr lang="en-US" sz="900" dirty="0"/>
          </a:p>
          <a:p>
            <a:pPr marL="0" indent="0">
              <a:buNone/>
            </a:pPr>
            <a:r>
              <a:rPr lang="en-US" sz="1600" b="1" dirty="0"/>
              <a:t>n</a:t>
            </a:r>
            <a:r>
              <a:rPr lang="en-US" sz="1600" dirty="0"/>
              <a:t> -  Element</a:t>
            </a:r>
          </a:p>
          <a:p>
            <a:pPr marL="0" indent="0">
              <a:buNone/>
            </a:pPr>
            <a:r>
              <a:rPr lang="en-US" sz="1600" b="1" dirty="0" err="1"/>
              <a:t>pos</a:t>
            </a:r>
            <a:r>
              <a:rPr lang="en-US" sz="1600" b="1" dirty="0"/>
              <a:t> - </a:t>
            </a:r>
            <a:r>
              <a:rPr lang="en-US" sz="1600" dirty="0"/>
              <a:t> Position of the         element to be replace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17314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based  on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70500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Finding the Largest and Smallest Numbers in an Array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Program to Put Even &amp; Odd Elements of an Array in 2 Separate Arrays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Program to Sort Names in an Alphabetical Order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Program to Split an Array from Specified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Program to Find the Number of Non-Repeated Elements in an Array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Program to Find 2 Elements in the Array such that Difference between them is Largest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Program to Count the Number of Occurrence of an Element in an Array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Program to Segregate 0s on Left Side &amp; 1s on Right Side of the Array</a:t>
            </a:r>
          </a:p>
        </p:txBody>
      </p:sp>
    </p:spTree>
    <p:extLst>
      <p:ext uri="{BB962C8B-B14F-4D97-AF65-F5344CB8AC3E}">
        <p14:creationId xmlns:p14="http://schemas.microsoft.com/office/powerpoint/2010/main" val="4153773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Multidimensional Array in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Data is stored in row and column based index  -  Matrix form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Syntax to Declare Multidimensional Array in Java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[][] 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 (or)  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[][]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 (or)  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[][]; (or)  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[]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arrayRefVar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marL="0" indent="0"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[][] 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[3][3];//3 row and 3 column  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97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Example of Multidimensional Java </a:t>
            </a:r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8245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//Java Program to illustrate the use of multidimensional array  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 smtClean="0"/>
              <a:t>Testarray</a:t>
            </a:r>
            <a:r>
              <a:rPr lang="en-IN" dirty="0" smtClean="0"/>
              <a:t>{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b="1" dirty="0"/>
              <a:t>//declaring and initializing 2D array 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[][]={{1,2,3},{2,4,5},{4,4,5}};  </a:t>
            </a:r>
          </a:p>
          <a:p>
            <a:pPr marL="0" indent="0">
              <a:buNone/>
            </a:pPr>
            <a:r>
              <a:rPr lang="en-IN" b="1" dirty="0"/>
              <a:t>//printing 2D array  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i=0;i&lt;3;i++){  </a:t>
            </a:r>
          </a:p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int</a:t>
            </a:r>
            <a:r>
              <a:rPr lang="en-IN" dirty="0"/>
              <a:t> j=0;j&lt;3;j++){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[i][j]+" ");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}}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248128" y="4365104"/>
            <a:ext cx="1296144" cy="1584176"/>
          </a:xfrm>
          <a:prstGeom prst="rect">
            <a:avLst/>
          </a:prstGeom>
          <a:solidFill>
            <a:srgbClr val="FFF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u="sng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1 2 3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2 4 5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4 4 5</a:t>
            </a:r>
          </a:p>
        </p:txBody>
      </p:sp>
    </p:spTree>
    <p:extLst>
      <p:ext uri="{BB962C8B-B14F-4D97-AF65-F5344CB8AC3E}">
        <p14:creationId xmlns:p14="http://schemas.microsoft.com/office/powerpoint/2010/main" val="1371971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8229600" cy="914400"/>
          </a:xfrm>
        </p:spPr>
        <p:txBody>
          <a:bodyPr>
            <a:normAutofit/>
          </a:bodyPr>
          <a:lstStyle/>
          <a:p>
            <a:r>
              <a:rPr lang="en-IN" dirty="0"/>
              <a:t>Addition of 2 Matrices in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4744"/>
            <a:ext cx="5915000" cy="551723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class </a:t>
            </a:r>
            <a:r>
              <a:rPr lang="en-US" sz="1400" dirty="0" err="1"/>
              <a:t>Testarray</a:t>
            </a:r>
            <a:r>
              <a:rPr lang="en-US" sz="1400" dirty="0"/>
              <a:t> {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[]){      </a:t>
            </a:r>
            <a:r>
              <a:rPr lang="en-US" sz="1400" b="1" dirty="0"/>
              <a:t>//creating two matrices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 err="1"/>
              <a:t>int</a:t>
            </a:r>
            <a:r>
              <a:rPr lang="en-US" sz="1400" dirty="0"/>
              <a:t> a[][]={{1,3,4},{3,4,5}};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 err="1"/>
              <a:t>int</a:t>
            </a:r>
            <a:r>
              <a:rPr lang="en-US" sz="1400" dirty="0"/>
              <a:t> b[][]={{1,3,4},{3,4,5}};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         </a:t>
            </a:r>
            <a:r>
              <a:rPr lang="en-US" sz="1400" b="1" dirty="0"/>
              <a:t>//creating another matrix to store the sum of two matrices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 err="1"/>
              <a:t>int</a:t>
            </a:r>
            <a:r>
              <a:rPr lang="en-US" sz="1400" dirty="0"/>
              <a:t> c[][]=new </a:t>
            </a:r>
            <a:r>
              <a:rPr lang="en-US" sz="1400" dirty="0" err="1"/>
              <a:t>int</a:t>
            </a:r>
            <a:r>
              <a:rPr lang="en-US" sz="1400" dirty="0"/>
              <a:t>[2][3];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       </a:t>
            </a:r>
            <a:r>
              <a:rPr lang="en-US" sz="1400" b="1" dirty="0"/>
              <a:t>//adding and printing addition of 2 matrices </a:t>
            </a:r>
            <a:r>
              <a:rPr lang="en-US" sz="1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	for(</a:t>
            </a:r>
            <a:r>
              <a:rPr lang="en-US" sz="1400" dirty="0" err="1"/>
              <a:t>int</a:t>
            </a:r>
            <a:r>
              <a:rPr lang="en-US" sz="1400" dirty="0"/>
              <a:t> i=0;i&lt;2;i++)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	 {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	for(</a:t>
            </a:r>
            <a:r>
              <a:rPr lang="en-US" sz="1400" dirty="0" err="1"/>
              <a:t>int</a:t>
            </a:r>
            <a:r>
              <a:rPr lang="en-US" sz="1400" dirty="0"/>
              <a:t> j=0;j&lt;3;j++)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	 {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		c[i][j]=a[i][j]+b[i][j];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		</a:t>
            </a:r>
            <a:r>
              <a:rPr lang="en-US" sz="1400" dirty="0" err="1"/>
              <a:t>System.out.print</a:t>
            </a:r>
            <a:r>
              <a:rPr lang="en-US" sz="1400" dirty="0"/>
              <a:t>(c[i][j]+" ");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	}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();//new line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	} 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/>
              <a:t>  }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N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248128" y="4365104"/>
            <a:ext cx="1296144" cy="1584176"/>
          </a:xfrm>
          <a:prstGeom prst="rect">
            <a:avLst/>
          </a:prstGeom>
          <a:solidFill>
            <a:srgbClr val="FFF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u="sng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marL="0" indent="0">
              <a:buNone/>
            </a:pPr>
            <a:r>
              <a:rPr lang="en-IN" sz="1600" dirty="0"/>
              <a:t>2 6 8 </a:t>
            </a:r>
            <a:br>
              <a:rPr lang="en-IN" sz="1600" dirty="0"/>
            </a:br>
            <a:r>
              <a:rPr lang="en-IN" sz="1600" dirty="0"/>
              <a:t>6 8 10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526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Multiplication of 2 Matrices in </a:t>
            </a:r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340769"/>
            <a:ext cx="4176464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300" dirty="0">
                <a:solidFill>
                  <a:srgbClr val="008200"/>
                </a:solidFill>
                <a:latin typeface="verdana"/>
              </a:rPr>
              <a:t>//Java Program to multiply two matrices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 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006699"/>
                </a:solidFill>
                <a:latin typeface="verdana"/>
              </a:rPr>
              <a:t>public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</a:t>
            </a:r>
            <a:r>
              <a:rPr lang="en-IN" sz="1300" b="1" dirty="0">
                <a:solidFill>
                  <a:srgbClr val="006699"/>
                </a:solidFill>
                <a:latin typeface="verdana"/>
              </a:rPr>
              <a:t>class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</a:t>
            </a:r>
            <a:r>
              <a:rPr lang="en-IN" sz="1300" dirty="0" err="1">
                <a:solidFill>
                  <a:srgbClr val="000000"/>
                </a:solidFill>
                <a:latin typeface="verdana"/>
              </a:rPr>
              <a:t>MatrixMultiplicationExample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{  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006699"/>
                </a:solidFill>
                <a:latin typeface="verdana"/>
              </a:rPr>
              <a:t>public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</a:t>
            </a:r>
            <a:r>
              <a:rPr lang="en-IN" sz="1300" b="1" dirty="0">
                <a:solidFill>
                  <a:srgbClr val="006699"/>
                </a:solidFill>
                <a:latin typeface="verdana"/>
              </a:rPr>
              <a:t>static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</a:t>
            </a:r>
            <a:r>
              <a:rPr lang="en-IN" sz="1300" b="1" dirty="0">
                <a:solidFill>
                  <a:srgbClr val="006699"/>
                </a:solidFill>
                <a:latin typeface="verdana"/>
              </a:rPr>
              <a:t>void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main(String </a:t>
            </a:r>
            <a:r>
              <a:rPr lang="en-IN" sz="1300" dirty="0" err="1">
                <a:solidFill>
                  <a:srgbClr val="000000"/>
                </a:solidFill>
                <a:latin typeface="verdana"/>
              </a:rPr>
              <a:t>args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[]){  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8200"/>
                </a:solidFill>
                <a:latin typeface="verdana"/>
              </a:rPr>
              <a:t>//creating two matrices  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 </a:t>
            </a:r>
          </a:p>
          <a:p>
            <a:pPr marL="0" indent="0">
              <a:buNone/>
            </a:pPr>
            <a:r>
              <a:rPr lang="en-IN" sz="1300" b="1" dirty="0" err="1">
                <a:solidFill>
                  <a:srgbClr val="006699"/>
                </a:solidFill>
                <a:latin typeface="verdana"/>
              </a:rPr>
              <a:t>int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a[][]={{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1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1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1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},{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2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2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2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},{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}};    </a:t>
            </a:r>
          </a:p>
          <a:p>
            <a:pPr marL="0" indent="0">
              <a:buNone/>
            </a:pPr>
            <a:r>
              <a:rPr lang="en-IN" sz="1300" b="1" dirty="0" err="1">
                <a:solidFill>
                  <a:srgbClr val="006699"/>
                </a:solidFill>
                <a:latin typeface="verdana"/>
              </a:rPr>
              <a:t>int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b[][]={{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1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1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1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},{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2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2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2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},{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,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}};    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0000"/>
                </a:solidFill>
                <a:latin typeface="verdana"/>
              </a:rPr>
              <a:t>    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8200"/>
                </a:solidFill>
                <a:latin typeface="verdana"/>
              </a:rPr>
              <a:t>//creating another matrix to store the multiplication of two matrices  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 </a:t>
            </a:r>
          </a:p>
          <a:p>
            <a:pPr marL="0" indent="0">
              <a:buNone/>
            </a:pPr>
            <a:r>
              <a:rPr lang="en-IN" sz="1300" b="1" dirty="0" err="1">
                <a:solidFill>
                  <a:srgbClr val="006699"/>
                </a:solidFill>
                <a:latin typeface="verdana"/>
              </a:rPr>
              <a:t>int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c[][]=</a:t>
            </a:r>
            <a:r>
              <a:rPr lang="en-IN" sz="1300" b="1" dirty="0">
                <a:solidFill>
                  <a:srgbClr val="006699"/>
                </a:solidFill>
                <a:latin typeface="verdana"/>
              </a:rPr>
              <a:t>new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</a:t>
            </a:r>
            <a:r>
              <a:rPr lang="en-IN" sz="1300" b="1" dirty="0" err="1">
                <a:solidFill>
                  <a:srgbClr val="006699"/>
                </a:solidFill>
                <a:latin typeface="verdana"/>
              </a:rPr>
              <a:t>int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[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][</a:t>
            </a:r>
            <a:r>
              <a:rPr lang="en-IN" sz="13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];  </a:t>
            </a:r>
            <a:r>
              <a:rPr lang="en-IN" sz="1300" dirty="0">
                <a:solidFill>
                  <a:srgbClr val="008200"/>
                </a:solidFill>
                <a:latin typeface="verdana"/>
              </a:rPr>
              <a:t>//3 rows and 3 columns</a:t>
            </a:r>
            <a:r>
              <a:rPr lang="en-IN" sz="1300" dirty="0">
                <a:solidFill>
                  <a:srgbClr val="000000"/>
                </a:solidFill>
                <a:latin typeface="verdana"/>
              </a:rPr>
              <a:t>  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0000"/>
                </a:solidFill>
                <a:latin typeface="verdana"/>
              </a:rPr>
              <a:t>    </a:t>
            </a:r>
          </a:p>
          <a:p>
            <a:pPr marL="0" indent="0">
              <a:buNone/>
            </a:pPr>
            <a:endParaRPr lang="en-IN" sz="13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23992" y="1363886"/>
            <a:ext cx="4690864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32500" lnSpcReduction="20000"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4000" dirty="0">
                <a:solidFill>
                  <a:srgbClr val="008200"/>
                </a:solidFill>
                <a:latin typeface="verdana"/>
              </a:rPr>
              <a:t>//multiplying and printing multiplication of 2 </a:t>
            </a:r>
            <a:r>
              <a:rPr lang="en-IN" sz="4000" dirty="0" err="1">
                <a:solidFill>
                  <a:srgbClr val="008200"/>
                </a:solidFill>
                <a:latin typeface="verdana"/>
              </a:rPr>
              <a:t>matrices</a:t>
            </a:r>
            <a:r>
              <a:rPr lang="en-IN" sz="4000" b="1" dirty="0" err="1">
                <a:solidFill>
                  <a:srgbClr val="006699"/>
                </a:solidFill>
                <a:latin typeface="verdana"/>
              </a:rPr>
              <a:t>for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IN" sz="4000" b="1" dirty="0" err="1">
                <a:solidFill>
                  <a:srgbClr val="006699"/>
                </a:solidFill>
                <a:latin typeface="verdana"/>
              </a:rPr>
              <a:t>int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 i=</a:t>
            </a:r>
            <a:r>
              <a:rPr lang="en-IN" sz="4000" dirty="0">
                <a:solidFill>
                  <a:srgbClr val="C00000"/>
                </a:solidFill>
                <a:latin typeface="verdana"/>
              </a:rPr>
              <a:t>0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;i&lt;</a:t>
            </a:r>
            <a:r>
              <a:rPr lang="en-IN" sz="40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;i++){    </a:t>
            </a:r>
          </a:p>
          <a:p>
            <a:pPr marL="0" indent="0">
              <a:buNone/>
            </a:pPr>
            <a:r>
              <a:rPr lang="en-IN" sz="4000" b="1" dirty="0">
                <a:solidFill>
                  <a:srgbClr val="006699"/>
                </a:solidFill>
                <a:latin typeface="verdana"/>
              </a:rPr>
              <a:t>for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IN" sz="4000" b="1" dirty="0" err="1">
                <a:solidFill>
                  <a:srgbClr val="006699"/>
                </a:solidFill>
                <a:latin typeface="verdana"/>
              </a:rPr>
              <a:t>int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 j=</a:t>
            </a:r>
            <a:r>
              <a:rPr lang="en-IN" sz="4000" dirty="0">
                <a:solidFill>
                  <a:srgbClr val="C00000"/>
                </a:solidFill>
                <a:latin typeface="verdana"/>
              </a:rPr>
              <a:t>0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;j&lt;</a:t>
            </a:r>
            <a:r>
              <a:rPr lang="en-IN" sz="40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;j++){    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000000"/>
                </a:solidFill>
                <a:latin typeface="verdana"/>
              </a:rPr>
              <a:t>c[i][j]=</a:t>
            </a:r>
            <a:r>
              <a:rPr lang="en-IN" sz="4000" dirty="0">
                <a:solidFill>
                  <a:srgbClr val="C00000"/>
                </a:solidFill>
                <a:latin typeface="verdana"/>
              </a:rPr>
              <a:t>0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;      </a:t>
            </a:r>
          </a:p>
          <a:p>
            <a:pPr marL="0" indent="0">
              <a:buNone/>
            </a:pPr>
            <a:r>
              <a:rPr lang="en-IN" sz="4000" b="1" dirty="0">
                <a:solidFill>
                  <a:srgbClr val="006699"/>
                </a:solidFill>
                <a:latin typeface="verdana"/>
              </a:rPr>
              <a:t>for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(</a:t>
            </a:r>
            <a:r>
              <a:rPr lang="en-IN" sz="4000" b="1" dirty="0" err="1">
                <a:solidFill>
                  <a:srgbClr val="006699"/>
                </a:solidFill>
                <a:latin typeface="verdana"/>
              </a:rPr>
              <a:t>int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 k=</a:t>
            </a:r>
            <a:r>
              <a:rPr lang="en-IN" sz="4000" dirty="0">
                <a:solidFill>
                  <a:srgbClr val="C00000"/>
                </a:solidFill>
                <a:latin typeface="verdana"/>
              </a:rPr>
              <a:t>0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;k&lt;</a:t>
            </a:r>
            <a:r>
              <a:rPr lang="en-IN" sz="4000" dirty="0">
                <a:solidFill>
                  <a:srgbClr val="C00000"/>
                </a:solidFill>
                <a:latin typeface="verdana"/>
              </a:rPr>
              <a:t>3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;k++)      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000000"/>
                </a:solidFill>
                <a:latin typeface="verdana"/>
              </a:rPr>
              <a:t>{      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000000"/>
                </a:solidFill>
                <a:latin typeface="verdana"/>
              </a:rPr>
              <a:t>c[i][j]+=a[i][k]*b[k][j];      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000000"/>
                </a:solidFill>
                <a:latin typeface="verdana"/>
              </a:rPr>
              <a:t>}</a:t>
            </a:r>
            <a:r>
              <a:rPr lang="en-IN" sz="4000" dirty="0">
                <a:solidFill>
                  <a:srgbClr val="008200"/>
                </a:solidFill>
                <a:latin typeface="verdana"/>
              </a:rPr>
              <a:t>//end of k loop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  </a:t>
            </a:r>
          </a:p>
          <a:p>
            <a:pPr marL="0" indent="0">
              <a:buNone/>
            </a:pPr>
            <a:r>
              <a:rPr lang="en-IN" sz="4000" dirty="0" err="1">
                <a:solidFill>
                  <a:srgbClr val="000000"/>
                </a:solidFill>
                <a:latin typeface="verdana"/>
              </a:rPr>
              <a:t>System.out.print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(c[i][j]+</a:t>
            </a:r>
            <a:r>
              <a:rPr lang="en-IN" sz="4000" dirty="0">
                <a:solidFill>
                  <a:srgbClr val="0000FF"/>
                </a:solidFill>
                <a:latin typeface="verdana"/>
              </a:rPr>
              <a:t>" "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);  </a:t>
            </a:r>
            <a:r>
              <a:rPr lang="en-IN" sz="4000" dirty="0">
                <a:solidFill>
                  <a:srgbClr val="008200"/>
                </a:solidFill>
                <a:latin typeface="verdana"/>
              </a:rPr>
              <a:t>//printing matrix element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  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000000"/>
                </a:solidFill>
                <a:latin typeface="verdana"/>
              </a:rPr>
              <a:t>}</a:t>
            </a:r>
            <a:r>
              <a:rPr lang="en-IN" sz="4000" dirty="0">
                <a:solidFill>
                  <a:srgbClr val="008200"/>
                </a:solidFill>
                <a:latin typeface="verdana"/>
              </a:rPr>
              <a:t>//end of j loop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  </a:t>
            </a:r>
          </a:p>
          <a:p>
            <a:pPr marL="0" indent="0">
              <a:buNone/>
            </a:pPr>
            <a:r>
              <a:rPr lang="en-IN" sz="4000" dirty="0" err="1">
                <a:solidFill>
                  <a:srgbClr val="000000"/>
                </a:solidFill>
                <a:latin typeface="verdana"/>
              </a:rPr>
              <a:t>System.out.println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();</a:t>
            </a:r>
            <a:r>
              <a:rPr lang="en-IN" sz="4000" dirty="0">
                <a:solidFill>
                  <a:srgbClr val="008200"/>
                </a:solidFill>
                <a:latin typeface="verdana"/>
              </a:rPr>
              <a:t>//new line  </a:t>
            </a:r>
            <a:r>
              <a:rPr lang="en-IN" sz="4000" dirty="0">
                <a:solidFill>
                  <a:srgbClr val="000000"/>
                </a:solidFill>
                <a:latin typeface="verdana"/>
              </a:rPr>
              <a:t>  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000000"/>
                </a:solidFill>
                <a:latin typeface="verdana"/>
              </a:rPr>
              <a:t>}    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000000"/>
                </a:solidFill>
                <a:latin typeface="verdana"/>
              </a:rPr>
              <a:t>}}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248128" y="4725144"/>
            <a:ext cx="1296144" cy="1584176"/>
          </a:xfrm>
          <a:prstGeom prst="rect">
            <a:avLst/>
          </a:prstGeom>
          <a:solidFill>
            <a:srgbClr val="FFFF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u="sng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marL="0" indent="0">
              <a:buNone/>
            </a:pPr>
            <a:r>
              <a:rPr lang="en-IN" sz="1600" dirty="0"/>
              <a:t>6 6 6 </a:t>
            </a:r>
          </a:p>
          <a:p>
            <a:pPr marL="0" indent="0">
              <a:buNone/>
            </a:pPr>
            <a:r>
              <a:rPr lang="en-IN" sz="1600" dirty="0"/>
              <a:t>12 12 12 </a:t>
            </a:r>
          </a:p>
          <a:p>
            <a:pPr marL="0" indent="0">
              <a:buNone/>
            </a:pPr>
            <a:r>
              <a:rPr lang="en-IN" sz="1600" dirty="0"/>
              <a:t>18 18 18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577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8229600" cy="720080"/>
          </a:xfrm>
        </p:spPr>
        <p:txBody>
          <a:bodyPr/>
          <a:lstStyle/>
          <a:p>
            <a:r>
              <a:rPr lang="en-US" dirty="0" smtClean="0"/>
              <a:t>2. By new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96753"/>
            <a:ext cx="8229600" cy="4297363"/>
          </a:xfrm>
        </p:spPr>
        <p:txBody>
          <a:bodyPr/>
          <a:lstStyle/>
          <a:p>
            <a:pPr lvl="1"/>
            <a:r>
              <a:rPr lang="en-IN" dirty="0"/>
              <a:t>String s=</a:t>
            </a:r>
            <a:r>
              <a:rPr lang="en-IN" b="1" dirty="0"/>
              <a:t>new</a:t>
            </a:r>
            <a:r>
              <a:rPr lang="en-IN" dirty="0"/>
              <a:t> String("Welcome");//creates two objects and one reference variable  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91545" y="2227982"/>
            <a:ext cx="8428615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STRING EXAMPLE PROGRAM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StringExample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String s1="java";//creating string by java string literal  </a:t>
            </a:r>
          </a:p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[]={'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s','t','r','i','n','g','s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'};  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String s2=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String(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);//converting char array to string  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String s3=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String("example");//creating java string by new keyword  </a:t>
            </a:r>
          </a:p>
          <a:p>
            <a:pPr marL="0" indent="0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(s1);  </a:t>
            </a:r>
          </a:p>
          <a:p>
            <a:pPr marL="0" indent="0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(s2);  </a:t>
            </a:r>
          </a:p>
          <a:p>
            <a:pPr marL="0" indent="0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(s3);  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038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8229600" cy="914400"/>
          </a:xfrm>
        </p:spPr>
        <p:txBody>
          <a:bodyPr/>
          <a:lstStyle/>
          <a:p>
            <a:r>
              <a:rPr lang="en-US" dirty="0" smtClean="0"/>
              <a:t>Pattern solving using 2d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2777"/>
            <a:ext cx="3682752" cy="42973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1800" dirty="0" err="1"/>
              <a:t>Wap</a:t>
            </a:r>
            <a:r>
              <a:rPr lang="en-IN" sz="1800" dirty="0"/>
              <a:t> Letter “X” Shape pattern using 2d array in java?</a:t>
            </a:r>
            <a:endParaRPr lang="en-IN" sz="1800" b="1" dirty="0"/>
          </a:p>
          <a:p>
            <a:pPr marL="0" indent="0" algn="ctr">
              <a:buNone/>
            </a:pPr>
            <a:r>
              <a:rPr lang="en-IN" dirty="0"/>
              <a:t>[*,_,_,_,*]</a:t>
            </a:r>
          </a:p>
          <a:p>
            <a:pPr marL="0" indent="0" algn="ctr">
              <a:buNone/>
            </a:pPr>
            <a:r>
              <a:rPr lang="en-IN" dirty="0"/>
              <a:t>[_,*,_,*,_]</a:t>
            </a:r>
          </a:p>
          <a:p>
            <a:pPr marL="0" indent="0" algn="ctr">
              <a:buNone/>
            </a:pPr>
            <a:r>
              <a:rPr lang="en-IN" dirty="0"/>
              <a:t>[_,_,*,_,_]</a:t>
            </a:r>
          </a:p>
          <a:p>
            <a:pPr marL="0" indent="0" algn="ctr">
              <a:buNone/>
            </a:pPr>
            <a:r>
              <a:rPr lang="en-IN" dirty="0"/>
              <a:t>[_,*,_,*,_]</a:t>
            </a:r>
          </a:p>
          <a:p>
            <a:pPr marL="0" indent="0" algn="ctr">
              <a:buNone/>
            </a:pPr>
            <a:r>
              <a:rPr lang="en-IN" dirty="0"/>
              <a:t>[*,_,_,_,*]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35960" y="1196752"/>
            <a:ext cx="4752528" cy="4824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char[][]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xShape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= new char[5][5];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for(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i=0; i&lt;5;i++){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    for(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j=0; j&lt;5; j++){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xShape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[i][j] =  (i==j ||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i+j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==4) ? '*':'_';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    }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for(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i=0; i&lt;5; i++){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("[");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    for(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j=0; j&lt;5; j++){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xShape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[i][j]+",");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    }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("]");</a:t>
            </a:r>
          </a:p>
          <a:p>
            <a:pPr marL="0" indent="0"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7992103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Applications of Arrays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752528"/>
          </a:xfrm>
        </p:spPr>
        <p:txBody>
          <a:bodyPr>
            <a:normAutofit/>
          </a:bodyPr>
          <a:lstStyle/>
          <a:p>
            <a:r>
              <a:rPr lang="en-US" sz="1600" dirty="0"/>
              <a:t>Leaderboards, Phone Contacts, Sudoku, Chess</a:t>
            </a:r>
          </a:p>
          <a:p>
            <a:r>
              <a:rPr lang="en-IN" sz="1600" b="1" dirty="0" err="1"/>
              <a:t>Playfair</a:t>
            </a:r>
            <a:r>
              <a:rPr lang="en-IN" sz="1600" b="1" dirty="0"/>
              <a:t>-cipher</a:t>
            </a:r>
            <a:r>
              <a:rPr lang="en-IN" sz="1600" dirty="0"/>
              <a:t> is an old encrypting algorithm that uses a 2D array of alphabets as key to encrypt/decrypt text.</a:t>
            </a:r>
          </a:p>
          <a:p>
            <a:r>
              <a:rPr lang="en-IN" sz="1600" dirty="0"/>
              <a:t>2D Arrays, generally called Matrices are mainly used in Image processing, </a:t>
            </a:r>
            <a:r>
              <a:rPr lang="en-IN" sz="1600" b="1" dirty="0"/>
              <a:t>machine learning</a:t>
            </a:r>
          </a:p>
          <a:p>
            <a:r>
              <a:rPr lang="en-IN" sz="1600" dirty="0"/>
              <a:t>RGB image is a n*n*3 array</a:t>
            </a:r>
          </a:p>
          <a:p>
            <a:r>
              <a:rPr lang="en-IN" sz="1600" dirty="0"/>
              <a:t>It is used in </a:t>
            </a:r>
            <a:r>
              <a:rPr lang="en-IN" sz="1600" b="1" dirty="0"/>
              <a:t>Speech Processing </a:t>
            </a:r>
            <a:r>
              <a:rPr lang="en-IN" sz="1600" dirty="0"/>
              <a:t>where each speech signal is an array of Signal Amplitudes</a:t>
            </a:r>
          </a:p>
          <a:p>
            <a:r>
              <a:rPr lang="en-IN" sz="1600" b="1" dirty="0"/>
              <a:t>Stacks</a:t>
            </a:r>
            <a:r>
              <a:rPr lang="en-IN" sz="1600" dirty="0"/>
              <a:t> are used for storing intermediate results in Embedded systems</a:t>
            </a:r>
          </a:p>
          <a:p>
            <a:r>
              <a:rPr lang="en-IN" sz="1600" dirty="0"/>
              <a:t>The filters that are used to </a:t>
            </a:r>
            <a:r>
              <a:rPr lang="en-IN" sz="1600" b="1" dirty="0"/>
              <a:t>remove noise in a recording</a:t>
            </a:r>
            <a:r>
              <a:rPr lang="en-IN" sz="1600" dirty="0"/>
              <a:t> are also arrays</a:t>
            </a:r>
          </a:p>
          <a:p>
            <a:r>
              <a:rPr lang="en-US" sz="1600" dirty="0"/>
              <a:t>To make </a:t>
            </a:r>
            <a:r>
              <a:rPr lang="en-US" sz="1600" b="1" dirty="0"/>
              <a:t>webpage dynamic</a:t>
            </a:r>
            <a:endParaRPr lang="en-IN" sz="1600" b="1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50354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 Based on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870"/>
            <a:ext cx="8229600" cy="42973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In Java arrays are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/>
              <a:t>Objects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/>
              <a:t>Objects References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/>
              <a:t>Primitive data type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600" dirty="0"/>
              <a:t>None of the above</a:t>
            </a:r>
          </a:p>
          <a:p>
            <a:pPr marL="571500" indent="-457200">
              <a:buFont typeface="+mj-lt"/>
              <a:buAutoNum type="arabicPeriod"/>
            </a:pPr>
            <a:r>
              <a:rPr lang="en-IN" sz="1600" dirty="0"/>
              <a:t>What is the result of compiling and running the following code?</a:t>
            </a:r>
          </a:p>
          <a:p>
            <a:pPr marL="571500" indent="-4572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39616" y="3284984"/>
            <a:ext cx="381642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public class Test{ </a:t>
            </a:r>
          </a:p>
          <a:p>
            <a:r>
              <a:rPr lang="en-IN" sz="1600" dirty="0"/>
              <a:t>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</a:t>
            </a:r>
          </a:p>
          <a:p>
            <a:r>
              <a:rPr lang="en-IN" sz="1600" dirty="0"/>
              <a:t>{ 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[] a = new </a:t>
            </a:r>
            <a:r>
              <a:rPr lang="en-IN" sz="1600" dirty="0" err="1"/>
              <a:t>int</a:t>
            </a:r>
            <a:r>
              <a:rPr lang="en-IN" sz="1600" dirty="0"/>
              <a:t>[0]; </a:t>
            </a:r>
          </a:p>
          <a:p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a.length</a:t>
            </a:r>
            <a:r>
              <a:rPr lang="en-IN" sz="1600" dirty="0"/>
              <a:t>); </a:t>
            </a:r>
          </a:p>
          <a:p>
            <a:r>
              <a:rPr lang="en-IN" sz="1600" dirty="0"/>
              <a:t>} 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6544" y="5229200"/>
            <a:ext cx="6781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lphaLcParenR"/>
            </a:pPr>
            <a:r>
              <a:rPr lang="en-IN" sz="1600" dirty="0">
                <a:latin typeface="+mj-lt"/>
                <a:cs typeface="Times New Roman" pitchFamily="18" charset="0"/>
              </a:rPr>
              <a:t>0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sz="1600" dirty="0">
                <a:latin typeface="+mj-lt"/>
                <a:cs typeface="Times New Roman" pitchFamily="18" charset="0"/>
              </a:rPr>
              <a:t>Compilation error, arrays cannot be initialized to zero size.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sz="1600" dirty="0">
                <a:latin typeface="+mj-lt"/>
                <a:cs typeface="Times New Roman" pitchFamily="18" charset="0"/>
              </a:rPr>
              <a:t>Compilation error, it is </a:t>
            </a:r>
            <a:r>
              <a:rPr lang="en-IN" sz="1600" dirty="0" err="1">
                <a:latin typeface="+mj-lt"/>
                <a:cs typeface="Times New Roman" pitchFamily="18" charset="0"/>
              </a:rPr>
              <a:t>a.length</a:t>
            </a:r>
            <a:r>
              <a:rPr lang="en-IN" sz="1600" dirty="0">
                <a:latin typeface="+mj-lt"/>
                <a:cs typeface="Times New Roman" pitchFamily="18" charset="0"/>
              </a:rPr>
              <a:t>() not </a:t>
            </a:r>
            <a:r>
              <a:rPr lang="en-IN" sz="1600" dirty="0" err="1">
                <a:latin typeface="+mj-lt"/>
                <a:cs typeface="Times New Roman" pitchFamily="18" charset="0"/>
              </a:rPr>
              <a:t>a.length</a:t>
            </a:r>
            <a:endParaRPr lang="en-IN" sz="1600" dirty="0">
              <a:latin typeface="+mj-lt"/>
              <a:cs typeface="Times New Roman" pitchFamily="18" charset="0"/>
            </a:endParaRPr>
          </a:p>
          <a:p>
            <a:pPr marL="342900" indent="-342900" fontAlgn="base">
              <a:buFont typeface="+mj-lt"/>
              <a:buAutoNum type="alphaLcParenR"/>
            </a:pPr>
            <a:r>
              <a:rPr lang="en-IN" sz="1600" dirty="0">
                <a:latin typeface="+mj-lt"/>
                <a:cs typeface="Times New Roman" pitchFamily="18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8659952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9536" y="764705"/>
            <a:ext cx="8568952" cy="5209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1600" dirty="0">
                <a:latin typeface="+mj-lt"/>
                <a:cs typeface="Times New Roman" pitchFamily="18" charset="0"/>
              </a:rPr>
              <a:t>What will be the output?</a:t>
            </a:r>
          </a:p>
          <a:p>
            <a:pPr marL="457200" indent="-457200">
              <a:buFont typeface="+mj-lt"/>
              <a:buAutoNum type="arabicPeriod" startAt="3"/>
            </a:pPr>
            <a:endParaRPr lang="en-US" b="1" dirty="0"/>
          </a:p>
          <a:p>
            <a:pPr marL="457200" indent="-457200">
              <a:buFont typeface="+mj-lt"/>
              <a:buAutoNum type="arabicPeriod" startAt="3"/>
            </a:pP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b="1" dirty="0"/>
          </a:p>
          <a:p>
            <a:pPr marL="457200" indent="-457200">
              <a:buFont typeface="+mj-lt"/>
              <a:buAutoNum type="arabicPeriod" startAt="3"/>
            </a:pPr>
            <a:endParaRPr lang="en-US" b="1" dirty="0" smtClean="0"/>
          </a:p>
          <a:p>
            <a:pPr marL="457200" indent="-457200">
              <a:buFont typeface="+mj-lt"/>
              <a:buAutoNum type="arabicPeriod" startAt="3"/>
            </a:pPr>
            <a:endParaRPr lang="en-US" b="1" dirty="0"/>
          </a:p>
          <a:p>
            <a:pPr marL="1371600" lvl="2" indent="-457200">
              <a:buFont typeface="+mj-lt"/>
              <a:buAutoNum type="alphaLcParenR"/>
            </a:pPr>
            <a:r>
              <a:rPr lang="en-IN" sz="1600" dirty="0"/>
              <a:t>The program has a compile error because the size of the array wasn't specified when declaring the array.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sz="1600" dirty="0"/>
              <a:t>The program has a runtime error because the array elements are not initialized.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sz="1600" dirty="0"/>
              <a:t>The program runs fine and displays x[0] is 0.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sz="1600" dirty="0"/>
              <a:t>The program has a runtime error because the array element x[0] is not defined.</a:t>
            </a:r>
          </a:p>
          <a:p>
            <a:pPr marL="457200" indent="-457200">
              <a:buFont typeface="+mj-lt"/>
              <a:buAutoNum type="arabicPeriod" startAt="3"/>
            </a:pPr>
            <a:endParaRPr lang="en-IN" b="1" dirty="0"/>
          </a:p>
          <a:p>
            <a:pPr marL="457200" indent="-457200">
              <a:buFont typeface="+mj-lt"/>
              <a:buAutoNum type="arabicPeriod" startAt="3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43672" y="1484784"/>
            <a:ext cx="381642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public class Test{ </a:t>
            </a:r>
          </a:p>
          <a:p>
            <a:r>
              <a:rPr lang="en-IN" sz="1600" dirty="0"/>
              <a:t>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</a:t>
            </a:r>
          </a:p>
          <a:p>
            <a:r>
              <a:rPr lang="en-IN" sz="1600" dirty="0"/>
              <a:t>{ </a:t>
            </a:r>
          </a:p>
          <a:p>
            <a:r>
              <a:rPr lang="en-IN" sz="1600" dirty="0" err="1"/>
              <a:t>int</a:t>
            </a:r>
            <a:r>
              <a:rPr lang="en-IN" sz="1600" dirty="0"/>
              <a:t>[] x = new </a:t>
            </a:r>
            <a:r>
              <a:rPr lang="en-IN" sz="1600" dirty="0" err="1"/>
              <a:t>int</a:t>
            </a:r>
            <a:r>
              <a:rPr lang="en-IN" sz="1600" dirty="0"/>
              <a:t>[3]; </a:t>
            </a:r>
            <a:r>
              <a:rPr lang="en-IN" sz="1600" dirty="0" err="1"/>
              <a:t>System.out.println</a:t>
            </a:r>
            <a:r>
              <a:rPr lang="en-IN" sz="1600" dirty="0"/>
              <a:t>("x[0] is " + x[0]);</a:t>
            </a:r>
          </a:p>
          <a:p>
            <a:r>
              <a:rPr lang="en-IN" sz="1600" dirty="0"/>
              <a:t> }</a:t>
            </a:r>
          </a:p>
          <a:p>
            <a:r>
              <a:rPr lang="en-IN" sz="16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471258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9536" y="764705"/>
            <a:ext cx="8568952" cy="5209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IN" sz="1600" dirty="0">
                <a:latin typeface="+mj-lt"/>
                <a:cs typeface="Times New Roman" pitchFamily="18" charset="0"/>
              </a:rPr>
              <a:t>What is the output of the following code?</a:t>
            </a:r>
            <a:endParaRPr lang="en-US" b="1" dirty="0"/>
          </a:p>
          <a:p>
            <a:pPr marL="457200" indent="-457200">
              <a:buFont typeface="+mj-lt"/>
              <a:buAutoNum type="arabicPeriod" startAt="4"/>
            </a:pPr>
            <a:endParaRPr lang="en-US" b="1" dirty="0" smtClean="0"/>
          </a:p>
          <a:p>
            <a:pPr marL="457200" indent="-457200">
              <a:buFont typeface="+mj-lt"/>
              <a:buAutoNum type="arabicPeriod" startAt="4"/>
            </a:pPr>
            <a:endParaRPr lang="en-US" b="1" dirty="0"/>
          </a:p>
          <a:p>
            <a:pPr marL="457200" indent="-457200">
              <a:buFont typeface="+mj-lt"/>
              <a:buAutoNum type="arabicPeriod" startAt="4"/>
            </a:pPr>
            <a:endParaRPr lang="en-US" b="1" dirty="0" smtClean="0"/>
          </a:p>
          <a:p>
            <a:pPr marL="457200" indent="-457200">
              <a:buFont typeface="+mj-lt"/>
              <a:buAutoNum type="arabicPeriod" startAt="4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1371600" lvl="2" indent="-457200">
              <a:buFont typeface="+mj-lt"/>
              <a:buAutoNum type="alphaLcParenR"/>
            </a:pPr>
            <a:r>
              <a:rPr lang="en-IN" sz="1600" dirty="0"/>
              <a:t>defined.</a:t>
            </a:r>
          </a:p>
          <a:p>
            <a:pPr marL="457200" indent="-457200">
              <a:buFont typeface="+mj-lt"/>
              <a:buAutoNum type="arabicPeriod" startAt="4"/>
            </a:pPr>
            <a:endParaRPr lang="en-IN" b="1" dirty="0"/>
          </a:p>
          <a:p>
            <a:pPr marL="457200" indent="-457200">
              <a:buFont typeface="+mj-lt"/>
              <a:buAutoNum type="arabicPeriod" startAt="4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35560" y="1424965"/>
            <a:ext cx="5328592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public class Test{ </a:t>
            </a:r>
          </a:p>
          <a:p>
            <a:r>
              <a:rPr lang="en-IN" sz="1600" dirty="0"/>
              <a:t>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double[] </a:t>
            </a:r>
            <a:r>
              <a:rPr lang="en-IN" sz="1600" dirty="0" err="1"/>
              <a:t>myList</a:t>
            </a:r>
            <a:r>
              <a:rPr lang="en-IN" sz="1600" dirty="0"/>
              <a:t> = {1, 5, 5, 5, 5, 1}; </a:t>
            </a:r>
          </a:p>
          <a:p>
            <a:r>
              <a:rPr lang="en-IN" sz="1600" dirty="0"/>
              <a:t>double max = </a:t>
            </a:r>
            <a:r>
              <a:rPr lang="en-IN" sz="1600" dirty="0" err="1"/>
              <a:t>myList</a:t>
            </a:r>
            <a:r>
              <a:rPr lang="en-IN" sz="1600" dirty="0"/>
              <a:t>[0];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indexOfMax</a:t>
            </a:r>
            <a:r>
              <a:rPr lang="en-IN" sz="1600" dirty="0"/>
              <a:t> = 0;</a:t>
            </a:r>
          </a:p>
          <a:p>
            <a:r>
              <a:rPr lang="en-IN" sz="1600" dirty="0"/>
              <a:t> for(</a:t>
            </a:r>
            <a:r>
              <a:rPr lang="en-IN" sz="1600" dirty="0" err="1"/>
              <a:t>int</a:t>
            </a:r>
            <a:r>
              <a:rPr lang="en-IN" sz="1600" dirty="0"/>
              <a:t> i = 1; i &lt; </a:t>
            </a:r>
            <a:r>
              <a:rPr lang="en-IN" sz="1600" dirty="0" err="1"/>
              <a:t>myList.length</a:t>
            </a:r>
            <a:r>
              <a:rPr lang="en-IN" sz="1600" dirty="0"/>
              <a:t>; i++)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if(</a:t>
            </a:r>
            <a:r>
              <a:rPr lang="en-IN" sz="1600" dirty="0" err="1"/>
              <a:t>myList</a:t>
            </a:r>
            <a:r>
              <a:rPr lang="en-IN" sz="1600" dirty="0"/>
              <a:t>[i] &gt; max)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max = </a:t>
            </a:r>
            <a:r>
              <a:rPr lang="en-IN" sz="1600" dirty="0" err="1"/>
              <a:t>myList</a:t>
            </a:r>
            <a:r>
              <a:rPr lang="en-IN" sz="1600" dirty="0"/>
              <a:t>[i];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indexOfMax</a:t>
            </a:r>
            <a:r>
              <a:rPr lang="en-IN" sz="1600" dirty="0"/>
              <a:t> = i;</a:t>
            </a:r>
          </a:p>
          <a:p>
            <a:r>
              <a:rPr lang="en-IN" sz="1600" dirty="0"/>
              <a:t> }</a:t>
            </a:r>
          </a:p>
          <a:p>
            <a:r>
              <a:rPr lang="en-IN" sz="1600" dirty="0"/>
              <a:t> }</a:t>
            </a:r>
          </a:p>
          <a:p>
            <a:r>
              <a:rPr lang="en-IN" sz="1600" dirty="0"/>
              <a:t>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indexOfMax</a:t>
            </a:r>
            <a:r>
              <a:rPr lang="en-IN" sz="1600" dirty="0"/>
              <a:t>);</a:t>
            </a:r>
          </a:p>
          <a:p>
            <a:r>
              <a:rPr lang="en-IN" sz="1600" dirty="0"/>
              <a:t> }</a:t>
            </a:r>
          </a:p>
          <a:p>
            <a:r>
              <a:rPr lang="en-IN" sz="1600" dirty="0"/>
              <a:t> }</a:t>
            </a:r>
          </a:p>
        </p:txBody>
      </p:sp>
      <p:sp>
        <p:nvSpPr>
          <p:cNvPr id="2" name="Rectangle 1"/>
          <p:cNvSpPr/>
          <p:nvPr/>
        </p:nvSpPr>
        <p:spPr>
          <a:xfrm>
            <a:off x="8184232" y="2690336"/>
            <a:ext cx="1872208" cy="1754326"/>
          </a:xfrm>
          <a:prstGeom prst="rect">
            <a:avLst/>
          </a:prstGeom>
          <a:solidFill>
            <a:srgbClr val="FFFF6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u="sng" dirty="0"/>
              <a:t>Options</a:t>
            </a:r>
            <a:endParaRPr lang="en-IN" u="sng" dirty="0"/>
          </a:p>
          <a:p>
            <a:pPr marL="342900" indent="-342900" fontAlgn="base">
              <a:buFont typeface="+mj-lt"/>
              <a:buAutoNum type="alphaLcParenR"/>
            </a:pPr>
            <a:r>
              <a:rPr lang="en-IN" dirty="0"/>
              <a:t> 0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dirty="0"/>
              <a:t> 1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dirty="0"/>
              <a:t> 2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dirty="0"/>
              <a:t> 3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429164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19536" y="764705"/>
            <a:ext cx="8568952" cy="5209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IN" sz="1600" dirty="0">
                <a:latin typeface="+mj-lt"/>
                <a:cs typeface="Times New Roman" pitchFamily="18" charset="0"/>
              </a:rPr>
              <a:t>What is the output of the following code?</a:t>
            </a:r>
            <a:endParaRPr lang="en-US" b="1" dirty="0"/>
          </a:p>
          <a:p>
            <a:pPr marL="457200" indent="-457200">
              <a:buFont typeface="+mj-lt"/>
              <a:buAutoNum type="arabicPeriod" startAt="5"/>
            </a:pPr>
            <a:endParaRPr lang="en-US" b="1" dirty="0" smtClean="0"/>
          </a:p>
          <a:p>
            <a:pPr marL="457200" indent="-457200">
              <a:buFont typeface="+mj-lt"/>
              <a:buAutoNum type="arabicPeriod" startAt="5"/>
            </a:pPr>
            <a:endParaRPr lang="en-US" b="1" dirty="0"/>
          </a:p>
          <a:p>
            <a:pPr marL="457200" indent="-457200">
              <a:buFont typeface="+mj-lt"/>
              <a:buAutoNum type="arabicPeriod" startAt="5"/>
            </a:pPr>
            <a:endParaRPr lang="en-US" b="1" dirty="0" smtClean="0"/>
          </a:p>
          <a:p>
            <a:pPr marL="457200" indent="-457200">
              <a:buFont typeface="+mj-lt"/>
              <a:buAutoNum type="arabicPeriod" startAt="5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1371600" lvl="2" indent="-457200">
              <a:buFont typeface="+mj-lt"/>
              <a:buAutoNum type="alphaLcParenR"/>
            </a:pPr>
            <a:r>
              <a:rPr lang="en-IN" sz="1600" dirty="0"/>
              <a:t>defined.</a:t>
            </a:r>
          </a:p>
          <a:p>
            <a:pPr marL="457200" indent="-457200">
              <a:buFont typeface="+mj-lt"/>
              <a:buAutoNum type="arabicPeriod" startAt="4"/>
            </a:pPr>
            <a:endParaRPr lang="en-IN" b="1" dirty="0"/>
          </a:p>
          <a:p>
            <a:pPr marL="457200" indent="-457200">
              <a:buFont typeface="+mj-lt"/>
              <a:buAutoNum type="arabicPeriod" startAt="4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35560" y="1424966"/>
            <a:ext cx="3816424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public class Test{</a:t>
            </a:r>
          </a:p>
          <a:p>
            <a:r>
              <a:rPr lang="en-IN" sz="1600" dirty="0"/>
              <a:t>      public static void main(String [] </a:t>
            </a:r>
            <a:r>
              <a:rPr lang="en-IN" sz="1600" dirty="0" err="1"/>
              <a:t>args</a:t>
            </a:r>
            <a:r>
              <a:rPr lang="en-IN" sz="1600" dirty="0"/>
              <a:t>){</a:t>
            </a:r>
          </a:p>
          <a:p>
            <a:r>
              <a:rPr lang="en-IN" sz="1600" dirty="0"/>
              <a:t>            String s1 = </a:t>
            </a:r>
            <a:r>
              <a:rPr lang="en-IN" sz="1600" dirty="0" err="1"/>
              <a:t>args</a:t>
            </a:r>
            <a:r>
              <a:rPr lang="en-IN" sz="1600" dirty="0"/>
              <a:t>[1];</a:t>
            </a:r>
          </a:p>
          <a:p>
            <a:r>
              <a:rPr lang="en-IN" sz="1600" dirty="0"/>
              <a:t>            String s2 = </a:t>
            </a:r>
            <a:r>
              <a:rPr lang="en-IN" sz="1600" dirty="0" err="1"/>
              <a:t>args</a:t>
            </a:r>
            <a:r>
              <a:rPr lang="en-IN" sz="1600" dirty="0"/>
              <a:t>[2];</a:t>
            </a:r>
          </a:p>
          <a:p>
            <a:r>
              <a:rPr lang="en-IN" sz="1600" dirty="0"/>
              <a:t>            String s3 = </a:t>
            </a:r>
            <a:r>
              <a:rPr lang="en-IN" sz="1600" dirty="0" err="1"/>
              <a:t>args</a:t>
            </a:r>
            <a:r>
              <a:rPr lang="en-IN" sz="1600" dirty="0"/>
              <a:t>[3];</a:t>
            </a:r>
          </a:p>
          <a:p>
            <a:r>
              <a:rPr lang="en-IN" sz="1600" dirty="0"/>
              <a:t>            String s4 = </a:t>
            </a:r>
            <a:r>
              <a:rPr lang="en-IN" sz="1600" dirty="0" err="1"/>
              <a:t>args</a:t>
            </a:r>
            <a:r>
              <a:rPr lang="en-IN" sz="1600" dirty="0"/>
              <a:t>[4];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System.out.print</a:t>
            </a:r>
            <a:r>
              <a:rPr lang="en-IN" sz="1600" dirty="0"/>
              <a:t>(" </a:t>
            </a:r>
            <a:r>
              <a:rPr lang="en-IN" sz="1600" dirty="0" err="1"/>
              <a:t>args</a:t>
            </a:r>
            <a:r>
              <a:rPr lang="en-IN" sz="1600" dirty="0"/>
              <a:t>[2] = " + s2);</a:t>
            </a:r>
          </a:p>
          <a:p>
            <a:r>
              <a:rPr lang="en-IN" sz="1600" dirty="0"/>
              <a:t>      }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240016" y="1772816"/>
            <a:ext cx="4248472" cy="1477328"/>
          </a:xfrm>
          <a:prstGeom prst="rect">
            <a:avLst/>
          </a:prstGeom>
          <a:solidFill>
            <a:srgbClr val="FFFF6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u="sng" dirty="0"/>
              <a:t>Options</a:t>
            </a:r>
            <a:endParaRPr lang="en-IN" u="sng" dirty="0"/>
          </a:p>
          <a:p>
            <a:pPr marL="342900" indent="-342900" fontAlgn="base">
              <a:buFont typeface="+mj-lt"/>
              <a:buAutoNum type="alphaLcParenR"/>
            </a:pPr>
            <a:r>
              <a:rPr lang="en-IN" dirty="0" err="1"/>
              <a:t>args</a:t>
            </a:r>
            <a:r>
              <a:rPr lang="en-IN" dirty="0"/>
              <a:t>[2] = 2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dirty="0" err="1"/>
              <a:t>args</a:t>
            </a:r>
            <a:r>
              <a:rPr lang="en-IN" dirty="0"/>
              <a:t>[2] = 3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dirty="0" err="1"/>
              <a:t>args</a:t>
            </a:r>
            <a:r>
              <a:rPr lang="en-IN" dirty="0"/>
              <a:t>[2] = null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dirty="0"/>
              <a:t>An exception is thrown at runtime.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3552" y="4627003"/>
            <a:ext cx="3384376" cy="646331"/>
          </a:xfrm>
          <a:prstGeom prst="rect">
            <a:avLst/>
          </a:prstGeom>
          <a:solidFill>
            <a:srgbClr val="FFFF6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u="sng" dirty="0"/>
              <a:t>Command Line Invocation</a:t>
            </a:r>
            <a:endParaRPr lang="en-IN" u="sng" dirty="0"/>
          </a:p>
          <a:p>
            <a:pPr fontAlgn="base"/>
            <a:r>
              <a:rPr lang="fi-FI" b="1" dirty="0"/>
              <a:t>C:Java&gt; java Test 1 2 3 4</a:t>
            </a:r>
          </a:p>
        </p:txBody>
      </p:sp>
    </p:spTree>
    <p:extLst>
      <p:ext uri="{BB962C8B-B14F-4D97-AF65-F5344CB8AC3E}">
        <p14:creationId xmlns:p14="http://schemas.microsoft.com/office/powerpoint/2010/main" val="9188894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03512" y="524198"/>
            <a:ext cx="8568952" cy="5209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IN" sz="1600" dirty="0">
                <a:cs typeface="Times New Roman" pitchFamily="18" charset="0"/>
              </a:rPr>
              <a:t>What would be the result of attempting to compile and run the following code?</a:t>
            </a:r>
          </a:p>
          <a:p>
            <a:pPr marL="457200" indent="-457200">
              <a:buFont typeface="+mj-lt"/>
              <a:buAutoNum type="arabicPeriod" startAt="6"/>
            </a:pPr>
            <a:endParaRPr lang="en-US" sz="1600" b="1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1600" b="1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1600" b="1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1600" b="1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1600" b="1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1600" b="1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sz="1600" b="1" dirty="0"/>
          </a:p>
          <a:p>
            <a:pPr marL="457200" indent="-457200">
              <a:buFont typeface="+mj-lt"/>
              <a:buAutoNum type="arabicPeriod" startAt="6"/>
            </a:pPr>
            <a:endParaRPr lang="en-IN" sz="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eriod" startAt="6"/>
            </a:pPr>
            <a:endParaRPr lang="en-US" b="1" dirty="0" smtClean="0"/>
          </a:p>
          <a:p>
            <a:pPr marL="457200" indent="-457200">
              <a:buFont typeface="+mj-lt"/>
              <a:buAutoNum type="arabicPeriod" startAt="6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457200" indent="-457200">
              <a:buFont typeface="+mj-lt"/>
              <a:buAutoNum type="arabicPeriod" startAt="4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279576" y="980728"/>
            <a:ext cx="453650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public class </a:t>
            </a:r>
            <a:r>
              <a:rPr lang="en-IN" sz="1600" dirty="0" err="1"/>
              <a:t>HelloWorld</a:t>
            </a:r>
            <a:r>
              <a:rPr lang="en-IN" sz="1600" dirty="0"/>
              <a:t>{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){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      double[] x = new double[]{1, 2, 3};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      </a:t>
            </a:r>
            <a:r>
              <a:rPr lang="en-IN" sz="1600" dirty="0" err="1"/>
              <a:t>System.out.println</a:t>
            </a:r>
            <a:r>
              <a:rPr lang="en-IN" sz="1600" dirty="0"/>
              <a:t>("Value is " + x[1]);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}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9536" y="3356993"/>
            <a:ext cx="8208912" cy="2923877"/>
          </a:xfrm>
          <a:prstGeom prst="rect">
            <a:avLst/>
          </a:prstGeom>
          <a:solidFill>
            <a:srgbClr val="FFFF6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600" b="1" u="sng" dirty="0"/>
              <a:t>OPTION</a:t>
            </a:r>
            <a:endParaRPr lang="en-IN" sz="1600" b="1" u="sng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IN" sz="1600" dirty="0"/>
              <a:t>The program has a compile error because the syntax new double[]{1, 2, 3} is wrong and it should be replaced by {1, 2, 3}.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IN" sz="1600" dirty="0"/>
              <a:t>The program has a compile error because the syntax new double[]{1, 2, 3} is wrong and it should be replaced by new double[3]{1, 2, 3};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IN" sz="1600" dirty="0"/>
              <a:t>The program has a compile error because the syntax new double[]{1, 2, 3} is wrong and it should be replaced by new double[]{1.0, 2.0, 3.0};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IN" sz="1600" dirty="0"/>
              <a:t>The program compiles and runs fine and the output 2.0</a:t>
            </a:r>
          </a:p>
        </p:txBody>
      </p:sp>
    </p:spTree>
    <p:extLst>
      <p:ext uri="{BB962C8B-B14F-4D97-AF65-F5344CB8AC3E}">
        <p14:creationId xmlns:p14="http://schemas.microsoft.com/office/powerpoint/2010/main" val="8655705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03512" y="524198"/>
            <a:ext cx="8568952" cy="52090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endParaRPr lang="en-US" sz="1600" b="1" dirty="0"/>
          </a:p>
          <a:p>
            <a:pPr marL="457200" indent="-457200">
              <a:buFont typeface="+mj-lt"/>
              <a:buAutoNum type="arabicPeriod" startAt="6"/>
            </a:pPr>
            <a:endParaRPr lang="en-IN" sz="700" dirty="0"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IN" sz="1600" dirty="0">
                <a:cs typeface="Times New Roman" pitchFamily="18" charset="0"/>
              </a:rPr>
              <a:t>What is the output of the following code?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600" b="1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endParaRPr lang="en-US" b="1" dirty="0"/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457200" indent="-457200">
              <a:buFont typeface="+mj-lt"/>
              <a:buAutoNum type="arabicPeriod" startAt="4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35560" y="1628801"/>
            <a:ext cx="4320480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public class Test{</a:t>
            </a:r>
          </a:p>
          <a:p>
            <a:r>
              <a:rPr lang="en-IN" sz="1600" dirty="0"/>
              <a:t>     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){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int</a:t>
            </a:r>
            <a:r>
              <a:rPr lang="en-IN" sz="1600" dirty="0"/>
              <a:t>[] a = new </a:t>
            </a:r>
            <a:r>
              <a:rPr lang="en-IN" sz="1600" dirty="0" err="1"/>
              <a:t>int</a:t>
            </a:r>
            <a:r>
              <a:rPr lang="en-IN" sz="1600" dirty="0"/>
              <a:t>[4];</a:t>
            </a:r>
          </a:p>
          <a:p>
            <a:r>
              <a:rPr lang="en-IN" sz="1600" dirty="0"/>
              <a:t>                a[1] = 1;</a:t>
            </a:r>
          </a:p>
          <a:p>
            <a:r>
              <a:rPr lang="en-IN" sz="1600" dirty="0"/>
              <a:t>                a = new </a:t>
            </a:r>
            <a:r>
              <a:rPr lang="en-IN" sz="1600" dirty="0" err="1"/>
              <a:t>int</a:t>
            </a:r>
            <a:r>
              <a:rPr lang="en-IN" sz="1600" dirty="0"/>
              <a:t>[2];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System.out.println</a:t>
            </a:r>
            <a:r>
              <a:rPr lang="en-IN" sz="1600" dirty="0"/>
              <a:t>("a[1] is " + a[1]);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519936" y="4221089"/>
            <a:ext cx="4248472" cy="1323439"/>
          </a:xfrm>
          <a:prstGeom prst="rect">
            <a:avLst/>
          </a:prstGeom>
          <a:solidFill>
            <a:srgbClr val="FFFF6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600" b="1" u="sng" dirty="0"/>
              <a:t>OPTION</a:t>
            </a:r>
            <a:endParaRPr lang="en-IN" sz="1600" b="1" u="sng" dirty="0"/>
          </a:p>
          <a:p>
            <a:pPr marL="342900" indent="-342900" fontAlgn="base">
              <a:buFont typeface="+mj-lt"/>
              <a:buAutoNum type="alphaLcParenR"/>
            </a:pPr>
            <a:r>
              <a:rPr lang="en-IN" sz="1600" b="1" dirty="0"/>
              <a:t>The program has a compile error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sz="1600" b="1" dirty="0"/>
              <a:t>The program has a runtime error 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sz="1600" b="1" dirty="0"/>
              <a:t>a[1]</a:t>
            </a:r>
            <a:r>
              <a:rPr lang="en-IN" sz="1600" dirty="0"/>
              <a:t> </a:t>
            </a:r>
            <a:r>
              <a:rPr lang="en-IN" sz="1600" b="1" dirty="0"/>
              <a:t>is 0</a:t>
            </a:r>
            <a:endParaRPr lang="en-IN" sz="1600" dirty="0"/>
          </a:p>
          <a:p>
            <a:pPr marL="342900" indent="-342900" fontAlgn="base">
              <a:buFont typeface="+mj-lt"/>
              <a:buAutoNum type="alphaLcParenR"/>
            </a:pPr>
            <a:r>
              <a:rPr lang="en-IN" sz="1600" b="1" dirty="0"/>
              <a:t>a[1]</a:t>
            </a:r>
            <a:r>
              <a:rPr lang="en-IN" sz="1600" dirty="0"/>
              <a:t> </a:t>
            </a:r>
            <a:r>
              <a:rPr lang="en-IN" sz="1600" b="1" dirty="0"/>
              <a:t>is 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9890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692697"/>
            <a:ext cx="8435280" cy="528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8. </a:t>
            </a:r>
            <a:r>
              <a:rPr lang="en-IN" sz="1600" b="1" dirty="0"/>
              <a:t>What will this code print?</a:t>
            </a:r>
          </a:p>
          <a:p>
            <a:pPr marL="800100" lvl="2" indent="0">
              <a:buNone/>
            </a:pPr>
            <a:r>
              <a:rPr lang="en-IN" sz="1600" b="1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[] = </a:t>
            </a:r>
            <a:r>
              <a:rPr lang="en-IN" sz="1600" b="1" dirty="0"/>
              <a:t>new</a:t>
            </a:r>
            <a:r>
              <a:rPr lang="en-IN" sz="1600" dirty="0"/>
              <a:t> </a:t>
            </a:r>
            <a:r>
              <a:rPr lang="en-IN" sz="1600" b="1" dirty="0" err="1"/>
              <a:t>int</a:t>
            </a:r>
            <a:r>
              <a:rPr lang="en-IN" sz="1600" dirty="0"/>
              <a:t> [5]; </a:t>
            </a:r>
          </a:p>
          <a:p>
            <a:pPr marL="800100" lvl="2" indent="0">
              <a:buNone/>
            </a:pP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arr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US" sz="1600" b="1" u="sng" dirty="0"/>
              <a:t>OPTION</a:t>
            </a:r>
            <a:endParaRPr lang="en-IN" sz="1600" b="1" u="sng" dirty="0"/>
          </a:p>
          <a:p>
            <a:pPr marL="0" indent="0">
              <a:buNone/>
            </a:pPr>
            <a:r>
              <a:rPr lang="en-IN" sz="1600" dirty="0"/>
              <a:t>a) 0</a:t>
            </a:r>
            <a:br>
              <a:rPr lang="en-IN" sz="1600" dirty="0"/>
            </a:br>
            <a:r>
              <a:rPr lang="en-IN" sz="1600" dirty="0"/>
              <a:t>b) value stored in </a:t>
            </a:r>
            <a:r>
              <a:rPr lang="en-IN" sz="1600" dirty="0" err="1"/>
              <a:t>arr</a:t>
            </a:r>
            <a:r>
              <a:rPr lang="en-IN" sz="1600" dirty="0"/>
              <a:t>[0].</a:t>
            </a:r>
            <a:br>
              <a:rPr lang="en-IN" sz="1600" dirty="0"/>
            </a:br>
            <a:r>
              <a:rPr lang="en-IN" sz="1600" dirty="0"/>
              <a:t>c) 00000</a:t>
            </a:r>
            <a:br>
              <a:rPr lang="en-IN" sz="1600" dirty="0"/>
            </a:br>
            <a:r>
              <a:rPr lang="en-IN" sz="1600" dirty="0"/>
              <a:t>d) Class name@ </a:t>
            </a:r>
            <a:r>
              <a:rPr lang="en-IN" sz="1600" dirty="0" err="1"/>
              <a:t>hashcode</a:t>
            </a:r>
            <a:r>
              <a:rPr lang="en-IN" sz="1600" dirty="0"/>
              <a:t> in hexadecimal form</a:t>
            </a:r>
          </a:p>
          <a:p>
            <a:pPr marL="0" indent="0">
              <a:buNone/>
            </a:pPr>
            <a:r>
              <a:rPr lang="en-IN" sz="1600" b="1" dirty="0"/>
              <a:t>9. Which of these is necessary to specify at time of array initialization?</a:t>
            </a:r>
            <a:br>
              <a:rPr lang="en-IN" sz="1600" b="1" dirty="0"/>
            </a:br>
            <a:r>
              <a:rPr lang="en-IN" sz="1600" dirty="0"/>
              <a:t>a) Row</a:t>
            </a:r>
            <a:br>
              <a:rPr lang="en-IN" sz="1600" dirty="0"/>
            </a:br>
            <a:r>
              <a:rPr lang="en-IN" sz="1600" dirty="0"/>
              <a:t>b) Column</a:t>
            </a:r>
            <a:br>
              <a:rPr lang="en-IN" sz="1600" dirty="0"/>
            </a:br>
            <a:r>
              <a:rPr lang="en-IN" sz="1600" dirty="0"/>
              <a:t>c) Both Row and Column</a:t>
            </a:r>
            <a:br>
              <a:rPr lang="en-IN" sz="1600" dirty="0"/>
            </a:br>
            <a:r>
              <a:rPr lang="en-IN" sz="1600" dirty="0"/>
              <a:t>d) 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2647606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03512" y="740222"/>
            <a:ext cx="8568952" cy="5209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cs typeface="Times New Roman" pitchFamily="18" charset="0"/>
              </a:rPr>
              <a:t>10. </a:t>
            </a:r>
            <a:r>
              <a:rPr lang="en-IN" sz="1600" dirty="0">
                <a:cs typeface="Times New Roman" pitchFamily="18" charset="0"/>
              </a:rPr>
              <a:t>What is the output of this program?</a:t>
            </a:r>
            <a:endParaRPr lang="en-US" sz="1600" b="1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1600" b="1" dirty="0"/>
          </a:p>
          <a:p>
            <a:pPr marL="457200" indent="-457200">
              <a:buFont typeface="+mj-lt"/>
              <a:buAutoNum type="arabicPeriod" startAt="7"/>
            </a:pPr>
            <a:endParaRPr lang="en-US" b="1" dirty="0"/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457200" indent="-457200">
              <a:buFont typeface="+mj-lt"/>
              <a:buAutoNum type="arabicPeriod" startAt="4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47528" y="1628800"/>
            <a:ext cx="4032448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class </a:t>
            </a:r>
            <a:r>
              <a:rPr lang="en-IN" sz="1600" dirty="0" err="1"/>
              <a:t>array_output</a:t>
            </a:r>
            <a:r>
              <a:rPr lang="en-IN" sz="1600" dirty="0"/>
              <a:t> </a:t>
            </a:r>
          </a:p>
          <a:p>
            <a:r>
              <a:rPr lang="en-IN" sz="1600" dirty="0"/>
              <a:t>    {</a:t>
            </a:r>
          </a:p>
          <a:p>
            <a:r>
              <a:rPr lang="en-IN" sz="1600" dirty="0"/>
              <a:t>        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 </a:t>
            </a:r>
          </a:p>
          <a:p>
            <a:r>
              <a:rPr lang="en-IN" sz="1600" dirty="0"/>
              <a:t>       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array_variable</a:t>
            </a:r>
            <a:r>
              <a:rPr lang="en-IN" sz="1600" dirty="0"/>
              <a:t> [] = new </a:t>
            </a:r>
            <a:r>
              <a:rPr lang="en-IN" sz="1600" dirty="0" err="1"/>
              <a:t>int</a:t>
            </a:r>
            <a:r>
              <a:rPr lang="en-IN" sz="1600" dirty="0"/>
              <a:t>[10];</a:t>
            </a:r>
          </a:p>
          <a:p>
            <a:r>
              <a:rPr lang="en-IN" sz="1600" dirty="0"/>
              <a:t>	    for (</a:t>
            </a:r>
            <a:r>
              <a:rPr lang="en-IN" sz="1600" dirty="0" err="1"/>
              <a:t>int</a:t>
            </a:r>
            <a:r>
              <a:rPr lang="en-IN" sz="1600" dirty="0"/>
              <a:t> i = 0; i &lt; 10; ++i) </a:t>
            </a:r>
          </a:p>
          <a:p>
            <a:r>
              <a:rPr lang="en-IN" sz="1600" dirty="0"/>
              <a:t>            {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array_variable</a:t>
            </a:r>
            <a:r>
              <a:rPr lang="en-IN" sz="1600" dirty="0"/>
              <a:t>[i] = i;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array_variable</a:t>
            </a:r>
            <a:r>
              <a:rPr lang="en-IN" sz="1600" dirty="0"/>
              <a:t>[i] + " ");</a:t>
            </a:r>
          </a:p>
          <a:p>
            <a:r>
              <a:rPr lang="en-IN" sz="1600" dirty="0"/>
              <a:t>                i++;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} </a:t>
            </a:r>
          </a:p>
          <a:p>
            <a:r>
              <a:rPr lang="en-IN" sz="1600" dirty="0"/>
              <a:t>    }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1628801"/>
            <a:ext cx="4248472" cy="1323439"/>
          </a:xfrm>
          <a:prstGeom prst="rect">
            <a:avLst/>
          </a:prstGeom>
          <a:solidFill>
            <a:srgbClr val="FFFF6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600" b="1" u="sng" dirty="0"/>
              <a:t>OPTION</a:t>
            </a:r>
            <a:endParaRPr lang="en-IN" sz="1600" b="1" u="sng" dirty="0"/>
          </a:p>
          <a:p>
            <a:pPr marL="342900" indent="-342900" fontAlgn="base">
              <a:buFont typeface="+mj-lt"/>
              <a:buAutoNum type="alphaLcParenR"/>
            </a:pPr>
            <a:r>
              <a:rPr lang="pl-PL" sz="1600" dirty="0"/>
              <a:t>0 2 4 6 8</a:t>
            </a:r>
            <a:endParaRPr lang="en-US" sz="1600" dirty="0"/>
          </a:p>
          <a:p>
            <a:pPr marL="342900" indent="-342900" fontAlgn="base">
              <a:buFont typeface="+mj-lt"/>
              <a:buAutoNum type="alphaLcParenR"/>
            </a:pPr>
            <a:r>
              <a:rPr lang="pl-PL" sz="1600" dirty="0"/>
              <a:t>1 3 5 7 9</a:t>
            </a:r>
            <a:endParaRPr lang="en-US" sz="1600" dirty="0"/>
          </a:p>
          <a:p>
            <a:pPr marL="342900" indent="-342900" fontAlgn="base">
              <a:buFont typeface="+mj-lt"/>
              <a:buAutoNum type="alphaLcParenR"/>
            </a:pPr>
            <a:r>
              <a:rPr lang="pl-PL" sz="1600" dirty="0"/>
              <a:t>0 1 2 3 4 5 6 7 8 9</a:t>
            </a:r>
            <a:endParaRPr lang="en-US" sz="1600" dirty="0"/>
          </a:p>
          <a:p>
            <a:pPr marL="342900" indent="-342900" fontAlgn="base">
              <a:buFont typeface="+mj-lt"/>
              <a:buAutoNum type="alphaLcParenR"/>
            </a:pPr>
            <a:r>
              <a:rPr lang="pl-PL" sz="1600" dirty="0"/>
              <a:t>1 2 3 4 5 6 7 8 9 10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33949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Immutable String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1032520"/>
          </a:xfrm>
        </p:spPr>
        <p:txBody>
          <a:bodyPr/>
          <a:lstStyle/>
          <a:p>
            <a:r>
              <a:rPr lang="en-IN" dirty="0"/>
              <a:t>In java, </a:t>
            </a:r>
            <a:r>
              <a:rPr lang="en-IN" b="1" dirty="0"/>
              <a:t>string objects are immutable</a:t>
            </a:r>
            <a:r>
              <a:rPr lang="en-IN" dirty="0"/>
              <a:t>. Immutable simply means </a:t>
            </a:r>
            <a:r>
              <a:rPr lang="en-IN" dirty="0" err="1"/>
              <a:t>unmodifiable</a:t>
            </a:r>
            <a:r>
              <a:rPr lang="en-IN" dirty="0"/>
              <a:t> or unchangeable.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63552" y="2227982"/>
            <a:ext cx="8426896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>
                <a:latin typeface="Times New Roman" pitchFamily="18" charset="0"/>
                <a:cs typeface="Times New Roman" pitchFamily="18" charset="0"/>
              </a:rPr>
              <a:t>Example :</a:t>
            </a:r>
            <a:endParaRPr lang="en-IN" sz="17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7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Testimmutablestring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7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7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7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  String s="Sachin";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s.concat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(" Tendulkar");//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() method appends the string at the end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(s);//will print Sachin because strings are immutable objects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}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13348"/>
      </p:ext>
    </p:extLst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03512" y="740222"/>
            <a:ext cx="8568952" cy="5209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cs typeface="Times New Roman" pitchFamily="18" charset="0"/>
              </a:rPr>
              <a:t>11. </a:t>
            </a:r>
            <a:r>
              <a:rPr lang="en-IN" sz="1600" dirty="0">
                <a:cs typeface="Times New Roman" pitchFamily="18" charset="0"/>
              </a:rPr>
              <a:t>What is the output of this program?</a:t>
            </a:r>
            <a:endParaRPr lang="en-US" sz="1600" b="1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1600" b="1" dirty="0"/>
          </a:p>
          <a:p>
            <a:pPr marL="457200" indent="-457200">
              <a:buFont typeface="+mj-lt"/>
              <a:buAutoNum type="arabicPeriod" startAt="7"/>
            </a:pPr>
            <a:endParaRPr lang="en-US" b="1" dirty="0"/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457200" indent="-457200">
              <a:buFont typeface="+mj-lt"/>
              <a:buAutoNum type="arabicPeriod" startAt="4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47528" y="1628801"/>
            <a:ext cx="4032448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 class </a:t>
            </a:r>
            <a:r>
              <a:rPr lang="en-IN" sz="1600" dirty="0" err="1"/>
              <a:t>multidimention_array</a:t>
            </a:r>
            <a:r>
              <a:rPr lang="en-IN" sz="1600" dirty="0"/>
              <a:t> </a:t>
            </a:r>
          </a:p>
          <a:p>
            <a:r>
              <a:rPr lang="en-IN" sz="1600" dirty="0"/>
              <a:t>    {</a:t>
            </a:r>
          </a:p>
          <a:p>
            <a:r>
              <a:rPr lang="en-IN" sz="1600" dirty="0"/>
              <a:t>        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</a:t>
            </a:r>
          </a:p>
          <a:p>
            <a:r>
              <a:rPr lang="en-IN" sz="1600" dirty="0"/>
              <a:t>        {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arr</a:t>
            </a:r>
            <a:r>
              <a:rPr lang="en-IN" sz="1600" dirty="0"/>
              <a:t>[][] = new </a:t>
            </a:r>
            <a:r>
              <a:rPr lang="en-IN" sz="1600" dirty="0" err="1"/>
              <a:t>int</a:t>
            </a:r>
            <a:r>
              <a:rPr lang="en-IN" sz="1600" dirty="0"/>
              <a:t>[3][];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arr</a:t>
            </a:r>
            <a:r>
              <a:rPr lang="en-IN" sz="1600" dirty="0"/>
              <a:t>[0] = new </a:t>
            </a:r>
            <a:r>
              <a:rPr lang="en-IN" sz="1600" dirty="0" err="1"/>
              <a:t>int</a:t>
            </a:r>
            <a:r>
              <a:rPr lang="en-IN" sz="1600" dirty="0"/>
              <a:t>[1];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arr</a:t>
            </a:r>
            <a:r>
              <a:rPr lang="en-IN" sz="1600" dirty="0"/>
              <a:t>[1] = new </a:t>
            </a:r>
            <a:r>
              <a:rPr lang="en-IN" sz="1600" dirty="0" err="1"/>
              <a:t>int</a:t>
            </a:r>
            <a:r>
              <a:rPr lang="en-IN" sz="1600" dirty="0"/>
              <a:t>[2];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arr</a:t>
            </a:r>
            <a:r>
              <a:rPr lang="en-IN" sz="1600" dirty="0"/>
              <a:t>[2] = new </a:t>
            </a:r>
            <a:r>
              <a:rPr lang="en-IN" sz="1600" dirty="0" err="1"/>
              <a:t>int</a:t>
            </a:r>
            <a:r>
              <a:rPr lang="en-IN" sz="1600" dirty="0"/>
              <a:t>[3];               </a:t>
            </a:r>
          </a:p>
          <a:p>
            <a:r>
              <a:rPr lang="en-IN" sz="1600" dirty="0"/>
              <a:t>	    </a:t>
            </a:r>
            <a:r>
              <a:rPr lang="en-IN" sz="1600" dirty="0" err="1"/>
              <a:t>int</a:t>
            </a:r>
            <a:r>
              <a:rPr lang="en-IN" sz="1600" dirty="0"/>
              <a:t> sum = 0;</a:t>
            </a:r>
          </a:p>
          <a:p>
            <a:r>
              <a:rPr lang="en-IN" sz="1600" dirty="0"/>
              <a:t>	    for (</a:t>
            </a:r>
            <a:r>
              <a:rPr lang="en-IN" sz="1600" dirty="0" err="1"/>
              <a:t>int</a:t>
            </a:r>
            <a:r>
              <a:rPr lang="en-IN" sz="1600" dirty="0"/>
              <a:t> i = 0; i &lt; 3; ++i) </a:t>
            </a:r>
          </a:p>
          <a:p>
            <a:r>
              <a:rPr lang="en-IN" sz="1600" dirty="0"/>
              <a:t>	        for (</a:t>
            </a:r>
            <a:r>
              <a:rPr lang="en-IN" sz="1600" dirty="0" err="1"/>
              <a:t>int</a:t>
            </a:r>
            <a:r>
              <a:rPr lang="en-IN" sz="1600" dirty="0"/>
              <a:t> j = 0; j &lt; i + 1; ++j)</a:t>
            </a:r>
          </a:p>
          <a:p>
            <a:r>
              <a:rPr lang="en-IN" sz="1600" dirty="0"/>
              <a:t>                    </a:t>
            </a:r>
            <a:r>
              <a:rPr lang="en-IN" sz="1600" dirty="0" err="1"/>
              <a:t>arr</a:t>
            </a:r>
            <a:r>
              <a:rPr lang="en-IN" sz="1600" dirty="0"/>
              <a:t>[i][j] = j + 1;</a:t>
            </a:r>
          </a:p>
          <a:p>
            <a:r>
              <a:rPr lang="en-IN" sz="1600" dirty="0"/>
              <a:t>	    for (</a:t>
            </a:r>
            <a:r>
              <a:rPr lang="en-IN" sz="1600" dirty="0" err="1"/>
              <a:t>int</a:t>
            </a:r>
            <a:r>
              <a:rPr lang="en-IN" sz="1600" dirty="0"/>
              <a:t> i = 0; i &lt; 3; ++i) </a:t>
            </a:r>
          </a:p>
          <a:p>
            <a:r>
              <a:rPr lang="en-IN" sz="1600" dirty="0"/>
              <a:t>	        for (</a:t>
            </a:r>
            <a:r>
              <a:rPr lang="en-IN" sz="1600" dirty="0" err="1"/>
              <a:t>int</a:t>
            </a:r>
            <a:r>
              <a:rPr lang="en-IN" sz="1600" dirty="0"/>
              <a:t> j = 0; j &lt; i + 1; ++j)</a:t>
            </a:r>
          </a:p>
          <a:p>
            <a:r>
              <a:rPr lang="en-IN" sz="1600" dirty="0"/>
              <a:t>                    sum + = </a:t>
            </a:r>
            <a:r>
              <a:rPr lang="en-IN" sz="1600" dirty="0" err="1"/>
              <a:t>arr</a:t>
            </a:r>
            <a:r>
              <a:rPr lang="en-IN" sz="1600" dirty="0"/>
              <a:t>[i][j];</a:t>
            </a:r>
          </a:p>
          <a:p>
            <a:r>
              <a:rPr lang="en-IN" sz="1600" dirty="0"/>
              <a:t>	    </a:t>
            </a:r>
            <a:r>
              <a:rPr lang="en-IN" sz="1600" dirty="0" err="1"/>
              <a:t>System.out.print</a:t>
            </a:r>
            <a:r>
              <a:rPr lang="en-IN" sz="1600" dirty="0"/>
              <a:t>(sum); 	</a:t>
            </a:r>
          </a:p>
          <a:p>
            <a:r>
              <a:rPr lang="en-IN" sz="1600" dirty="0"/>
              <a:t>        } </a:t>
            </a:r>
          </a:p>
          <a:p>
            <a:r>
              <a:rPr lang="en-IN" sz="1600" dirty="0"/>
              <a:t>    }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1628801"/>
            <a:ext cx="4248472" cy="1323439"/>
          </a:xfrm>
          <a:prstGeom prst="rect">
            <a:avLst/>
          </a:prstGeom>
          <a:solidFill>
            <a:srgbClr val="FFFF6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600" b="1" u="sng" dirty="0"/>
              <a:t>OPTION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US" sz="1600" b="1" dirty="0"/>
              <a:t>11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US" sz="1600" b="1" dirty="0"/>
              <a:t>10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US" sz="1600" b="1" dirty="0"/>
              <a:t>13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US" sz="1600" b="1" dirty="0"/>
              <a:t>14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7424070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03512" y="740222"/>
            <a:ext cx="8568952" cy="5209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cs typeface="Times New Roman" pitchFamily="18" charset="0"/>
              </a:rPr>
              <a:t>12. </a:t>
            </a:r>
            <a:r>
              <a:rPr lang="en-IN" sz="1600" dirty="0">
                <a:cs typeface="Times New Roman" pitchFamily="18" charset="0"/>
              </a:rPr>
              <a:t>What is the output of this program?</a:t>
            </a:r>
            <a:endParaRPr lang="en-US" sz="1600" b="1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sz="1600" b="1" dirty="0"/>
          </a:p>
          <a:p>
            <a:pPr marL="457200" indent="-457200">
              <a:buFont typeface="+mj-lt"/>
              <a:buAutoNum type="arabicPeriod" startAt="7"/>
            </a:pPr>
            <a:endParaRPr lang="en-US" b="1" dirty="0"/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457200" indent="-457200">
              <a:buFont typeface="+mj-lt"/>
              <a:buAutoNum type="arabicPeriod" startAt="7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457200" indent="-457200">
              <a:buFont typeface="+mj-lt"/>
              <a:buAutoNum type="arabicPeriod" startAt="4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47528" y="1628800"/>
            <a:ext cx="5040560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 class </a:t>
            </a:r>
            <a:r>
              <a:rPr lang="en-IN" sz="1600" dirty="0" err="1"/>
              <a:t>array_output</a:t>
            </a:r>
            <a:r>
              <a:rPr lang="en-IN" sz="1600" dirty="0"/>
              <a:t> </a:t>
            </a:r>
          </a:p>
          <a:p>
            <a:r>
              <a:rPr lang="en-IN" sz="1600" dirty="0"/>
              <a:t>    {</a:t>
            </a:r>
          </a:p>
          <a:p>
            <a:r>
              <a:rPr lang="en-IN" sz="1600" dirty="0"/>
              <a:t>        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 </a:t>
            </a:r>
          </a:p>
          <a:p>
            <a:r>
              <a:rPr lang="en-IN" sz="1600" dirty="0"/>
              <a:t>        {</a:t>
            </a:r>
          </a:p>
          <a:p>
            <a:r>
              <a:rPr lang="en-IN" sz="1600" dirty="0"/>
              <a:t>            char </a:t>
            </a:r>
            <a:r>
              <a:rPr lang="en-IN" sz="1600" dirty="0" err="1"/>
              <a:t>array_variable</a:t>
            </a:r>
            <a:r>
              <a:rPr lang="en-IN" sz="1600" dirty="0"/>
              <a:t> [] = new char[10];</a:t>
            </a:r>
          </a:p>
          <a:p>
            <a:r>
              <a:rPr lang="en-IN" sz="1600" dirty="0"/>
              <a:t>	    for (</a:t>
            </a:r>
            <a:r>
              <a:rPr lang="en-IN" sz="1600" dirty="0" err="1"/>
              <a:t>int</a:t>
            </a:r>
            <a:r>
              <a:rPr lang="en-IN" sz="1600" dirty="0"/>
              <a:t> i = 0; i &lt; 10; ++i) </a:t>
            </a:r>
          </a:p>
          <a:p>
            <a:r>
              <a:rPr lang="en-IN" sz="1600" dirty="0"/>
              <a:t>            {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array_variable</a:t>
            </a:r>
            <a:r>
              <a:rPr lang="en-IN" sz="1600" dirty="0"/>
              <a:t>[i] = 'i';</a:t>
            </a:r>
          </a:p>
          <a:p>
            <a:r>
              <a:rPr lang="en-IN" sz="1600" dirty="0"/>
              <a:t>                </a:t>
            </a:r>
            <a:r>
              <a:rPr lang="en-IN" sz="1600" dirty="0" err="1"/>
              <a:t>System.out.print</a:t>
            </a:r>
            <a:r>
              <a:rPr lang="en-IN" sz="1600" dirty="0"/>
              <a:t>(</a:t>
            </a:r>
            <a:r>
              <a:rPr lang="en-IN" sz="1600" dirty="0" err="1"/>
              <a:t>array_variable</a:t>
            </a:r>
            <a:r>
              <a:rPr lang="en-IN" sz="1600" dirty="0"/>
              <a:t>[i] + "");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} </a:t>
            </a:r>
          </a:p>
          <a:p>
            <a:r>
              <a:rPr lang="en-IN" sz="1600" dirty="0"/>
              <a:t>    }</a:t>
            </a:r>
          </a:p>
        </p:txBody>
      </p:sp>
      <p:sp>
        <p:nvSpPr>
          <p:cNvPr id="2" name="Rectangle 1"/>
          <p:cNvSpPr/>
          <p:nvPr/>
        </p:nvSpPr>
        <p:spPr>
          <a:xfrm>
            <a:off x="7176120" y="1628801"/>
            <a:ext cx="3168352" cy="1323439"/>
          </a:xfrm>
          <a:prstGeom prst="rect">
            <a:avLst/>
          </a:prstGeom>
          <a:solidFill>
            <a:srgbClr val="FFFF61"/>
          </a:solidFill>
        </p:spPr>
        <p:txBody>
          <a:bodyPr wrap="square">
            <a:spAutoFit/>
          </a:bodyPr>
          <a:lstStyle/>
          <a:p>
            <a:pPr fontAlgn="base"/>
            <a:r>
              <a:rPr lang="en-US" sz="1600" b="1" u="sng" dirty="0"/>
              <a:t>OPTION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sz="1600" dirty="0"/>
              <a:t>1 2 3 4 5 6 7 8 9 10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sz="1600" dirty="0"/>
              <a:t>0 1 2 3 4 5 6 7 8 9 10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sz="1600" dirty="0"/>
              <a:t> i j k l m n o p q r</a:t>
            </a:r>
          </a:p>
          <a:p>
            <a:pPr marL="342900" indent="-342900" fontAlgn="base">
              <a:buFont typeface="+mj-lt"/>
              <a:buAutoNum type="alphaLcParenR"/>
            </a:pPr>
            <a:r>
              <a:rPr lang="en-IN" sz="1600" dirty="0"/>
              <a:t> i </a:t>
            </a:r>
            <a:r>
              <a:rPr lang="en-IN" sz="1600" dirty="0" err="1"/>
              <a:t>i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6315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79976" y="908720"/>
            <a:ext cx="4176464" cy="4176464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240016" y="2420889"/>
            <a:ext cx="3312368" cy="23078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744073" y="4139788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 Constant pool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4072" y="2996952"/>
            <a:ext cx="115212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“SACHIN”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6160" y="50851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39616" y="2654920"/>
          <a:ext cx="1679848" cy="18542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6798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4223792" y="3166230"/>
            <a:ext cx="2520280" cy="76682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23792" y="3366285"/>
            <a:ext cx="2520280" cy="959955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39616" y="46531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Stack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791744" y="5733256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“This makes Java more memory efficient”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8067" y="3738518"/>
            <a:ext cx="2592290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“SACHIN TENDULKAR”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614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Immutable String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1032520"/>
          </a:xfrm>
        </p:spPr>
        <p:txBody>
          <a:bodyPr/>
          <a:lstStyle/>
          <a:p>
            <a:r>
              <a:rPr lang="en-IN" dirty="0"/>
              <a:t>if we </a:t>
            </a:r>
            <a:r>
              <a:rPr lang="en-IN" dirty="0" err="1"/>
              <a:t>explicitely</a:t>
            </a:r>
            <a:r>
              <a:rPr lang="en-IN" dirty="0"/>
              <a:t> assign it to the reference variable, it will refer to "Sachin Tendulkar"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63552" y="2227982"/>
            <a:ext cx="8426896" cy="343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>
                <a:latin typeface="Times New Roman" pitchFamily="18" charset="0"/>
                <a:cs typeface="Times New Roman" pitchFamily="18" charset="0"/>
              </a:rPr>
              <a:t>Example :</a:t>
            </a:r>
            <a:endParaRPr lang="en-IN" sz="17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7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Testimmutablestring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700" b="1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7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700" b="1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  String s="Sachin";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  s=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s.concat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(" Tendulkar");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IN" sz="17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(s);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 }  </a:t>
            </a:r>
          </a:p>
          <a:p>
            <a:pPr marL="0" indent="0"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} 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63552" y="5373217"/>
            <a:ext cx="8426896" cy="120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i="1" dirty="0">
                <a:latin typeface="+mn-lt"/>
                <a:cs typeface="Times New Roman" pitchFamily="18" charset="0"/>
              </a:rPr>
              <a:t>“Java uses the concept of string literal.”</a:t>
            </a:r>
          </a:p>
          <a:p>
            <a:pPr marL="0" indent="0" algn="ctr">
              <a:buNone/>
            </a:pPr>
            <a:r>
              <a:rPr lang="en-IN" sz="1800" i="1" dirty="0">
                <a:latin typeface="+mn-lt"/>
                <a:cs typeface="Times New Roman" pitchFamily="18" charset="0"/>
              </a:rPr>
              <a:t>“That is why string objects are immutable in Java”</a:t>
            </a:r>
          </a:p>
        </p:txBody>
      </p:sp>
    </p:spTree>
    <p:extLst>
      <p:ext uri="{BB962C8B-B14F-4D97-AF65-F5344CB8AC3E}">
        <p14:creationId xmlns:p14="http://schemas.microsoft.com/office/powerpoint/2010/main" val="128172751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1</Template>
  <TotalTime>1308</TotalTime>
  <Words>3674</Words>
  <Application>Microsoft Office PowerPoint</Application>
  <PresentationFormat>Custom</PresentationFormat>
  <Paragraphs>1148</Paragraphs>
  <Slides>71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Smart 1</vt:lpstr>
      <vt:lpstr>Java - Strings</vt:lpstr>
      <vt:lpstr>Strings in Java  </vt:lpstr>
      <vt:lpstr>CharSequence Interface</vt:lpstr>
      <vt:lpstr>How to create a string object?</vt:lpstr>
      <vt:lpstr>PowerPoint Presentation</vt:lpstr>
      <vt:lpstr>2. By new keyword</vt:lpstr>
      <vt:lpstr>Immutable String in Java </vt:lpstr>
      <vt:lpstr>PowerPoint Presentation</vt:lpstr>
      <vt:lpstr>Immutable String in Java </vt:lpstr>
      <vt:lpstr>Java String compare </vt:lpstr>
      <vt:lpstr>Java String compare – Example  Code</vt:lpstr>
      <vt:lpstr>Java String compare – NOTE </vt:lpstr>
      <vt:lpstr>Java String compareTo() method example - Contd </vt:lpstr>
      <vt:lpstr>Java String compareTo(): empty string </vt:lpstr>
      <vt:lpstr>String Concatenation in Java </vt:lpstr>
      <vt:lpstr>String Concatenation in Java = Using + operator</vt:lpstr>
      <vt:lpstr>String Concatenation by concat() method </vt:lpstr>
      <vt:lpstr>Substring in Java </vt:lpstr>
      <vt:lpstr>Example of java substring </vt:lpstr>
      <vt:lpstr>Example 1 – Illustrating few built in string methods</vt:lpstr>
      <vt:lpstr>Example 2 – Illustrating few built in string methods</vt:lpstr>
      <vt:lpstr>Example 3 – Illustrating replace() , replaceAll() and replaceFirst()</vt:lpstr>
      <vt:lpstr>Java StringBuffer class </vt:lpstr>
      <vt:lpstr>Java StringBuilder class </vt:lpstr>
      <vt:lpstr>String builder and String buffer method– Example Pogram</vt:lpstr>
      <vt:lpstr>Program Output</vt:lpstr>
      <vt:lpstr>Difference between String and StringBuffer </vt:lpstr>
      <vt:lpstr>Difference between StringBuffer and StringBuilder </vt:lpstr>
      <vt:lpstr>String and StringBuffer HashCode Test </vt:lpstr>
      <vt:lpstr>How to create Immutable class?</vt:lpstr>
      <vt:lpstr>Example to create Immutable class </vt:lpstr>
      <vt:lpstr>Java toString() method </vt:lpstr>
      <vt:lpstr>Without  toString()</vt:lpstr>
      <vt:lpstr>StringTokenizer in Java</vt:lpstr>
      <vt:lpstr>Methods of StringTokenizer class</vt:lpstr>
      <vt:lpstr>Simple example of StringTokenizer class</vt:lpstr>
      <vt:lpstr>Example of nextToken(String delim) method of StringTokenizer class</vt:lpstr>
      <vt:lpstr>Java Array</vt:lpstr>
      <vt:lpstr>Introduction - JAVA Array</vt:lpstr>
      <vt:lpstr>Advantages</vt:lpstr>
      <vt:lpstr>Types of Array in java</vt:lpstr>
      <vt:lpstr>Declaration, Instantiation and Initialization of Java Array</vt:lpstr>
      <vt:lpstr>Array initialization using user input</vt:lpstr>
      <vt:lpstr>Array Operations</vt:lpstr>
      <vt:lpstr>PowerPoint Presentation</vt:lpstr>
      <vt:lpstr>What is the class name of Java array?</vt:lpstr>
      <vt:lpstr>Class Objects for Arrays</vt:lpstr>
      <vt:lpstr>What is the class name of Java array?      Contd…</vt:lpstr>
      <vt:lpstr>Copying a Java Array</vt:lpstr>
      <vt:lpstr>Basic Operation in an Array </vt:lpstr>
      <vt:lpstr>Sorting an Array</vt:lpstr>
      <vt:lpstr>Searching an element in an Array</vt:lpstr>
      <vt:lpstr>Inserting an element in an Array</vt:lpstr>
      <vt:lpstr>Replacing an element in an Array</vt:lpstr>
      <vt:lpstr>Programs based  on Array</vt:lpstr>
      <vt:lpstr>Multidimensional Array in Java</vt:lpstr>
      <vt:lpstr>Example of Multidimensional Java Array</vt:lpstr>
      <vt:lpstr>Addition of 2 Matrices in Java</vt:lpstr>
      <vt:lpstr>Multiplication of 2 Matrices in Java</vt:lpstr>
      <vt:lpstr>Pattern solving using 2d Array</vt:lpstr>
      <vt:lpstr>Few Applications of Arrays </vt:lpstr>
      <vt:lpstr>MCQ Based on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Robert</dc:creator>
  <cp:lastModifiedBy>Hp</cp:lastModifiedBy>
  <cp:revision>39</cp:revision>
  <dcterms:created xsi:type="dcterms:W3CDTF">2019-06-20T05:18:18Z</dcterms:created>
  <dcterms:modified xsi:type="dcterms:W3CDTF">2019-08-21T04:57:43Z</dcterms:modified>
</cp:coreProperties>
</file>