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5" r:id="rId5"/>
    <p:sldId id="266" r:id="rId6"/>
    <p:sldId id="267" r:id="rId7"/>
    <p:sldId id="269" r:id="rId8"/>
    <p:sldId id="270" r:id="rId9"/>
    <p:sldId id="271" r:id="rId10"/>
    <p:sldId id="268" r:id="rId11"/>
    <p:sldId id="272" r:id="rId12"/>
    <p:sldId id="260" r:id="rId13"/>
    <p:sldId id="261" r:id="rId14"/>
    <p:sldId id="262" r:id="rId15"/>
    <p:sldId id="263" r:id="rId16"/>
    <p:sldId id="264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206" y="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3581400"/>
            <a:ext cx="5275052" cy="1295400"/>
          </a:xfrm>
        </p:spPr>
        <p:txBody>
          <a:bodyPr>
            <a:normAutofit/>
          </a:bodyPr>
          <a:lstStyle>
            <a:lvl1pPr marL="0" indent="0" algn="l">
              <a:buNone/>
              <a:defRPr sz="1600" baseline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2362200"/>
            <a:ext cx="8001000" cy="914400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TextBox 11"/>
          <p:cNvSpPr txBox="1">
            <a:spLocks noChangeArrowheads="1"/>
          </p:cNvSpPr>
          <p:nvPr/>
        </p:nvSpPr>
        <p:spPr bwMode="auto">
          <a:xfrm>
            <a:off x="6073775" y="6588125"/>
            <a:ext cx="2917825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algn="ctr">
              <a:defRPr/>
            </a:pPr>
            <a:r>
              <a:rPr lang="en-US" sz="1200" dirty="0">
                <a:solidFill>
                  <a:srgbClr val="7F7F7F"/>
                </a:solidFill>
                <a:latin typeface="Cambria" panose="02040503050406030204" pitchFamily="18" charset="0"/>
              </a:rPr>
              <a:t> </a:t>
            </a:r>
            <a:r>
              <a:rPr lang="en-US" sz="1200" dirty="0">
                <a:solidFill>
                  <a:srgbClr val="595959"/>
                </a:solidFill>
                <a:latin typeface="Cambria" panose="02040503050406030204" pitchFamily="18" charset="0"/>
              </a:rPr>
              <a:t>© 2018 SMART Training Resources Pvt. Ltd.</a:t>
            </a:r>
          </a:p>
        </p:txBody>
      </p:sp>
      <p:sp>
        <p:nvSpPr>
          <p:cNvPr id="7" name="TextBox 10"/>
          <p:cNvSpPr txBox="1">
            <a:spLocks noChangeArrowheads="1"/>
          </p:cNvSpPr>
          <p:nvPr/>
        </p:nvSpPr>
        <p:spPr bwMode="auto">
          <a:xfrm>
            <a:off x="762000" y="6588125"/>
            <a:ext cx="44958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algn="ctr">
              <a:defRPr/>
            </a:pP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rPr>
              <a:t>SMART TRAINING RESOURCES INDIA PVT. LTD.</a:t>
            </a:r>
          </a:p>
        </p:txBody>
      </p:sp>
    </p:spTree>
    <p:extLst>
      <p:ext uri="{BB962C8B-B14F-4D97-AF65-F5344CB8AC3E}">
        <p14:creationId xmlns:p14="http://schemas.microsoft.com/office/powerpoint/2010/main" val="1250594805"/>
      </p:ext>
    </p:extLst>
  </p:cSld>
  <p:clrMapOvr>
    <a:masterClrMapping/>
  </p:clrMapOvr>
  <p:transition spd="slow">
    <p:blinds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76400"/>
            <a:ext cx="8229600" cy="42973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477000"/>
            <a:ext cx="7239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0218953"/>
      </p:ext>
    </p:extLst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762000"/>
            <a:ext cx="2057400" cy="5211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62000"/>
            <a:ext cx="6019800" cy="52117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477000"/>
            <a:ext cx="7239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4725136"/>
      </p:ext>
    </p:extLst>
  </p:cSld>
  <p:clrMapOvr>
    <a:masterClrMapping/>
  </p:clrMapOvr>
  <p:transition spd="slow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43000" y="1905000"/>
            <a:ext cx="5105400" cy="1143001"/>
          </a:xfrm>
        </p:spPr>
        <p:txBody>
          <a:bodyPr anchor="b" anchorCtr="0">
            <a:normAutofit/>
          </a:bodyPr>
          <a:lstStyle>
            <a:lvl1pPr algn="l">
              <a:defRPr sz="3600" b="0" cap="none">
                <a:latin typeface="Georgia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4696" y="3048000"/>
            <a:ext cx="5105400" cy="1500187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477000"/>
            <a:ext cx="7239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endParaRPr lang="en-IN"/>
          </a:p>
        </p:txBody>
      </p:sp>
    </p:spTree>
  </p:cSld>
  <p:clrMapOvr>
    <a:masterClrMapping/>
  </p:clrMapOvr>
  <p:transition spd="slow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Cambria" panose="02040503050406030204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Cambria" panose="02040503050406030204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477000"/>
            <a:ext cx="7239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099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68304" y="1905000"/>
            <a:ext cx="4994696" cy="1143001"/>
          </a:xfrm>
        </p:spPr>
        <p:txBody>
          <a:bodyPr anchor="b">
            <a:normAutofit/>
          </a:bodyPr>
          <a:lstStyle>
            <a:lvl1pPr algn="l">
              <a:defRPr sz="3600" b="0" cap="none">
                <a:latin typeface="Georgia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0" y="3148013"/>
            <a:ext cx="4953000" cy="1500187"/>
          </a:xfrm>
        </p:spPr>
        <p:txBody>
          <a:bodyPr/>
          <a:lstStyle>
            <a:lvl1pPr marL="0" indent="0">
              <a:buNone/>
              <a:defRPr sz="200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2"/>
          </p:nvPr>
        </p:nvSpPr>
        <p:spPr>
          <a:xfrm>
            <a:off x="609600" y="1371600"/>
            <a:ext cx="2971800" cy="3962400"/>
          </a:xfrm>
        </p:spPr>
        <p:txBody>
          <a:bodyPr rtlCol="0">
            <a:normAutofit/>
          </a:bodyPr>
          <a:lstStyle/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477000"/>
            <a:ext cx="7239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1616148"/>
      </p:ext>
    </p:extLst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914400"/>
          </a:xfrm>
        </p:spPr>
        <p:txBody>
          <a:bodyPr anchor="t">
            <a:normAutofit/>
          </a:bodyPr>
          <a:lstStyle>
            <a:lvl1pPr algn="l">
              <a:defRPr sz="2800">
                <a:latin typeface="Georgia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297363"/>
          </a:xfrm>
        </p:spPr>
        <p:txBody>
          <a:bodyPr>
            <a:normAutofit/>
          </a:bodyPr>
          <a:lstStyle>
            <a:lvl1pPr marL="342900" indent="-342900">
              <a:lnSpc>
                <a:spcPct val="150000"/>
              </a:lnSpc>
              <a:spcBef>
                <a:spcPts val="0"/>
              </a:spcBef>
              <a:buSzPct val="130000"/>
              <a:buFont typeface="Arial" pitchFamily="34" charset="0"/>
              <a:buChar char="•"/>
              <a:defRPr sz="2000">
                <a:latin typeface="Georgia" pitchFamily="18" charset="0"/>
              </a:defRPr>
            </a:lvl1pPr>
            <a:lvl2pPr marL="571500" indent="-228600">
              <a:lnSpc>
                <a:spcPct val="150000"/>
              </a:lnSpc>
              <a:spcBef>
                <a:spcPts val="0"/>
              </a:spcBef>
              <a:buSzPct val="60000"/>
              <a:buFont typeface="Courier New" pitchFamily="49" charset="0"/>
              <a:buChar char="o"/>
              <a:defRPr sz="1800">
                <a:latin typeface="Georgia" pitchFamily="18" charset="0"/>
              </a:defRPr>
            </a:lvl2pPr>
            <a:lvl3pPr>
              <a:defRPr sz="2000">
                <a:latin typeface="Georgia" pitchFamily="18" charset="0"/>
              </a:defRPr>
            </a:lvl3pPr>
            <a:lvl4pPr>
              <a:defRPr sz="2000">
                <a:latin typeface="Georgia" pitchFamily="18" charset="0"/>
              </a:defRPr>
            </a:lvl4pPr>
            <a:lvl5pPr>
              <a:defRPr sz="2000">
                <a:latin typeface="Georgia" pitchFamily="18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477000"/>
            <a:ext cx="7239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3117265"/>
      </p:ext>
    </p:extLst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6400"/>
            <a:ext cx="4038600" cy="42973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4038600" cy="42973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477000"/>
            <a:ext cx="7239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4898962"/>
      </p:ext>
    </p:extLst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609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82713"/>
            <a:ext cx="4040188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022475"/>
            <a:ext cx="4040188" cy="3951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382713"/>
            <a:ext cx="4041775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022475"/>
            <a:ext cx="4041775" cy="3951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685800" y="6477000"/>
            <a:ext cx="7239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4244335"/>
      </p:ext>
    </p:extLst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914400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477000"/>
            <a:ext cx="7239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5872010"/>
      </p:ext>
    </p:extLst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477000"/>
            <a:ext cx="7239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6151116"/>
      </p:ext>
    </p:extLst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3008313" cy="7620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762000"/>
            <a:ext cx="5111750" cy="521176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3735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477000"/>
            <a:ext cx="7239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4422344"/>
      </p:ext>
    </p:extLst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6482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2149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477000"/>
            <a:ext cx="7239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6711932"/>
      </p:ext>
    </p:extLst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762000"/>
            <a:ext cx="8229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US" alt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76400"/>
            <a:ext cx="8229600" cy="429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US" altLang="en-US"/>
          </a:p>
        </p:txBody>
      </p:sp>
      <p:sp>
        <p:nvSpPr>
          <p:cNvPr id="7" name="TextBox 10"/>
          <p:cNvSpPr txBox="1">
            <a:spLocks noChangeArrowheads="1"/>
          </p:cNvSpPr>
          <p:nvPr/>
        </p:nvSpPr>
        <p:spPr bwMode="auto">
          <a:xfrm>
            <a:off x="762000" y="6588125"/>
            <a:ext cx="44958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algn="ctr">
              <a:defRPr/>
            </a:pP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rPr>
              <a:t>SMART TRAINING RESOURCES INDIA PVT. LTD.</a:t>
            </a:r>
          </a:p>
        </p:txBody>
      </p:sp>
      <p:sp>
        <p:nvSpPr>
          <p:cNvPr id="6" name="TextBox 11"/>
          <p:cNvSpPr txBox="1">
            <a:spLocks noChangeArrowheads="1"/>
          </p:cNvSpPr>
          <p:nvPr/>
        </p:nvSpPr>
        <p:spPr bwMode="auto">
          <a:xfrm>
            <a:off x="6073775" y="6588125"/>
            <a:ext cx="2917825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algn="ctr">
              <a:defRPr/>
            </a:pPr>
            <a:r>
              <a:rPr lang="en-US" sz="1200" dirty="0">
                <a:solidFill>
                  <a:srgbClr val="7F7F7F"/>
                </a:solidFill>
                <a:latin typeface="Cambria" panose="02040503050406030204" pitchFamily="18" charset="0"/>
              </a:rPr>
              <a:t> </a:t>
            </a:r>
            <a:r>
              <a:rPr lang="en-US" sz="1200" dirty="0">
                <a:solidFill>
                  <a:srgbClr val="595959"/>
                </a:solidFill>
                <a:latin typeface="Cambria" panose="02040503050406030204" pitchFamily="18" charset="0"/>
              </a:rPr>
              <a:t>© 2018 SMART Training Resources Pvt. Ltd.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ransition spd="slow">
    <p:fade/>
  </p:transition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Georgia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Georgia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Georgia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Georgia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Georgia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Georgia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Georgia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Georgia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JAVA Map Interface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08291251"/>
      </p:ext>
    </p:extLst>
  </p:cSld>
  <p:clrMapOvr>
    <a:masterClrMapping/>
  </p:clrMapOvr>
  <p:transition spd="slow">
    <p:blinds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506760"/>
          </a:xfrm>
        </p:spPr>
        <p:txBody>
          <a:bodyPr>
            <a:normAutofit fontScale="90000"/>
          </a:bodyPr>
          <a:lstStyle/>
          <a:p>
            <a:r>
              <a:rPr lang="en-IN" b="1" dirty="0" err="1" smtClean="0"/>
              <a:t>Map.Entry</a:t>
            </a:r>
            <a:r>
              <a:rPr lang="en-IN" b="1" dirty="0" smtClean="0"/>
              <a:t> - 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268760"/>
            <a:ext cx="8640960" cy="5040560"/>
          </a:xfrm>
        </p:spPr>
        <p:txBody>
          <a:bodyPr numCol="2">
            <a:normAutofit fontScale="62500" lnSpcReduction="20000"/>
          </a:bodyPr>
          <a:lstStyle/>
          <a:p>
            <a:pPr marL="0" indent="0">
              <a:buNone/>
            </a:pPr>
            <a:r>
              <a:rPr lang="en-IN" dirty="0"/>
              <a:t>public static void main(String[] </a:t>
            </a:r>
            <a:r>
              <a:rPr lang="en-IN" dirty="0" err="1"/>
              <a:t>args</a:t>
            </a:r>
            <a:r>
              <a:rPr lang="en-IN" dirty="0"/>
              <a:t>)  </a:t>
            </a:r>
          </a:p>
          <a:p>
            <a:pPr marL="0" indent="0">
              <a:buNone/>
            </a:pPr>
            <a:r>
              <a:rPr lang="en-IN" dirty="0"/>
              <a:t>    { </a:t>
            </a:r>
          </a:p>
          <a:p>
            <a:pPr marL="0" indent="0">
              <a:buNone/>
            </a:pPr>
            <a:r>
              <a:rPr lang="en-IN" dirty="0"/>
              <a:t>        // Create a </a:t>
            </a:r>
            <a:r>
              <a:rPr lang="en-IN" dirty="0" err="1"/>
              <a:t>LinkedHashMap</a:t>
            </a:r>
            <a:r>
              <a:rPr lang="en-IN" dirty="0"/>
              <a:t> </a:t>
            </a:r>
          </a:p>
          <a:p>
            <a:pPr marL="0" indent="0">
              <a:buNone/>
            </a:pPr>
            <a:r>
              <a:rPr lang="en-IN" dirty="0"/>
              <a:t>        </a:t>
            </a:r>
            <a:r>
              <a:rPr lang="en-IN" dirty="0" err="1"/>
              <a:t>LinkedHashMap</a:t>
            </a:r>
            <a:r>
              <a:rPr lang="en-IN" dirty="0"/>
              <a:t>&lt;</a:t>
            </a:r>
            <a:r>
              <a:rPr lang="en-IN" dirty="0" err="1"/>
              <a:t>String,Integer</a:t>
            </a:r>
            <a:r>
              <a:rPr lang="en-IN" dirty="0"/>
              <a:t>&gt; m =  </a:t>
            </a:r>
          </a:p>
          <a:p>
            <a:pPr marL="0" indent="0">
              <a:buNone/>
            </a:pPr>
            <a:r>
              <a:rPr lang="en-IN" dirty="0"/>
              <a:t>                new </a:t>
            </a:r>
            <a:r>
              <a:rPr lang="en-IN" dirty="0" err="1"/>
              <a:t>LinkedHashMap</a:t>
            </a:r>
            <a:r>
              <a:rPr lang="en-IN" dirty="0"/>
              <a:t>&lt;String, Integer&gt;(); </a:t>
            </a:r>
          </a:p>
          <a:p>
            <a:pPr marL="0" indent="0">
              <a:buNone/>
            </a:pPr>
            <a:r>
              <a:rPr lang="en-IN" dirty="0"/>
              <a:t>          </a:t>
            </a:r>
          </a:p>
          <a:p>
            <a:pPr marL="0" indent="0">
              <a:buNone/>
            </a:pPr>
            <a:r>
              <a:rPr lang="en-IN" dirty="0"/>
              <a:t>        </a:t>
            </a:r>
            <a:r>
              <a:rPr lang="en-IN" dirty="0" err="1"/>
              <a:t>m.put</a:t>
            </a:r>
            <a:r>
              <a:rPr lang="en-IN" dirty="0"/>
              <a:t>("1 - Bedroom" , 25000); </a:t>
            </a:r>
          </a:p>
          <a:p>
            <a:pPr marL="0" indent="0">
              <a:buNone/>
            </a:pPr>
            <a:r>
              <a:rPr lang="en-IN" dirty="0"/>
              <a:t>        </a:t>
            </a:r>
            <a:r>
              <a:rPr lang="en-IN" dirty="0" err="1"/>
              <a:t>m.put</a:t>
            </a:r>
            <a:r>
              <a:rPr lang="en-IN" dirty="0"/>
              <a:t>("2 - Bedroom" , 50000); </a:t>
            </a:r>
          </a:p>
          <a:p>
            <a:pPr marL="0" indent="0">
              <a:buNone/>
            </a:pPr>
            <a:r>
              <a:rPr lang="en-IN" dirty="0"/>
              <a:t>        </a:t>
            </a:r>
            <a:r>
              <a:rPr lang="en-IN" dirty="0" err="1"/>
              <a:t>m.put</a:t>
            </a:r>
            <a:r>
              <a:rPr lang="en-IN" dirty="0"/>
              <a:t>("3 - Bedroom" , 75000); </a:t>
            </a:r>
          </a:p>
          <a:p>
            <a:pPr marL="0" indent="0">
              <a:buNone/>
            </a:pPr>
            <a:r>
              <a:rPr lang="en-IN" dirty="0"/>
              <a:t>        </a:t>
            </a:r>
            <a:r>
              <a:rPr lang="en-IN" dirty="0" err="1"/>
              <a:t>m.put</a:t>
            </a:r>
            <a:r>
              <a:rPr lang="en-IN" dirty="0"/>
              <a:t>("1 - Bedroom - hall", 65000); </a:t>
            </a:r>
          </a:p>
          <a:p>
            <a:pPr marL="0" indent="0">
              <a:buNone/>
            </a:pPr>
            <a:r>
              <a:rPr lang="en-IN" dirty="0"/>
              <a:t>        </a:t>
            </a:r>
            <a:r>
              <a:rPr lang="en-IN" dirty="0" err="1"/>
              <a:t>m.put</a:t>
            </a:r>
            <a:r>
              <a:rPr lang="en-IN" dirty="0"/>
              <a:t>("2 - Bedroom - hall", 85000); </a:t>
            </a:r>
          </a:p>
          <a:p>
            <a:pPr marL="0" indent="0">
              <a:buNone/>
            </a:pPr>
            <a:r>
              <a:rPr lang="en-IN" dirty="0"/>
              <a:t>        </a:t>
            </a:r>
            <a:r>
              <a:rPr lang="en-IN" dirty="0" err="1"/>
              <a:t>m.put</a:t>
            </a:r>
            <a:r>
              <a:rPr lang="en-IN" dirty="0"/>
              <a:t>("3 - Bedroom - hall", 105000); </a:t>
            </a:r>
          </a:p>
          <a:p>
            <a:pPr marL="0" indent="0">
              <a:buNone/>
            </a:pPr>
            <a:r>
              <a:rPr lang="en-IN" dirty="0"/>
              <a:t>          </a:t>
            </a:r>
          </a:p>
          <a:p>
            <a:pPr marL="0" indent="0">
              <a:buNone/>
            </a:pPr>
            <a:r>
              <a:rPr lang="en-IN" dirty="0"/>
              <a:t>        // Using </a:t>
            </a:r>
            <a:r>
              <a:rPr lang="en-IN" dirty="0" err="1"/>
              <a:t>entrySet</a:t>
            </a:r>
            <a:r>
              <a:rPr lang="en-IN" dirty="0"/>
              <a:t>() to get the entry's of the map </a:t>
            </a:r>
          </a:p>
          <a:p>
            <a:pPr marL="0" indent="0">
              <a:buNone/>
            </a:pPr>
            <a:r>
              <a:rPr lang="en-IN" dirty="0"/>
              <a:t>        Set&lt;</a:t>
            </a:r>
            <a:r>
              <a:rPr lang="en-IN" dirty="0" err="1"/>
              <a:t>Map.Entry</a:t>
            </a:r>
            <a:r>
              <a:rPr lang="en-IN" dirty="0"/>
              <a:t>&lt;</a:t>
            </a:r>
            <a:r>
              <a:rPr lang="en-IN" dirty="0" err="1"/>
              <a:t>String,Integer</a:t>
            </a:r>
            <a:r>
              <a:rPr lang="en-IN" dirty="0"/>
              <a:t>&gt;&gt; s = </a:t>
            </a:r>
            <a:r>
              <a:rPr lang="en-IN" dirty="0" err="1"/>
              <a:t>m.entrySet</a:t>
            </a:r>
            <a:r>
              <a:rPr lang="en-IN" dirty="0"/>
              <a:t>(); </a:t>
            </a:r>
          </a:p>
          <a:p>
            <a:pPr marL="0" indent="0">
              <a:buNone/>
            </a:pPr>
            <a:r>
              <a:rPr lang="en-IN" dirty="0"/>
              <a:t>          </a:t>
            </a:r>
          </a:p>
          <a:p>
            <a:pPr marL="0" indent="0">
              <a:buNone/>
            </a:pPr>
            <a:r>
              <a:rPr lang="en-IN" dirty="0"/>
              <a:t>        for (</a:t>
            </a:r>
            <a:r>
              <a:rPr lang="en-IN" dirty="0" err="1"/>
              <a:t>Map.Entry</a:t>
            </a:r>
            <a:r>
              <a:rPr lang="en-IN" dirty="0"/>
              <a:t>&lt;String, Integer&gt; it: s) </a:t>
            </a:r>
          </a:p>
          <a:p>
            <a:pPr marL="0" indent="0">
              <a:buNone/>
            </a:pPr>
            <a:r>
              <a:rPr lang="en-IN" dirty="0"/>
              <a:t>        { </a:t>
            </a:r>
          </a:p>
          <a:p>
            <a:pPr marL="0" indent="0">
              <a:buNone/>
            </a:pPr>
            <a:r>
              <a:rPr lang="en-IN" dirty="0"/>
              <a:t>            // Using the </a:t>
            </a:r>
            <a:r>
              <a:rPr lang="en-IN" dirty="0" err="1"/>
              <a:t>getKey</a:t>
            </a:r>
            <a:r>
              <a:rPr lang="en-IN" dirty="0"/>
              <a:t> to get key of the it element </a:t>
            </a:r>
          </a:p>
          <a:p>
            <a:pPr marL="0" indent="0">
              <a:buNone/>
            </a:pPr>
            <a:r>
              <a:rPr lang="en-IN" dirty="0"/>
              <a:t>            // Using the </a:t>
            </a:r>
            <a:r>
              <a:rPr lang="en-IN" dirty="0" err="1"/>
              <a:t>getValue</a:t>
            </a:r>
            <a:r>
              <a:rPr lang="en-IN" dirty="0"/>
              <a:t> to get value of the it element </a:t>
            </a:r>
          </a:p>
          <a:p>
            <a:pPr marL="0" indent="0">
              <a:buNone/>
            </a:pPr>
            <a:r>
              <a:rPr lang="en-IN" dirty="0"/>
              <a:t>            </a:t>
            </a:r>
            <a:r>
              <a:rPr lang="en-IN" dirty="0" err="1"/>
              <a:t>System.out.println</a:t>
            </a:r>
            <a:r>
              <a:rPr lang="en-IN" dirty="0"/>
              <a:t>("Before </a:t>
            </a:r>
            <a:r>
              <a:rPr lang="en-IN" dirty="0" err="1"/>
              <a:t>channge</a:t>
            </a:r>
            <a:r>
              <a:rPr lang="en-IN" dirty="0"/>
              <a:t> of value = " +  </a:t>
            </a:r>
          </a:p>
          <a:p>
            <a:pPr marL="0" indent="0">
              <a:buNone/>
            </a:pPr>
            <a:r>
              <a:rPr lang="en-IN" dirty="0"/>
              <a:t>                       </a:t>
            </a:r>
            <a:r>
              <a:rPr lang="en-IN" dirty="0" err="1"/>
              <a:t>it.getKey</a:t>
            </a:r>
            <a:r>
              <a:rPr lang="en-IN" dirty="0"/>
              <a:t>() + "   " +  </a:t>
            </a:r>
            <a:r>
              <a:rPr lang="en-IN" dirty="0" err="1"/>
              <a:t>it.getValue</a:t>
            </a:r>
            <a:r>
              <a:rPr lang="en-IN" dirty="0"/>
              <a:t>()); </a:t>
            </a:r>
          </a:p>
          <a:p>
            <a:pPr marL="0" indent="0">
              <a:buNone/>
            </a:pPr>
            <a:r>
              <a:rPr lang="en-IN" dirty="0"/>
              <a:t>              </a:t>
            </a:r>
          </a:p>
          <a:p>
            <a:pPr marL="0" indent="0">
              <a:buNone/>
            </a:pPr>
            <a:r>
              <a:rPr lang="en-IN" dirty="0"/>
              <a:t>            // Changing the value of 1 - Bedroom. </a:t>
            </a:r>
          </a:p>
          <a:p>
            <a:pPr marL="0" indent="0">
              <a:buNone/>
            </a:pPr>
            <a:r>
              <a:rPr lang="en-IN" dirty="0"/>
              <a:t>            double </a:t>
            </a:r>
            <a:r>
              <a:rPr lang="en-IN" dirty="0" err="1"/>
              <a:t>getRandom</a:t>
            </a:r>
            <a:r>
              <a:rPr lang="en-IN" dirty="0"/>
              <a:t> = </a:t>
            </a:r>
            <a:r>
              <a:rPr lang="en-IN" dirty="0" err="1"/>
              <a:t>Math.random</a:t>
            </a:r>
            <a:r>
              <a:rPr lang="en-IN" dirty="0"/>
              <a:t>() * 100000; </a:t>
            </a:r>
          </a:p>
          <a:p>
            <a:pPr marL="0" indent="0">
              <a:buNone/>
            </a:pPr>
            <a:r>
              <a:rPr lang="en-IN" dirty="0"/>
              <a:t>            </a:t>
            </a: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getRoundoff</a:t>
            </a:r>
            <a:r>
              <a:rPr lang="en-IN" dirty="0"/>
              <a:t> = (</a:t>
            </a:r>
            <a:r>
              <a:rPr lang="en-IN" dirty="0" err="1"/>
              <a:t>int</a:t>
            </a:r>
            <a:r>
              <a:rPr lang="en-IN" dirty="0"/>
              <a:t>) </a:t>
            </a:r>
            <a:r>
              <a:rPr lang="en-IN" dirty="0" err="1"/>
              <a:t>Math.round</a:t>
            </a:r>
            <a:r>
              <a:rPr lang="en-IN" dirty="0"/>
              <a:t>(</a:t>
            </a:r>
            <a:r>
              <a:rPr lang="en-IN" dirty="0" err="1"/>
              <a:t>getRandom</a:t>
            </a:r>
            <a:r>
              <a:rPr lang="en-IN" dirty="0"/>
              <a:t>); </a:t>
            </a:r>
          </a:p>
          <a:p>
            <a:pPr marL="0" indent="0">
              <a:buNone/>
            </a:pPr>
            <a:r>
              <a:rPr lang="en-IN" dirty="0"/>
              <a:t>                  </a:t>
            </a:r>
          </a:p>
          <a:p>
            <a:pPr marL="0" indent="0">
              <a:buNone/>
            </a:pPr>
            <a:r>
              <a:rPr lang="en-IN" dirty="0"/>
              <a:t>            // Using </a:t>
            </a:r>
            <a:r>
              <a:rPr lang="en-IN" dirty="0" err="1"/>
              <a:t>setValue</a:t>
            </a:r>
            <a:r>
              <a:rPr lang="en-IN" dirty="0"/>
              <a:t> to change the value of the </a:t>
            </a:r>
          </a:p>
          <a:p>
            <a:pPr marL="0" indent="0">
              <a:buNone/>
            </a:pPr>
            <a:r>
              <a:rPr lang="en-IN" dirty="0"/>
              <a:t>            // map element </a:t>
            </a:r>
          </a:p>
          <a:p>
            <a:pPr marL="0" indent="0">
              <a:buNone/>
            </a:pPr>
            <a:r>
              <a:rPr lang="en-IN" dirty="0"/>
              <a:t>            </a:t>
            </a:r>
            <a:r>
              <a:rPr lang="en-IN" dirty="0" err="1"/>
              <a:t>it.setValue</a:t>
            </a:r>
            <a:r>
              <a:rPr lang="en-IN" dirty="0"/>
              <a:t>(</a:t>
            </a:r>
            <a:r>
              <a:rPr lang="en-IN" dirty="0" err="1"/>
              <a:t>getRoundoff</a:t>
            </a:r>
            <a:r>
              <a:rPr lang="en-IN" dirty="0"/>
              <a:t>); </a:t>
            </a:r>
          </a:p>
          <a:p>
            <a:pPr marL="0" indent="0">
              <a:buNone/>
            </a:pPr>
            <a:r>
              <a:rPr lang="en-IN" dirty="0"/>
              <a:t>              </a:t>
            </a:r>
          </a:p>
          <a:p>
            <a:pPr marL="0" indent="0">
              <a:buNone/>
            </a:pPr>
            <a:r>
              <a:rPr lang="en-IN" dirty="0"/>
              <a:t>            </a:t>
            </a:r>
            <a:r>
              <a:rPr lang="en-IN" dirty="0" err="1"/>
              <a:t>System.out.println</a:t>
            </a:r>
            <a:r>
              <a:rPr lang="en-IN" dirty="0"/>
              <a:t>("After change of value = " +  </a:t>
            </a:r>
          </a:p>
          <a:p>
            <a:pPr marL="0" indent="0">
              <a:buNone/>
            </a:pPr>
            <a:r>
              <a:rPr lang="en-IN" dirty="0"/>
              <a:t>                       </a:t>
            </a:r>
            <a:r>
              <a:rPr lang="en-IN" dirty="0" err="1"/>
              <a:t>it.getKey</a:t>
            </a:r>
            <a:r>
              <a:rPr lang="en-IN" dirty="0"/>
              <a:t>() + "   " + </a:t>
            </a:r>
            <a:r>
              <a:rPr lang="en-IN" dirty="0" err="1"/>
              <a:t>it.getValue</a:t>
            </a:r>
            <a:r>
              <a:rPr lang="en-IN" dirty="0"/>
              <a:t>()); </a:t>
            </a:r>
          </a:p>
          <a:p>
            <a:pPr marL="0" indent="0">
              <a:buNone/>
            </a:pPr>
            <a:r>
              <a:rPr lang="en-IN" dirty="0"/>
              <a:t>        } </a:t>
            </a:r>
          </a:p>
          <a:p>
            <a:pPr marL="0" indent="0">
              <a:buNone/>
            </a:pPr>
            <a:r>
              <a:rPr lang="en-IN" dirty="0"/>
              <a:t>    } 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11901573"/>
      </p:ext>
    </p:extLst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OUTPUT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63292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dirty="0"/>
              <a:t>Before </a:t>
            </a:r>
            <a:r>
              <a:rPr lang="en-IN" dirty="0" err="1"/>
              <a:t>channge</a:t>
            </a:r>
            <a:r>
              <a:rPr lang="en-IN" dirty="0"/>
              <a:t> of value = 1 - Bedroom   25000</a:t>
            </a:r>
          </a:p>
          <a:p>
            <a:pPr marL="0" indent="0">
              <a:buNone/>
            </a:pPr>
            <a:r>
              <a:rPr lang="en-IN" dirty="0"/>
              <a:t>After change of value = 1 - Bedroom   59475</a:t>
            </a:r>
          </a:p>
          <a:p>
            <a:pPr marL="0" indent="0">
              <a:buNone/>
            </a:pPr>
            <a:r>
              <a:rPr lang="en-IN" dirty="0"/>
              <a:t>Before </a:t>
            </a:r>
            <a:r>
              <a:rPr lang="en-IN" dirty="0" err="1"/>
              <a:t>channge</a:t>
            </a:r>
            <a:r>
              <a:rPr lang="en-IN" dirty="0"/>
              <a:t> of value = 2 - Bedroom   50000</a:t>
            </a:r>
          </a:p>
          <a:p>
            <a:pPr marL="0" indent="0">
              <a:buNone/>
            </a:pPr>
            <a:r>
              <a:rPr lang="en-IN" dirty="0"/>
              <a:t>After change of value = 2 - Bedroom   51650</a:t>
            </a:r>
          </a:p>
          <a:p>
            <a:pPr marL="0" indent="0">
              <a:buNone/>
            </a:pPr>
            <a:r>
              <a:rPr lang="en-IN" dirty="0"/>
              <a:t>Before </a:t>
            </a:r>
            <a:r>
              <a:rPr lang="en-IN" dirty="0" err="1"/>
              <a:t>channge</a:t>
            </a:r>
            <a:r>
              <a:rPr lang="en-IN" dirty="0"/>
              <a:t> of value = 3 - Bedroom   75000</a:t>
            </a:r>
          </a:p>
          <a:p>
            <a:pPr marL="0" indent="0">
              <a:buNone/>
            </a:pPr>
            <a:r>
              <a:rPr lang="en-IN" dirty="0"/>
              <a:t>After change of value = 3 - Bedroom   95200</a:t>
            </a:r>
          </a:p>
          <a:p>
            <a:pPr marL="0" indent="0">
              <a:buNone/>
            </a:pPr>
            <a:r>
              <a:rPr lang="en-IN" dirty="0"/>
              <a:t>Before </a:t>
            </a:r>
            <a:r>
              <a:rPr lang="en-IN" dirty="0" err="1"/>
              <a:t>channge</a:t>
            </a:r>
            <a:r>
              <a:rPr lang="en-IN" dirty="0"/>
              <a:t> of value = 1 - Bedroom - hall   65000</a:t>
            </a:r>
          </a:p>
          <a:p>
            <a:pPr marL="0" indent="0">
              <a:buNone/>
            </a:pPr>
            <a:r>
              <a:rPr lang="en-IN" dirty="0"/>
              <a:t>After change of value = 1 - Bedroom - hall   74112</a:t>
            </a:r>
          </a:p>
          <a:p>
            <a:pPr marL="0" indent="0">
              <a:buNone/>
            </a:pPr>
            <a:r>
              <a:rPr lang="en-IN" dirty="0"/>
              <a:t>Before </a:t>
            </a:r>
            <a:r>
              <a:rPr lang="en-IN" dirty="0" err="1"/>
              <a:t>channge</a:t>
            </a:r>
            <a:r>
              <a:rPr lang="en-IN" dirty="0"/>
              <a:t> of value = 2 - Bedroom - hall   85000</a:t>
            </a:r>
          </a:p>
          <a:p>
            <a:pPr marL="0" indent="0">
              <a:buNone/>
            </a:pPr>
            <a:r>
              <a:rPr lang="en-IN" dirty="0"/>
              <a:t>After change of value = 2 - Bedroom - hall   41490</a:t>
            </a:r>
          </a:p>
          <a:p>
            <a:pPr marL="0" indent="0">
              <a:buNone/>
            </a:pPr>
            <a:r>
              <a:rPr lang="en-IN" dirty="0"/>
              <a:t>Before </a:t>
            </a:r>
            <a:r>
              <a:rPr lang="en-IN" dirty="0" err="1"/>
              <a:t>channge</a:t>
            </a:r>
            <a:r>
              <a:rPr lang="en-IN" dirty="0"/>
              <a:t> of value = 3 - Bedroom - hall   105000</a:t>
            </a:r>
          </a:p>
          <a:p>
            <a:pPr marL="0" indent="0">
              <a:buNone/>
            </a:pPr>
            <a:r>
              <a:rPr lang="en-IN" dirty="0"/>
              <a:t>After change of value = 3 - Bedroom - hall   10902</a:t>
            </a:r>
          </a:p>
        </p:txBody>
      </p:sp>
    </p:spTree>
    <p:extLst>
      <p:ext uri="{BB962C8B-B14F-4D97-AF65-F5344CB8AC3E}">
        <p14:creationId xmlns:p14="http://schemas.microsoft.com/office/powerpoint/2010/main" val="1970901385"/>
      </p:ext>
    </p:extLst>
  </p:cSld>
  <p:clrMapOvr>
    <a:masterClrMapping/>
  </p:clrMapOvr>
  <p:transition spd="slow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Java Map Example: Non-Generic (Old Style</a:t>
            </a:r>
            <a:r>
              <a:rPr lang="en-IN" b="1" dirty="0" smtClean="0"/>
              <a:t>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04056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dirty="0"/>
              <a:t>public static void main(String[] </a:t>
            </a:r>
            <a:r>
              <a:rPr lang="en-IN" dirty="0" err="1"/>
              <a:t>args</a:t>
            </a:r>
            <a:r>
              <a:rPr lang="en-IN" dirty="0"/>
              <a:t>) {  </a:t>
            </a:r>
          </a:p>
          <a:p>
            <a:pPr marL="0" indent="0">
              <a:buNone/>
            </a:pPr>
            <a:r>
              <a:rPr lang="en-IN" dirty="0"/>
              <a:t>    Map map=new </a:t>
            </a:r>
            <a:r>
              <a:rPr lang="en-IN" dirty="0" err="1"/>
              <a:t>HashMap</a:t>
            </a:r>
            <a:r>
              <a:rPr lang="en-IN" dirty="0"/>
              <a:t>();  </a:t>
            </a:r>
          </a:p>
          <a:p>
            <a:pPr marL="0" indent="0">
              <a:buNone/>
            </a:pPr>
            <a:r>
              <a:rPr lang="en-IN" dirty="0"/>
              <a:t>    //Adding elements to map  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map.put</a:t>
            </a:r>
            <a:r>
              <a:rPr lang="en-IN" dirty="0"/>
              <a:t>(1,"Amit");  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map.put</a:t>
            </a:r>
            <a:r>
              <a:rPr lang="en-IN" dirty="0"/>
              <a:t>(5,"Rahul");  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map.put</a:t>
            </a:r>
            <a:r>
              <a:rPr lang="en-IN" dirty="0"/>
              <a:t>(2,"Jai");  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map.put</a:t>
            </a:r>
            <a:r>
              <a:rPr lang="en-IN" dirty="0"/>
              <a:t>(6,"Amit");  </a:t>
            </a:r>
          </a:p>
          <a:p>
            <a:pPr marL="0" indent="0">
              <a:buNone/>
            </a:pPr>
            <a:r>
              <a:rPr lang="en-IN" dirty="0"/>
              <a:t>    //Traversing Map  </a:t>
            </a:r>
          </a:p>
          <a:p>
            <a:pPr marL="0" indent="0">
              <a:buNone/>
            </a:pPr>
            <a:r>
              <a:rPr lang="en-IN" dirty="0"/>
              <a:t>    Set set=</a:t>
            </a:r>
            <a:r>
              <a:rPr lang="en-IN" dirty="0" err="1"/>
              <a:t>map.entrySet</a:t>
            </a:r>
            <a:r>
              <a:rPr lang="en-IN" dirty="0"/>
              <a:t>();//Converting to Set so that we can traverse  </a:t>
            </a:r>
          </a:p>
          <a:p>
            <a:pPr marL="0" indent="0">
              <a:buNone/>
            </a:pPr>
            <a:r>
              <a:rPr lang="en-IN" dirty="0"/>
              <a:t>    Iterator </a:t>
            </a:r>
            <a:r>
              <a:rPr lang="en-IN" dirty="0" err="1"/>
              <a:t>itr</a:t>
            </a:r>
            <a:r>
              <a:rPr lang="en-IN" dirty="0"/>
              <a:t>=</a:t>
            </a:r>
            <a:r>
              <a:rPr lang="en-IN" dirty="0" err="1"/>
              <a:t>set.iterator</a:t>
            </a:r>
            <a:r>
              <a:rPr lang="en-IN" dirty="0"/>
              <a:t>();  </a:t>
            </a:r>
          </a:p>
          <a:p>
            <a:pPr marL="0" indent="0">
              <a:buNone/>
            </a:pPr>
            <a:r>
              <a:rPr lang="en-IN" dirty="0"/>
              <a:t>    while(</a:t>
            </a:r>
            <a:r>
              <a:rPr lang="en-IN" dirty="0" err="1"/>
              <a:t>itr.hasNext</a:t>
            </a:r>
            <a:r>
              <a:rPr lang="en-IN" dirty="0"/>
              <a:t>()){  </a:t>
            </a:r>
          </a:p>
          <a:p>
            <a:pPr marL="0" indent="0">
              <a:buNone/>
            </a:pPr>
            <a:r>
              <a:rPr lang="en-IN" dirty="0"/>
              <a:t>        //Converting to </a:t>
            </a:r>
            <a:r>
              <a:rPr lang="en-IN" dirty="0" err="1"/>
              <a:t>Map.Entry</a:t>
            </a:r>
            <a:r>
              <a:rPr lang="en-IN" dirty="0"/>
              <a:t> so that we can get key and value separately  </a:t>
            </a:r>
          </a:p>
          <a:p>
            <a:pPr marL="0" indent="0">
              <a:buNone/>
            </a:pPr>
            <a:r>
              <a:rPr lang="en-IN" dirty="0"/>
              <a:t>        </a:t>
            </a:r>
            <a:r>
              <a:rPr lang="en-IN" dirty="0" err="1"/>
              <a:t>Map.Entry</a:t>
            </a:r>
            <a:r>
              <a:rPr lang="en-IN" dirty="0"/>
              <a:t> entry=(</a:t>
            </a:r>
            <a:r>
              <a:rPr lang="en-IN" dirty="0" err="1"/>
              <a:t>Map.Entry</a:t>
            </a:r>
            <a:r>
              <a:rPr lang="en-IN" dirty="0"/>
              <a:t>)</a:t>
            </a:r>
            <a:r>
              <a:rPr lang="en-IN" dirty="0" err="1"/>
              <a:t>itr.next</a:t>
            </a:r>
            <a:r>
              <a:rPr lang="en-IN" dirty="0"/>
              <a:t>();  </a:t>
            </a:r>
          </a:p>
          <a:p>
            <a:pPr marL="0" indent="0">
              <a:buNone/>
            </a:pPr>
            <a:r>
              <a:rPr lang="en-IN" dirty="0"/>
              <a:t>        </a:t>
            </a:r>
            <a:r>
              <a:rPr lang="en-IN" dirty="0" err="1"/>
              <a:t>System.out.println</a:t>
            </a:r>
            <a:r>
              <a:rPr lang="en-IN" dirty="0"/>
              <a:t>(</a:t>
            </a:r>
            <a:r>
              <a:rPr lang="en-IN" dirty="0" err="1"/>
              <a:t>entry.getKey</a:t>
            </a:r>
            <a:r>
              <a:rPr lang="en-IN" dirty="0"/>
              <a:t>()+" "+</a:t>
            </a:r>
            <a:r>
              <a:rPr lang="en-IN" dirty="0" err="1"/>
              <a:t>entry.getValue</a:t>
            </a:r>
            <a:r>
              <a:rPr lang="en-IN" dirty="0"/>
              <a:t>());  </a:t>
            </a:r>
          </a:p>
          <a:p>
            <a:pPr marL="0" indent="0">
              <a:buNone/>
            </a:pPr>
            <a:r>
              <a:rPr lang="en-IN" dirty="0"/>
              <a:t>    }  </a:t>
            </a:r>
          </a:p>
          <a:p>
            <a:pPr marL="0" indent="0">
              <a:buNone/>
            </a:pPr>
            <a:r>
              <a:rPr lang="en-IN" dirty="0"/>
              <a:t>}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660232" y="4581128"/>
            <a:ext cx="2088232" cy="178510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b="1" dirty="0" smtClean="0">
                <a:latin typeface="Cambria" pitchFamily="18" charset="0"/>
              </a:rPr>
              <a:t>Output 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de-DE" dirty="0"/>
              <a:t>1 </a:t>
            </a:r>
            <a:r>
              <a:rPr lang="de-DE" dirty="0" smtClean="0"/>
              <a:t>Amit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de-DE" dirty="0" smtClean="0"/>
              <a:t>2 Jai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de-DE" dirty="0" smtClean="0"/>
              <a:t>5 Rahul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de-DE" dirty="0" smtClean="0"/>
              <a:t> </a:t>
            </a:r>
            <a:r>
              <a:rPr lang="de-DE" dirty="0"/>
              <a:t>6 Amit</a:t>
            </a:r>
            <a:endParaRPr lang="en-IN" b="1" dirty="0" smtClean="0"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0117420"/>
      </p:ext>
    </p:extLst>
  </p:cSld>
  <p:clrMapOvr>
    <a:masterClrMapping/>
  </p:clrMapOvr>
  <p:transition spd="slow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Java Map Example: Generic (New Style</a:t>
            </a:r>
            <a:r>
              <a:rPr lang="en-IN" b="1" dirty="0" smtClean="0"/>
              <a:t>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48897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/>
              <a:t> public static void main(String </a:t>
            </a:r>
            <a:r>
              <a:rPr lang="en-IN" dirty="0" err="1"/>
              <a:t>args</a:t>
            </a:r>
            <a:r>
              <a:rPr lang="en-IN" dirty="0"/>
              <a:t>[]){  </a:t>
            </a:r>
          </a:p>
          <a:p>
            <a:pPr marL="0" indent="0">
              <a:buNone/>
            </a:pPr>
            <a:r>
              <a:rPr lang="en-IN" dirty="0"/>
              <a:t>  Map&lt;</a:t>
            </a:r>
            <a:r>
              <a:rPr lang="en-IN" dirty="0" err="1"/>
              <a:t>Integer,String</a:t>
            </a:r>
            <a:r>
              <a:rPr lang="en-IN" dirty="0"/>
              <a:t>&gt; map=new </a:t>
            </a:r>
            <a:r>
              <a:rPr lang="en-IN" dirty="0" err="1"/>
              <a:t>HashMap</a:t>
            </a:r>
            <a:r>
              <a:rPr lang="en-IN" dirty="0"/>
              <a:t>&lt;</a:t>
            </a:r>
            <a:r>
              <a:rPr lang="en-IN" dirty="0" err="1"/>
              <a:t>Integer,String</a:t>
            </a:r>
            <a:r>
              <a:rPr lang="en-IN" dirty="0"/>
              <a:t>&gt;();  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map.put</a:t>
            </a:r>
            <a:r>
              <a:rPr lang="en-IN" dirty="0"/>
              <a:t>(100,"Amit");  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map.put</a:t>
            </a:r>
            <a:r>
              <a:rPr lang="en-IN" dirty="0"/>
              <a:t>(101,"Vijay");  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map.put</a:t>
            </a:r>
            <a:r>
              <a:rPr lang="en-IN" dirty="0"/>
              <a:t>(102,"Rahul");  </a:t>
            </a:r>
          </a:p>
          <a:p>
            <a:pPr marL="0" indent="0">
              <a:buNone/>
            </a:pPr>
            <a:r>
              <a:rPr lang="en-IN" dirty="0"/>
              <a:t>  //Elements can traverse in any order  </a:t>
            </a:r>
          </a:p>
          <a:p>
            <a:pPr marL="0" indent="0">
              <a:buNone/>
            </a:pPr>
            <a:r>
              <a:rPr lang="en-IN" dirty="0"/>
              <a:t>  for(</a:t>
            </a:r>
            <a:r>
              <a:rPr lang="en-IN" dirty="0" err="1"/>
              <a:t>Map.Entry</a:t>
            </a:r>
            <a:r>
              <a:rPr lang="en-IN" dirty="0"/>
              <a:t> m:map.entrySet()){  </a:t>
            </a:r>
          </a:p>
          <a:p>
            <a:pPr marL="0" indent="0">
              <a:buNone/>
            </a:pPr>
            <a:r>
              <a:rPr lang="en-IN" dirty="0"/>
              <a:t>   </a:t>
            </a:r>
            <a:r>
              <a:rPr lang="en-IN" dirty="0" err="1"/>
              <a:t>System.out.println</a:t>
            </a:r>
            <a:r>
              <a:rPr lang="en-IN" dirty="0"/>
              <a:t>(</a:t>
            </a:r>
            <a:r>
              <a:rPr lang="en-IN" dirty="0" err="1"/>
              <a:t>m.getKey</a:t>
            </a:r>
            <a:r>
              <a:rPr lang="en-IN" dirty="0"/>
              <a:t>()+" "+</a:t>
            </a:r>
            <a:r>
              <a:rPr lang="en-IN" dirty="0" err="1"/>
              <a:t>m.getValue</a:t>
            </a:r>
            <a:r>
              <a:rPr lang="en-IN" dirty="0"/>
              <a:t>());  </a:t>
            </a:r>
          </a:p>
          <a:p>
            <a:pPr marL="0" indent="0">
              <a:buNone/>
            </a:pPr>
            <a:r>
              <a:rPr lang="en-IN" dirty="0"/>
              <a:t>  }  </a:t>
            </a:r>
          </a:p>
          <a:p>
            <a:pPr marL="0" indent="0">
              <a:buNone/>
            </a:pPr>
            <a:r>
              <a:rPr lang="en-IN" dirty="0"/>
              <a:t> }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660232" y="4725144"/>
            <a:ext cx="2088232" cy="143116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b="1" dirty="0" smtClean="0">
                <a:latin typeface="Cambria" pitchFamily="18" charset="0"/>
              </a:rPr>
              <a:t>Output 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IN" dirty="0"/>
              <a:t>102 </a:t>
            </a:r>
            <a:r>
              <a:rPr lang="en-IN" dirty="0" smtClean="0"/>
              <a:t>Rahul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IN" dirty="0" smtClean="0"/>
              <a:t>100 </a:t>
            </a:r>
            <a:r>
              <a:rPr lang="en-IN" dirty="0" err="1"/>
              <a:t>Amit</a:t>
            </a:r>
            <a:r>
              <a:rPr lang="en-IN" dirty="0"/>
              <a:t> </a:t>
            </a:r>
            <a:endParaRPr lang="en-IN" dirty="0" smtClean="0"/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IN" dirty="0" smtClean="0"/>
              <a:t>101 </a:t>
            </a:r>
            <a:r>
              <a:rPr lang="en-IN" dirty="0"/>
              <a:t>Vijay</a:t>
            </a:r>
            <a:endParaRPr lang="en-IN" b="1" dirty="0" smtClean="0"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3857808"/>
      </p:ext>
    </p:extLst>
  </p:cSld>
  <p:clrMapOvr>
    <a:masterClrMapping/>
  </p:clrMapOvr>
  <p:transition spd="slow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Java Map Example: </a:t>
            </a:r>
            <a:r>
              <a:rPr lang="en-IN" b="1" dirty="0" err="1"/>
              <a:t>comparingByKey</a:t>
            </a:r>
            <a:r>
              <a:rPr lang="en-IN" b="1" dirty="0" smtClean="0"/>
              <a:t>()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96855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dirty="0"/>
              <a:t>public static void main(String </a:t>
            </a:r>
            <a:r>
              <a:rPr lang="en-IN" dirty="0" err="1"/>
              <a:t>args</a:t>
            </a:r>
            <a:r>
              <a:rPr lang="en-IN" dirty="0"/>
              <a:t>[]){  </a:t>
            </a:r>
          </a:p>
          <a:p>
            <a:pPr marL="0" indent="0">
              <a:buNone/>
            </a:pPr>
            <a:r>
              <a:rPr lang="en-IN" dirty="0"/>
              <a:t>Map&lt;</a:t>
            </a:r>
            <a:r>
              <a:rPr lang="en-IN" dirty="0" err="1"/>
              <a:t>Integer,String</a:t>
            </a:r>
            <a:r>
              <a:rPr lang="en-IN" dirty="0"/>
              <a:t>&gt; map=new </a:t>
            </a:r>
            <a:r>
              <a:rPr lang="en-IN" dirty="0" err="1"/>
              <a:t>HashMap</a:t>
            </a:r>
            <a:r>
              <a:rPr lang="en-IN" dirty="0"/>
              <a:t>&lt;</a:t>
            </a:r>
            <a:r>
              <a:rPr lang="en-IN" dirty="0" err="1"/>
              <a:t>Integer,String</a:t>
            </a:r>
            <a:r>
              <a:rPr lang="en-IN" dirty="0"/>
              <a:t>&gt;();          </a:t>
            </a:r>
          </a:p>
          <a:p>
            <a:pPr marL="0" indent="0">
              <a:buNone/>
            </a:pPr>
            <a:r>
              <a:rPr lang="en-IN" dirty="0"/>
              <a:t>      </a:t>
            </a:r>
            <a:r>
              <a:rPr lang="en-IN" dirty="0" err="1"/>
              <a:t>map.put</a:t>
            </a:r>
            <a:r>
              <a:rPr lang="en-IN" dirty="0"/>
              <a:t>(100,"Amit");    </a:t>
            </a:r>
          </a:p>
          <a:p>
            <a:pPr marL="0" indent="0">
              <a:buNone/>
            </a:pPr>
            <a:r>
              <a:rPr lang="en-IN" dirty="0"/>
              <a:t>      </a:t>
            </a:r>
            <a:r>
              <a:rPr lang="en-IN" dirty="0" err="1"/>
              <a:t>map.put</a:t>
            </a:r>
            <a:r>
              <a:rPr lang="en-IN" dirty="0"/>
              <a:t>(101,"Vijay");    </a:t>
            </a:r>
          </a:p>
          <a:p>
            <a:pPr marL="0" indent="0">
              <a:buNone/>
            </a:pPr>
            <a:r>
              <a:rPr lang="en-IN" dirty="0"/>
              <a:t>      </a:t>
            </a:r>
            <a:r>
              <a:rPr lang="en-IN" dirty="0" err="1"/>
              <a:t>map.put</a:t>
            </a:r>
            <a:r>
              <a:rPr lang="en-IN" dirty="0"/>
              <a:t>(102,"Rahul");   </a:t>
            </a:r>
          </a:p>
          <a:p>
            <a:pPr marL="0" indent="0">
              <a:buNone/>
            </a:pPr>
            <a:r>
              <a:rPr lang="en-IN" dirty="0"/>
              <a:t>      //Returns a Set view of the mappings contained in this map        </a:t>
            </a:r>
          </a:p>
          <a:p>
            <a:pPr marL="0" indent="0">
              <a:buNone/>
            </a:pPr>
            <a:r>
              <a:rPr lang="en-IN" dirty="0"/>
              <a:t>      </a:t>
            </a:r>
            <a:r>
              <a:rPr lang="en-IN" dirty="0" err="1"/>
              <a:t>map.entrySet</a:t>
            </a:r>
            <a:r>
              <a:rPr lang="en-IN" dirty="0"/>
              <a:t>()  </a:t>
            </a:r>
          </a:p>
          <a:p>
            <a:pPr marL="0" indent="0">
              <a:buNone/>
            </a:pPr>
            <a:r>
              <a:rPr lang="en-IN" dirty="0"/>
              <a:t>      //Returns a sequential Stream with this collection as its source  </a:t>
            </a:r>
          </a:p>
          <a:p>
            <a:pPr marL="0" indent="0">
              <a:buNone/>
            </a:pPr>
            <a:r>
              <a:rPr lang="en-IN" dirty="0"/>
              <a:t>      .stream()  </a:t>
            </a:r>
          </a:p>
          <a:p>
            <a:pPr marL="0" indent="0">
              <a:buNone/>
            </a:pPr>
            <a:r>
              <a:rPr lang="en-IN" dirty="0"/>
              <a:t>      //Sorted according to the provided Comparator  </a:t>
            </a:r>
          </a:p>
          <a:p>
            <a:pPr marL="0" indent="0">
              <a:buNone/>
            </a:pPr>
            <a:r>
              <a:rPr lang="en-IN" dirty="0"/>
              <a:t>      .sorted(</a:t>
            </a:r>
            <a:r>
              <a:rPr lang="en-IN" dirty="0" err="1"/>
              <a:t>Map.Entry.comparingByKey</a:t>
            </a:r>
            <a:r>
              <a:rPr lang="en-IN" dirty="0"/>
              <a:t>())  </a:t>
            </a:r>
          </a:p>
          <a:p>
            <a:pPr marL="0" indent="0">
              <a:buNone/>
            </a:pPr>
            <a:r>
              <a:rPr lang="en-IN" dirty="0"/>
              <a:t>      //Performs an action for each element of this stream  </a:t>
            </a:r>
          </a:p>
          <a:p>
            <a:pPr marL="0" indent="0">
              <a:buNone/>
            </a:pPr>
            <a:r>
              <a:rPr lang="en-IN" dirty="0"/>
              <a:t>      .</a:t>
            </a:r>
            <a:r>
              <a:rPr lang="en-IN" dirty="0" err="1"/>
              <a:t>forEach</a:t>
            </a:r>
            <a:r>
              <a:rPr lang="en-IN" dirty="0"/>
              <a:t>(</a:t>
            </a:r>
            <a:r>
              <a:rPr lang="en-IN" dirty="0" err="1"/>
              <a:t>System.out</a:t>
            </a:r>
            <a:r>
              <a:rPr lang="en-IN" dirty="0"/>
              <a:t>::</a:t>
            </a:r>
            <a:r>
              <a:rPr lang="en-IN" dirty="0" err="1"/>
              <a:t>println</a:t>
            </a:r>
            <a:r>
              <a:rPr lang="en-IN" dirty="0"/>
              <a:t>);  </a:t>
            </a:r>
          </a:p>
          <a:p>
            <a:pPr marL="0" indent="0">
              <a:buNone/>
            </a:pPr>
            <a:r>
              <a:rPr lang="en-IN" dirty="0"/>
              <a:t> }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660232" y="4725144"/>
            <a:ext cx="2088232" cy="127727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b="1" dirty="0" smtClean="0">
                <a:latin typeface="Cambria" pitchFamily="18" charset="0"/>
              </a:rPr>
              <a:t>Output 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IN" dirty="0"/>
              <a:t>100=</a:t>
            </a:r>
            <a:r>
              <a:rPr lang="en-IN" dirty="0" err="1"/>
              <a:t>Amit</a:t>
            </a:r>
            <a:r>
              <a:rPr lang="en-IN" dirty="0"/>
              <a:t> 101=Vijay 102=Rahul</a:t>
            </a:r>
            <a:endParaRPr lang="en-IN" b="1" dirty="0" smtClean="0"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6072663"/>
      </p:ext>
    </p:extLst>
  </p:cSld>
  <p:clrMapOvr>
    <a:masterClrMapping/>
  </p:clrMapOvr>
  <p:transition spd="slow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642392"/>
            <a:ext cx="8640960" cy="914400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Java Map Example: </a:t>
            </a:r>
            <a:r>
              <a:rPr lang="en-IN" b="1" dirty="0" err="1"/>
              <a:t>comparingByKey</a:t>
            </a:r>
            <a:r>
              <a:rPr lang="en-IN" b="1" dirty="0"/>
              <a:t>() in Descending Order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504056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dirty="0"/>
              <a:t>public static void main(String </a:t>
            </a:r>
            <a:r>
              <a:rPr lang="en-IN" dirty="0" err="1"/>
              <a:t>args</a:t>
            </a:r>
            <a:r>
              <a:rPr lang="en-IN" dirty="0"/>
              <a:t>[]){  </a:t>
            </a:r>
          </a:p>
          <a:p>
            <a:pPr marL="0" indent="0">
              <a:buNone/>
            </a:pPr>
            <a:r>
              <a:rPr lang="en-IN" dirty="0"/>
              <a:t>Map&lt;</a:t>
            </a:r>
            <a:r>
              <a:rPr lang="en-IN" dirty="0" err="1"/>
              <a:t>Integer,String</a:t>
            </a:r>
            <a:r>
              <a:rPr lang="en-IN" dirty="0"/>
              <a:t>&gt; map=new </a:t>
            </a:r>
            <a:r>
              <a:rPr lang="en-IN" dirty="0" err="1"/>
              <a:t>HashMap</a:t>
            </a:r>
            <a:r>
              <a:rPr lang="en-IN" dirty="0"/>
              <a:t>&lt;</a:t>
            </a:r>
            <a:r>
              <a:rPr lang="en-IN" dirty="0" err="1"/>
              <a:t>Integer,String</a:t>
            </a:r>
            <a:r>
              <a:rPr lang="en-IN" dirty="0"/>
              <a:t>&gt;();          </a:t>
            </a:r>
          </a:p>
          <a:p>
            <a:pPr marL="0" indent="0">
              <a:buNone/>
            </a:pPr>
            <a:r>
              <a:rPr lang="en-IN" dirty="0"/>
              <a:t>      </a:t>
            </a:r>
            <a:r>
              <a:rPr lang="en-IN" dirty="0" err="1"/>
              <a:t>map.put</a:t>
            </a:r>
            <a:r>
              <a:rPr lang="en-IN" dirty="0"/>
              <a:t>(100,"Amit");    </a:t>
            </a:r>
          </a:p>
          <a:p>
            <a:pPr marL="0" indent="0">
              <a:buNone/>
            </a:pPr>
            <a:r>
              <a:rPr lang="en-IN" dirty="0"/>
              <a:t>      </a:t>
            </a:r>
            <a:r>
              <a:rPr lang="en-IN" dirty="0" err="1"/>
              <a:t>map.put</a:t>
            </a:r>
            <a:r>
              <a:rPr lang="en-IN" dirty="0"/>
              <a:t>(101,"Vijay");    </a:t>
            </a:r>
          </a:p>
          <a:p>
            <a:pPr marL="0" indent="0">
              <a:buNone/>
            </a:pPr>
            <a:r>
              <a:rPr lang="en-IN" dirty="0"/>
              <a:t>      </a:t>
            </a:r>
            <a:r>
              <a:rPr lang="en-IN" dirty="0" err="1"/>
              <a:t>map.put</a:t>
            </a:r>
            <a:r>
              <a:rPr lang="en-IN" dirty="0"/>
              <a:t>(102,"Rahul");    </a:t>
            </a:r>
          </a:p>
          <a:p>
            <a:pPr marL="0" indent="0">
              <a:buNone/>
            </a:pPr>
            <a:r>
              <a:rPr lang="en-IN" dirty="0"/>
              <a:t>      //Returns a Set view of the mappings contained in this map    </a:t>
            </a:r>
          </a:p>
          <a:p>
            <a:pPr marL="0" indent="0">
              <a:buNone/>
            </a:pPr>
            <a:r>
              <a:rPr lang="en-IN" dirty="0"/>
              <a:t>      </a:t>
            </a:r>
            <a:r>
              <a:rPr lang="en-IN" dirty="0" err="1"/>
              <a:t>map.entrySet</a:t>
            </a:r>
            <a:r>
              <a:rPr lang="en-IN" dirty="0"/>
              <a:t>()  </a:t>
            </a:r>
          </a:p>
          <a:p>
            <a:pPr marL="0" indent="0">
              <a:buNone/>
            </a:pPr>
            <a:r>
              <a:rPr lang="en-IN" dirty="0"/>
              <a:t>      //Returns a sequential Stream with this collection as its source  </a:t>
            </a:r>
          </a:p>
          <a:p>
            <a:pPr marL="0" indent="0">
              <a:buNone/>
            </a:pPr>
            <a:r>
              <a:rPr lang="en-IN" dirty="0"/>
              <a:t>      .stream()  </a:t>
            </a:r>
          </a:p>
          <a:p>
            <a:pPr marL="0" indent="0">
              <a:buNone/>
            </a:pPr>
            <a:r>
              <a:rPr lang="en-IN" dirty="0"/>
              <a:t>      //Sorted according to the provided Comparator  </a:t>
            </a:r>
          </a:p>
          <a:p>
            <a:pPr marL="0" indent="0">
              <a:buNone/>
            </a:pPr>
            <a:r>
              <a:rPr lang="en-IN" dirty="0"/>
              <a:t>      .sorted(</a:t>
            </a:r>
            <a:r>
              <a:rPr lang="en-IN" dirty="0" err="1"/>
              <a:t>Map.Entry.comparingByKey</a:t>
            </a:r>
            <a:r>
              <a:rPr lang="en-IN" dirty="0"/>
              <a:t>(</a:t>
            </a:r>
            <a:r>
              <a:rPr lang="en-IN" dirty="0" err="1"/>
              <a:t>Comparator.reverseOrder</a:t>
            </a:r>
            <a:r>
              <a:rPr lang="en-IN" dirty="0"/>
              <a:t>()))  </a:t>
            </a:r>
          </a:p>
          <a:p>
            <a:pPr marL="0" indent="0">
              <a:buNone/>
            </a:pPr>
            <a:r>
              <a:rPr lang="en-IN" dirty="0"/>
              <a:t>      //Performs an action for each element of this stream  </a:t>
            </a:r>
          </a:p>
          <a:p>
            <a:pPr marL="0" indent="0">
              <a:buNone/>
            </a:pPr>
            <a:r>
              <a:rPr lang="en-IN" dirty="0"/>
              <a:t>      .</a:t>
            </a:r>
            <a:r>
              <a:rPr lang="en-IN" dirty="0" err="1"/>
              <a:t>forEach</a:t>
            </a:r>
            <a:r>
              <a:rPr lang="en-IN" dirty="0"/>
              <a:t>(</a:t>
            </a:r>
            <a:r>
              <a:rPr lang="en-IN" dirty="0" err="1"/>
              <a:t>System.out</a:t>
            </a:r>
            <a:r>
              <a:rPr lang="en-IN" dirty="0"/>
              <a:t>::</a:t>
            </a:r>
            <a:r>
              <a:rPr lang="en-IN" dirty="0" err="1"/>
              <a:t>println</a:t>
            </a:r>
            <a:r>
              <a:rPr lang="en-IN" dirty="0"/>
              <a:t>);  </a:t>
            </a:r>
          </a:p>
          <a:p>
            <a:pPr marL="0" indent="0">
              <a:buNone/>
            </a:pPr>
            <a:r>
              <a:rPr lang="en-IN" dirty="0"/>
              <a:t> }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76256" y="5248071"/>
            <a:ext cx="2088232" cy="127727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b="1" dirty="0" smtClean="0">
                <a:latin typeface="Cambria" pitchFamily="18" charset="0"/>
              </a:rPr>
              <a:t>Output 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IN" dirty="0"/>
              <a:t>102=Rahul 101=Vijay 100=</a:t>
            </a:r>
            <a:r>
              <a:rPr lang="en-IN" dirty="0" err="1"/>
              <a:t>Amit</a:t>
            </a:r>
            <a:endParaRPr lang="en-IN" b="1" dirty="0" smtClean="0"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5779942"/>
      </p:ext>
    </p:extLst>
  </p:cSld>
  <p:clrMapOvr>
    <a:masterClrMapping/>
  </p:clrMapOvr>
  <p:transition spd="slow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Java Map Example: </a:t>
            </a:r>
            <a:r>
              <a:rPr lang="en-IN" b="1" dirty="0" err="1"/>
              <a:t>comparingByValue</a:t>
            </a:r>
            <a:r>
              <a:rPr lang="en-IN" b="1" dirty="0" smtClean="0"/>
              <a:t>()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184576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IN" dirty="0"/>
              <a:t> public static void main(String </a:t>
            </a:r>
            <a:r>
              <a:rPr lang="en-IN" dirty="0" err="1"/>
              <a:t>args</a:t>
            </a:r>
            <a:r>
              <a:rPr lang="en-IN" dirty="0"/>
              <a:t>[]){  </a:t>
            </a:r>
          </a:p>
          <a:p>
            <a:pPr marL="0" indent="0">
              <a:buNone/>
            </a:pPr>
            <a:r>
              <a:rPr lang="en-IN" dirty="0"/>
              <a:t>Map&lt;</a:t>
            </a:r>
            <a:r>
              <a:rPr lang="en-IN" dirty="0" err="1"/>
              <a:t>Integer,String</a:t>
            </a:r>
            <a:r>
              <a:rPr lang="en-IN" dirty="0"/>
              <a:t>&gt; map=new </a:t>
            </a:r>
            <a:r>
              <a:rPr lang="en-IN" dirty="0" err="1"/>
              <a:t>HashMap</a:t>
            </a:r>
            <a:r>
              <a:rPr lang="en-IN" dirty="0"/>
              <a:t>&lt;</a:t>
            </a:r>
            <a:r>
              <a:rPr lang="en-IN" dirty="0" err="1"/>
              <a:t>Integer,String</a:t>
            </a:r>
            <a:r>
              <a:rPr lang="en-IN" dirty="0"/>
              <a:t>&gt;();          </a:t>
            </a:r>
          </a:p>
          <a:p>
            <a:pPr marL="0" indent="0">
              <a:buNone/>
            </a:pPr>
            <a:r>
              <a:rPr lang="en-IN" dirty="0"/>
              <a:t>      </a:t>
            </a:r>
            <a:r>
              <a:rPr lang="en-IN" dirty="0" err="1"/>
              <a:t>map.put</a:t>
            </a:r>
            <a:r>
              <a:rPr lang="en-IN" dirty="0"/>
              <a:t>(100,"Amit");    </a:t>
            </a:r>
          </a:p>
          <a:p>
            <a:pPr marL="0" indent="0">
              <a:buNone/>
            </a:pPr>
            <a:r>
              <a:rPr lang="en-IN" dirty="0"/>
              <a:t>      </a:t>
            </a:r>
            <a:r>
              <a:rPr lang="en-IN" dirty="0" err="1"/>
              <a:t>map.put</a:t>
            </a:r>
            <a:r>
              <a:rPr lang="en-IN" dirty="0"/>
              <a:t>(101,"Vijay");    </a:t>
            </a:r>
          </a:p>
          <a:p>
            <a:pPr marL="0" indent="0">
              <a:buNone/>
            </a:pPr>
            <a:r>
              <a:rPr lang="en-IN" dirty="0"/>
              <a:t>      </a:t>
            </a:r>
            <a:r>
              <a:rPr lang="en-IN" dirty="0" err="1"/>
              <a:t>map.put</a:t>
            </a:r>
            <a:r>
              <a:rPr lang="en-IN" dirty="0"/>
              <a:t>(102,"Rahul");    </a:t>
            </a:r>
          </a:p>
          <a:p>
            <a:pPr marL="0" indent="0">
              <a:buNone/>
            </a:pPr>
            <a:r>
              <a:rPr lang="en-IN" dirty="0"/>
              <a:t>      //Returns a Set view of the mappings contained in this map    </a:t>
            </a:r>
          </a:p>
          <a:p>
            <a:pPr marL="0" indent="0">
              <a:buNone/>
            </a:pPr>
            <a:r>
              <a:rPr lang="en-IN" dirty="0"/>
              <a:t>      </a:t>
            </a:r>
            <a:r>
              <a:rPr lang="en-IN" dirty="0" err="1"/>
              <a:t>map.entrySet</a:t>
            </a:r>
            <a:r>
              <a:rPr lang="en-IN" dirty="0"/>
              <a:t>()  </a:t>
            </a:r>
          </a:p>
          <a:p>
            <a:pPr marL="0" indent="0">
              <a:buNone/>
            </a:pPr>
            <a:r>
              <a:rPr lang="en-IN" dirty="0"/>
              <a:t>      //Returns a sequential Stream with this collection as its source  </a:t>
            </a:r>
          </a:p>
          <a:p>
            <a:pPr marL="0" indent="0">
              <a:buNone/>
            </a:pPr>
            <a:r>
              <a:rPr lang="en-IN" dirty="0"/>
              <a:t>      .stream()  </a:t>
            </a:r>
          </a:p>
          <a:p>
            <a:pPr marL="0" indent="0">
              <a:buNone/>
            </a:pPr>
            <a:r>
              <a:rPr lang="en-IN" dirty="0"/>
              <a:t>      //Sorted according to the provided Comparator  </a:t>
            </a:r>
          </a:p>
          <a:p>
            <a:pPr marL="0" indent="0">
              <a:buNone/>
            </a:pPr>
            <a:r>
              <a:rPr lang="en-IN" dirty="0"/>
              <a:t>      .sorted(</a:t>
            </a:r>
            <a:r>
              <a:rPr lang="en-IN" dirty="0" err="1"/>
              <a:t>Map.Entry.comparingByValue</a:t>
            </a:r>
            <a:r>
              <a:rPr lang="en-IN" dirty="0"/>
              <a:t>())  </a:t>
            </a:r>
          </a:p>
          <a:p>
            <a:pPr marL="0" indent="0">
              <a:buNone/>
            </a:pPr>
            <a:r>
              <a:rPr lang="en-IN" dirty="0"/>
              <a:t>      //Performs an action for each element of this stream  </a:t>
            </a:r>
          </a:p>
          <a:p>
            <a:pPr marL="0" indent="0">
              <a:buNone/>
            </a:pPr>
            <a:r>
              <a:rPr lang="en-IN" dirty="0"/>
              <a:t>      .</a:t>
            </a:r>
            <a:r>
              <a:rPr lang="en-IN" dirty="0" err="1"/>
              <a:t>forEach</a:t>
            </a:r>
            <a:r>
              <a:rPr lang="en-IN" dirty="0"/>
              <a:t>(</a:t>
            </a:r>
            <a:r>
              <a:rPr lang="en-IN" dirty="0" err="1"/>
              <a:t>System.out</a:t>
            </a:r>
            <a:r>
              <a:rPr lang="en-IN" dirty="0"/>
              <a:t>::</a:t>
            </a:r>
            <a:r>
              <a:rPr lang="en-IN" dirty="0" err="1"/>
              <a:t>println</a:t>
            </a:r>
            <a:r>
              <a:rPr lang="en-IN" dirty="0"/>
              <a:t>);  </a:t>
            </a:r>
          </a:p>
          <a:p>
            <a:pPr marL="0" indent="0">
              <a:buNone/>
            </a:pPr>
            <a:r>
              <a:rPr lang="en-IN" dirty="0"/>
              <a:t> 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76256" y="5013176"/>
            <a:ext cx="2088232" cy="127727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b="1" dirty="0" smtClean="0">
                <a:latin typeface="Cambria" pitchFamily="18" charset="0"/>
              </a:rPr>
              <a:t>Output 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IN" dirty="0"/>
              <a:t>100=</a:t>
            </a:r>
            <a:r>
              <a:rPr lang="en-IN" dirty="0" err="1"/>
              <a:t>Amit</a:t>
            </a:r>
            <a:r>
              <a:rPr lang="en-IN" dirty="0"/>
              <a:t> 102=Rahul 101=Vijay</a:t>
            </a:r>
            <a:endParaRPr lang="en-IN" b="1" dirty="0" smtClean="0"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4831337"/>
      </p:ext>
    </p:extLst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Java Map </a:t>
            </a:r>
            <a:r>
              <a:rPr lang="en-IN" dirty="0" smtClean="0"/>
              <a:t>Interface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340768"/>
            <a:ext cx="4608512" cy="4632995"/>
          </a:xfrm>
        </p:spPr>
        <p:txBody>
          <a:bodyPr>
            <a:normAutofit/>
          </a:bodyPr>
          <a:lstStyle/>
          <a:p>
            <a:r>
              <a:rPr lang="en-IN" sz="1600" dirty="0">
                <a:latin typeface="Cambria" pitchFamily="18" charset="0"/>
              </a:rPr>
              <a:t>A map contains values on the basis of key, i.e. key and value pair. Each key and value pair is known as an entry. </a:t>
            </a:r>
            <a:endParaRPr lang="en-IN" sz="1600" dirty="0" smtClean="0">
              <a:latin typeface="Cambria" pitchFamily="18" charset="0"/>
            </a:endParaRPr>
          </a:p>
          <a:p>
            <a:r>
              <a:rPr lang="en-IN" sz="1600" dirty="0" smtClean="0">
                <a:latin typeface="Cambria" pitchFamily="18" charset="0"/>
              </a:rPr>
              <a:t>A </a:t>
            </a:r>
            <a:r>
              <a:rPr lang="en-IN" sz="1600" dirty="0">
                <a:latin typeface="Cambria" pitchFamily="18" charset="0"/>
              </a:rPr>
              <a:t>Map contains unique keys.</a:t>
            </a:r>
          </a:p>
          <a:p>
            <a:r>
              <a:rPr lang="en-IN" sz="1600" dirty="0">
                <a:latin typeface="Cambria" pitchFamily="18" charset="0"/>
              </a:rPr>
              <a:t>A Map is useful if you have to search, update or delete elements on the basis of a key</a:t>
            </a:r>
            <a:r>
              <a:rPr lang="en-IN" sz="1600" dirty="0" smtClean="0">
                <a:latin typeface="Cambria" pitchFamily="18" charset="0"/>
              </a:rPr>
              <a:t>.</a:t>
            </a:r>
          </a:p>
          <a:p>
            <a:r>
              <a:rPr lang="en-US" b="1" dirty="0" smtClean="0">
                <a:latin typeface="Cambria" pitchFamily="18" charset="0"/>
              </a:rPr>
              <a:t>MAP HIERARCHY</a:t>
            </a:r>
            <a:endParaRPr lang="en-IN" b="1" dirty="0">
              <a:latin typeface="Cambria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IN" sz="1600" dirty="0">
                <a:latin typeface="Cambria" pitchFamily="18" charset="0"/>
              </a:rPr>
              <a:t>There are two interfaces for implementing Map in java: Map and </a:t>
            </a:r>
            <a:r>
              <a:rPr lang="en-IN" sz="1600" dirty="0" err="1" smtClean="0">
                <a:latin typeface="Cambria" pitchFamily="18" charset="0"/>
              </a:rPr>
              <a:t>SortedMap</a:t>
            </a:r>
            <a:endParaRPr lang="en-IN" sz="1600" dirty="0" smtClean="0">
              <a:latin typeface="Cambria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IN" sz="1600" dirty="0">
                <a:latin typeface="Cambria" pitchFamily="18" charset="0"/>
              </a:rPr>
              <a:t>A</a:t>
            </a:r>
            <a:r>
              <a:rPr lang="en-IN" sz="1600" dirty="0" smtClean="0">
                <a:latin typeface="Cambria" pitchFamily="18" charset="0"/>
              </a:rPr>
              <a:t>nd </a:t>
            </a:r>
            <a:r>
              <a:rPr lang="en-IN" sz="1600" dirty="0">
                <a:latin typeface="Cambria" pitchFamily="18" charset="0"/>
              </a:rPr>
              <a:t>three classes: </a:t>
            </a:r>
            <a:r>
              <a:rPr lang="en-IN" sz="1600" dirty="0" err="1">
                <a:latin typeface="Cambria" pitchFamily="18" charset="0"/>
              </a:rPr>
              <a:t>HashMap</a:t>
            </a:r>
            <a:r>
              <a:rPr lang="en-IN" sz="1600" dirty="0">
                <a:latin typeface="Cambria" pitchFamily="18" charset="0"/>
              </a:rPr>
              <a:t>, </a:t>
            </a:r>
            <a:r>
              <a:rPr lang="en-IN" sz="1600" dirty="0" err="1">
                <a:latin typeface="Cambria" pitchFamily="18" charset="0"/>
              </a:rPr>
              <a:t>LinkedHashMap</a:t>
            </a:r>
            <a:r>
              <a:rPr lang="en-IN" sz="1600" dirty="0">
                <a:latin typeface="Cambria" pitchFamily="18" charset="0"/>
              </a:rPr>
              <a:t>, and </a:t>
            </a:r>
            <a:r>
              <a:rPr lang="en-IN" sz="1600" dirty="0" err="1">
                <a:latin typeface="Cambria" pitchFamily="18" charset="0"/>
              </a:rPr>
              <a:t>TreeMap</a:t>
            </a:r>
            <a:r>
              <a:rPr lang="en-IN" sz="1600" dirty="0">
                <a:latin typeface="Cambria" pitchFamily="18" charset="0"/>
              </a:rPr>
              <a:t>. 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1340768"/>
            <a:ext cx="3748559" cy="4201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099170"/>
      </p:ext>
    </p:extLst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 – Points To Remember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705003"/>
          </a:xfrm>
        </p:spPr>
        <p:txBody>
          <a:bodyPr/>
          <a:lstStyle/>
          <a:p>
            <a:r>
              <a:rPr lang="en-IN" sz="1800" dirty="0">
                <a:latin typeface="Cambria" pitchFamily="18" charset="0"/>
              </a:rPr>
              <a:t>A Map doesn't allow duplicate keys, but you can have duplicate values. </a:t>
            </a:r>
            <a:endParaRPr lang="en-IN" sz="1800" dirty="0" smtClean="0">
              <a:latin typeface="Cambria" pitchFamily="18" charset="0"/>
            </a:endParaRPr>
          </a:p>
          <a:p>
            <a:r>
              <a:rPr lang="en-IN" sz="1800" dirty="0" err="1" smtClean="0">
                <a:latin typeface="Cambria" pitchFamily="18" charset="0"/>
              </a:rPr>
              <a:t>HashMap</a:t>
            </a:r>
            <a:r>
              <a:rPr lang="en-IN" sz="1800" dirty="0" smtClean="0">
                <a:latin typeface="Cambria" pitchFamily="18" charset="0"/>
              </a:rPr>
              <a:t> </a:t>
            </a:r>
            <a:r>
              <a:rPr lang="en-IN" sz="1800" dirty="0">
                <a:latin typeface="Cambria" pitchFamily="18" charset="0"/>
              </a:rPr>
              <a:t>and </a:t>
            </a:r>
            <a:r>
              <a:rPr lang="en-IN" sz="1800" dirty="0" err="1">
                <a:latin typeface="Cambria" pitchFamily="18" charset="0"/>
              </a:rPr>
              <a:t>LinkedHashMap</a:t>
            </a:r>
            <a:r>
              <a:rPr lang="en-IN" sz="1800" dirty="0">
                <a:latin typeface="Cambria" pitchFamily="18" charset="0"/>
              </a:rPr>
              <a:t> allow null keys and values, but </a:t>
            </a:r>
            <a:r>
              <a:rPr lang="en-IN" sz="1800" dirty="0" err="1">
                <a:latin typeface="Cambria" pitchFamily="18" charset="0"/>
              </a:rPr>
              <a:t>TreeMap</a:t>
            </a:r>
            <a:r>
              <a:rPr lang="en-IN" sz="1800" dirty="0">
                <a:latin typeface="Cambria" pitchFamily="18" charset="0"/>
              </a:rPr>
              <a:t> doesn't allow any null key or value.</a:t>
            </a:r>
          </a:p>
          <a:p>
            <a:r>
              <a:rPr lang="en-IN" sz="1800" dirty="0">
                <a:latin typeface="Cambria" pitchFamily="18" charset="0"/>
              </a:rPr>
              <a:t>A Map can't be traversed, so you need to convert it into Set using </a:t>
            </a:r>
            <a:r>
              <a:rPr lang="en-IN" sz="1800" i="1" dirty="0" err="1">
                <a:latin typeface="Cambria" pitchFamily="18" charset="0"/>
              </a:rPr>
              <a:t>keySet</a:t>
            </a:r>
            <a:r>
              <a:rPr lang="en-IN" sz="1800" i="1" dirty="0">
                <a:latin typeface="Cambria" pitchFamily="18" charset="0"/>
              </a:rPr>
              <a:t>()</a:t>
            </a:r>
            <a:r>
              <a:rPr lang="en-IN" sz="1800" dirty="0">
                <a:latin typeface="Cambria" pitchFamily="18" charset="0"/>
              </a:rPr>
              <a:t> or </a:t>
            </a:r>
            <a:r>
              <a:rPr lang="en-IN" sz="1800" i="1" dirty="0" err="1">
                <a:latin typeface="Cambria" pitchFamily="18" charset="0"/>
              </a:rPr>
              <a:t>entrySet</a:t>
            </a:r>
            <a:r>
              <a:rPr lang="en-IN" sz="1800" i="1" dirty="0">
                <a:latin typeface="Cambria" pitchFamily="18" charset="0"/>
              </a:rPr>
              <a:t>()</a:t>
            </a:r>
            <a:r>
              <a:rPr lang="en-IN" sz="1800" dirty="0">
                <a:latin typeface="Cambria" pitchFamily="18" charset="0"/>
              </a:rPr>
              <a:t>method.</a:t>
            </a:r>
          </a:p>
          <a:p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4076381"/>
              </p:ext>
            </p:extLst>
          </p:nvPr>
        </p:nvGraphicFramePr>
        <p:xfrm>
          <a:off x="683568" y="3573016"/>
          <a:ext cx="8208912" cy="2606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216"/>
                <a:gridCol w="6264696"/>
              </a:tblGrid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 smtClean="0">
                          <a:solidFill>
                            <a:srgbClr val="000000"/>
                          </a:solidFill>
                          <a:effectLst/>
                          <a:latin typeface="Cambria" pitchFamily="18" charset="0"/>
                        </a:rPr>
                        <a:t>Class</a:t>
                      </a:r>
                      <a:endParaRPr lang="en-IN" dirty="0">
                        <a:solidFill>
                          <a:srgbClr val="000000"/>
                        </a:solidFill>
                        <a:effectLst/>
                        <a:latin typeface="Cambria" pitchFamily="18" charset="0"/>
                      </a:endParaRPr>
                    </a:p>
                  </a:txBody>
                  <a:tcPr marL="114300" marR="114300" marT="114300" marB="1143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  <a:latin typeface="Cambria" pitchFamily="18" charset="0"/>
                        </a:rPr>
                        <a:t>Description</a:t>
                      </a:r>
                    </a:p>
                  </a:txBody>
                  <a:tcPr marL="114300" marR="114300" marT="114300" marB="114300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IN" u="none" strike="noStrike" dirty="0" err="1">
                          <a:solidFill>
                            <a:srgbClr val="008000"/>
                          </a:solidFill>
                          <a:effectLst/>
                          <a:latin typeface="Cambria" pitchFamily="18" charset="0"/>
                        </a:rPr>
                        <a:t>HashMap</a:t>
                      </a:r>
                      <a:endParaRPr lang="en-IN" dirty="0">
                        <a:solidFill>
                          <a:srgbClr val="000000"/>
                        </a:solidFill>
                        <a:effectLst/>
                        <a:latin typeface="Cambria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  <a:latin typeface="Cambria" pitchFamily="18" charset="0"/>
                        </a:rPr>
                        <a:t>HashMap is the implementation of Map, but it doesn't maintain any order.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IN" u="none" strike="noStrike" dirty="0" err="1">
                          <a:solidFill>
                            <a:srgbClr val="008000"/>
                          </a:solidFill>
                          <a:effectLst/>
                          <a:latin typeface="Cambria" pitchFamily="18" charset="0"/>
                        </a:rPr>
                        <a:t>LinkedHashMap</a:t>
                      </a:r>
                      <a:endParaRPr lang="en-IN" dirty="0">
                        <a:solidFill>
                          <a:srgbClr val="000000"/>
                        </a:solidFill>
                        <a:effectLst/>
                        <a:latin typeface="Cambria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  <a:latin typeface="Cambria" pitchFamily="18" charset="0"/>
                        </a:rPr>
                        <a:t>LinkedHashMap is the implementation of Map. It inherits HashMap class. It maintains insertion order.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IN" u="none" strike="noStrike" dirty="0" err="1">
                          <a:solidFill>
                            <a:srgbClr val="008000"/>
                          </a:solidFill>
                          <a:effectLst/>
                          <a:latin typeface="Cambria" pitchFamily="18" charset="0"/>
                        </a:rPr>
                        <a:t>TreeMap</a:t>
                      </a:r>
                      <a:endParaRPr lang="en-IN" dirty="0">
                        <a:solidFill>
                          <a:srgbClr val="000000"/>
                        </a:solidFill>
                        <a:effectLst/>
                        <a:latin typeface="Cambria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 err="1">
                          <a:solidFill>
                            <a:srgbClr val="000000"/>
                          </a:solidFill>
                          <a:effectLst/>
                          <a:latin typeface="Cambria" pitchFamily="18" charset="0"/>
                        </a:rPr>
                        <a:t>TreeMap</a:t>
                      </a:r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  <a:latin typeface="Cambria" pitchFamily="18" charset="0"/>
                        </a:rPr>
                        <a:t> is the implementation of Map and </a:t>
                      </a:r>
                      <a:r>
                        <a:rPr lang="en-IN" dirty="0" err="1">
                          <a:solidFill>
                            <a:srgbClr val="000000"/>
                          </a:solidFill>
                          <a:effectLst/>
                          <a:latin typeface="Cambria" pitchFamily="18" charset="0"/>
                        </a:rPr>
                        <a:t>SortedMap</a:t>
                      </a:r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  <a:latin typeface="Cambria" pitchFamily="18" charset="0"/>
                        </a:rPr>
                        <a:t>. It maintains ascending order.</a:t>
                      </a:r>
                    </a:p>
                  </a:txBody>
                  <a:tcPr marL="76200" marR="76200" marT="76200" marB="7620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4861317"/>
      </p:ext>
    </p:extLst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Characteristics </a:t>
            </a:r>
            <a:r>
              <a:rPr lang="en-IN" b="1" dirty="0"/>
              <a:t>of the Map </a:t>
            </a:r>
            <a:r>
              <a:rPr lang="en-IN" b="1" dirty="0" smtClean="0"/>
              <a:t>Interface :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560987"/>
          </a:xfrm>
        </p:spPr>
        <p:txBody>
          <a:bodyPr>
            <a:normAutofit lnSpcReduction="10000"/>
          </a:bodyPr>
          <a:lstStyle/>
          <a:p>
            <a:r>
              <a:rPr lang="en-IN" dirty="0"/>
              <a:t>A Map cannot contain duplicate keys and each key can map to at most one value. Some implementations allow null key and null value like the </a:t>
            </a:r>
            <a:r>
              <a:rPr lang="en-IN" dirty="0" err="1"/>
              <a:t>HashMap</a:t>
            </a:r>
            <a:r>
              <a:rPr lang="en-IN" dirty="0"/>
              <a:t> and </a:t>
            </a:r>
            <a:r>
              <a:rPr lang="en-IN" dirty="0" err="1"/>
              <a:t>LinkedHashMap</a:t>
            </a:r>
            <a:r>
              <a:rPr lang="en-IN" dirty="0"/>
              <a:t>, but some do not like the </a:t>
            </a:r>
            <a:r>
              <a:rPr lang="en-IN" dirty="0" err="1"/>
              <a:t>TreeMap</a:t>
            </a:r>
            <a:r>
              <a:rPr lang="en-IN" dirty="0"/>
              <a:t>.</a:t>
            </a:r>
          </a:p>
          <a:p>
            <a:r>
              <a:rPr lang="en-IN" dirty="0"/>
              <a:t>The order of a map depends on specific implementations, </a:t>
            </a:r>
            <a:r>
              <a:rPr lang="en-IN" dirty="0" err="1"/>
              <a:t>e.g</a:t>
            </a:r>
            <a:r>
              <a:rPr lang="en-IN" dirty="0"/>
              <a:t> </a:t>
            </a:r>
            <a:r>
              <a:rPr lang="en-IN" dirty="0" err="1"/>
              <a:t>TreeMap</a:t>
            </a:r>
            <a:r>
              <a:rPr lang="en-IN" dirty="0"/>
              <a:t> and </a:t>
            </a:r>
            <a:r>
              <a:rPr lang="en-IN" dirty="0" err="1"/>
              <a:t>LinkedHashMap</a:t>
            </a:r>
            <a:r>
              <a:rPr lang="en-IN" dirty="0"/>
              <a:t> have predictable order, while </a:t>
            </a:r>
            <a:r>
              <a:rPr lang="en-IN" dirty="0" err="1"/>
              <a:t>HashMap</a:t>
            </a:r>
            <a:r>
              <a:rPr lang="en-IN" dirty="0"/>
              <a:t> does not.</a:t>
            </a:r>
          </a:p>
          <a:p>
            <a:r>
              <a:rPr lang="en-IN" dirty="0"/>
              <a:t>There are two interfaces for implementing Map in java: Map and </a:t>
            </a:r>
            <a:r>
              <a:rPr lang="en-IN" dirty="0" err="1"/>
              <a:t>SortedMap</a:t>
            </a:r>
            <a:r>
              <a:rPr lang="en-IN" dirty="0"/>
              <a:t>, and three classes: </a:t>
            </a:r>
            <a:r>
              <a:rPr lang="en-IN" dirty="0" err="1"/>
              <a:t>HashMap</a:t>
            </a:r>
            <a:r>
              <a:rPr lang="en-IN" dirty="0"/>
              <a:t>, </a:t>
            </a:r>
            <a:r>
              <a:rPr lang="en-IN" dirty="0" err="1"/>
              <a:t>TreeMap</a:t>
            </a:r>
            <a:r>
              <a:rPr lang="en-IN" dirty="0"/>
              <a:t> and </a:t>
            </a:r>
            <a:r>
              <a:rPr lang="en-IN" dirty="0" err="1"/>
              <a:t>LinkedHashMap</a:t>
            </a:r>
            <a:r>
              <a:rPr lang="en-IN" dirty="0"/>
              <a:t>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17097838"/>
      </p:ext>
    </p:extLst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Why and When to use Maps?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Maps are perfect to use for key-value association mapping such as dictionaries. </a:t>
            </a:r>
            <a:endParaRPr lang="en-IN" dirty="0" smtClean="0"/>
          </a:p>
          <a:p>
            <a:r>
              <a:rPr lang="en-IN" dirty="0" smtClean="0"/>
              <a:t>The </a:t>
            </a:r>
            <a:r>
              <a:rPr lang="en-IN" dirty="0"/>
              <a:t>maps are used to perform lookups by keys or when someone wants to retrieve and update elements by keys. Some examples are:</a:t>
            </a:r>
          </a:p>
          <a:p>
            <a:pPr lvl="2">
              <a:buFont typeface="Wingdings" pitchFamily="2" charset="2"/>
              <a:buChar char="Ø"/>
            </a:pPr>
            <a:r>
              <a:rPr lang="en-IN" dirty="0"/>
              <a:t>A map of error codes and their descriptions.</a:t>
            </a:r>
          </a:p>
          <a:p>
            <a:pPr lvl="2">
              <a:buFont typeface="Wingdings" pitchFamily="2" charset="2"/>
              <a:buChar char="Ø"/>
            </a:pPr>
            <a:r>
              <a:rPr lang="en-IN" dirty="0"/>
              <a:t>A map of zip codes and cities.</a:t>
            </a:r>
          </a:p>
          <a:p>
            <a:pPr lvl="2">
              <a:buFont typeface="Wingdings" pitchFamily="2" charset="2"/>
              <a:buChar char="Ø"/>
            </a:pPr>
            <a:r>
              <a:rPr lang="en-IN" dirty="0"/>
              <a:t>A map of managers and employees. Each manager (key) is associated with a list of employees (value) he manages.</a:t>
            </a:r>
          </a:p>
          <a:p>
            <a:pPr lvl="2">
              <a:buFont typeface="Wingdings" pitchFamily="2" charset="2"/>
              <a:buChar char="Ø"/>
            </a:pPr>
            <a:r>
              <a:rPr lang="en-IN" dirty="0"/>
              <a:t>A map of classes and students. Each class (key) is associated with a list of students (value).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21039241"/>
      </p:ext>
    </p:extLst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 err="1"/>
              <a:t>Map.Entry</a:t>
            </a:r>
            <a:r>
              <a:rPr lang="en-IN" b="1" dirty="0"/>
              <a:t> interface in </a:t>
            </a:r>
            <a:r>
              <a:rPr lang="en-IN" b="1" dirty="0" smtClean="0"/>
              <a:t>Java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/>
              <a:t>Map.Entry</a:t>
            </a:r>
            <a:r>
              <a:rPr lang="en-IN" dirty="0"/>
              <a:t> interface in Java provides certain methods to access the entry in the Map. </a:t>
            </a:r>
            <a:endParaRPr lang="en-IN" dirty="0" smtClean="0"/>
          </a:p>
          <a:p>
            <a:r>
              <a:rPr lang="en-IN" dirty="0" smtClean="0"/>
              <a:t>By </a:t>
            </a:r>
            <a:r>
              <a:rPr lang="en-IN" dirty="0"/>
              <a:t>gaining access to the entry of the Map we can easily manipulate them. </a:t>
            </a:r>
            <a:endParaRPr lang="en-IN" dirty="0" smtClean="0"/>
          </a:p>
          <a:p>
            <a:r>
              <a:rPr lang="en-IN" dirty="0" err="1" smtClean="0"/>
              <a:t>Map.Entry</a:t>
            </a:r>
            <a:r>
              <a:rPr lang="en-IN" dirty="0" smtClean="0"/>
              <a:t> </a:t>
            </a:r>
            <a:r>
              <a:rPr lang="en-IN" dirty="0"/>
              <a:t>is a generic and is defined in the </a:t>
            </a:r>
            <a:r>
              <a:rPr lang="en-IN" dirty="0" err="1"/>
              <a:t>java.util</a:t>
            </a:r>
            <a:r>
              <a:rPr lang="en-IN" dirty="0"/>
              <a:t> package.</a:t>
            </a:r>
          </a:p>
        </p:txBody>
      </p:sp>
    </p:spTree>
    <p:extLst>
      <p:ext uri="{BB962C8B-B14F-4D97-AF65-F5344CB8AC3E}">
        <p14:creationId xmlns:p14="http://schemas.microsoft.com/office/powerpoint/2010/main" val="2019798727"/>
      </p:ext>
    </p:extLst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Methods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19256" cy="4896544"/>
          </a:xfrm>
        </p:spPr>
        <p:txBody>
          <a:bodyPr>
            <a:normAutofit fontScale="92500" lnSpcReduction="20000"/>
          </a:bodyPr>
          <a:lstStyle/>
          <a:p>
            <a:r>
              <a:rPr lang="en-IN" b="1" dirty="0"/>
              <a:t>equals (Object o)</a:t>
            </a:r>
            <a:r>
              <a:rPr lang="en-IN" dirty="0"/>
              <a:t> – It compares the object (invoking object) with the Object o for equality.</a:t>
            </a:r>
            <a:br>
              <a:rPr lang="en-IN" dirty="0"/>
            </a:br>
            <a:r>
              <a:rPr lang="en-IN" b="1" dirty="0"/>
              <a:t>Syntax :</a:t>
            </a:r>
            <a:r>
              <a:rPr lang="en-IN" dirty="0"/>
              <a:t> </a:t>
            </a:r>
            <a:r>
              <a:rPr lang="en-IN" dirty="0" err="1"/>
              <a:t>boolean</a:t>
            </a:r>
            <a:r>
              <a:rPr lang="en-IN" dirty="0"/>
              <a:t> equals(Object o) </a:t>
            </a:r>
            <a:endParaRPr lang="en-IN" dirty="0" smtClean="0"/>
          </a:p>
          <a:p>
            <a:pPr lvl="1"/>
            <a:r>
              <a:rPr lang="en-IN" b="1" dirty="0" smtClean="0"/>
              <a:t>Parameters </a:t>
            </a:r>
            <a:r>
              <a:rPr lang="en-IN" b="1" dirty="0"/>
              <a:t>:</a:t>
            </a:r>
            <a:r>
              <a:rPr lang="en-IN" dirty="0"/>
              <a:t> o -&gt; Object to which we want to compare </a:t>
            </a:r>
            <a:endParaRPr lang="en-IN" dirty="0" smtClean="0"/>
          </a:p>
          <a:p>
            <a:pPr lvl="1"/>
            <a:r>
              <a:rPr lang="en-IN" b="1" dirty="0" smtClean="0"/>
              <a:t>Returns</a:t>
            </a:r>
            <a:r>
              <a:rPr lang="en-IN" b="1" dirty="0"/>
              <a:t>:</a:t>
            </a:r>
            <a:r>
              <a:rPr lang="en-IN" dirty="0"/>
              <a:t> true: if both objects are equals false: otherwise </a:t>
            </a:r>
            <a:endParaRPr lang="en-IN" dirty="0" smtClean="0"/>
          </a:p>
          <a:p>
            <a:pPr marL="342900" lvl="1" indent="0">
              <a:buNone/>
            </a:pPr>
            <a:endParaRPr lang="en-IN" dirty="0" smtClean="0"/>
          </a:p>
          <a:p>
            <a:r>
              <a:rPr lang="en-IN" b="1" dirty="0" smtClean="0"/>
              <a:t>K </a:t>
            </a:r>
            <a:r>
              <a:rPr lang="en-IN" b="1" dirty="0" err="1"/>
              <a:t>getKey</a:t>
            </a:r>
            <a:r>
              <a:rPr lang="en-IN" b="1" dirty="0"/>
              <a:t>() </a:t>
            </a:r>
            <a:r>
              <a:rPr lang="en-IN" dirty="0"/>
              <a:t>– Returns the key for the corresponding map entry.</a:t>
            </a:r>
            <a:br>
              <a:rPr lang="en-IN" dirty="0"/>
            </a:br>
            <a:r>
              <a:rPr lang="en-IN" b="1" dirty="0"/>
              <a:t>Syntax </a:t>
            </a:r>
            <a:r>
              <a:rPr lang="en-IN" b="1" dirty="0" smtClean="0"/>
              <a:t>:  </a:t>
            </a:r>
            <a:r>
              <a:rPr lang="en-IN" dirty="0" smtClean="0"/>
              <a:t>K </a:t>
            </a:r>
            <a:r>
              <a:rPr lang="en-IN" dirty="0" err="1"/>
              <a:t>getKey</a:t>
            </a:r>
            <a:r>
              <a:rPr lang="en-IN" dirty="0" smtClean="0"/>
              <a:t>()</a:t>
            </a:r>
          </a:p>
          <a:p>
            <a:pPr lvl="1"/>
            <a:r>
              <a:rPr lang="en-IN" b="1" dirty="0" smtClean="0"/>
              <a:t>Parameters </a:t>
            </a:r>
            <a:r>
              <a:rPr lang="en-IN" b="1" dirty="0"/>
              <a:t>:</a:t>
            </a:r>
            <a:r>
              <a:rPr lang="en-IN" dirty="0"/>
              <a:t> ------------- </a:t>
            </a:r>
            <a:endParaRPr lang="en-IN" dirty="0" smtClean="0"/>
          </a:p>
          <a:p>
            <a:pPr lvl="1"/>
            <a:r>
              <a:rPr lang="en-IN" b="1" dirty="0" smtClean="0"/>
              <a:t>Returns</a:t>
            </a:r>
            <a:r>
              <a:rPr lang="en-IN" b="1" dirty="0"/>
              <a:t>:</a:t>
            </a:r>
            <a:r>
              <a:rPr lang="en-IN" dirty="0"/>
              <a:t> K -&gt; Returns the corresponding Key of a entry on which it is invoked </a:t>
            </a:r>
            <a:r>
              <a:rPr lang="en-IN" b="1" dirty="0"/>
              <a:t>Exception – </a:t>
            </a:r>
            <a:endParaRPr lang="en-IN" dirty="0"/>
          </a:p>
          <a:p>
            <a:pPr lvl="1"/>
            <a:r>
              <a:rPr lang="en-IN" b="1" dirty="0" err="1"/>
              <a:t>IllegalSateException</a:t>
            </a:r>
            <a:r>
              <a:rPr lang="en-IN" b="1" dirty="0"/>
              <a:t> </a:t>
            </a:r>
            <a:r>
              <a:rPr lang="en-IN" dirty="0"/>
              <a:t>is thrown when entry has been removed from the map.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80560439"/>
      </p:ext>
    </p:extLst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704928"/>
          </a:xfrm>
        </p:spPr>
        <p:txBody>
          <a:bodyPr>
            <a:normAutofit/>
          </a:bodyPr>
          <a:lstStyle/>
          <a:p>
            <a:r>
              <a:rPr lang="en-IN" b="1" dirty="0"/>
              <a:t>V </a:t>
            </a:r>
            <a:r>
              <a:rPr lang="en-IN" b="1" dirty="0" err="1"/>
              <a:t>getValue</a:t>
            </a:r>
            <a:r>
              <a:rPr lang="en-IN" b="1" dirty="0"/>
              <a:t>()</a:t>
            </a:r>
            <a:r>
              <a:rPr lang="en-IN" dirty="0"/>
              <a:t> – Returns the value for the corresponding map entry.</a:t>
            </a:r>
            <a:br>
              <a:rPr lang="en-IN" dirty="0"/>
            </a:br>
            <a:r>
              <a:rPr lang="en-IN" b="1" dirty="0"/>
              <a:t>Syntax :</a:t>
            </a:r>
            <a:r>
              <a:rPr lang="en-IN" dirty="0"/>
              <a:t> V </a:t>
            </a:r>
            <a:r>
              <a:rPr lang="en-IN" dirty="0" err="1"/>
              <a:t>getValue</a:t>
            </a:r>
            <a:r>
              <a:rPr lang="en-IN" dirty="0" smtClean="0"/>
              <a:t>()</a:t>
            </a:r>
          </a:p>
          <a:p>
            <a:pPr lvl="1"/>
            <a:r>
              <a:rPr lang="en-IN" b="1" dirty="0" smtClean="0"/>
              <a:t>Parameters </a:t>
            </a:r>
            <a:r>
              <a:rPr lang="en-IN" b="1" dirty="0"/>
              <a:t>:</a:t>
            </a:r>
            <a:r>
              <a:rPr lang="en-IN" dirty="0"/>
              <a:t> ------------- </a:t>
            </a:r>
            <a:endParaRPr lang="en-IN" dirty="0" smtClean="0"/>
          </a:p>
          <a:p>
            <a:pPr lvl="1"/>
            <a:r>
              <a:rPr lang="en-IN" b="1" dirty="0" smtClean="0"/>
              <a:t>Returns</a:t>
            </a:r>
            <a:r>
              <a:rPr lang="en-IN" b="1" dirty="0"/>
              <a:t>:</a:t>
            </a:r>
            <a:r>
              <a:rPr lang="en-IN" dirty="0"/>
              <a:t> V -&gt; Returns the corresponding value of a entry on which it is </a:t>
            </a:r>
            <a:r>
              <a:rPr lang="en-IN" dirty="0" smtClean="0"/>
              <a:t>invoked</a:t>
            </a:r>
          </a:p>
          <a:p>
            <a:r>
              <a:rPr lang="en-IN" dirty="0" smtClean="0"/>
              <a:t> </a:t>
            </a:r>
            <a:r>
              <a:rPr lang="en-IN" b="1" dirty="0" err="1"/>
              <a:t>int</a:t>
            </a:r>
            <a:r>
              <a:rPr lang="en-IN" b="1" dirty="0"/>
              <a:t> </a:t>
            </a:r>
            <a:r>
              <a:rPr lang="en-IN" b="1" dirty="0" err="1"/>
              <a:t>hashcode</a:t>
            </a:r>
            <a:r>
              <a:rPr lang="en-IN" b="1" dirty="0"/>
              <a:t>()</a:t>
            </a:r>
            <a:r>
              <a:rPr lang="en-IN" dirty="0"/>
              <a:t> – Returns the </a:t>
            </a:r>
            <a:r>
              <a:rPr lang="en-IN" dirty="0" err="1"/>
              <a:t>hashcode</a:t>
            </a:r>
            <a:r>
              <a:rPr lang="en-IN" dirty="0"/>
              <a:t> for the corresponding map entry.</a:t>
            </a:r>
            <a:br>
              <a:rPr lang="en-IN" dirty="0"/>
            </a:br>
            <a:r>
              <a:rPr lang="en-IN" b="1" dirty="0"/>
              <a:t>Syntax :</a:t>
            </a:r>
            <a:r>
              <a:rPr lang="en-IN" dirty="0"/>
              <a:t> </a:t>
            </a: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hashcode</a:t>
            </a:r>
            <a:r>
              <a:rPr lang="en-IN" dirty="0" smtClean="0"/>
              <a:t>()</a:t>
            </a:r>
          </a:p>
          <a:p>
            <a:pPr lvl="1"/>
            <a:r>
              <a:rPr lang="en-IN" b="1" dirty="0" smtClean="0"/>
              <a:t>Parameters </a:t>
            </a:r>
            <a:r>
              <a:rPr lang="en-IN" b="1" dirty="0"/>
              <a:t>:</a:t>
            </a:r>
            <a:r>
              <a:rPr lang="en-IN" dirty="0"/>
              <a:t> ------------- </a:t>
            </a:r>
            <a:endParaRPr lang="en-IN" dirty="0" smtClean="0"/>
          </a:p>
          <a:p>
            <a:pPr lvl="1"/>
            <a:r>
              <a:rPr lang="en-IN" b="1" dirty="0" smtClean="0"/>
              <a:t>Returns</a:t>
            </a:r>
            <a:r>
              <a:rPr lang="en-IN" b="1" dirty="0"/>
              <a:t>:</a:t>
            </a:r>
            <a:r>
              <a:rPr lang="en-IN" dirty="0"/>
              <a:t> </a:t>
            </a:r>
            <a:r>
              <a:rPr lang="en-IN" dirty="0" err="1"/>
              <a:t>int</a:t>
            </a:r>
            <a:r>
              <a:rPr lang="en-IN" dirty="0"/>
              <a:t> -&gt; Returns the hash-code of entry on which it is invoked </a:t>
            </a:r>
          </a:p>
        </p:txBody>
      </p:sp>
    </p:spTree>
    <p:extLst>
      <p:ext uri="{BB962C8B-B14F-4D97-AF65-F5344CB8AC3E}">
        <p14:creationId xmlns:p14="http://schemas.microsoft.com/office/powerpoint/2010/main" val="2588268193"/>
      </p:ext>
    </p:extLst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124744"/>
            <a:ext cx="8496944" cy="4849019"/>
          </a:xfrm>
        </p:spPr>
        <p:txBody>
          <a:bodyPr>
            <a:normAutofit fontScale="85000" lnSpcReduction="10000"/>
          </a:bodyPr>
          <a:lstStyle/>
          <a:p>
            <a:r>
              <a:rPr lang="en-IN" b="1" dirty="0"/>
              <a:t>V </a:t>
            </a:r>
            <a:r>
              <a:rPr lang="en-IN" b="1" dirty="0" err="1"/>
              <a:t>setValue</a:t>
            </a:r>
            <a:r>
              <a:rPr lang="en-IN" b="1" dirty="0"/>
              <a:t>(V v)</a:t>
            </a:r>
            <a:r>
              <a:rPr lang="en-IN" dirty="0"/>
              <a:t> – Sets the value of the map with specified value v </a:t>
            </a:r>
            <a:r>
              <a:rPr lang="en-IN" dirty="0" err="1"/>
              <a:t>V</a:t>
            </a:r>
            <a:r>
              <a:rPr lang="en-IN" dirty="0"/>
              <a:t> </a:t>
            </a:r>
            <a:r>
              <a:rPr lang="en-IN" dirty="0" err="1"/>
              <a:t>setValue</a:t>
            </a:r>
            <a:r>
              <a:rPr lang="en-IN" dirty="0"/>
              <a:t>(V v) </a:t>
            </a:r>
            <a:endParaRPr lang="en-IN" dirty="0" smtClean="0"/>
          </a:p>
          <a:p>
            <a:pPr lvl="1"/>
            <a:r>
              <a:rPr lang="en-IN" b="1" dirty="0" smtClean="0"/>
              <a:t>Parameters </a:t>
            </a:r>
            <a:r>
              <a:rPr lang="en-IN" b="1" dirty="0"/>
              <a:t>:</a:t>
            </a:r>
            <a:r>
              <a:rPr lang="en-IN" dirty="0"/>
              <a:t> v -&gt; Value which was earlier stored in the entry on which it is </a:t>
            </a:r>
            <a:r>
              <a:rPr lang="en-IN" dirty="0" smtClean="0"/>
              <a:t>invoked</a:t>
            </a:r>
          </a:p>
          <a:p>
            <a:pPr lvl="1"/>
            <a:r>
              <a:rPr lang="en-IN" b="1" dirty="0" smtClean="0"/>
              <a:t>Returns</a:t>
            </a:r>
            <a:r>
              <a:rPr lang="en-IN" b="1" dirty="0"/>
              <a:t>:</a:t>
            </a:r>
            <a:r>
              <a:rPr lang="en-IN" dirty="0"/>
              <a:t> </a:t>
            </a:r>
            <a:r>
              <a:rPr lang="en-IN" dirty="0" err="1"/>
              <a:t>int</a:t>
            </a:r>
            <a:r>
              <a:rPr lang="en-IN" dirty="0"/>
              <a:t> -&gt; Returns the hash-code of a entry on which it is </a:t>
            </a:r>
            <a:r>
              <a:rPr lang="en-IN" dirty="0" smtClean="0"/>
              <a:t>invoked</a:t>
            </a:r>
          </a:p>
          <a:p>
            <a:r>
              <a:rPr lang="en-IN" dirty="0" smtClean="0"/>
              <a:t> </a:t>
            </a:r>
            <a:r>
              <a:rPr lang="en-IN" b="1" dirty="0"/>
              <a:t>Exception :</a:t>
            </a:r>
            <a:endParaRPr lang="en-IN" dirty="0"/>
          </a:p>
          <a:p>
            <a:pPr lvl="1"/>
            <a:r>
              <a:rPr lang="en-IN" b="1" dirty="0" err="1"/>
              <a:t>ClassCastException</a:t>
            </a:r>
            <a:r>
              <a:rPr lang="en-IN" b="1" dirty="0"/>
              <a:t> </a:t>
            </a:r>
            <a:r>
              <a:rPr lang="en-IN" dirty="0"/>
              <a:t>is thrown if the class of the value ‘v’ is not a correct type for map.</a:t>
            </a:r>
          </a:p>
          <a:p>
            <a:pPr lvl="1"/>
            <a:r>
              <a:rPr lang="en-IN" b="1" dirty="0" err="1"/>
              <a:t>NullPointerException</a:t>
            </a:r>
            <a:r>
              <a:rPr lang="en-IN" b="1" dirty="0"/>
              <a:t> </a:t>
            </a:r>
            <a:r>
              <a:rPr lang="en-IN" dirty="0"/>
              <a:t>is thrown if ‘null’ is stored in ‘v’, and ‘null ’ is not supported by map.</a:t>
            </a:r>
          </a:p>
          <a:p>
            <a:pPr lvl="1"/>
            <a:r>
              <a:rPr lang="en-IN" b="1" dirty="0" err="1"/>
              <a:t>UnsupportedOperationException</a:t>
            </a:r>
            <a:r>
              <a:rPr lang="en-IN" b="1" dirty="0"/>
              <a:t> </a:t>
            </a:r>
            <a:r>
              <a:rPr lang="en-IN" dirty="0"/>
              <a:t>is thrown if we cannot manipulate the map or the put operation is not supported by the map.</a:t>
            </a:r>
          </a:p>
          <a:p>
            <a:pPr lvl="1"/>
            <a:r>
              <a:rPr lang="en-IN" b="1" dirty="0" err="1"/>
              <a:t>IllegalArgumetException</a:t>
            </a:r>
            <a:r>
              <a:rPr lang="en-IN" b="1" dirty="0"/>
              <a:t> </a:t>
            </a:r>
            <a:r>
              <a:rPr lang="en-IN" dirty="0"/>
              <a:t>is thrown If there is some problem with the argument </a:t>
            </a:r>
            <a:r>
              <a:rPr lang="en-IN" dirty="0" err="1"/>
              <a:t>i.e</a:t>
            </a:r>
            <a:r>
              <a:rPr lang="en-IN" dirty="0"/>
              <a:t> v</a:t>
            </a:r>
          </a:p>
          <a:p>
            <a:pPr lvl="1"/>
            <a:r>
              <a:rPr lang="en-IN" b="1" dirty="0" err="1"/>
              <a:t>IllegalStateException</a:t>
            </a:r>
            <a:r>
              <a:rPr lang="en-IN" dirty="0"/>
              <a:t> is thrown when entry has been removed from the map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57589088"/>
      </p:ext>
    </p:extLst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Smart 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Presentation3" id="{F1E59B11-9CF5-4456-816A-FC69754ED7CC}" vid="{26E5F4DA-0996-4936-87C6-2D7B297F8BF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Smart 1</Template>
  <TotalTime>39</TotalTime>
  <Words>1221</Words>
  <Application>Microsoft Office PowerPoint</Application>
  <PresentationFormat>On-screen Show (4:3)</PresentationFormat>
  <Paragraphs>196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Smart 1</vt:lpstr>
      <vt:lpstr>JAVA Map Interface</vt:lpstr>
      <vt:lpstr>Java Map Interface</vt:lpstr>
      <vt:lpstr>Map – Points To Remember</vt:lpstr>
      <vt:lpstr>Characteristics of the Map Interface :</vt:lpstr>
      <vt:lpstr>Why and When to use Maps?</vt:lpstr>
      <vt:lpstr>Map.Entry interface in Java</vt:lpstr>
      <vt:lpstr>Methods</vt:lpstr>
      <vt:lpstr>PowerPoint Presentation</vt:lpstr>
      <vt:lpstr>PowerPoint Presentation</vt:lpstr>
      <vt:lpstr>Map.Entry - Example</vt:lpstr>
      <vt:lpstr>OUTPUT</vt:lpstr>
      <vt:lpstr>Java Map Example: Non-Generic (Old Style)</vt:lpstr>
      <vt:lpstr>Java Map Example: Generic (New Style)</vt:lpstr>
      <vt:lpstr>Java Map Example: comparingByKey()</vt:lpstr>
      <vt:lpstr>Java Map Example: comparingByKey() in Descending Order </vt:lpstr>
      <vt:lpstr>Java Map Example: comparingByValue()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Ashok Robert</dc:creator>
  <cp:lastModifiedBy>Toshiba smart</cp:lastModifiedBy>
  <cp:revision>5</cp:revision>
  <dcterms:created xsi:type="dcterms:W3CDTF">2019-02-07T14:04:03Z</dcterms:created>
  <dcterms:modified xsi:type="dcterms:W3CDTF">2019-02-16T07:47:39Z</dcterms:modified>
</cp:coreProperties>
</file>