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344" r:id="rId5"/>
    <p:sldId id="355" r:id="rId6"/>
    <p:sldId id="356" r:id="rId7"/>
    <p:sldId id="357" r:id="rId8"/>
    <p:sldId id="259" r:id="rId9"/>
    <p:sldId id="265" r:id="rId10"/>
    <p:sldId id="358" r:id="rId11"/>
    <p:sldId id="260" r:id="rId12"/>
    <p:sldId id="266" r:id="rId13"/>
    <p:sldId id="345" r:id="rId14"/>
    <p:sldId id="346" r:id="rId15"/>
    <p:sldId id="347" r:id="rId16"/>
    <p:sldId id="348" r:id="rId17"/>
    <p:sldId id="349" r:id="rId18"/>
    <p:sldId id="350" r:id="rId19"/>
    <p:sldId id="261" r:id="rId20"/>
    <p:sldId id="262" r:id="rId21"/>
    <p:sldId id="263" r:id="rId22"/>
    <p:sldId id="264" r:id="rId23"/>
    <p:sldId id="351" r:id="rId24"/>
    <p:sldId id="352" r:id="rId25"/>
    <p:sldId id="353" r:id="rId26"/>
    <p:sldId id="35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4BB61-24BC-49CB-86A0-49D4161B6949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344C7F-9F87-4343-B0EC-EC77C1171C11}">
      <dgm:prSet phldrT="[Text]"/>
      <dgm:spPr/>
      <dgm:t>
        <a:bodyPr/>
        <a:lstStyle/>
        <a:p>
          <a:r>
            <a:rPr lang="en-US" dirty="0" smtClean="0"/>
            <a:t>Pre Assessment Phase</a:t>
          </a:r>
          <a:endParaRPr lang="en-US" dirty="0"/>
        </a:p>
      </dgm:t>
    </dgm:pt>
    <dgm:pt modelId="{54228CF9-1A44-4F00-A343-8E80E2E1F959}" type="parTrans" cxnId="{160D2254-C5B3-427D-8507-A86FBB532D17}">
      <dgm:prSet/>
      <dgm:spPr/>
      <dgm:t>
        <a:bodyPr/>
        <a:lstStyle/>
        <a:p>
          <a:endParaRPr lang="en-US"/>
        </a:p>
      </dgm:t>
    </dgm:pt>
    <dgm:pt modelId="{58415D0A-D6EC-475C-8114-709D9227C99C}" type="sibTrans" cxnId="{160D2254-C5B3-427D-8507-A86FBB532D17}">
      <dgm:prSet/>
      <dgm:spPr/>
      <dgm:t>
        <a:bodyPr/>
        <a:lstStyle/>
        <a:p>
          <a:endParaRPr lang="en-US"/>
        </a:p>
      </dgm:t>
    </dgm:pt>
    <dgm:pt modelId="{2548701C-C024-4047-99BA-C65CC05314A2}">
      <dgm:prSet phldrT="[Text]" custT="1"/>
      <dgm:spPr/>
      <dgm:t>
        <a:bodyPr/>
        <a:lstStyle/>
        <a:p>
          <a:pPr algn="just"/>
          <a:r>
            <a:rPr lang="en-US" sz="1800" dirty="0" smtClean="0"/>
            <a:t>Describes the scope of the Assessment</a:t>
          </a:r>
          <a:endParaRPr lang="en-US" sz="1800" dirty="0"/>
        </a:p>
      </dgm:t>
    </dgm:pt>
    <dgm:pt modelId="{17705E28-80EC-41BF-9B69-40A940D99693}" type="parTrans" cxnId="{769AC55E-DEA6-4096-969D-09F844641D70}">
      <dgm:prSet/>
      <dgm:spPr/>
      <dgm:t>
        <a:bodyPr/>
        <a:lstStyle/>
        <a:p>
          <a:endParaRPr lang="en-US"/>
        </a:p>
      </dgm:t>
    </dgm:pt>
    <dgm:pt modelId="{7378645B-19F5-44BF-AE75-0FA359F9C640}" type="sibTrans" cxnId="{769AC55E-DEA6-4096-969D-09F844641D70}">
      <dgm:prSet/>
      <dgm:spPr/>
      <dgm:t>
        <a:bodyPr/>
        <a:lstStyle/>
        <a:p>
          <a:endParaRPr lang="en-US"/>
        </a:p>
      </dgm:t>
    </dgm:pt>
    <dgm:pt modelId="{3CBEB039-95B8-48F1-AA01-5B5E968AC4F3}">
      <dgm:prSet phldrT="[Text]"/>
      <dgm:spPr/>
      <dgm:t>
        <a:bodyPr/>
        <a:lstStyle/>
        <a:p>
          <a:r>
            <a:rPr lang="en-US" dirty="0" smtClean="0"/>
            <a:t>Assessment Phase</a:t>
          </a:r>
          <a:endParaRPr lang="en-US" dirty="0"/>
        </a:p>
      </dgm:t>
    </dgm:pt>
    <dgm:pt modelId="{A4C16D68-CC35-48B9-84A1-4F0ABEC64398}" type="parTrans" cxnId="{3475EE84-B2F3-486B-B52F-EAA6FC0910A0}">
      <dgm:prSet/>
      <dgm:spPr/>
      <dgm:t>
        <a:bodyPr/>
        <a:lstStyle/>
        <a:p>
          <a:endParaRPr lang="en-US"/>
        </a:p>
      </dgm:t>
    </dgm:pt>
    <dgm:pt modelId="{2E4193A2-4867-40E0-93C1-A865F0DAEB7A}" type="sibTrans" cxnId="{3475EE84-B2F3-486B-B52F-EAA6FC0910A0}">
      <dgm:prSet/>
      <dgm:spPr/>
      <dgm:t>
        <a:bodyPr/>
        <a:lstStyle/>
        <a:p>
          <a:endParaRPr lang="en-US"/>
        </a:p>
      </dgm:t>
    </dgm:pt>
    <dgm:pt modelId="{472C96BF-1941-4D39-A26C-E07BD02DADB0}">
      <dgm:prSet phldrT="[Text]" custT="1"/>
      <dgm:spPr/>
      <dgm:t>
        <a:bodyPr/>
        <a:lstStyle/>
        <a:p>
          <a:r>
            <a:rPr lang="en-US" sz="1400" dirty="0" smtClean="0"/>
            <a:t>Examines the network architecture</a:t>
          </a:r>
          <a:endParaRPr lang="en-US" sz="1400" dirty="0"/>
        </a:p>
      </dgm:t>
    </dgm:pt>
    <dgm:pt modelId="{4D7CBAD4-F220-4A25-9C53-19A428199897}" type="parTrans" cxnId="{285B33AA-F4B3-48EE-A4F4-5A8B27E46AFA}">
      <dgm:prSet/>
      <dgm:spPr/>
      <dgm:t>
        <a:bodyPr/>
        <a:lstStyle/>
        <a:p>
          <a:endParaRPr lang="en-US"/>
        </a:p>
      </dgm:t>
    </dgm:pt>
    <dgm:pt modelId="{D82F3225-48FE-4FE7-91EC-B8CB649A9965}" type="sibTrans" cxnId="{285B33AA-F4B3-48EE-A4F4-5A8B27E46AFA}">
      <dgm:prSet/>
      <dgm:spPr/>
      <dgm:t>
        <a:bodyPr/>
        <a:lstStyle/>
        <a:p>
          <a:endParaRPr lang="en-US"/>
        </a:p>
      </dgm:t>
    </dgm:pt>
    <dgm:pt modelId="{F427DE92-FFE5-4D8D-A5EE-0D705A4C606B}">
      <dgm:prSet phldrT="[Text]"/>
      <dgm:spPr/>
      <dgm:t>
        <a:bodyPr/>
        <a:lstStyle/>
        <a:p>
          <a:r>
            <a:rPr lang="en-US" dirty="0" smtClean="0"/>
            <a:t>Post Assessment Phase</a:t>
          </a:r>
          <a:endParaRPr lang="en-US" dirty="0"/>
        </a:p>
      </dgm:t>
    </dgm:pt>
    <dgm:pt modelId="{B80351B3-6047-4A9E-AF9B-021CEFC859DD}" type="parTrans" cxnId="{6FA707FD-3FEE-4C0B-8715-4D037D79E8D3}">
      <dgm:prSet/>
      <dgm:spPr/>
      <dgm:t>
        <a:bodyPr/>
        <a:lstStyle/>
        <a:p>
          <a:endParaRPr lang="en-US"/>
        </a:p>
      </dgm:t>
    </dgm:pt>
    <dgm:pt modelId="{513534E8-C2AC-4708-B4A1-D4B38BA997A0}" type="sibTrans" cxnId="{6FA707FD-3FEE-4C0B-8715-4D037D79E8D3}">
      <dgm:prSet/>
      <dgm:spPr/>
      <dgm:t>
        <a:bodyPr/>
        <a:lstStyle/>
        <a:p>
          <a:endParaRPr lang="en-US"/>
        </a:p>
      </dgm:t>
    </dgm:pt>
    <dgm:pt modelId="{3D35A2C4-2BB9-48C0-B545-6D4C2DA31677}">
      <dgm:prSet phldrT="[Text]" custT="1"/>
      <dgm:spPr/>
      <dgm:t>
        <a:bodyPr/>
        <a:lstStyle/>
        <a:p>
          <a:r>
            <a:rPr lang="en-US" sz="1600" dirty="0" smtClean="0"/>
            <a:t>Prioritizing assessment recommendations</a:t>
          </a:r>
          <a:endParaRPr lang="en-US" sz="1600" dirty="0"/>
        </a:p>
      </dgm:t>
    </dgm:pt>
    <dgm:pt modelId="{D2F24B7C-F3DC-4A94-9077-10A17D8DA703}" type="parTrans" cxnId="{2633510C-A4F2-4729-8B1B-74A5A0425086}">
      <dgm:prSet/>
      <dgm:spPr/>
      <dgm:t>
        <a:bodyPr/>
        <a:lstStyle/>
        <a:p>
          <a:endParaRPr lang="en-US"/>
        </a:p>
      </dgm:t>
    </dgm:pt>
    <dgm:pt modelId="{813605D7-951E-4D29-8EBE-12DE18DDC22E}" type="sibTrans" cxnId="{2633510C-A4F2-4729-8B1B-74A5A0425086}">
      <dgm:prSet/>
      <dgm:spPr/>
      <dgm:t>
        <a:bodyPr/>
        <a:lstStyle/>
        <a:p>
          <a:endParaRPr lang="en-US"/>
        </a:p>
      </dgm:t>
    </dgm:pt>
    <dgm:pt modelId="{CF545578-1015-4973-BE47-296E4ADEDD12}">
      <dgm:prSet custT="1"/>
      <dgm:spPr/>
      <dgm:t>
        <a:bodyPr/>
        <a:lstStyle/>
        <a:p>
          <a:pPr algn="just"/>
          <a:r>
            <a:rPr lang="en-US" sz="1800" dirty="0" smtClean="0"/>
            <a:t>Identifies and ranks the critical assets</a:t>
          </a:r>
          <a:endParaRPr lang="en-US" sz="1800" dirty="0"/>
        </a:p>
      </dgm:t>
    </dgm:pt>
    <dgm:pt modelId="{9986DA21-6A9C-48AB-B12E-59C67C537F37}" type="parTrans" cxnId="{3F6A17C6-7578-4E95-BC77-587F562E7DE4}">
      <dgm:prSet/>
      <dgm:spPr/>
      <dgm:t>
        <a:bodyPr/>
        <a:lstStyle/>
        <a:p>
          <a:endParaRPr lang="en-US"/>
        </a:p>
      </dgm:t>
    </dgm:pt>
    <dgm:pt modelId="{569D8F2A-1222-4BB3-B3F7-7832ADC76D55}" type="sibTrans" cxnId="{3F6A17C6-7578-4E95-BC77-587F562E7DE4}">
      <dgm:prSet/>
      <dgm:spPr/>
      <dgm:t>
        <a:bodyPr/>
        <a:lstStyle/>
        <a:p>
          <a:endParaRPr lang="en-US"/>
        </a:p>
      </dgm:t>
    </dgm:pt>
    <dgm:pt modelId="{5A15FD82-9B31-4DE9-9972-E85014F1D022}">
      <dgm:prSet phldrT="[Text]" custT="1"/>
      <dgm:spPr/>
      <dgm:t>
        <a:bodyPr/>
        <a:lstStyle/>
        <a:p>
          <a:pPr algn="just"/>
          <a:r>
            <a:rPr lang="en-US" sz="1800" dirty="0" smtClean="0"/>
            <a:t>Creates proper information protection procedures such as effective planning, </a:t>
          </a:r>
          <a:r>
            <a:rPr lang="en-US" sz="1800" dirty="0" err="1" smtClean="0"/>
            <a:t>scheduling,coordination</a:t>
          </a:r>
          <a:r>
            <a:rPr lang="en-US" sz="1800" dirty="0" smtClean="0"/>
            <a:t> and logistics</a:t>
          </a:r>
          <a:endParaRPr lang="en-US" sz="1800" dirty="0"/>
        </a:p>
      </dgm:t>
    </dgm:pt>
    <dgm:pt modelId="{D63F20A1-0FAA-4C10-889C-93ADA24F1E2E}" type="parTrans" cxnId="{666C46B4-491F-40E9-BA65-61A2E8B43B31}">
      <dgm:prSet/>
      <dgm:spPr/>
      <dgm:t>
        <a:bodyPr/>
        <a:lstStyle/>
        <a:p>
          <a:endParaRPr lang="en-US"/>
        </a:p>
      </dgm:t>
    </dgm:pt>
    <dgm:pt modelId="{ECBD7ED3-DA7A-4C9C-A12E-BE3E480344A3}" type="sibTrans" cxnId="{666C46B4-491F-40E9-BA65-61A2E8B43B31}">
      <dgm:prSet/>
      <dgm:spPr/>
      <dgm:t>
        <a:bodyPr/>
        <a:lstStyle/>
        <a:p>
          <a:endParaRPr lang="en-US"/>
        </a:p>
      </dgm:t>
    </dgm:pt>
    <dgm:pt modelId="{9CB1EEF3-AE68-4956-ADA0-816EBD4BF4B8}">
      <dgm:prSet custT="1"/>
      <dgm:spPr/>
      <dgm:t>
        <a:bodyPr/>
        <a:lstStyle/>
        <a:p>
          <a:r>
            <a:rPr lang="en-US" sz="1400" dirty="0" smtClean="0"/>
            <a:t>Evaluates the threat environment</a:t>
          </a:r>
          <a:endParaRPr lang="en-US" sz="1400" dirty="0"/>
        </a:p>
      </dgm:t>
    </dgm:pt>
    <dgm:pt modelId="{EF0E7452-CC86-4A94-8B06-40163A30381A}" type="parTrans" cxnId="{1DCB0BAB-5C1D-468E-ACE7-33F0D8C7BC36}">
      <dgm:prSet/>
      <dgm:spPr/>
      <dgm:t>
        <a:bodyPr/>
        <a:lstStyle/>
        <a:p>
          <a:endParaRPr lang="en-US"/>
        </a:p>
      </dgm:t>
    </dgm:pt>
    <dgm:pt modelId="{80067750-BB65-4372-ACEF-BA96D5495E9F}" type="sibTrans" cxnId="{1DCB0BAB-5C1D-468E-ACE7-33F0D8C7BC36}">
      <dgm:prSet/>
      <dgm:spPr/>
      <dgm:t>
        <a:bodyPr/>
        <a:lstStyle/>
        <a:p>
          <a:endParaRPr lang="en-US"/>
        </a:p>
      </dgm:t>
    </dgm:pt>
    <dgm:pt modelId="{6255CFC6-CEE3-47DD-9D3B-6A9CE468A280}">
      <dgm:prSet custT="1"/>
      <dgm:spPr/>
      <dgm:t>
        <a:bodyPr/>
        <a:lstStyle/>
        <a:p>
          <a:r>
            <a:rPr lang="en-US" sz="1400" dirty="0" smtClean="0"/>
            <a:t>Carries out penetration testing</a:t>
          </a:r>
          <a:endParaRPr lang="en-US" sz="1400" dirty="0"/>
        </a:p>
      </dgm:t>
    </dgm:pt>
    <dgm:pt modelId="{3E53E25B-033F-4F4E-8DB5-FAFFD92A88BB}" type="parTrans" cxnId="{D167F6DB-FAF8-4C19-A86A-D72464CA3CAF}">
      <dgm:prSet/>
      <dgm:spPr/>
      <dgm:t>
        <a:bodyPr/>
        <a:lstStyle/>
        <a:p>
          <a:endParaRPr lang="en-US"/>
        </a:p>
      </dgm:t>
    </dgm:pt>
    <dgm:pt modelId="{D7F646B6-3F49-479F-B834-D2308952E838}" type="sibTrans" cxnId="{D167F6DB-FAF8-4C19-A86A-D72464CA3CAF}">
      <dgm:prSet/>
      <dgm:spPr/>
      <dgm:t>
        <a:bodyPr/>
        <a:lstStyle/>
        <a:p>
          <a:endParaRPr lang="en-US"/>
        </a:p>
      </dgm:t>
    </dgm:pt>
    <dgm:pt modelId="{99A23DB6-44FD-4BD0-9EC7-C39380B58D2F}">
      <dgm:prSet custT="1"/>
      <dgm:spPr/>
      <dgm:t>
        <a:bodyPr/>
        <a:lstStyle/>
        <a:p>
          <a:r>
            <a:rPr lang="en-US" sz="1400" dirty="0" smtClean="0"/>
            <a:t>Examines and evaluates physical security</a:t>
          </a:r>
          <a:endParaRPr lang="en-US" sz="1400" dirty="0"/>
        </a:p>
      </dgm:t>
    </dgm:pt>
    <dgm:pt modelId="{6F457FC2-E23F-4938-84F8-F7C94643FDC8}" type="parTrans" cxnId="{098BF071-F499-4EBB-8A5E-D0E5546E1833}">
      <dgm:prSet/>
      <dgm:spPr/>
      <dgm:t>
        <a:bodyPr/>
        <a:lstStyle/>
        <a:p>
          <a:endParaRPr lang="en-US"/>
        </a:p>
      </dgm:t>
    </dgm:pt>
    <dgm:pt modelId="{DB6692D9-66A7-4F64-9497-57022C8573F2}" type="sibTrans" cxnId="{098BF071-F499-4EBB-8A5E-D0E5546E1833}">
      <dgm:prSet/>
      <dgm:spPr/>
      <dgm:t>
        <a:bodyPr/>
        <a:lstStyle/>
        <a:p>
          <a:endParaRPr lang="en-US"/>
        </a:p>
      </dgm:t>
    </dgm:pt>
    <dgm:pt modelId="{0F936459-42EE-4FE7-AECF-3D510A89584A}">
      <dgm:prSet custT="1"/>
      <dgm:spPr/>
      <dgm:t>
        <a:bodyPr/>
        <a:lstStyle/>
        <a:p>
          <a:r>
            <a:rPr lang="en-US" sz="1400" dirty="0" smtClean="0"/>
            <a:t>Performs a physical asset analysis</a:t>
          </a:r>
          <a:endParaRPr lang="en-US" sz="1400" dirty="0"/>
        </a:p>
      </dgm:t>
    </dgm:pt>
    <dgm:pt modelId="{97489CB1-7B54-4552-962A-A4769067586B}" type="parTrans" cxnId="{8FFC8696-265A-496E-A823-D4119234C56C}">
      <dgm:prSet/>
      <dgm:spPr/>
      <dgm:t>
        <a:bodyPr/>
        <a:lstStyle/>
        <a:p>
          <a:endParaRPr lang="en-US"/>
        </a:p>
      </dgm:t>
    </dgm:pt>
    <dgm:pt modelId="{CC59B656-A0A7-4BE0-8235-817F841D97EB}" type="sibTrans" cxnId="{8FFC8696-265A-496E-A823-D4119234C56C}">
      <dgm:prSet/>
      <dgm:spPr/>
      <dgm:t>
        <a:bodyPr/>
        <a:lstStyle/>
        <a:p>
          <a:endParaRPr lang="en-US"/>
        </a:p>
      </dgm:t>
    </dgm:pt>
    <dgm:pt modelId="{A23C712B-0BD0-4135-9670-902506CAD374}">
      <dgm:prSet custT="1"/>
      <dgm:spPr/>
      <dgm:t>
        <a:bodyPr/>
        <a:lstStyle/>
        <a:p>
          <a:r>
            <a:rPr lang="en-US" sz="1400" dirty="0" smtClean="0"/>
            <a:t>Observes policies and procedures</a:t>
          </a:r>
          <a:endParaRPr lang="en-US" sz="1400" dirty="0"/>
        </a:p>
      </dgm:t>
    </dgm:pt>
    <dgm:pt modelId="{9A407377-6870-45AC-82C2-CED73C43AB25}" type="parTrans" cxnId="{E675FEB9-D80D-4585-9950-0D486E9C7AAA}">
      <dgm:prSet/>
      <dgm:spPr/>
      <dgm:t>
        <a:bodyPr/>
        <a:lstStyle/>
        <a:p>
          <a:endParaRPr lang="en-US"/>
        </a:p>
      </dgm:t>
    </dgm:pt>
    <dgm:pt modelId="{5936BEC8-3FA5-415B-AADB-D02DCDD5E0BA}" type="sibTrans" cxnId="{E675FEB9-D80D-4585-9950-0D486E9C7AAA}">
      <dgm:prSet/>
      <dgm:spPr/>
      <dgm:t>
        <a:bodyPr/>
        <a:lstStyle/>
        <a:p>
          <a:endParaRPr lang="en-US"/>
        </a:p>
      </dgm:t>
    </dgm:pt>
    <dgm:pt modelId="{95D74454-27F3-4525-B698-96AC45756F0B}">
      <dgm:prSet custT="1"/>
      <dgm:spPr/>
      <dgm:t>
        <a:bodyPr/>
        <a:lstStyle/>
        <a:p>
          <a:r>
            <a:rPr lang="en-US" sz="1400" dirty="0" smtClean="0"/>
            <a:t>Conducts and impact analysis</a:t>
          </a:r>
          <a:endParaRPr lang="en-US" sz="1400" dirty="0"/>
        </a:p>
      </dgm:t>
    </dgm:pt>
    <dgm:pt modelId="{EC0316A2-1E39-4947-9C6B-F685F7CDB3F9}" type="parTrans" cxnId="{53E47F7F-850B-4FC6-A6FD-51BEED7FE98B}">
      <dgm:prSet/>
      <dgm:spPr/>
      <dgm:t>
        <a:bodyPr/>
        <a:lstStyle/>
        <a:p>
          <a:endParaRPr lang="en-US"/>
        </a:p>
      </dgm:t>
    </dgm:pt>
    <dgm:pt modelId="{40912AFB-7659-4263-9CCD-EE5AE310BFA3}" type="sibTrans" cxnId="{53E47F7F-850B-4FC6-A6FD-51BEED7FE98B}">
      <dgm:prSet/>
      <dgm:spPr/>
      <dgm:t>
        <a:bodyPr/>
        <a:lstStyle/>
        <a:p>
          <a:endParaRPr lang="en-US"/>
        </a:p>
      </dgm:t>
    </dgm:pt>
    <dgm:pt modelId="{6BD0A447-0992-483A-B590-EAE86B6D0B1A}">
      <dgm:prSet custT="1"/>
      <dgm:spPr/>
      <dgm:t>
        <a:bodyPr/>
        <a:lstStyle/>
        <a:p>
          <a:r>
            <a:rPr lang="en-US" sz="1400" dirty="0" smtClean="0"/>
            <a:t>Performs a risk characterization</a:t>
          </a:r>
          <a:endParaRPr lang="en-US" sz="1400" dirty="0"/>
        </a:p>
      </dgm:t>
    </dgm:pt>
    <dgm:pt modelId="{91744591-7E3B-40B8-9E7D-3C4906447F82}" type="parTrans" cxnId="{B458B87C-3AF6-4827-8897-1A711437DBAF}">
      <dgm:prSet/>
      <dgm:spPr/>
      <dgm:t>
        <a:bodyPr/>
        <a:lstStyle/>
        <a:p>
          <a:endParaRPr lang="en-US"/>
        </a:p>
      </dgm:t>
    </dgm:pt>
    <dgm:pt modelId="{07B76BF9-4D4F-44DD-BEA8-9294895403A7}" type="sibTrans" cxnId="{B458B87C-3AF6-4827-8897-1A711437DBAF}">
      <dgm:prSet/>
      <dgm:spPr/>
      <dgm:t>
        <a:bodyPr/>
        <a:lstStyle/>
        <a:p>
          <a:endParaRPr lang="en-US"/>
        </a:p>
      </dgm:t>
    </dgm:pt>
    <dgm:pt modelId="{8D1F97EA-F3DE-45C2-AC61-B44087FDA959}">
      <dgm:prSet custT="1"/>
      <dgm:spPr/>
      <dgm:t>
        <a:bodyPr/>
        <a:lstStyle/>
        <a:p>
          <a:r>
            <a:rPr lang="en-US" sz="1600" dirty="0" smtClean="0"/>
            <a:t>Providing action plan development to implement the proposed recommendation</a:t>
          </a:r>
          <a:endParaRPr lang="en-US" sz="1600" dirty="0"/>
        </a:p>
      </dgm:t>
    </dgm:pt>
    <dgm:pt modelId="{907E89C7-FE5A-421F-8174-08A0ACAF1646}" type="parTrans" cxnId="{D3B536CD-4631-48FD-BA1B-F4503AD03120}">
      <dgm:prSet/>
      <dgm:spPr/>
      <dgm:t>
        <a:bodyPr/>
        <a:lstStyle/>
        <a:p>
          <a:endParaRPr lang="en-US"/>
        </a:p>
      </dgm:t>
    </dgm:pt>
    <dgm:pt modelId="{A4D683CE-174A-467F-A759-73DA69A16C77}" type="sibTrans" cxnId="{D3B536CD-4631-48FD-BA1B-F4503AD03120}">
      <dgm:prSet/>
      <dgm:spPr/>
      <dgm:t>
        <a:bodyPr/>
        <a:lstStyle/>
        <a:p>
          <a:endParaRPr lang="en-US"/>
        </a:p>
      </dgm:t>
    </dgm:pt>
    <dgm:pt modelId="{6297C335-177D-468B-8B11-F9BE68196DBF}">
      <dgm:prSet custT="1"/>
      <dgm:spPr/>
      <dgm:t>
        <a:bodyPr/>
        <a:lstStyle/>
        <a:p>
          <a:r>
            <a:rPr lang="en-US" sz="1600" dirty="0" smtClean="0"/>
            <a:t>Capturing lessons that are learned to improve the complete process in the future</a:t>
          </a:r>
          <a:endParaRPr lang="en-US" sz="1600" dirty="0"/>
        </a:p>
      </dgm:t>
    </dgm:pt>
    <dgm:pt modelId="{CD620D2A-5E96-44CD-87EA-645982573EBC}" type="parTrans" cxnId="{5527512D-A7CD-449B-84CD-C1CEDC5F2EEA}">
      <dgm:prSet/>
      <dgm:spPr/>
      <dgm:t>
        <a:bodyPr/>
        <a:lstStyle/>
        <a:p>
          <a:endParaRPr lang="en-US"/>
        </a:p>
      </dgm:t>
    </dgm:pt>
    <dgm:pt modelId="{7B97988D-CB85-42F1-AE2E-5279DB94E51D}" type="sibTrans" cxnId="{5527512D-A7CD-449B-84CD-C1CEDC5F2EEA}">
      <dgm:prSet/>
      <dgm:spPr/>
      <dgm:t>
        <a:bodyPr/>
        <a:lstStyle/>
        <a:p>
          <a:endParaRPr lang="en-US"/>
        </a:p>
      </dgm:t>
    </dgm:pt>
    <dgm:pt modelId="{A8CEB37C-C197-457C-B366-F08BC62EBA1A}">
      <dgm:prSet custT="1"/>
      <dgm:spPr/>
      <dgm:t>
        <a:bodyPr/>
        <a:lstStyle/>
        <a:p>
          <a:r>
            <a:rPr lang="en-US" sz="1600" dirty="0" smtClean="0"/>
            <a:t>Conducting training</a:t>
          </a:r>
          <a:endParaRPr lang="en-US" sz="1600" dirty="0"/>
        </a:p>
      </dgm:t>
    </dgm:pt>
    <dgm:pt modelId="{25E7398A-6459-4D21-B33E-27CCCB382133}" type="parTrans" cxnId="{84363F79-542D-4CD2-9C7C-8ADC697D9DDD}">
      <dgm:prSet/>
      <dgm:spPr/>
      <dgm:t>
        <a:bodyPr/>
        <a:lstStyle/>
        <a:p>
          <a:endParaRPr lang="en-US"/>
        </a:p>
      </dgm:t>
    </dgm:pt>
    <dgm:pt modelId="{8F97745F-E6C2-4097-A216-1E36D55A949C}" type="sibTrans" cxnId="{84363F79-542D-4CD2-9C7C-8ADC697D9DDD}">
      <dgm:prSet/>
      <dgm:spPr/>
      <dgm:t>
        <a:bodyPr/>
        <a:lstStyle/>
        <a:p>
          <a:endParaRPr lang="en-US"/>
        </a:p>
      </dgm:t>
    </dgm:pt>
    <dgm:pt modelId="{48D89858-6F90-4954-A673-83AF1786A191}" type="pres">
      <dgm:prSet presAssocID="{5A74BB61-24BC-49CB-86A0-49D4161B694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2F8A30-2DF7-4566-9621-522585A1480B}" type="pres">
      <dgm:prSet presAssocID="{01344C7F-9F87-4343-B0EC-EC77C1171C11}" presName="compositeNode" presStyleCnt="0">
        <dgm:presLayoutVars>
          <dgm:bulletEnabled val="1"/>
        </dgm:presLayoutVars>
      </dgm:prSet>
      <dgm:spPr/>
    </dgm:pt>
    <dgm:pt modelId="{B61799C7-BBE3-4D9B-B74D-6CA06821260C}" type="pres">
      <dgm:prSet presAssocID="{01344C7F-9F87-4343-B0EC-EC77C1171C11}" presName="image" presStyleLbl="fgImgPlace1" presStyleIdx="0" presStyleCnt="3"/>
      <dgm:spPr/>
    </dgm:pt>
    <dgm:pt modelId="{0A69EAB5-6D1C-4FBC-B17B-1EE6C7A356C1}" type="pres">
      <dgm:prSet presAssocID="{01344C7F-9F87-4343-B0EC-EC77C1171C11}" presName="childNode" presStyleLbl="node1" presStyleIdx="0" presStyleCnt="3" custScaleX="125040" custScaleY="115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26918-C891-4829-8CD8-18C708F12252}" type="pres">
      <dgm:prSet presAssocID="{01344C7F-9F87-4343-B0EC-EC77C1171C11}" presName="parentNode" presStyleLbl="revTx" presStyleIdx="0" presStyleCnt="3" custScaleX="258369" custLinFactNeighborX="-61182" custLinFactNeighborY="13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8CEA7-5081-49FC-8960-C6C5F12157CD}" type="pres">
      <dgm:prSet presAssocID="{58415D0A-D6EC-475C-8114-709D9227C99C}" presName="sibTrans" presStyleCnt="0"/>
      <dgm:spPr/>
    </dgm:pt>
    <dgm:pt modelId="{4BCC5C8A-16E9-4A2B-A2C9-3F070ED0F6A7}" type="pres">
      <dgm:prSet presAssocID="{3CBEB039-95B8-48F1-AA01-5B5E968AC4F3}" presName="compositeNode" presStyleCnt="0">
        <dgm:presLayoutVars>
          <dgm:bulletEnabled val="1"/>
        </dgm:presLayoutVars>
      </dgm:prSet>
      <dgm:spPr/>
    </dgm:pt>
    <dgm:pt modelId="{46EC9EF2-C516-4635-87B5-001080C86CC1}" type="pres">
      <dgm:prSet presAssocID="{3CBEB039-95B8-48F1-AA01-5B5E968AC4F3}" presName="image" presStyleLbl="fgImgPlace1" presStyleIdx="1" presStyleCnt="3"/>
      <dgm:spPr/>
    </dgm:pt>
    <dgm:pt modelId="{C651150E-58EC-4EB2-9E8C-99D05A22F265}" type="pres">
      <dgm:prSet presAssocID="{3CBEB039-95B8-48F1-AA01-5B5E968AC4F3}" presName="childNode" presStyleLbl="node1" presStyleIdx="1" presStyleCnt="3" custScaleY="1214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133F7-F267-478F-83CE-A5ADD616DA5A}" type="pres">
      <dgm:prSet presAssocID="{3CBEB039-95B8-48F1-AA01-5B5E968AC4F3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04F86-90A4-4689-97B5-6A371C6526BB}" type="pres">
      <dgm:prSet presAssocID="{2E4193A2-4867-40E0-93C1-A865F0DAEB7A}" presName="sibTrans" presStyleCnt="0"/>
      <dgm:spPr/>
    </dgm:pt>
    <dgm:pt modelId="{0441248E-0B4B-4921-9C9E-C55101E0448B}" type="pres">
      <dgm:prSet presAssocID="{F427DE92-FFE5-4D8D-A5EE-0D705A4C606B}" presName="compositeNode" presStyleCnt="0">
        <dgm:presLayoutVars>
          <dgm:bulletEnabled val="1"/>
        </dgm:presLayoutVars>
      </dgm:prSet>
      <dgm:spPr/>
    </dgm:pt>
    <dgm:pt modelId="{14CF9A9A-3D18-4F24-A1D1-04C174545783}" type="pres">
      <dgm:prSet presAssocID="{F427DE92-FFE5-4D8D-A5EE-0D705A4C606B}" presName="image" presStyleLbl="fgImgPlace1" presStyleIdx="2" presStyleCnt="3"/>
      <dgm:spPr/>
    </dgm:pt>
    <dgm:pt modelId="{B8C19342-43F7-4209-B93E-70098ECFDB6E}" type="pres">
      <dgm:prSet presAssocID="{F427DE92-FFE5-4D8D-A5EE-0D705A4C606B}" presName="childNode" presStyleLbl="node1" presStyleIdx="2" presStyleCnt="3" custScaleY="114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70159-CB6E-4634-8281-50858DF8B39E}" type="pres">
      <dgm:prSet presAssocID="{F427DE92-FFE5-4D8D-A5EE-0D705A4C606B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1FA7A8-9DE2-4992-92C5-981E25CEA438}" type="presOf" srcId="{3D35A2C4-2BB9-48C0-B545-6D4C2DA31677}" destId="{B8C19342-43F7-4209-B93E-70098ECFDB6E}" srcOrd="0" destOrd="0" presId="urn:microsoft.com/office/officeart/2005/8/layout/hList2"/>
    <dgm:cxn modelId="{11C15833-A74E-4210-9D58-45D9B44F92FC}" type="presOf" srcId="{0F936459-42EE-4FE7-AECF-3D510A89584A}" destId="{C651150E-58EC-4EB2-9E8C-99D05A22F265}" srcOrd="0" destOrd="4" presId="urn:microsoft.com/office/officeart/2005/8/layout/hList2"/>
    <dgm:cxn modelId="{1031D27C-4C74-4843-BA54-D7E77F97935F}" type="presOf" srcId="{99A23DB6-44FD-4BD0-9EC7-C39380B58D2F}" destId="{C651150E-58EC-4EB2-9E8C-99D05A22F265}" srcOrd="0" destOrd="3" presId="urn:microsoft.com/office/officeart/2005/8/layout/hList2"/>
    <dgm:cxn modelId="{B036B2A2-56D2-4A92-9A12-72D6F1B39D73}" type="presOf" srcId="{F427DE92-FFE5-4D8D-A5EE-0D705A4C606B}" destId="{49C70159-CB6E-4634-8281-50858DF8B39E}" srcOrd="0" destOrd="0" presId="urn:microsoft.com/office/officeart/2005/8/layout/hList2"/>
    <dgm:cxn modelId="{53E47F7F-850B-4FC6-A6FD-51BEED7FE98B}" srcId="{3CBEB039-95B8-48F1-AA01-5B5E968AC4F3}" destId="{95D74454-27F3-4525-B698-96AC45756F0B}" srcOrd="6" destOrd="0" parTransId="{EC0316A2-1E39-4947-9C6B-F685F7CDB3F9}" sibTransId="{40912AFB-7659-4263-9CCD-EE5AE310BFA3}"/>
    <dgm:cxn modelId="{D167F6DB-FAF8-4C19-A86A-D72464CA3CAF}" srcId="{3CBEB039-95B8-48F1-AA01-5B5E968AC4F3}" destId="{6255CFC6-CEE3-47DD-9D3B-6A9CE468A280}" srcOrd="2" destOrd="0" parTransId="{3E53E25B-033F-4F4E-8DB5-FAFFD92A88BB}" sibTransId="{D7F646B6-3F49-479F-B834-D2308952E838}"/>
    <dgm:cxn modelId="{098BF071-F499-4EBB-8A5E-D0E5546E1833}" srcId="{3CBEB039-95B8-48F1-AA01-5B5E968AC4F3}" destId="{99A23DB6-44FD-4BD0-9EC7-C39380B58D2F}" srcOrd="3" destOrd="0" parTransId="{6F457FC2-E23F-4938-84F8-F7C94643FDC8}" sibTransId="{DB6692D9-66A7-4F64-9497-57022C8573F2}"/>
    <dgm:cxn modelId="{6583DC88-F326-4AF4-AE5D-81795B88005C}" type="presOf" srcId="{A8CEB37C-C197-457C-B366-F08BC62EBA1A}" destId="{B8C19342-43F7-4209-B93E-70098ECFDB6E}" srcOrd="0" destOrd="3" presId="urn:microsoft.com/office/officeart/2005/8/layout/hList2"/>
    <dgm:cxn modelId="{E8A5E859-8EE9-4E8A-B7EC-400FF3E1FEB4}" type="presOf" srcId="{A23C712B-0BD0-4135-9670-902506CAD374}" destId="{C651150E-58EC-4EB2-9E8C-99D05A22F265}" srcOrd="0" destOrd="5" presId="urn:microsoft.com/office/officeart/2005/8/layout/hList2"/>
    <dgm:cxn modelId="{E675FEB9-D80D-4585-9950-0D486E9C7AAA}" srcId="{3CBEB039-95B8-48F1-AA01-5B5E968AC4F3}" destId="{A23C712B-0BD0-4135-9670-902506CAD374}" srcOrd="5" destOrd="0" parTransId="{9A407377-6870-45AC-82C2-CED73C43AB25}" sibTransId="{5936BEC8-3FA5-415B-AADB-D02DCDD5E0BA}"/>
    <dgm:cxn modelId="{0E604C37-5F9F-4C76-8564-830E19A078AF}" type="presOf" srcId="{2548701C-C024-4047-99BA-C65CC05314A2}" destId="{0A69EAB5-6D1C-4FBC-B17B-1EE6C7A356C1}" srcOrd="0" destOrd="0" presId="urn:microsoft.com/office/officeart/2005/8/layout/hList2"/>
    <dgm:cxn modelId="{160D2254-C5B3-427D-8507-A86FBB532D17}" srcId="{5A74BB61-24BC-49CB-86A0-49D4161B6949}" destId="{01344C7F-9F87-4343-B0EC-EC77C1171C11}" srcOrd="0" destOrd="0" parTransId="{54228CF9-1A44-4F00-A343-8E80E2E1F959}" sibTransId="{58415D0A-D6EC-475C-8114-709D9227C99C}"/>
    <dgm:cxn modelId="{1DCB0BAB-5C1D-468E-ACE7-33F0D8C7BC36}" srcId="{3CBEB039-95B8-48F1-AA01-5B5E968AC4F3}" destId="{9CB1EEF3-AE68-4956-ADA0-816EBD4BF4B8}" srcOrd="1" destOrd="0" parTransId="{EF0E7452-CC86-4A94-8B06-40163A30381A}" sibTransId="{80067750-BB65-4372-ACEF-BA96D5495E9F}"/>
    <dgm:cxn modelId="{8EC0E338-BC28-4E5B-8D02-4211C60A386F}" type="presOf" srcId="{472C96BF-1941-4D39-A26C-E07BD02DADB0}" destId="{C651150E-58EC-4EB2-9E8C-99D05A22F265}" srcOrd="0" destOrd="0" presId="urn:microsoft.com/office/officeart/2005/8/layout/hList2"/>
    <dgm:cxn modelId="{2633510C-A4F2-4729-8B1B-74A5A0425086}" srcId="{F427DE92-FFE5-4D8D-A5EE-0D705A4C606B}" destId="{3D35A2C4-2BB9-48C0-B545-6D4C2DA31677}" srcOrd="0" destOrd="0" parTransId="{D2F24B7C-F3DC-4A94-9077-10A17D8DA703}" sibTransId="{813605D7-951E-4D29-8EBE-12DE18DDC22E}"/>
    <dgm:cxn modelId="{3475EE84-B2F3-486B-B52F-EAA6FC0910A0}" srcId="{5A74BB61-24BC-49CB-86A0-49D4161B6949}" destId="{3CBEB039-95B8-48F1-AA01-5B5E968AC4F3}" srcOrd="1" destOrd="0" parTransId="{A4C16D68-CC35-48B9-84A1-4F0ABEC64398}" sibTransId="{2E4193A2-4867-40E0-93C1-A865F0DAEB7A}"/>
    <dgm:cxn modelId="{F9E9AE81-701C-4237-AFF7-8F396B6A5715}" type="presOf" srcId="{6255CFC6-CEE3-47DD-9D3B-6A9CE468A280}" destId="{C651150E-58EC-4EB2-9E8C-99D05A22F265}" srcOrd="0" destOrd="2" presId="urn:microsoft.com/office/officeart/2005/8/layout/hList2"/>
    <dgm:cxn modelId="{769AC55E-DEA6-4096-969D-09F844641D70}" srcId="{01344C7F-9F87-4343-B0EC-EC77C1171C11}" destId="{2548701C-C024-4047-99BA-C65CC05314A2}" srcOrd="0" destOrd="0" parTransId="{17705E28-80EC-41BF-9B69-40A940D99693}" sibTransId="{7378645B-19F5-44BF-AE75-0FA359F9C640}"/>
    <dgm:cxn modelId="{1D18EE78-8726-48CC-99A0-0605A51DFBB7}" type="presOf" srcId="{3CBEB039-95B8-48F1-AA01-5B5E968AC4F3}" destId="{260133F7-F267-478F-83CE-A5ADD616DA5A}" srcOrd="0" destOrd="0" presId="urn:microsoft.com/office/officeart/2005/8/layout/hList2"/>
    <dgm:cxn modelId="{6FA707FD-3FEE-4C0B-8715-4D037D79E8D3}" srcId="{5A74BB61-24BC-49CB-86A0-49D4161B6949}" destId="{F427DE92-FFE5-4D8D-A5EE-0D705A4C606B}" srcOrd="2" destOrd="0" parTransId="{B80351B3-6047-4A9E-AF9B-021CEFC859DD}" sibTransId="{513534E8-C2AC-4708-B4A1-D4B38BA997A0}"/>
    <dgm:cxn modelId="{108C1232-7600-4D21-91B4-9F35FFC80CCC}" type="presOf" srcId="{5A15FD82-9B31-4DE9-9972-E85014F1D022}" destId="{0A69EAB5-6D1C-4FBC-B17B-1EE6C7A356C1}" srcOrd="0" destOrd="1" presId="urn:microsoft.com/office/officeart/2005/8/layout/hList2"/>
    <dgm:cxn modelId="{D3B536CD-4631-48FD-BA1B-F4503AD03120}" srcId="{F427DE92-FFE5-4D8D-A5EE-0D705A4C606B}" destId="{8D1F97EA-F3DE-45C2-AC61-B44087FDA959}" srcOrd="1" destOrd="0" parTransId="{907E89C7-FE5A-421F-8174-08A0ACAF1646}" sibTransId="{A4D683CE-174A-467F-A759-73DA69A16C77}"/>
    <dgm:cxn modelId="{E3695AE8-FC76-4F3E-991F-79DF5B063EFA}" type="presOf" srcId="{CF545578-1015-4973-BE47-296E4ADEDD12}" destId="{0A69EAB5-6D1C-4FBC-B17B-1EE6C7A356C1}" srcOrd="0" destOrd="2" presId="urn:microsoft.com/office/officeart/2005/8/layout/hList2"/>
    <dgm:cxn modelId="{3F6A17C6-7578-4E95-BC77-587F562E7DE4}" srcId="{01344C7F-9F87-4343-B0EC-EC77C1171C11}" destId="{CF545578-1015-4973-BE47-296E4ADEDD12}" srcOrd="2" destOrd="0" parTransId="{9986DA21-6A9C-48AB-B12E-59C67C537F37}" sibTransId="{569D8F2A-1222-4BB3-B3F7-7832ADC76D55}"/>
    <dgm:cxn modelId="{2DACD108-FEF4-47B2-BC4C-95B0425830F3}" type="presOf" srcId="{9CB1EEF3-AE68-4956-ADA0-816EBD4BF4B8}" destId="{C651150E-58EC-4EB2-9E8C-99D05A22F265}" srcOrd="0" destOrd="1" presId="urn:microsoft.com/office/officeart/2005/8/layout/hList2"/>
    <dgm:cxn modelId="{8FFC8696-265A-496E-A823-D4119234C56C}" srcId="{3CBEB039-95B8-48F1-AA01-5B5E968AC4F3}" destId="{0F936459-42EE-4FE7-AECF-3D510A89584A}" srcOrd="4" destOrd="0" parTransId="{97489CB1-7B54-4552-962A-A4769067586B}" sibTransId="{CC59B656-A0A7-4BE0-8235-817F841D97EB}"/>
    <dgm:cxn modelId="{A8E4E3F0-21C5-49D2-937C-D333149C4D89}" type="presOf" srcId="{8D1F97EA-F3DE-45C2-AC61-B44087FDA959}" destId="{B8C19342-43F7-4209-B93E-70098ECFDB6E}" srcOrd="0" destOrd="1" presId="urn:microsoft.com/office/officeart/2005/8/layout/hList2"/>
    <dgm:cxn modelId="{5527512D-A7CD-449B-84CD-C1CEDC5F2EEA}" srcId="{F427DE92-FFE5-4D8D-A5EE-0D705A4C606B}" destId="{6297C335-177D-468B-8B11-F9BE68196DBF}" srcOrd="2" destOrd="0" parTransId="{CD620D2A-5E96-44CD-87EA-645982573EBC}" sibTransId="{7B97988D-CB85-42F1-AE2E-5279DB94E51D}"/>
    <dgm:cxn modelId="{285B33AA-F4B3-48EE-A4F4-5A8B27E46AFA}" srcId="{3CBEB039-95B8-48F1-AA01-5B5E968AC4F3}" destId="{472C96BF-1941-4D39-A26C-E07BD02DADB0}" srcOrd="0" destOrd="0" parTransId="{4D7CBAD4-F220-4A25-9C53-19A428199897}" sibTransId="{D82F3225-48FE-4FE7-91EC-B8CB649A9965}"/>
    <dgm:cxn modelId="{666C46B4-491F-40E9-BA65-61A2E8B43B31}" srcId="{01344C7F-9F87-4343-B0EC-EC77C1171C11}" destId="{5A15FD82-9B31-4DE9-9972-E85014F1D022}" srcOrd="1" destOrd="0" parTransId="{D63F20A1-0FAA-4C10-889C-93ADA24F1E2E}" sibTransId="{ECBD7ED3-DA7A-4C9C-A12E-BE3E480344A3}"/>
    <dgm:cxn modelId="{B934C016-2AC9-4CA9-A0FA-39C351BDB691}" type="presOf" srcId="{6297C335-177D-468B-8B11-F9BE68196DBF}" destId="{B8C19342-43F7-4209-B93E-70098ECFDB6E}" srcOrd="0" destOrd="2" presId="urn:microsoft.com/office/officeart/2005/8/layout/hList2"/>
    <dgm:cxn modelId="{B458B87C-3AF6-4827-8897-1A711437DBAF}" srcId="{3CBEB039-95B8-48F1-AA01-5B5E968AC4F3}" destId="{6BD0A447-0992-483A-B590-EAE86B6D0B1A}" srcOrd="7" destOrd="0" parTransId="{91744591-7E3B-40B8-9E7D-3C4906447F82}" sibTransId="{07B76BF9-4D4F-44DD-BEA8-9294895403A7}"/>
    <dgm:cxn modelId="{FF53CA7F-288F-4CA6-B0CE-CC4A6E869B54}" type="presOf" srcId="{6BD0A447-0992-483A-B590-EAE86B6D0B1A}" destId="{C651150E-58EC-4EB2-9E8C-99D05A22F265}" srcOrd="0" destOrd="7" presId="urn:microsoft.com/office/officeart/2005/8/layout/hList2"/>
    <dgm:cxn modelId="{36EB16FE-6008-4EBD-962E-8DECE205329E}" type="presOf" srcId="{5A74BB61-24BC-49CB-86A0-49D4161B6949}" destId="{48D89858-6F90-4954-A673-83AF1786A191}" srcOrd="0" destOrd="0" presId="urn:microsoft.com/office/officeart/2005/8/layout/hList2"/>
    <dgm:cxn modelId="{426944F3-483D-4CE1-BB8C-5FCBA0EBD79B}" type="presOf" srcId="{01344C7F-9F87-4343-B0EC-EC77C1171C11}" destId="{F1226918-C891-4829-8CD8-18C708F12252}" srcOrd="0" destOrd="0" presId="urn:microsoft.com/office/officeart/2005/8/layout/hList2"/>
    <dgm:cxn modelId="{84363F79-542D-4CD2-9C7C-8ADC697D9DDD}" srcId="{F427DE92-FFE5-4D8D-A5EE-0D705A4C606B}" destId="{A8CEB37C-C197-457C-B366-F08BC62EBA1A}" srcOrd="3" destOrd="0" parTransId="{25E7398A-6459-4D21-B33E-27CCCB382133}" sibTransId="{8F97745F-E6C2-4097-A216-1E36D55A949C}"/>
    <dgm:cxn modelId="{79943CB5-E0A3-4573-899D-F05CFEBF8713}" type="presOf" srcId="{95D74454-27F3-4525-B698-96AC45756F0B}" destId="{C651150E-58EC-4EB2-9E8C-99D05A22F265}" srcOrd="0" destOrd="6" presId="urn:microsoft.com/office/officeart/2005/8/layout/hList2"/>
    <dgm:cxn modelId="{F8BEFBE1-75E9-4884-A626-8BDEE1BC61A1}" type="presParOf" srcId="{48D89858-6F90-4954-A673-83AF1786A191}" destId="{892F8A30-2DF7-4566-9621-522585A1480B}" srcOrd="0" destOrd="0" presId="urn:microsoft.com/office/officeart/2005/8/layout/hList2"/>
    <dgm:cxn modelId="{2A6068CD-C209-4F94-B5FE-9CE444B32302}" type="presParOf" srcId="{892F8A30-2DF7-4566-9621-522585A1480B}" destId="{B61799C7-BBE3-4D9B-B74D-6CA06821260C}" srcOrd="0" destOrd="0" presId="urn:microsoft.com/office/officeart/2005/8/layout/hList2"/>
    <dgm:cxn modelId="{AB659BA6-0465-4FBD-8BEB-320E057D7DA5}" type="presParOf" srcId="{892F8A30-2DF7-4566-9621-522585A1480B}" destId="{0A69EAB5-6D1C-4FBC-B17B-1EE6C7A356C1}" srcOrd="1" destOrd="0" presId="urn:microsoft.com/office/officeart/2005/8/layout/hList2"/>
    <dgm:cxn modelId="{D5B7B027-3F76-44D4-AA1C-174A39DE176A}" type="presParOf" srcId="{892F8A30-2DF7-4566-9621-522585A1480B}" destId="{F1226918-C891-4829-8CD8-18C708F12252}" srcOrd="2" destOrd="0" presId="urn:microsoft.com/office/officeart/2005/8/layout/hList2"/>
    <dgm:cxn modelId="{B6733D53-9F0C-473C-8C74-272220D61238}" type="presParOf" srcId="{48D89858-6F90-4954-A673-83AF1786A191}" destId="{49E8CEA7-5081-49FC-8960-C6C5F12157CD}" srcOrd="1" destOrd="0" presId="urn:microsoft.com/office/officeart/2005/8/layout/hList2"/>
    <dgm:cxn modelId="{F0F52F88-44DD-4B19-A644-DC45453D79BE}" type="presParOf" srcId="{48D89858-6F90-4954-A673-83AF1786A191}" destId="{4BCC5C8A-16E9-4A2B-A2C9-3F070ED0F6A7}" srcOrd="2" destOrd="0" presId="urn:microsoft.com/office/officeart/2005/8/layout/hList2"/>
    <dgm:cxn modelId="{0C36E709-4380-4D10-95F7-F5C242F19762}" type="presParOf" srcId="{4BCC5C8A-16E9-4A2B-A2C9-3F070ED0F6A7}" destId="{46EC9EF2-C516-4635-87B5-001080C86CC1}" srcOrd="0" destOrd="0" presId="urn:microsoft.com/office/officeart/2005/8/layout/hList2"/>
    <dgm:cxn modelId="{9DA39F52-1E2E-44FF-B0F7-A80CDBF9242C}" type="presParOf" srcId="{4BCC5C8A-16E9-4A2B-A2C9-3F070ED0F6A7}" destId="{C651150E-58EC-4EB2-9E8C-99D05A22F265}" srcOrd="1" destOrd="0" presId="urn:microsoft.com/office/officeart/2005/8/layout/hList2"/>
    <dgm:cxn modelId="{72D12808-4AEB-407F-957F-4BCB5CF4B580}" type="presParOf" srcId="{4BCC5C8A-16E9-4A2B-A2C9-3F070ED0F6A7}" destId="{260133F7-F267-478F-83CE-A5ADD616DA5A}" srcOrd="2" destOrd="0" presId="urn:microsoft.com/office/officeart/2005/8/layout/hList2"/>
    <dgm:cxn modelId="{F108B65D-A3D2-4654-9853-8C625EFE1952}" type="presParOf" srcId="{48D89858-6F90-4954-A673-83AF1786A191}" destId="{B3E04F86-90A4-4689-97B5-6A371C6526BB}" srcOrd="3" destOrd="0" presId="urn:microsoft.com/office/officeart/2005/8/layout/hList2"/>
    <dgm:cxn modelId="{FDEEF470-B8D6-471B-8293-89225F66808B}" type="presParOf" srcId="{48D89858-6F90-4954-A673-83AF1786A191}" destId="{0441248E-0B4B-4921-9C9E-C55101E0448B}" srcOrd="4" destOrd="0" presId="urn:microsoft.com/office/officeart/2005/8/layout/hList2"/>
    <dgm:cxn modelId="{2562541C-63B3-4544-9302-EA9AB94ACA49}" type="presParOf" srcId="{0441248E-0B4B-4921-9C9E-C55101E0448B}" destId="{14CF9A9A-3D18-4F24-A1D1-04C174545783}" srcOrd="0" destOrd="0" presId="urn:microsoft.com/office/officeart/2005/8/layout/hList2"/>
    <dgm:cxn modelId="{49D1E9AE-614D-4B89-B7BD-AEB5FECFB57C}" type="presParOf" srcId="{0441248E-0B4B-4921-9C9E-C55101E0448B}" destId="{B8C19342-43F7-4209-B93E-70098ECFDB6E}" srcOrd="1" destOrd="0" presId="urn:microsoft.com/office/officeart/2005/8/layout/hList2"/>
    <dgm:cxn modelId="{CB8050B2-C881-4CFD-8660-BB43D38259B2}" type="presParOf" srcId="{0441248E-0B4B-4921-9C9E-C55101E0448B}" destId="{49C70159-CB6E-4634-8281-50858DF8B39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3FE7C-5BA9-4198-83F0-514AC158B7E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AD253-7BE6-49D2-B183-C05FE111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6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geengine.com/vulnerability-management/misconfigura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geengine.com/vulnerability-management/misconfigura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perva.com/learn/application-security/buffer-overflow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perva.com/learn/application-security/buffer-overflow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s-cert.cisa.gov/ncas/alerts/TA13-175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aramond" panose="02020404030301010803" pitchFamily="18" charset="0"/>
              </a:rPr>
              <a:t>Unit </a:t>
            </a:r>
            <a:r>
              <a:rPr lang="en-US" b="1" dirty="0" smtClean="0">
                <a:latin typeface="Garamond" panose="02020404030301010803" pitchFamily="18" charset="0"/>
              </a:rPr>
              <a:t>-7</a:t>
            </a:r>
            <a:r>
              <a:rPr lang="en-US" b="1" dirty="0" smtClean="0">
                <a:latin typeface="Garamond" panose="02020404030301010803" pitchFamily="18" charset="0"/>
              </a:rPr>
              <a:t/>
            </a:r>
            <a:br>
              <a:rPr lang="en-US" b="1" dirty="0" smtClean="0">
                <a:latin typeface="Garamond" panose="02020404030301010803" pitchFamily="18" charset="0"/>
              </a:rPr>
            </a:br>
            <a:r>
              <a:rPr lang="en-US" b="1" dirty="0" smtClean="0">
                <a:latin typeface="Garamond" panose="02020404030301010803" pitchFamily="18" charset="0"/>
              </a:rPr>
              <a:t>Information Security Audit and Features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Dr.S.Geetha</a:t>
            </a:r>
            <a:endParaRPr lang="en-US" dirty="0" smtClean="0"/>
          </a:p>
          <a:p>
            <a:r>
              <a:rPr lang="en-US" dirty="0" smtClean="0"/>
              <a:t>Professor</a:t>
            </a:r>
          </a:p>
          <a:p>
            <a:r>
              <a:rPr lang="en-US" dirty="0" smtClean="0"/>
              <a:t>School of Computer Science &amp; Engineering</a:t>
            </a:r>
          </a:p>
          <a:p>
            <a:r>
              <a:rPr lang="en-US" dirty="0" smtClean="0"/>
              <a:t>VIT University, Chennai Campus</a:t>
            </a:r>
          </a:p>
          <a:p>
            <a:r>
              <a:rPr lang="en-US" dirty="0" smtClean="0"/>
              <a:t>geetha.s@vit.ac.in</a:t>
            </a:r>
            <a:endParaRPr lang="en-US" dirty="0"/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CSE3501 Information Security Analysis and Audit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How </a:t>
            </a:r>
            <a:r>
              <a:rPr lang="en-US" sz="2400" dirty="0">
                <a:latin typeface="Garamond" panose="02020404030301010803" pitchFamily="18" charset="0"/>
              </a:rPr>
              <a:t>is backup media stored? What is the backup policy and is it followed? Who </a:t>
            </a:r>
            <a:r>
              <a:rPr lang="en-US" sz="2400" dirty="0" smtClean="0">
                <a:latin typeface="Garamond" panose="02020404030301010803" pitchFamily="18" charset="0"/>
              </a:rPr>
              <a:t>has access </a:t>
            </a:r>
            <a:r>
              <a:rPr lang="en-US" sz="2400" dirty="0">
                <a:latin typeface="Garamond" panose="02020404030301010803" pitchFamily="18" charset="0"/>
              </a:rPr>
              <a:t>to the backup media and is it </a:t>
            </a:r>
            <a:r>
              <a:rPr lang="en-US" sz="2400" dirty="0" smtClean="0">
                <a:latin typeface="Garamond" panose="02020404030301010803" pitchFamily="18" charset="0"/>
              </a:rPr>
              <a:t>up-to-date intrusions </a:t>
            </a:r>
            <a:r>
              <a:rPr lang="en-US" sz="2400" dirty="0" smtClean="0">
                <a:latin typeface="Garamond" panose="02020404030301010803" pitchFamily="18" charset="0"/>
              </a:rPr>
              <a:t>result from exploitation of known </a:t>
            </a:r>
            <a:r>
              <a:rPr lang="en-US" sz="2400" dirty="0" smtClean="0">
                <a:latin typeface="Garamond" panose="02020404030301010803" pitchFamily="18" charset="0"/>
              </a:rPr>
              <a:t>vulnerabilities</a:t>
            </a:r>
          </a:p>
          <a:p>
            <a:pPr algn="just"/>
            <a:r>
              <a:rPr lang="en-US" sz="2400" dirty="0">
                <a:latin typeface="Garamond" panose="02020404030301010803" pitchFamily="18" charset="0"/>
              </a:rPr>
              <a:t>Is there a disaster recovery plan? </a:t>
            </a:r>
            <a:r>
              <a:rPr lang="en-US" sz="2400" dirty="0">
                <a:latin typeface="Garamond" panose="02020404030301010803" pitchFamily="18" charset="0"/>
              </a:rPr>
              <a:t>Have the participants and stakeholders </a:t>
            </a:r>
            <a:r>
              <a:rPr lang="en-US" sz="2400" dirty="0" smtClean="0">
                <a:latin typeface="Garamond" panose="02020404030301010803" pitchFamily="18" charset="0"/>
              </a:rPr>
              <a:t>ever rehearsed </a:t>
            </a:r>
            <a:r>
              <a:rPr lang="en-US" sz="2400" dirty="0">
                <a:latin typeface="Garamond" panose="02020404030301010803" pitchFamily="18" charset="0"/>
              </a:rPr>
              <a:t>the disaster recovery plan? </a:t>
            </a:r>
            <a:r>
              <a:rPr lang="en-US" sz="2400" dirty="0">
                <a:latin typeface="Garamond" panose="02020404030301010803" pitchFamily="18" charset="0"/>
              </a:rPr>
              <a:t>Does it have gaps in its construct?</a:t>
            </a: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Are </a:t>
            </a:r>
            <a:r>
              <a:rPr lang="en-US" sz="2400" dirty="0">
                <a:latin typeface="Garamond" panose="02020404030301010803" pitchFamily="18" charset="0"/>
              </a:rPr>
              <a:t>there adequate cryptographic tools in place to govern data encryption, and </a:t>
            </a:r>
            <a:r>
              <a:rPr lang="en-US" sz="2400" dirty="0" smtClean="0">
                <a:latin typeface="Garamond" panose="02020404030301010803" pitchFamily="18" charset="0"/>
              </a:rPr>
              <a:t>have these </a:t>
            </a:r>
            <a:r>
              <a:rPr lang="en-US" sz="2400" dirty="0">
                <a:latin typeface="Garamond" panose="02020404030301010803" pitchFamily="18" charset="0"/>
              </a:rPr>
              <a:t>tools been properly configured</a:t>
            </a:r>
            <a:r>
              <a:rPr lang="en-US" sz="2400" dirty="0" smtClean="0">
                <a:latin typeface="Garamond" panose="02020404030301010803" pitchFamily="18" charset="0"/>
              </a:rPr>
              <a:t>?</a:t>
            </a:r>
          </a:p>
          <a:p>
            <a:pPr algn="just"/>
            <a:r>
              <a:rPr lang="en-US" sz="2400" dirty="0">
                <a:latin typeface="Garamond" panose="02020404030301010803" pitchFamily="18" charset="0"/>
              </a:rPr>
              <a:t>What security considerations were used while writing custom-built applications, </a:t>
            </a:r>
            <a:r>
              <a:rPr lang="en-US" sz="2400" dirty="0" smtClean="0">
                <a:latin typeface="Garamond" panose="02020404030301010803" pitchFamily="18" charset="0"/>
              </a:rPr>
              <a:t>are these </a:t>
            </a:r>
            <a:r>
              <a:rPr lang="en-US" sz="2400" dirty="0">
                <a:latin typeface="Garamond" panose="02020404030301010803" pitchFamily="18" charset="0"/>
              </a:rPr>
              <a:t>adequate and well documented?</a:t>
            </a: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How </a:t>
            </a:r>
            <a:r>
              <a:rPr lang="en-US" sz="2400" dirty="0">
                <a:latin typeface="Garamond" panose="02020404030301010803" pitchFamily="18" charset="0"/>
              </a:rPr>
              <a:t>have these custom applications been tested for security flaws?</a:t>
            </a: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How </a:t>
            </a:r>
            <a:r>
              <a:rPr lang="en-US" sz="2400" dirty="0">
                <a:latin typeface="Garamond" panose="02020404030301010803" pitchFamily="18" charset="0"/>
              </a:rPr>
              <a:t>are configuration and code changes documented at every level? How are </a:t>
            </a:r>
            <a:r>
              <a:rPr lang="en-US" sz="2400" dirty="0" smtClean="0">
                <a:latin typeface="Garamond" panose="02020404030301010803" pitchFamily="18" charset="0"/>
              </a:rPr>
              <a:t>these records </a:t>
            </a:r>
            <a:r>
              <a:rPr lang="en-US" sz="2400" dirty="0">
                <a:latin typeface="Garamond" panose="02020404030301010803" pitchFamily="18" charset="0"/>
              </a:rPr>
              <a:t>reviewed and who conducts the review?</a:t>
            </a:r>
            <a:endParaRPr lang="en-US" sz="2400" dirty="0">
              <a:latin typeface="Garamond" panose="02020404030301010803" pitchFamily="18" charset="0"/>
            </a:endParaRPr>
          </a:p>
          <a:p>
            <a:pPr algn="just"/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Sample Questions That are asked in Auditing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Garamond" panose="02020404030301010803" pitchFamily="18" charset="0"/>
              </a:rPr>
              <a:t>The duration of the cross-cutting audit depends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	</a:t>
            </a:r>
            <a:r>
              <a:rPr lang="en-US" sz="2000" dirty="0" smtClean="0">
                <a:latin typeface="Garamond" panose="02020404030301010803" pitchFamily="18" charset="0"/>
              </a:rPr>
              <a:t>size -- </a:t>
            </a:r>
            <a:r>
              <a:rPr lang="en-US" sz="2000" dirty="0">
                <a:latin typeface="Garamond" panose="02020404030301010803" pitchFamily="18" charset="0"/>
              </a:rPr>
              <a:t>the number of employees and locations.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	</a:t>
            </a:r>
            <a:r>
              <a:rPr lang="en-US" sz="2000" dirty="0" smtClean="0">
                <a:latin typeface="Garamond" panose="02020404030301010803" pitchFamily="18" charset="0"/>
              </a:rPr>
              <a:t>complexity </a:t>
            </a:r>
            <a:r>
              <a:rPr lang="en-US" sz="2000" dirty="0">
                <a:latin typeface="Garamond" panose="02020404030301010803" pitchFamily="18" charset="0"/>
              </a:rPr>
              <a:t>of </a:t>
            </a:r>
            <a:r>
              <a:rPr lang="en-US" sz="2000" dirty="0" smtClean="0">
                <a:latin typeface="Garamond" panose="02020404030301010803" pitchFamily="18" charset="0"/>
              </a:rPr>
              <a:t>the organization</a:t>
            </a:r>
            <a:r>
              <a:rPr lang="en-US" sz="2000" dirty="0">
                <a:latin typeface="Garamond" panose="02020404030301010803" pitchFamily="18" charset="0"/>
              </a:rPr>
              <a:t>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Garamond" panose="02020404030301010803" pitchFamily="18" charset="0"/>
              </a:rPr>
              <a:t>Complexity </a:t>
            </a:r>
            <a:r>
              <a:rPr lang="en-US" sz="2000" dirty="0">
                <a:latin typeface="Garamond" panose="02020404030301010803" pitchFamily="18" charset="0"/>
              </a:rPr>
              <a:t>of an organization can only be </a:t>
            </a:r>
            <a:r>
              <a:rPr lang="en-US" sz="2000" dirty="0" smtClean="0">
                <a:latin typeface="Garamond" panose="02020404030301010803" pitchFamily="18" charset="0"/>
              </a:rPr>
              <a:t>determined </a:t>
            </a:r>
            <a:r>
              <a:rPr lang="en-US" sz="2000" dirty="0">
                <a:latin typeface="Garamond" panose="02020404030301010803" pitchFamily="18" charset="0"/>
              </a:rPr>
              <a:t>on </a:t>
            </a:r>
            <a:r>
              <a:rPr lang="en-US" sz="2000" dirty="0" smtClean="0">
                <a:latin typeface="Garamond" panose="02020404030301010803" pitchFamily="18" charset="0"/>
              </a:rPr>
              <a:t>an organization-by-organization </a:t>
            </a:r>
            <a:r>
              <a:rPr lang="en-US" sz="2000" dirty="0">
                <a:latin typeface="Garamond" panose="02020404030301010803" pitchFamily="18" charset="0"/>
              </a:rPr>
              <a:t>basis according to the following criteria, for example:</a:t>
            </a:r>
          </a:p>
          <a:p>
            <a:pPr marL="0" indent="0" algn="just">
              <a:buNone/>
            </a:pPr>
            <a:r>
              <a:rPr lang="en-US" sz="2000" dirty="0">
                <a:latin typeface="Garamond" panose="02020404030301010803" pitchFamily="18" charset="0"/>
              </a:rPr>
              <a:t>• What does the system landscape look like (number of systems and level of </a:t>
            </a:r>
            <a:r>
              <a:rPr lang="en-US" sz="2000" dirty="0" smtClean="0">
                <a:latin typeface="Garamond" panose="02020404030301010803" pitchFamily="18" charset="0"/>
              </a:rPr>
              <a:t>heterogeneity of </a:t>
            </a:r>
            <a:r>
              <a:rPr lang="en-US" sz="2000" dirty="0">
                <a:latin typeface="Garamond" panose="02020404030301010803" pitchFamily="18" charset="0"/>
              </a:rPr>
              <a:t>the systems used)?</a:t>
            </a:r>
          </a:p>
          <a:p>
            <a:pPr marL="0" indent="0" algn="just">
              <a:buNone/>
            </a:pPr>
            <a:r>
              <a:rPr lang="en-US" sz="2000" dirty="0">
                <a:latin typeface="Garamond" panose="02020404030301010803" pitchFamily="18" charset="0"/>
              </a:rPr>
              <a:t>• How many network gateways are there?</a:t>
            </a:r>
          </a:p>
          <a:p>
            <a:pPr marL="0" indent="0" algn="just">
              <a:buNone/>
            </a:pPr>
            <a:r>
              <a:rPr lang="en-US" sz="2000" dirty="0">
                <a:latin typeface="Garamond" panose="02020404030301010803" pitchFamily="18" charset="0"/>
              </a:rPr>
              <a:t>• Which and how many IT applications are used in the organization? Are they used </a:t>
            </a:r>
            <a:r>
              <a:rPr lang="en-US" sz="2000" dirty="0" smtClean="0">
                <a:latin typeface="Garamond" panose="02020404030301010803" pitchFamily="18" charset="0"/>
              </a:rPr>
              <a:t>to support </a:t>
            </a:r>
            <a:r>
              <a:rPr lang="en-US" sz="2000" dirty="0">
                <a:latin typeface="Garamond" panose="02020404030301010803" pitchFamily="18" charset="0"/>
              </a:rPr>
              <a:t>critical business processes?</a:t>
            </a:r>
          </a:p>
          <a:p>
            <a:pPr marL="0" indent="0" algn="just">
              <a:buNone/>
            </a:pPr>
            <a:r>
              <a:rPr lang="en-US" sz="2000" dirty="0">
                <a:latin typeface="Garamond" panose="02020404030301010803" pitchFamily="18" charset="0"/>
              </a:rPr>
              <a:t>• Are higher-level procedures used that may affect realms outside of the organization?</a:t>
            </a:r>
          </a:p>
          <a:p>
            <a:pPr marL="0" indent="0" algn="just">
              <a:buNone/>
            </a:pPr>
            <a:r>
              <a:rPr lang="en-US" sz="2000" dirty="0">
                <a:latin typeface="Garamond" panose="02020404030301010803" pitchFamily="18" charset="0"/>
              </a:rPr>
              <a:t>• How high is the protection requirement for the infrastructure, systems, and IT</a:t>
            </a:r>
          </a:p>
          <a:p>
            <a:pPr marL="0" indent="0" algn="just">
              <a:buNone/>
            </a:pPr>
            <a:r>
              <a:rPr lang="en-US" sz="2000" dirty="0" smtClean="0">
                <a:latin typeface="Garamond" panose="02020404030301010803" pitchFamily="18" charset="0"/>
              </a:rPr>
              <a:t>applications?</a:t>
            </a:r>
          </a:p>
          <a:p>
            <a:pPr marL="0" indent="0" algn="just">
              <a:buNone/>
            </a:pPr>
            <a:r>
              <a:rPr lang="en-US" sz="2000" dirty="0">
                <a:latin typeface="Garamond" panose="02020404030301010803" pitchFamily="18" charset="0"/>
              </a:rPr>
              <a:t>• </a:t>
            </a:r>
            <a:r>
              <a:rPr lang="en-US" sz="2000" dirty="0" smtClean="0">
                <a:latin typeface="Garamond" panose="02020404030301010803" pitchFamily="18" charset="0"/>
              </a:rPr>
              <a:t>Is </a:t>
            </a:r>
            <a:r>
              <a:rPr lang="en-US" sz="2000" dirty="0">
                <a:latin typeface="Garamond" panose="02020404030301010803" pitchFamily="18" charset="0"/>
              </a:rPr>
              <a:t>the</a:t>
            </a:r>
            <a:r>
              <a:rPr lang="en-US" sz="2000" dirty="0">
                <a:latin typeface="Garamond" panose="02020404030301010803" pitchFamily="18" charset="0"/>
              </a:rPr>
              <a:t> organization active in areas critical to security (for example, is it a security agency)?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Contd.,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Garamond" panose="02020404030301010803" pitchFamily="18" charset="0"/>
              </a:rPr>
              <a:t>What? - </a:t>
            </a:r>
            <a:r>
              <a:rPr lang="en-US" sz="2000" dirty="0" smtClean="0">
                <a:latin typeface="Garamond" panose="02020404030301010803" pitchFamily="18" charset="0"/>
              </a:rPr>
              <a:t>incorrectly </a:t>
            </a:r>
            <a:r>
              <a:rPr lang="en-US" sz="2000" dirty="0">
                <a:latin typeface="Garamond" panose="02020404030301010803" pitchFamily="18" charset="0"/>
              </a:rPr>
              <a:t>assembled safeguards for a web </a:t>
            </a:r>
            <a:r>
              <a:rPr lang="en-US" sz="2000" dirty="0" smtClean="0">
                <a:latin typeface="Garamond" panose="02020404030301010803" pitchFamily="18" charset="0"/>
              </a:rPr>
              <a:t>application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Garamond" panose="02020404030301010803" pitchFamily="18" charset="0"/>
              </a:rPr>
              <a:t>Occurrence :</a:t>
            </a:r>
            <a:r>
              <a:rPr lang="en-US" sz="2000" dirty="0" smtClean="0">
                <a:latin typeface="Garamond" panose="02020404030301010803" pitchFamily="18" charset="0"/>
              </a:rPr>
              <a:t> When </a:t>
            </a:r>
            <a:r>
              <a:rPr lang="en-US" sz="2000" dirty="0">
                <a:latin typeface="Garamond" panose="02020404030301010803" pitchFamily="18" charset="0"/>
              </a:rPr>
              <a:t>holes are left in the security framework of an </a:t>
            </a:r>
            <a:r>
              <a:rPr lang="en-US" sz="2000" dirty="0" smtClean="0">
                <a:latin typeface="Garamond" panose="02020404030301010803" pitchFamily="18" charset="0"/>
              </a:rPr>
              <a:t>application by </a:t>
            </a:r>
            <a:r>
              <a:rPr lang="en-US" sz="2000" dirty="0">
                <a:latin typeface="Garamond" panose="02020404030301010803" pitchFamily="18" charset="0"/>
              </a:rPr>
              <a:t>systems administrators, DBAs or developers.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Garamond" panose="02020404030301010803" pitchFamily="18" charset="0"/>
              </a:rPr>
              <a:t>At </a:t>
            </a:r>
            <a:r>
              <a:rPr lang="en-US" sz="2000" dirty="0">
                <a:latin typeface="Garamond" panose="02020404030301010803" pitchFamily="18" charset="0"/>
              </a:rPr>
              <a:t>any level of the </a:t>
            </a:r>
            <a:r>
              <a:rPr lang="en-US" sz="2000" dirty="0" smtClean="0">
                <a:latin typeface="Garamond" panose="02020404030301010803" pitchFamily="18" charset="0"/>
              </a:rPr>
              <a:t>application stack</a:t>
            </a:r>
            <a:r>
              <a:rPr lang="en-US" sz="2000" dirty="0">
                <a:latin typeface="Garamond" panose="02020404030301010803" pitchFamily="18" charset="0"/>
              </a:rPr>
              <a:t>, including the platform, web server, application server, database, framework, and </a:t>
            </a:r>
            <a:r>
              <a:rPr lang="en-US" sz="2000" dirty="0" smtClean="0">
                <a:latin typeface="Garamond" panose="02020404030301010803" pitchFamily="18" charset="0"/>
              </a:rPr>
              <a:t>custom code</a:t>
            </a:r>
            <a:r>
              <a:rPr lang="en-US" sz="2000" dirty="0">
                <a:latin typeface="Garamond" panose="02020404030301010803" pitchFamily="18" charset="0"/>
              </a:rPr>
              <a:t>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Garamond" panose="02020404030301010803" pitchFamily="18" charset="0"/>
              </a:rPr>
              <a:t>Lead </a:t>
            </a:r>
            <a:r>
              <a:rPr lang="en-US" sz="2000" dirty="0">
                <a:latin typeface="Garamond" panose="02020404030301010803" pitchFamily="18" charset="0"/>
              </a:rPr>
              <a:t>an attacker right into the system and result in </a:t>
            </a:r>
            <a:r>
              <a:rPr lang="en-US" sz="2000" dirty="0" smtClean="0">
                <a:latin typeface="Garamond" panose="02020404030301010803" pitchFamily="18" charset="0"/>
              </a:rPr>
              <a:t>a partially </a:t>
            </a:r>
            <a:r>
              <a:rPr lang="en-US" sz="2000" dirty="0">
                <a:latin typeface="Garamond" panose="02020404030301010803" pitchFamily="18" charset="0"/>
              </a:rPr>
              <a:t>or totally compromised system.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Garamond" panose="02020404030301010803" pitchFamily="18" charset="0"/>
              </a:rPr>
              <a:t>Attackers </a:t>
            </a:r>
            <a:r>
              <a:rPr lang="en-US" sz="2000" dirty="0">
                <a:latin typeface="Garamond" panose="02020404030301010803" pitchFamily="18" charset="0"/>
              </a:rPr>
              <a:t>find these misconfigurations </a:t>
            </a:r>
            <a:r>
              <a:rPr lang="en-US" sz="2000" dirty="0" smtClean="0">
                <a:latin typeface="Garamond" panose="02020404030301010803" pitchFamily="18" charset="0"/>
              </a:rPr>
              <a:t>through unauthorized </a:t>
            </a:r>
            <a:r>
              <a:rPr lang="en-US" sz="2000" dirty="0">
                <a:latin typeface="Garamond" panose="02020404030301010803" pitchFamily="18" charset="0"/>
              </a:rPr>
              <a:t>access to default accounts, unused web pages, unpatched flaws, unprotected </a:t>
            </a:r>
            <a:r>
              <a:rPr lang="en-US" sz="2000" dirty="0" smtClean="0">
                <a:latin typeface="Garamond" panose="02020404030301010803" pitchFamily="18" charset="0"/>
              </a:rPr>
              <a:t>files and </a:t>
            </a:r>
            <a:r>
              <a:rPr lang="en-US" sz="2000" dirty="0">
                <a:latin typeface="Garamond" panose="02020404030301010803" pitchFamily="18" charset="0"/>
              </a:rPr>
              <a:t>directories, and more.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Garamond" panose="02020404030301010803" pitchFamily="18" charset="0"/>
              </a:rPr>
              <a:t>If </a:t>
            </a:r>
            <a:r>
              <a:rPr lang="en-US" sz="2000" dirty="0">
                <a:latin typeface="Garamond" panose="02020404030301010803" pitchFamily="18" charset="0"/>
              </a:rPr>
              <a:t>a system is compromised through faulty security configurations</a:t>
            </a:r>
            <a:r>
              <a:rPr lang="en-US" sz="2000" dirty="0" smtClean="0">
                <a:latin typeface="Garamond" panose="02020404030301010803" pitchFamily="18" charset="0"/>
              </a:rPr>
              <a:t>, data </a:t>
            </a:r>
            <a:r>
              <a:rPr lang="en-US" sz="2000" dirty="0">
                <a:latin typeface="Garamond" panose="02020404030301010803" pitchFamily="18" charset="0"/>
              </a:rPr>
              <a:t>can be stolen or modified slowly over time and can be time-consuming and costly to recover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Garamond" panose="02020404030301010803" pitchFamily="18" charset="0"/>
                <a:hlinkClick r:id="rId2"/>
              </a:rPr>
              <a:t>https://www.manageengine.com/vulnerability-management/misconfiguration</a:t>
            </a:r>
            <a:r>
              <a:rPr lang="en-US" sz="2000" dirty="0" smtClean="0">
                <a:latin typeface="Garamond" panose="02020404030301010803" pitchFamily="18" charset="0"/>
                <a:hlinkClick r:id="rId2"/>
              </a:rPr>
              <a:t>/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Vulnerability Classification - Misconfiguration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Most server applications included in a default installation are solid, thoroughly tested pieces </a:t>
            </a:r>
            <a:r>
              <a:rPr lang="en-US" sz="2400" dirty="0" smtClean="0">
                <a:latin typeface="Garamond" panose="02020404030301010803" pitchFamily="18" charset="0"/>
              </a:rPr>
              <a:t>of software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Having </a:t>
            </a:r>
            <a:r>
              <a:rPr lang="en-US" sz="2400" dirty="0">
                <a:latin typeface="Garamond" panose="02020404030301010803" pitchFamily="18" charset="0"/>
              </a:rPr>
              <a:t>been in use in production environments for many years, their code has </a:t>
            </a:r>
            <a:r>
              <a:rPr lang="en-US" sz="2400" dirty="0" smtClean="0">
                <a:latin typeface="Garamond" panose="02020404030301010803" pitchFamily="18" charset="0"/>
              </a:rPr>
              <a:t>been thoroughly </a:t>
            </a:r>
            <a:r>
              <a:rPr lang="en-US" sz="2400" dirty="0">
                <a:latin typeface="Garamond" panose="02020404030301010803" pitchFamily="18" charset="0"/>
              </a:rPr>
              <a:t>refined and many bugs that have been found are fixed.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However</a:t>
            </a:r>
            <a:r>
              <a:rPr lang="en-US" sz="2400" dirty="0">
                <a:latin typeface="Garamond" panose="02020404030301010803" pitchFamily="18" charset="0"/>
              </a:rPr>
              <a:t>, there is no </a:t>
            </a:r>
            <a:r>
              <a:rPr lang="en-US" sz="2400" dirty="0" smtClean="0">
                <a:latin typeface="Garamond" panose="02020404030301010803" pitchFamily="18" charset="0"/>
              </a:rPr>
              <a:t>perfect software </a:t>
            </a:r>
            <a:r>
              <a:rPr lang="en-US" sz="2400" dirty="0">
                <a:latin typeface="Garamond" panose="02020404030301010803" pitchFamily="18" charset="0"/>
              </a:rPr>
              <a:t>and there is always room for further refinement.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Moreover</a:t>
            </a:r>
            <a:r>
              <a:rPr lang="en-US" sz="2400" dirty="0">
                <a:latin typeface="Garamond" panose="02020404030301010803" pitchFamily="18" charset="0"/>
              </a:rPr>
              <a:t>, newer software is often </a:t>
            </a:r>
            <a:r>
              <a:rPr lang="en-US" sz="2400" dirty="0" smtClean="0">
                <a:latin typeface="Garamond" panose="02020404030301010803" pitchFamily="18" charset="0"/>
              </a:rPr>
              <a:t>not as </a:t>
            </a:r>
            <a:r>
              <a:rPr lang="en-US" sz="2400" dirty="0">
                <a:latin typeface="Garamond" panose="02020404030301010803" pitchFamily="18" charset="0"/>
              </a:rPr>
              <a:t>rigorously tested because of its recent arrival to production environments or because it </a:t>
            </a:r>
            <a:r>
              <a:rPr lang="en-US" sz="2400" dirty="0" smtClean="0">
                <a:latin typeface="Garamond" panose="02020404030301010803" pitchFamily="18" charset="0"/>
              </a:rPr>
              <a:t>may not </a:t>
            </a:r>
            <a:r>
              <a:rPr lang="en-US" sz="2400" dirty="0">
                <a:latin typeface="Garamond" panose="02020404030301010803" pitchFamily="18" charset="0"/>
              </a:rPr>
              <a:t>be as popular as other server software.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Developers and system administrators often find exploitable bugs in server applications and publish the information on bug tracking and security related websites such as the </a:t>
            </a:r>
            <a:r>
              <a:rPr lang="en-US" sz="2400" dirty="0" err="1">
                <a:latin typeface="Garamond" panose="02020404030301010803" pitchFamily="18" charset="0"/>
              </a:rPr>
              <a:t>Bugtraq</a:t>
            </a:r>
            <a:r>
              <a:rPr lang="en-US" sz="2400" dirty="0">
                <a:latin typeface="Garamond" panose="02020404030301010803" pitchFamily="18" charset="0"/>
              </a:rPr>
              <a:t> mailing list (http://www.securityfocus.com) or the Computer Emergency Response Team (CERT) website (http://www.cert.org).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Garamond" panose="02020404030301010803" pitchFamily="18" charset="0"/>
                <a:hlinkClick r:id="rId2"/>
              </a:rPr>
              <a:t>/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Vulnerability Classification – Default Installation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Garamond" panose="02020404030301010803" pitchFamily="18" charset="0"/>
              </a:rPr>
              <a:t>A buffer overflow occurs when a program or process tries to store more data in a </a:t>
            </a:r>
            <a:r>
              <a:rPr lang="en-US" sz="2200" dirty="0" smtClean="0">
                <a:latin typeface="Garamond" panose="02020404030301010803" pitchFamily="18" charset="0"/>
              </a:rPr>
              <a:t>buffer (</a:t>
            </a:r>
            <a:r>
              <a:rPr lang="en-US" sz="2200" dirty="0">
                <a:latin typeface="Garamond" panose="02020404030301010803" pitchFamily="18" charset="0"/>
              </a:rPr>
              <a:t>temporary data storage area) than it was intended to hold.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Since </a:t>
            </a:r>
            <a:r>
              <a:rPr lang="en-US" sz="2200" dirty="0">
                <a:latin typeface="Garamond" panose="02020404030301010803" pitchFamily="18" charset="0"/>
              </a:rPr>
              <a:t>buffers are created to contain </a:t>
            </a:r>
            <a:r>
              <a:rPr lang="en-US" sz="2200" dirty="0" smtClean="0">
                <a:latin typeface="Garamond" panose="02020404030301010803" pitchFamily="18" charset="0"/>
              </a:rPr>
              <a:t>a finite </a:t>
            </a:r>
            <a:r>
              <a:rPr lang="en-US" sz="2200" dirty="0">
                <a:latin typeface="Garamond" panose="02020404030301010803" pitchFamily="18" charset="0"/>
              </a:rPr>
              <a:t>amount of data, the extra information - which has to go somewhere - can overflow </a:t>
            </a:r>
            <a:r>
              <a:rPr lang="en-US" sz="2200" dirty="0" smtClean="0">
                <a:latin typeface="Garamond" panose="02020404030301010803" pitchFamily="18" charset="0"/>
              </a:rPr>
              <a:t>into adjacent </a:t>
            </a:r>
            <a:r>
              <a:rPr lang="en-US" sz="2200" dirty="0">
                <a:latin typeface="Garamond" panose="02020404030301010803" pitchFamily="18" charset="0"/>
              </a:rPr>
              <a:t>buffers, corrupting or overwriting the valid data held in them.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Although </a:t>
            </a:r>
            <a:r>
              <a:rPr lang="en-US" sz="2200" dirty="0">
                <a:latin typeface="Garamond" panose="02020404030301010803" pitchFamily="18" charset="0"/>
              </a:rPr>
              <a:t>it may </a:t>
            </a:r>
            <a:r>
              <a:rPr lang="en-US" sz="2200" dirty="0" smtClean="0">
                <a:latin typeface="Garamond" panose="02020404030301010803" pitchFamily="18" charset="0"/>
              </a:rPr>
              <a:t>occur accidentally </a:t>
            </a:r>
            <a:r>
              <a:rPr lang="en-US" sz="2200" dirty="0">
                <a:latin typeface="Garamond" panose="02020404030301010803" pitchFamily="18" charset="0"/>
              </a:rPr>
              <a:t>through programming error, buffer overflow is an increasingly common type </a:t>
            </a:r>
            <a:r>
              <a:rPr lang="en-US" sz="2200" dirty="0" smtClean="0">
                <a:latin typeface="Garamond" panose="02020404030301010803" pitchFamily="18" charset="0"/>
              </a:rPr>
              <a:t>of security </a:t>
            </a:r>
            <a:r>
              <a:rPr lang="en-US" sz="2200" dirty="0">
                <a:latin typeface="Garamond" panose="02020404030301010803" pitchFamily="18" charset="0"/>
              </a:rPr>
              <a:t>attack on data integrity.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In </a:t>
            </a:r>
            <a:r>
              <a:rPr lang="en-US" sz="2200" dirty="0">
                <a:latin typeface="Garamond" panose="02020404030301010803" pitchFamily="18" charset="0"/>
              </a:rPr>
              <a:t>buffer overflow attacks, the extra data may contain </a:t>
            </a:r>
            <a:r>
              <a:rPr lang="en-US" sz="2200" dirty="0" smtClean="0">
                <a:latin typeface="Garamond" panose="02020404030301010803" pitchFamily="18" charset="0"/>
              </a:rPr>
              <a:t>codes designed </a:t>
            </a:r>
            <a:r>
              <a:rPr lang="en-US" sz="2200" dirty="0">
                <a:latin typeface="Garamond" panose="02020404030301010803" pitchFamily="18" charset="0"/>
              </a:rPr>
              <a:t>to trigger specific actions, in effect sending new instructions to the attacked </a:t>
            </a:r>
            <a:r>
              <a:rPr lang="en-US" sz="2200" dirty="0" smtClean="0">
                <a:latin typeface="Garamond" panose="02020404030301010803" pitchFamily="18" charset="0"/>
              </a:rPr>
              <a:t>computer that </a:t>
            </a:r>
            <a:r>
              <a:rPr lang="en-US" sz="2200" dirty="0">
                <a:latin typeface="Garamond" panose="02020404030301010803" pitchFamily="18" charset="0"/>
              </a:rPr>
              <a:t>could, for example, damage the user's files, change data, or disclose confidential information</a:t>
            </a:r>
            <a:r>
              <a:rPr lang="en-US" sz="2200" dirty="0" smtClean="0">
                <a:latin typeface="Garamond" panose="020204040303010108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latin typeface="Garamond" panose="02020404030301010803" pitchFamily="18" charset="0"/>
                <a:hlinkClick r:id="rId2"/>
              </a:rPr>
              <a:t>https://www.imperva.com/learn/application-security/buffer-overflow</a:t>
            </a:r>
            <a:r>
              <a:rPr lang="en-US" sz="2200" dirty="0" smtClean="0">
                <a:latin typeface="Garamond" panose="02020404030301010803" pitchFamily="18" charset="0"/>
                <a:hlinkClick r:id="rId2"/>
              </a:rPr>
              <a:t>/</a:t>
            </a:r>
            <a:r>
              <a:rPr lang="en-US" sz="2200" dirty="0" smtClean="0">
                <a:latin typeface="Garamond" panose="02020404030301010803" pitchFamily="18" charset="0"/>
              </a:rPr>
              <a:t> </a:t>
            </a:r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Vulnerability Classification – Buffer Overflow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A </a:t>
            </a:r>
            <a:r>
              <a:rPr lang="en-US" sz="2200" dirty="0">
                <a:latin typeface="Garamond" panose="02020404030301010803" pitchFamily="18" charset="0"/>
              </a:rPr>
              <a:t>patch is a piece of software designed to update a computer program </a:t>
            </a:r>
            <a:r>
              <a:rPr lang="en-US" sz="2200" dirty="0" smtClean="0">
                <a:latin typeface="Garamond" panose="02020404030301010803" pitchFamily="18" charset="0"/>
              </a:rPr>
              <a:t>or its </a:t>
            </a:r>
            <a:r>
              <a:rPr lang="en-US" sz="2200" dirty="0">
                <a:latin typeface="Garamond" panose="02020404030301010803" pitchFamily="18" charset="0"/>
              </a:rPr>
              <a:t>supporting data, to fix or improve it.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This </a:t>
            </a:r>
            <a:r>
              <a:rPr lang="en-US" sz="2200" dirty="0">
                <a:latin typeface="Garamond" panose="02020404030301010803" pitchFamily="18" charset="0"/>
              </a:rPr>
              <a:t>includes fixing security vulnerabilities and other bugs</a:t>
            </a:r>
            <a:r>
              <a:rPr lang="en-US" sz="2200" dirty="0" smtClean="0">
                <a:latin typeface="Garamond" panose="02020404030301010803" pitchFamily="18" charset="0"/>
              </a:rPr>
              <a:t>, with </a:t>
            </a:r>
            <a:r>
              <a:rPr lang="en-US" sz="2200" dirty="0">
                <a:latin typeface="Garamond" panose="02020404030301010803" pitchFamily="18" charset="0"/>
              </a:rPr>
              <a:t>such patches usually called </a:t>
            </a:r>
            <a:r>
              <a:rPr lang="en-US" sz="2200" dirty="0" smtClean="0">
                <a:latin typeface="Garamond" panose="02020404030301010803" pitchFamily="18" charset="0"/>
              </a:rPr>
              <a:t>bug </a:t>
            </a:r>
            <a:r>
              <a:rPr lang="en-US" sz="2200" dirty="0">
                <a:latin typeface="Garamond" panose="02020404030301010803" pitchFamily="18" charset="0"/>
              </a:rPr>
              <a:t>fixes, and improving the usability or </a:t>
            </a:r>
            <a:r>
              <a:rPr lang="en-US" sz="2200" dirty="0" smtClean="0">
                <a:latin typeface="Garamond" panose="02020404030301010803" pitchFamily="18" charset="0"/>
              </a:rPr>
              <a:t>performance.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Although </a:t>
            </a:r>
            <a:r>
              <a:rPr lang="en-US" sz="2200" dirty="0">
                <a:latin typeface="Garamond" panose="02020404030301010803" pitchFamily="18" charset="0"/>
              </a:rPr>
              <a:t>meant to fix problems, poorly designed patches can sometimes introduce </a:t>
            </a:r>
            <a:r>
              <a:rPr lang="en-US" sz="2200" dirty="0" smtClean="0">
                <a:latin typeface="Garamond" panose="02020404030301010803" pitchFamily="18" charset="0"/>
              </a:rPr>
              <a:t>new problems</a:t>
            </a:r>
            <a:r>
              <a:rPr lang="en-US" sz="2200" dirty="0">
                <a:latin typeface="Garamond" panose="02020404030301010803" pitchFamily="18" charset="0"/>
              </a:rPr>
              <a:t>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Server </a:t>
            </a:r>
            <a:r>
              <a:rPr lang="en-US" sz="2200" dirty="0">
                <a:latin typeface="Garamond" panose="02020404030301010803" pitchFamily="18" charset="0"/>
              </a:rPr>
              <a:t>applications which languish unpatched by developers or administrators who </a:t>
            </a:r>
            <a:r>
              <a:rPr lang="en-US" sz="2200" dirty="0" smtClean="0">
                <a:latin typeface="Garamond" panose="02020404030301010803" pitchFamily="18" charset="0"/>
              </a:rPr>
              <a:t>fail to </a:t>
            </a:r>
            <a:r>
              <a:rPr lang="en-US" sz="2200" dirty="0">
                <a:latin typeface="Garamond" panose="02020404030301010803" pitchFamily="18" charset="0"/>
              </a:rPr>
              <a:t>patch their systems leave this as one of the most exploited vulnerabilities</a:t>
            </a:r>
            <a:r>
              <a:rPr lang="en-US" sz="2200" dirty="0" smtClean="0">
                <a:latin typeface="Garamond" panose="020204040303010108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 err="1" smtClean="0">
                <a:latin typeface="Garamond" panose="02020404030301010803" pitchFamily="18" charset="0"/>
                <a:hlinkClick r:id="rId2"/>
              </a:rPr>
              <a:t>Wannacry</a:t>
            </a:r>
            <a:r>
              <a:rPr lang="en-US" sz="2200" dirty="0" smtClean="0">
                <a:latin typeface="Garamond" panose="02020404030301010803" pitchFamily="18" charset="0"/>
                <a:hlinkClick r:id="rId2"/>
              </a:rPr>
              <a:t> Ransomware</a:t>
            </a:r>
            <a:r>
              <a:rPr lang="en-US" sz="2200" dirty="0" smtClean="0">
                <a:latin typeface="Garamond" panose="02020404030301010803" pitchFamily="18" charset="0"/>
              </a:rPr>
              <a:t> </a:t>
            </a:r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Vulnerability Classification – Unpatched Servers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To </a:t>
            </a:r>
            <a:r>
              <a:rPr lang="en-US" sz="2200" dirty="0">
                <a:latin typeface="Garamond" panose="02020404030301010803" pitchFamily="18" charset="0"/>
              </a:rPr>
              <a:t>leave the default passwords or keys in services that have </a:t>
            </a:r>
            <a:r>
              <a:rPr lang="en-US" sz="2200" dirty="0" smtClean="0">
                <a:latin typeface="Garamond" panose="02020404030301010803" pitchFamily="18" charset="0"/>
              </a:rPr>
              <a:t>such authentication </a:t>
            </a:r>
            <a:r>
              <a:rPr lang="en-US" sz="2200" dirty="0">
                <a:latin typeface="Garamond" panose="02020404030301010803" pitchFamily="18" charset="0"/>
              </a:rPr>
              <a:t>methods built into them.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For </a:t>
            </a:r>
            <a:r>
              <a:rPr lang="en-US" sz="2200" dirty="0">
                <a:latin typeface="Garamond" panose="02020404030301010803" pitchFamily="18" charset="0"/>
              </a:rPr>
              <a:t>example, some databases leave </a:t>
            </a:r>
            <a:r>
              <a:rPr lang="en-US" sz="2200" dirty="0" smtClean="0">
                <a:latin typeface="Garamond" panose="02020404030301010803" pitchFamily="18" charset="0"/>
              </a:rPr>
              <a:t>default administration </a:t>
            </a:r>
            <a:r>
              <a:rPr lang="en-US" sz="2200" dirty="0">
                <a:latin typeface="Garamond" panose="02020404030301010803" pitchFamily="18" charset="0"/>
              </a:rPr>
              <a:t>passwords under the assumption that the system administrator will change </a:t>
            </a:r>
            <a:r>
              <a:rPr lang="en-US" sz="2200" dirty="0" smtClean="0">
                <a:latin typeface="Garamond" panose="02020404030301010803" pitchFamily="18" charset="0"/>
              </a:rPr>
              <a:t>this immediately </a:t>
            </a:r>
            <a:r>
              <a:rPr lang="en-US" sz="2200" dirty="0">
                <a:latin typeface="Garamond" panose="02020404030301010803" pitchFamily="18" charset="0"/>
              </a:rPr>
              <a:t>upon configuration.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Even </a:t>
            </a:r>
            <a:r>
              <a:rPr lang="en-US" sz="2200" dirty="0">
                <a:latin typeface="Garamond" panose="02020404030301010803" pitchFamily="18" charset="0"/>
              </a:rPr>
              <a:t>an inexperienced cracker can use the widely-known </a:t>
            </a:r>
            <a:r>
              <a:rPr lang="en-US" sz="2200" dirty="0" smtClean="0">
                <a:latin typeface="Garamond" panose="02020404030301010803" pitchFamily="18" charset="0"/>
              </a:rPr>
              <a:t>default password </a:t>
            </a:r>
            <a:r>
              <a:rPr lang="en-US" sz="2200" dirty="0">
                <a:latin typeface="Garamond" panose="02020404030301010803" pitchFamily="18" charset="0"/>
              </a:rPr>
              <a:t>to gain administrative privileges to the database</a:t>
            </a:r>
            <a:r>
              <a:rPr lang="en-US" sz="2200" dirty="0" smtClean="0">
                <a:latin typeface="Garamond" panose="02020404030301010803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Garamond" panose="02020404030301010803" pitchFamily="18" charset="0"/>
                <a:hlinkClick r:id="rId2"/>
              </a:rPr>
              <a:t>https://</a:t>
            </a:r>
            <a:r>
              <a:rPr lang="en-US" sz="2200" dirty="0" smtClean="0">
                <a:latin typeface="Garamond" panose="02020404030301010803" pitchFamily="18" charset="0"/>
                <a:hlinkClick r:id="rId2"/>
              </a:rPr>
              <a:t>us-cert.cisa.gov/ncas/alerts/TA13-175A</a:t>
            </a:r>
            <a:r>
              <a:rPr lang="en-US" sz="2200" dirty="0" smtClean="0">
                <a:latin typeface="Garamond" panose="02020404030301010803" pitchFamily="18" charset="0"/>
              </a:rPr>
              <a:t> </a:t>
            </a:r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Vulnerability Classification – Default Passwords 	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Garamond" panose="02020404030301010803" pitchFamily="18" charset="0"/>
              </a:rPr>
              <a:t>Active Assessment:</a:t>
            </a:r>
            <a:r>
              <a:rPr lang="en-US" sz="2800" dirty="0">
                <a:latin typeface="Garamond" panose="02020404030301010803" pitchFamily="18" charset="0"/>
              </a:rPr>
              <a:t> Scans the network using any network scanner to find hosts, services </a:t>
            </a:r>
            <a:r>
              <a:rPr lang="en-US" sz="2800" dirty="0" smtClean="0">
                <a:latin typeface="Garamond" panose="02020404030301010803" pitchFamily="18" charset="0"/>
              </a:rPr>
              <a:t>and vulnerabilities</a:t>
            </a:r>
            <a:r>
              <a:rPr lang="en-US" sz="2800" dirty="0">
                <a:latin typeface="Garamond" panose="020204040303010108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b="1" dirty="0">
                <a:latin typeface="Garamond" panose="02020404030301010803" pitchFamily="18" charset="0"/>
              </a:rPr>
              <a:t>Passive Assessment: </a:t>
            </a:r>
            <a:r>
              <a:rPr lang="en-US" sz="2800" dirty="0">
                <a:latin typeface="Garamond" panose="02020404030301010803" pitchFamily="18" charset="0"/>
              </a:rPr>
              <a:t>This is a technique that sniffs the network traffic to find out active systems</a:t>
            </a:r>
            <a:r>
              <a:rPr lang="en-US" sz="2800" dirty="0" smtClean="0">
                <a:latin typeface="Garamond" panose="02020404030301010803" pitchFamily="18" charset="0"/>
              </a:rPr>
              <a:t>, network </a:t>
            </a:r>
            <a:r>
              <a:rPr lang="en-US" sz="2800" dirty="0">
                <a:latin typeface="Garamond" panose="02020404030301010803" pitchFamily="18" charset="0"/>
              </a:rPr>
              <a:t>services, applications and vulnerabilities present.</a:t>
            </a:r>
          </a:p>
          <a:p>
            <a:pPr marL="0" indent="0" algn="just">
              <a:buNone/>
            </a:pPr>
            <a:r>
              <a:rPr lang="en-US" sz="2800" b="1" dirty="0">
                <a:latin typeface="Garamond" panose="02020404030301010803" pitchFamily="18" charset="0"/>
              </a:rPr>
              <a:t>Host based Assessment:</a:t>
            </a:r>
            <a:r>
              <a:rPr lang="en-US" sz="2800" dirty="0">
                <a:latin typeface="Garamond" panose="02020404030301010803" pitchFamily="18" charset="0"/>
              </a:rPr>
              <a:t> This is a sort of security check carried out through a configuration </a:t>
            </a:r>
            <a:r>
              <a:rPr lang="en-US" sz="2800" dirty="0" smtClean="0">
                <a:latin typeface="Garamond" panose="02020404030301010803" pitchFamily="18" charset="0"/>
              </a:rPr>
              <a:t>level test </a:t>
            </a:r>
            <a:r>
              <a:rPr lang="en-US" sz="2800" dirty="0">
                <a:latin typeface="Garamond" panose="02020404030301010803" pitchFamily="18" charset="0"/>
              </a:rPr>
              <a:t>through command line.</a:t>
            </a:r>
          </a:p>
          <a:p>
            <a:pPr marL="0" indent="0" algn="just">
              <a:buNone/>
            </a:pPr>
            <a:r>
              <a:rPr lang="en-US" sz="2800" b="1" dirty="0">
                <a:latin typeface="Garamond" panose="02020404030301010803" pitchFamily="18" charset="0"/>
              </a:rPr>
              <a:t>Internal Assessment: </a:t>
            </a:r>
            <a:r>
              <a:rPr lang="en-US" sz="2800" dirty="0">
                <a:latin typeface="Garamond" panose="02020404030301010803" pitchFamily="18" charset="0"/>
              </a:rPr>
              <a:t>This is a technique to scan the internal infrastructure to find out the </a:t>
            </a:r>
            <a:r>
              <a:rPr lang="en-US" sz="2800" dirty="0" smtClean="0">
                <a:latin typeface="Garamond" panose="02020404030301010803" pitchFamily="18" charset="0"/>
              </a:rPr>
              <a:t>exploit and </a:t>
            </a:r>
            <a:r>
              <a:rPr lang="en-US" sz="2800" dirty="0">
                <a:latin typeface="Garamond" panose="02020404030301010803" pitchFamily="18" charset="0"/>
              </a:rPr>
              <a:t>vulnerabilities.</a:t>
            </a:r>
          </a:p>
          <a:p>
            <a:pPr marL="0" indent="0" algn="just">
              <a:buNone/>
            </a:pP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Type of VA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External </a:t>
            </a:r>
            <a:r>
              <a:rPr lang="en-US" sz="2400" b="1" dirty="0">
                <a:latin typeface="Garamond" panose="02020404030301010803" pitchFamily="18" charset="0"/>
              </a:rPr>
              <a:t>Assessment: </a:t>
            </a:r>
            <a:r>
              <a:rPr lang="en-US" sz="2400" dirty="0">
                <a:latin typeface="Garamond" panose="02020404030301010803" pitchFamily="18" charset="0"/>
              </a:rPr>
              <a:t>This is used to assess the network from a hacker point of view to find </a:t>
            </a:r>
            <a:r>
              <a:rPr lang="en-US" sz="2400" dirty="0" smtClean="0">
                <a:latin typeface="Garamond" panose="02020404030301010803" pitchFamily="18" charset="0"/>
              </a:rPr>
              <a:t>out what </a:t>
            </a:r>
            <a:r>
              <a:rPr lang="en-US" sz="2400" dirty="0">
                <a:latin typeface="Garamond" panose="02020404030301010803" pitchFamily="18" charset="0"/>
              </a:rPr>
              <a:t>exploits and vulnerabilities are available to the outside world.</a:t>
            </a:r>
          </a:p>
          <a:p>
            <a:pPr marL="0" indent="0" algn="just">
              <a:buNone/>
            </a:pPr>
            <a:r>
              <a:rPr lang="en-US" sz="2400" b="1" dirty="0">
                <a:latin typeface="Garamond" panose="02020404030301010803" pitchFamily="18" charset="0"/>
              </a:rPr>
              <a:t>Application Assessment: </a:t>
            </a:r>
            <a:r>
              <a:rPr lang="en-US" sz="2400" dirty="0">
                <a:latin typeface="Garamond" panose="02020404030301010803" pitchFamily="18" charset="0"/>
              </a:rPr>
              <a:t>This tests the web server infrastructure for any misconfiguration</a:t>
            </a:r>
            <a:r>
              <a:rPr lang="en-US" sz="2400" dirty="0" smtClean="0">
                <a:latin typeface="Garamond" panose="02020404030301010803" pitchFamily="18" charset="0"/>
              </a:rPr>
              <a:t>, outdated </a:t>
            </a:r>
            <a:r>
              <a:rPr lang="en-US" sz="2400" dirty="0">
                <a:latin typeface="Garamond" panose="02020404030301010803" pitchFamily="18" charset="0"/>
              </a:rPr>
              <a:t>content and known vulnerabilities.</a:t>
            </a:r>
          </a:p>
          <a:p>
            <a:pPr marL="0" indent="0" algn="just">
              <a:buNone/>
            </a:pPr>
            <a:r>
              <a:rPr lang="en-US" sz="2400" b="1" dirty="0">
                <a:latin typeface="Garamond" panose="02020404030301010803" pitchFamily="18" charset="0"/>
              </a:rPr>
              <a:t>Network Assessment</a:t>
            </a:r>
            <a:r>
              <a:rPr lang="en-US" sz="2400" dirty="0">
                <a:latin typeface="Garamond" panose="02020404030301010803" pitchFamily="18" charset="0"/>
              </a:rPr>
              <a:t>: This determines the possible network security attacks that may occur </a:t>
            </a:r>
            <a:r>
              <a:rPr lang="en-US" sz="2400" dirty="0" smtClean="0">
                <a:latin typeface="Garamond" panose="02020404030301010803" pitchFamily="18" charset="0"/>
              </a:rPr>
              <a:t>on the </a:t>
            </a:r>
            <a:r>
              <a:rPr lang="en-US" sz="2400" dirty="0">
                <a:latin typeface="Garamond" panose="02020404030301010803" pitchFamily="18" charset="0"/>
              </a:rPr>
              <a:t>organization system.</a:t>
            </a:r>
          </a:p>
          <a:p>
            <a:pPr marL="0" indent="0" algn="just">
              <a:buNone/>
            </a:pPr>
            <a:r>
              <a:rPr lang="en-US" sz="2400" b="1" dirty="0">
                <a:latin typeface="Garamond" panose="02020404030301010803" pitchFamily="18" charset="0"/>
              </a:rPr>
              <a:t>Wireless network Assessment: </a:t>
            </a:r>
            <a:r>
              <a:rPr lang="en-US" sz="2400" dirty="0">
                <a:latin typeface="Garamond" panose="02020404030301010803" pitchFamily="18" charset="0"/>
              </a:rPr>
              <a:t>This determines and tracks all the wireless network prevalent </a:t>
            </a:r>
            <a:r>
              <a:rPr lang="en-US" sz="2400" dirty="0" smtClean="0">
                <a:latin typeface="Garamond" panose="02020404030301010803" pitchFamily="18" charset="0"/>
              </a:rPr>
              <a:t>at the </a:t>
            </a:r>
            <a:r>
              <a:rPr lang="en-US" sz="2400" dirty="0">
                <a:latin typeface="Garamond" panose="02020404030301010803" pitchFamily="18" charset="0"/>
              </a:rPr>
              <a:t>client side.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Type of VA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Garamond" panose="02020404030301010803" pitchFamily="18" charset="0"/>
              </a:rPr>
              <a:t>Reviewing </a:t>
            </a:r>
            <a:r>
              <a:rPr lang="en-US" sz="2000" dirty="0">
                <a:latin typeface="Garamond" panose="02020404030301010803" pitchFamily="18" charset="0"/>
              </a:rPr>
              <a:t>appropriate policies and </a:t>
            </a:r>
            <a:r>
              <a:rPr lang="en-US" sz="2000" dirty="0" smtClean="0">
                <a:latin typeface="Garamond" panose="02020404030301010803" pitchFamily="18" charset="0"/>
              </a:rPr>
              <a:t>procedure </a:t>
            </a:r>
            <a:r>
              <a:rPr lang="en-US" sz="2000" dirty="0">
                <a:latin typeface="Garamond" panose="02020404030301010803" pitchFamily="18" charset="0"/>
              </a:rPr>
              <a:t>of </a:t>
            </a:r>
            <a:r>
              <a:rPr lang="en-US" sz="2000" dirty="0" smtClean="0">
                <a:latin typeface="Garamond" panose="02020404030301010803" pitchFamily="18" charset="0"/>
              </a:rPr>
              <a:t>the systems </a:t>
            </a:r>
            <a:r>
              <a:rPr lang="en-US" sz="2000" dirty="0">
                <a:latin typeface="Garamond" panose="02020404030301010803" pitchFamily="18" charset="0"/>
              </a:rPr>
              <a:t>being assessed, interviewing system administrators, and security scanning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n-US" sz="2000" b="1" dirty="0" smtClean="0">
                <a:latin typeface="Garamond" panose="02020404030301010803" pitchFamily="18" charset="0"/>
              </a:rPr>
              <a:t>Steps: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STEP 1. Defining and classifying network or system resources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STEP 2. Assigning relative levels of importance to the resources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STEP 3. Identifying potential threats to each resource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STEP 4. Developing a strategy to deal with the most serious potential problems first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STEP 5. Defining and implementing ways to minimize the consequences if an attack occurs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n-US" sz="2000" b="1" dirty="0" smtClean="0">
                <a:latin typeface="Garamond" panose="02020404030301010803" pitchFamily="18" charset="0"/>
              </a:rPr>
              <a:t>Tasks: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Use vulnerability assessment tools</a:t>
            </a:r>
          </a:p>
          <a:p>
            <a:pPr algn="just"/>
            <a:r>
              <a:rPr lang="en-US" sz="2000" dirty="0" smtClean="0">
                <a:latin typeface="Garamond" panose="02020404030301010803" pitchFamily="18" charset="0"/>
              </a:rPr>
              <a:t>Check </a:t>
            </a:r>
            <a:r>
              <a:rPr lang="en-US" sz="2000" dirty="0">
                <a:latin typeface="Garamond" panose="02020404030301010803" pitchFamily="18" charset="0"/>
              </a:rPr>
              <a:t>for misconfigured web servers, mail servers, firewalls, etc.</a:t>
            </a:r>
          </a:p>
          <a:p>
            <a:pPr algn="just"/>
            <a:r>
              <a:rPr lang="en-US" sz="2000" dirty="0" smtClean="0">
                <a:latin typeface="Garamond" panose="02020404030301010803" pitchFamily="18" charset="0"/>
              </a:rPr>
              <a:t>Search </a:t>
            </a:r>
            <a:r>
              <a:rPr lang="en-US" sz="2000" dirty="0">
                <a:latin typeface="Garamond" panose="02020404030301010803" pitchFamily="18" charset="0"/>
              </a:rPr>
              <a:t>the web for more postings about the company’s vulnerabilities</a:t>
            </a:r>
          </a:p>
          <a:p>
            <a:pPr algn="just"/>
            <a:r>
              <a:rPr lang="en-US" sz="2000" dirty="0" smtClean="0">
                <a:latin typeface="Garamond" panose="02020404030301010803" pitchFamily="18" charset="0"/>
              </a:rPr>
              <a:t>Search </a:t>
            </a:r>
            <a:r>
              <a:rPr lang="en-US" sz="2000" dirty="0">
                <a:latin typeface="Garamond" panose="02020404030301010803" pitchFamily="18" charset="0"/>
              </a:rPr>
              <a:t>at underground websites for more postings about the company’s vulnerabilities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How to conduct VA?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259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Information Systems </a:t>
            </a:r>
            <a:r>
              <a:rPr lang="en-US" sz="3600" dirty="0" smtClean="0">
                <a:latin typeface="Garamond" panose="02020404030301010803" pitchFamily="18" charset="0"/>
              </a:rPr>
              <a:t>Audit vs. </a:t>
            </a:r>
            <a:r>
              <a:rPr lang="en-US" sz="3600" dirty="0">
                <a:latin typeface="Garamond" panose="02020404030301010803" pitchFamily="18" charset="0"/>
              </a:rPr>
              <a:t>Information Security </a:t>
            </a:r>
            <a:r>
              <a:rPr lang="en-US" sz="3600" dirty="0" smtClean="0">
                <a:latin typeface="Garamond" panose="02020404030301010803" pitchFamily="18" charset="0"/>
              </a:rPr>
              <a:t> Audit</a:t>
            </a:r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Scope of the Audit</a:t>
            </a:r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Constraints of the Security Audit</a:t>
            </a:r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Types of </a:t>
            </a:r>
            <a:r>
              <a:rPr lang="en-US" sz="3600" dirty="0" smtClean="0">
                <a:latin typeface="Garamond" panose="02020404030301010803" pitchFamily="18" charset="0"/>
              </a:rPr>
              <a:t>Security Audits</a:t>
            </a:r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Information Security Audit Methodology</a:t>
            </a:r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Security Testing Frameworks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Audit Process</a:t>
            </a:r>
          </a:p>
          <a:p>
            <a:r>
              <a:rPr lang="en-US" sz="3600" dirty="0" smtClean="0">
                <a:latin typeface="Garamond" panose="02020404030301010803" pitchFamily="18" charset="0"/>
              </a:rPr>
              <a:t>Auditing Security Practices</a:t>
            </a:r>
            <a:endParaRPr lang="en-US" sz="36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3600" dirty="0" smtClean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Outline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101178"/>
              </p:ext>
            </p:extLst>
          </p:nvPr>
        </p:nvGraphicFramePr>
        <p:xfrm>
          <a:off x="457200" y="762000"/>
          <a:ext cx="8305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VA Phases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>
                <a:latin typeface="Garamond" panose="02020404030301010803" pitchFamily="18" charset="0"/>
              </a:rPr>
              <a:t>Capabilities</a:t>
            </a:r>
          </a:p>
          <a:p>
            <a:pPr lvl="1" algn="just"/>
            <a:r>
              <a:rPr lang="en-US" dirty="0">
                <a:latin typeface="Garamond" panose="02020404030301010803" pitchFamily="18" charset="0"/>
              </a:rPr>
              <a:t>Locating nodes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Performing </a:t>
            </a:r>
            <a:r>
              <a:rPr lang="en-US" dirty="0">
                <a:latin typeface="Garamond" panose="02020404030301010803" pitchFamily="18" charset="0"/>
              </a:rPr>
              <a:t>service discoveries on them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Testing </a:t>
            </a:r>
            <a:r>
              <a:rPr lang="en-US" dirty="0">
                <a:latin typeface="Garamond" panose="02020404030301010803" pitchFamily="18" charset="0"/>
              </a:rPr>
              <a:t>those services for known security </a:t>
            </a:r>
            <a:r>
              <a:rPr lang="en-US" dirty="0" smtClean="0">
                <a:latin typeface="Garamond" panose="02020404030301010803" pitchFamily="18" charset="0"/>
              </a:rPr>
              <a:t>holes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Auditors </a:t>
            </a:r>
            <a:r>
              <a:rPr lang="en-US" dirty="0">
                <a:latin typeface="Garamond" panose="02020404030301010803" pitchFamily="18" charset="0"/>
              </a:rPr>
              <a:t>have identified and verified the </a:t>
            </a:r>
            <a:r>
              <a:rPr lang="en-US" dirty="0" smtClean="0">
                <a:latin typeface="Garamond" panose="02020404030301010803" pitchFamily="18" charset="0"/>
              </a:rPr>
              <a:t>vulnerabilities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perform in-depth analysis </a:t>
            </a:r>
            <a:r>
              <a:rPr lang="en-US" dirty="0">
                <a:latin typeface="Garamond" panose="02020404030301010803" pitchFamily="18" charset="0"/>
              </a:rPr>
              <a:t>of all the assembled data. </a:t>
            </a:r>
            <a:endParaRPr lang="en-US" dirty="0" smtClean="0">
              <a:latin typeface="Garamond" panose="02020404030301010803" pitchFamily="18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Goal </a:t>
            </a:r>
            <a:r>
              <a:rPr lang="en-US" dirty="0" smtClean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Garamond" panose="02020404030301010803" pitchFamily="18" charset="0"/>
              </a:rPr>
              <a:t>to </a:t>
            </a:r>
            <a:r>
              <a:rPr lang="en-US" dirty="0">
                <a:latin typeface="Garamond" panose="02020404030301010803" pitchFamily="18" charset="0"/>
              </a:rPr>
              <a:t>identify systemic </a:t>
            </a:r>
            <a:r>
              <a:rPr lang="en-US" dirty="0" smtClean="0">
                <a:latin typeface="Garamond" panose="02020404030301010803" pitchFamily="18" charset="0"/>
              </a:rPr>
              <a:t>causes, formulate </a:t>
            </a:r>
            <a:r>
              <a:rPr lang="en-US" dirty="0">
                <a:latin typeface="Garamond" panose="02020404030301010803" pitchFamily="18" charset="0"/>
              </a:rPr>
              <a:t>plans to remedy each </a:t>
            </a:r>
            <a:r>
              <a:rPr lang="en-US" dirty="0" smtClean="0">
                <a:latin typeface="Garamond" panose="02020404030301010803" pitchFamily="18" charset="0"/>
              </a:rPr>
              <a:t>cause.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These </a:t>
            </a:r>
            <a:r>
              <a:rPr lang="en-US" dirty="0">
                <a:latin typeface="Garamond" panose="02020404030301010803" pitchFamily="18" charset="0"/>
              </a:rPr>
              <a:t>plans are the basis of the strategic </a:t>
            </a:r>
            <a:r>
              <a:rPr lang="en-US" dirty="0" smtClean="0">
                <a:latin typeface="Garamond" panose="02020404030301010803" pitchFamily="18" charset="0"/>
              </a:rPr>
              <a:t>recommendations that </a:t>
            </a:r>
            <a:r>
              <a:rPr lang="en-US" dirty="0">
                <a:latin typeface="Garamond" panose="02020404030301010803" pitchFamily="18" charset="0"/>
              </a:rPr>
              <a:t>they bring before the business’ executives. 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IT </a:t>
            </a:r>
            <a:r>
              <a:rPr lang="en-US" dirty="0">
                <a:latin typeface="Garamond" panose="02020404030301010803" pitchFamily="18" charset="0"/>
              </a:rPr>
              <a:t>department or the consultants work alongside the executives to fix those problem areas. </a:t>
            </a:r>
            <a:endParaRPr lang="en-US" dirty="0" smtClean="0">
              <a:latin typeface="Garamond" panose="02020404030301010803" pitchFamily="18" charset="0"/>
            </a:endParaRP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Once the </a:t>
            </a:r>
            <a:r>
              <a:rPr lang="en-US" dirty="0">
                <a:latin typeface="Garamond" panose="02020404030301010803" pitchFamily="18" charset="0"/>
              </a:rPr>
              <a:t>business rectifies vulnerabilities, they can direct their attention to upgrading or transitioning </a:t>
            </a:r>
            <a:r>
              <a:rPr lang="en-US" dirty="0" smtClean="0">
                <a:latin typeface="Garamond" panose="02020404030301010803" pitchFamily="18" charset="0"/>
              </a:rPr>
              <a:t>the network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VA – Key Aspect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400" b="1" dirty="0">
                <a:latin typeface="Garamond" panose="02020404030301010803" pitchFamily="18" charset="0"/>
              </a:rPr>
              <a:t>Host based VA tools</a:t>
            </a:r>
          </a:p>
          <a:p>
            <a:pPr lvl="1" algn="just"/>
            <a:r>
              <a:rPr lang="en-US" sz="4000" dirty="0" smtClean="0">
                <a:latin typeface="Garamond" panose="02020404030301010803" pitchFamily="18" charset="0"/>
              </a:rPr>
              <a:t>find </a:t>
            </a:r>
            <a:r>
              <a:rPr lang="en-US" sz="4000" dirty="0">
                <a:latin typeface="Garamond" panose="02020404030301010803" pitchFamily="18" charset="0"/>
              </a:rPr>
              <a:t>and identify the OS running on a particular host computer and tests it for </a:t>
            </a:r>
            <a:r>
              <a:rPr lang="en-US" sz="4000" dirty="0" smtClean="0">
                <a:latin typeface="Garamond" panose="02020404030301010803" pitchFamily="18" charset="0"/>
              </a:rPr>
              <a:t>known </a:t>
            </a:r>
            <a:r>
              <a:rPr lang="en-US" sz="4400" dirty="0" smtClean="0">
                <a:latin typeface="Garamond" panose="02020404030301010803" pitchFamily="18" charset="0"/>
              </a:rPr>
              <a:t>deficiencies</a:t>
            </a:r>
            <a:r>
              <a:rPr lang="en-US" sz="4400" dirty="0">
                <a:latin typeface="Garamond" panose="02020404030301010803" pitchFamily="18" charset="0"/>
              </a:rPr>
              <a:t>. </a:t>
            </a:r>
            <a:endParaRPr lang="en-US" sz="44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4400" dirty="0" smtClean="0">
                <a:latin typeface="Garamond" panose="02020404030301010803" pitchFamily="18" charset="0"/>
              </a:rPr>
              <a:t>search </a:t>
            </a:r>
            <a:r>
              <a:rPr lang="en-US" sz="4400" dirty="0">
                <a:latin typeface="Garamond" panose="02020404030301010803" pitchFamily="18" charset="0"/>
              </a:rPr>
              <a:t>for common application and services.</a:t>
            </a:r>
          </a:p>
          <a:p>
            <a:r>
              <a:rPr lang="en-US" sz="4400" b="1" dirty="0">
                <a:latin typeface="Garamond" panose="02020404030301010803" pitchFamily="18" charset="0"/>
              </a:rPr>
              <a:t>Application-layer VA tools</a:t>
            </a:r>
          </a:p>
          <a:p>
            <a:pPr lvl="1"/>
            <a:r>
              <a:rPr lang="en-US" sz="4000" dirty="0" smtClean="0">
                <a:latin typeface="Garamond" panose="02020404030301010803" pitchFamily="18" charset="0"/>
              </a:rPr>
              <a:t>directed </a:t>
            </a:r>
            <a:r>
              <a:rPr lang="en-US" sz="4000" dirty="0">
                <a:latin typeface="Garamond" panose="02020404030301010803" pitchFamily="18" charset="0"/>
              </a:rPr>
              <a:t>towards web servers or databases</a:t>
            </a:r>
          </a:p>
          <a:p>
            <a:r>
              <a:rPr lang="en-US" sz="4400" b="1" dirty="0">
                <a:latin typeface="Garamond" panose="02020404030301010803" pitchFamily="18" charset="0"/>
              </a:rPr>
              <a:t>Scope assessment tools</a:t>
            </a:r>
          </a:p>
          <a:p>
            <a:pPr lvl="1" algn="just"/>
            <a:r>
              <a:rPr lang="en-US" sz="4000" dirty="0" smtClean="0">
                <a:latin typeface="Garamond" panose="02020404030301010803" pitchFamily="18" charset="0"/>
              </a:rPr>
              <a:t>provide </a:t>
            </a:r>
            <a:r>
              <a:rPr lang="en-US" sz="4000" dirty="0">
                <a:latin typeface="Garamond" panose="02020404030301010803" pitchFamily="18" charset="0"/>
              </a:rPr>
              <a:t>security to the IT system by testing for vulnerabilities in the application and OS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VA Tools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Depth assessment tools</a:t>
            </a:r>
          </a:p>
          <a:p>
            <a:pPr lvl="1" algn="just"/>
            <a:r>
              <a:rPr lang="en-US" sz="2000" dirty="0" smtClean="0">
                <a:latin typeface="Garamond" panose="02020404030301010803" pitchFamily="18" charset="0"/>
              </a:rPr>
              <a:t>find </a:t>
            </a:r>
            <a:r>
              <a:rPr lang="en-US" sz="2000" dirty="0">
                <a:latin typeface="Garamond" panose="02020404030301010803" pitchFamily="18" charset="0"/>
              </a:rPr>
              <a:t>and identify previously unknown vulnerabilities in a system, and include ‘</a:t>
            </a:r>
            <a:r>
              <a:rPr lang="en-US" sz="2000" b="1" dirty="0" err="1">
                <a:latin typeface="Garamond" panose="02020404030301010803" pitchFamily="18" charset="0"/>
              </a:rPr>
              <a:t>Fuzzers</a:t>
            </a:r>
            <a:r>
              <a:rPr lang="en-US" sz="2000" b="1" dirty="0">
                <a:latin typeface="Garamond" panose="02020404030301010803" pitchFamily="18" charset="0"/>
              </a:rPr>
              <a:t>’</a:t>
            </a:r>
            <a:r>
              <a:rPr lang="en-US" sz="2000" dirty="0">
                <a:latin typeface="Garamond" panose="02020404030301010803" pitchFamily="18" charset="0"/>
              </a:rPr>
              <a:t>.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A </a:t>
            </a:r>
            <a:r>
              <a:rPr lang="en-US" sz="2000" dirty="0" err="1">
                <a:latin typeface="Garamond" panose="02020404030301010803" pitchFamily="18" charset="0"/>
              </a:rPr>
              <a:t>Fuzzer</a:t>
            </a:r>
            <a:r>
              <a:rPr lang="en-US" sz="2000" dirty="0">
                <a:latin typeface="Garamond" panose="02020404030301010803" pitchFamily="18" charset="0"/>
              </a:rPr>
              <a:t> is a program that attempts to discover security vulnerabilities by sending random </a:t>
            </a:r>
            <a:r>
              <a:rPr lang="en-US" sz="2000" dirty="0" smtClean="0">
                <a:latin typeface="Garamond" panose="02020404030301010803" pitchFamily="18" charset="0"/>
              </a:rPr>
              <a:t>input to </a:t>
            </a:r>
            <a:r>
              <a:rPr lang="en-US" sz="2000" dirty="0">
                <a:latin typeface="Garamond" panose="02020404030301010803" pitchFamily="18" charset="0"/>
              </a:rPr>
              <a:t>an application.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Garamond" panose="02020404030301010803" pitchFamily="18" charset="0"/>
              </a:rPr>
              <a:t>If </a:t>
            </a:r>
            <a:r>
              <a:rPr lang="en-US" sz="2000" dirty="0">
                <a:latin typeface="Garamond" panose="02020404030301010803" pitchFamily="18" charset="0"/>
              </a:rPr>
              <a:t>the program contains a vulnerability that can </a:t>
            </a:r>
            <a:r>
              <a:rPr lang="en-US" sz="2000" dirty="0" smtClean="0">
                <a:latin typeface="Garamond" panose="02020404030301010803" pitchFamily="18" charset="0"/>
              </a:rPr>
              <a:t>lead </a:t>
            </a:r>
            <a:r>
              <a:rPr lang="en-US" sz="2000" dirty="0">
                <a:latin typeface="Garamond" panose="02020404030301010803" pitchFamily="18" charset="0"/>
              </a:rPr>
              <a:t>to an exception, crash </a:t>
            </a:r>
            <a:r>
              <a:rPr lang="en-US" sz="2000" dirty="0" smtClean="0">
                <a:latin typeface="Garamond" panose="02020404030301010803" pitchFamily="18" charset="0"/>
              </a:rPr>
              <a:t>or server </a:t>
            </a:r>
            <a:r>
              <a:rPr lang="en-US" sz="2000" dirty="0">
                <a:latin typeface="Garamond" panose="02020404030301010803" pitchFamily="18" charset="0"/>
              </a:rPr>
              <a:t>error (in the case of web apps), it can be determined that a vulnerability has </a:t>
            </a:r>
            <a:r>
              <a:rPr lang="en-US" sz="2000" dirty="0" smtClean="0">
                <a:latin typeface="Garamond" panose="02020404030301010803" pitchFamily="18" charset="0"/>
              </a:rPr>
              <a:t>been discovered</a:t>
            </a:r>
            <a:r>
              <a:rPr lang="en-US" sz="2000" dirty="0">
                <a:latin typeface="Garamond" panose="02020404030301010803" pitchFamily="18" charset="0"/>
              </a:rPr>
              <a:t>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2000" dirty="0" err="1" smtClean="0">
                <a:latin typeface="Garamond" panose="02020404030301010803" pitchFamily="18" charset="0"/>
              </a:rPr>
              <a:t>Fuzzers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>
                <a:latin typeface="Garamond" panose="02020404030301010803" pitchFamily="18" charset="0"/>
              </a:rPr>
              <a:t>are often termed Fault Injectors for this reason, they generate faults and </a:t>
            </a:r>
            <a:r>
              <a:rPr lang="en-US" sz="2000" dirty="0" smtClean="0">
                <a:latin typeface="Garamond" panose="02020404030301010803" pitchFamily="18" charset="0"/>
              </a:rPr>
              <a:t>send them </a:t>
            </a:r>
            <a:r>
              <a:rPr lang="en-US" sz="2000" dirty="0">
                <a:latin typeface="Garamond" panose="02020404030301010803" pitchFamily="18" charset="0"/>
              </a:rPr>
              <a:t>to an application.</a:t>
            </a:r>
          </a:p>
          <a:p>
            <a:r>
              <a:rPr lang="en-US" sz="2000" b="1" dirty="0">
                <a:latin typeface="Garamond" panose="02020404030301010803" pitchFamily="18" charset="0"/>
              </a:rPr>
              <a:t>Active/passive tools</a:t>
            </a:r>
          </a:p>
          <a:p>
            <a:pPr lvl="1" algn="just"/>
            <a:r>
              <a:rPr lang="en-US" sz="2000" dirty="0">
                <a:latin typeface="Garamond" panose="02020404030301010803" pitchFamily="18" charset="0"/>
              </a:rPr>
              <a:t>Active scanners perform vulnerability checks on the network that consumes resources on </a:t>
            </a:r>
            <a:r>
              <a:rPr lang="en-US" sz="2000" dirty="0" smtClean="0">
                <a:latin typeface="Garamond" panose="02020404030301010803" pitchFamily="18" charset="0"/>
              </a:rPr>
              <a:t>the network</a:t>
            </a:r>
            <a:r>
              <a:rPr lang="en-US" sz="2000" dirty="0">
                <a:latin typeface="Garamond" panose="02020404030301010803" pitchFamily="18" charset="0"/>
              </a:rPr>
              <a:t>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2000" dirty="0" smtClean="0">
                <a:latin typeface="Garamond" panose="02020404030301010803" pitchFamily="18" charset="0"/>
              </a:rPr>
              <a:t>Passive </a:t>
            </a:r>
            <a:r>
              <a:rPr lang="en-US" sz="2000" dirty="0">
                <a:latin typeface="Garamond" panose="02020404030301010803" pitchFamily="18" charset="0"/>
              </a:rPr>
              <a:t>scanners do not materially affect system </a:t>
            </a:r>
            <a:r>
              <a:rPr lang="en-US" sz="2000" dirty="0" smtClean="0">
                <a:latin typeface="Garamond" panose="02020404030301010803" pitchFamily="18" charset="0"/>
              </a:rPr>
              <a:t>resources</a:t>
            </a:r>
          </a:p>
          <a:p>
            <a:pPr lvl="1" algn="just"/>
            <a:r>
              <a:rPr lang="en-US" sz="2000" dirty="0" smtClean="0">
                <a:latin typeface="Garamond" panose="02020404030301010803" pitchFamily="18" charset="0"/>
              </a:rPr>
              <a:t>These </a:t>
            </a:r>
            <a:r>
              <a:rPr lang="en-US" sz="2000" dirty="0">
                <a:latin typeface="Garamond" panose="02020404030301010803" pitchFamily="18" charset="0"/>
              </a:rPr>
              <a:t>only observe </a:t>
            </a:r>
            <a:r>
              <a:rPr lang="en-US" sz="2000" dirty="0" smtClean="0">
                <a:latin typeface="Garamond" panose="02020404030301010803" pitchFamily="18" charset="0"/>
              </a:rPr>
              <a:t>system data </a:t>
            </a:r>
            <a:r>
              <a:rPr lang="en-US" sz="2000" dirty="0">
                <a:latin typeface="Garamond" panose="02020404030301010803" pitchFamily="18" charset="0"/>
              </a:rPr>
              <a:t>and performs data processing in a separate analysis machine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VA Tools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761999"/>
            <a:ext cx="60960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1" dirty="0" smtClean="0">
                <a:latin typeface="Garamond" panose="02020404030301010803" pitchFamily="18" charset="0"/>
              </a:rPr>
              <a:t>Examples:</a:t>
            </a: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1. </a:t>
            </a:r>
            <a:r>
              <a:rPr lang="en-US" sz="2000" dirty="0" err="1">
                <a:latin typeface="Garamond" panose="02020404030301010803" pitchFamily="18" charset="0"/>
              </a:rPr>
              <a:t>Qualys</a:t>
            </a:r>
            <a:r>
              <a:rPr lang="en-US" sz="2000" dirty="0">
                <a:latin typeface="Garamond" panose="02020404030301010803" pitchFamily="18" charset="0"/>
              </a:rPr>
              <a:t> Vulnerability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2. </a:t>
            </a:r>
            <a:r>
              <a:rPr lang="en-US" sz="2000" dirty="0" err="1">
                <a:latin typeface="Garamond" panose="02020404030301010803" pitchFamily="18" charset="0"/>
              </a:rPr>
              <a:t>Cycorp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CycSecure</a:t>
            </a:r>
            <a:r>
              <a:rPr lang="en-US" sz="2000" dirty="0">
                <a:latin typeface="Garamond" panose="02020404030301010803" pitchFamily="18" charset="0"/>
              </a:rPr>
              <a:t>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3. </a:t>
            </a:r>
            <a:r>
              <a:rPr lang="en-US" sz="2000" dirty="0" err="1">
                <a:latin typeface="Garamond" panose="02020404030301010803" pitchFamily="18" charset="0"/>
              </a:rPr>
              <a:t>eEye</a:t>
            </a:r>
            <a:r>
              <a:rPr lang="en-US" sz="2000" dirty="0">
                <a:latin typeface="Garamond" panose="02020404030301010803" pitchFamily="18" charset="0"/>
              </a:rPr>
              <a:t> Retina Network Security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4. </a:t>
            </a:r>
            <a:r>
              <a:rPr lang="en-US" sz="2000" dirty="0" err="1">
                <a:latin typeface="Garamond" panose="02020404030301010803" pitchFamily="18" charset="0"/>
              </a:rPr>
              <a:t>Foundstone</a:t>
            </a:r>
            <a:r>
              <a:rPr lang="en-US" sz="2000" dirty="0">
                <a:latin typeface="Garamond" panose="02020404030301010803" pitchFamily="18" charset="0"/>
              </a:rPr>
              <a:t> Professional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5. GFI </a:t>
            </a:r>
            <a:r>
              <a:rPr lang="en-US" sz="2000" dirty="0" err="1">
                <a:latin typeface="Garamond" panose="02020404030301010803" pitchFamily="18" charset="0"/>
              </a:rPr>
              <a:t>LANguard</a:t>
            </a:r>
            <a:r>
              <a:rPr lang="en-US" sz="2000" dirty="0">
                <a:latin typeface="Garamond" panose="02020404030301010803" pitchFamily="18" charset="0"/>
              </a:rPr>
              <a:t> Network Security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6. ISS Network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7. Saint Vulnerability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8. Symantec </a:t>
            </a:r>
            <a:r>
              <a:rPr lang="en-US" sz="2000" dirty="0" err="1">
                <a:latin typeface="Garamond" panose="02020404030301010803" pitchFamily="18" charset="0"/>
              </a:rPr>
              <a:t>NetRecon</a:t>
            </a:r>
            <a:r>
              <a:rPr lang="en-US" sz="2000" dirty="0">
                <a:latin typeface="Garamond" panose="02020404030301010803" pitchFamily="18" charset="0"/>
              </a:rPr>
              <a:t>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9. Shadow Security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10. Microsoft Baseline Security Analyzer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11. SPIKE Proxy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12. </a:t>
            </a:r>
            <a:r>
              <a:rPr lang="en-US" sz="2000" dirty="0" err="1">
                <a:latin typeface="Garamond" panose="02020404030301010803" pitchFamily="18" charset="0"/>
              </a:rPr>
              <a:t>Foundstone’s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ScanLine</a:t>
            </a:r>
            <a:endParaRPr lang="en-US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13. </a:t>
            </a:r>
            <a:r>
              <a:rPr lang="en-US" sz="2000" dirty="0" err="1">
                <a:latin typeface="Garamond" panose="02020404030301010803" pitchFamily="18" charset="0"/>
              </a:rPr>
              <a:t>Cerebrus</a:t>
            </a:r>
            <a:r>
              <a:rPr lang="en-US" sz="2000" dirty="0">
                <a:latin typeface="Garamond" panose="02020404030301010803" pitchFamily="18" charset="0"/>
              </a:rPr>
              <a:t> Internet Scanner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VA Tools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7620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Garamond" panose="02020404030301010803" pitchFamily="18" charset="0"/>
              </a:rPr>
              <a:t>Tools may also be classified based on data examined or location. 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For example, 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Network-based scanner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Agent based scanner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Proxy scanner or cluster scanner.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Example: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NMAP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NESSUS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WHISKER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ENUM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FIRE WALK</a:t>
            </a:r>
          </a:p>
        </p:txBody>
      </p:sp>
    </p:spTree>
    <p:extLst>
      <p:ext uri="{BB962C8B-B14F-4D97-AF65-F5344CB8AC3E}">
        <p14:creationId xmlns:p14="http://schemas.microsoft.com/office/powerpoint/2010/main" val="3963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Automated Vulnerability Detection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762000"/>
            <a:ext cx="8229600" cy="5695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Garamond" panose="02020404030301010803" pitchFamily="18" charset="0"/>
              </a:rPr>
              <a:t>AVDS – Automated Vulnerability Detection System</a:t>
            </a:r>
          </a:p>
          <a:p>
            <a:pPr lvl="1" algn="just"/>
            <a:r>
              <a:rPr lang="en-US" sz="2400" dirty="0" smtClean="0">
                <a:latin typeface="Garamond" panose="02020404030301010803" pitchFamily="18" charset="0"/>
              </a:rPr>
              <a:t>A </a:t>
            </a:r>
            <a:r>
              <a:rPr lang="en-US" sz="2400" dirty="0">
                <a:latin typeface="Garamond" panose="02020404030301010803" pitchFamily="18" charset="0"/>
              </a:rPr>
              <a:t>series of hardware appliances that </a:t>
            </a:r>
            <a:r>
              <a:rPr lang="en-US" sz="2400" dirty="0" smtClean="0">
                <a:latin typeface="Garamond" panose="02020404030301010803" pitchFamily="18" charset="0"/>
              </a:rPr>
              <a:t>run dedicated </a:t>
            </a:r>
            <a:r>
              <a:rPr lang="en-US" sz="2400" dirty="0">
                <a:latin typeface="Garamond" panose="02020404030301010803" pitchFamily="18" charset="0"/>
              </a:rPr>
              <a:t>online connected software; capable of simulating both internal and external </a:t>
            </a:r>
            <a:r>
              <a:rPr lang="en-US" sz="2400" dirty="0" smtClean="0">
                <a:latin typeface="Garamond" panose="02020404030301010803" pitchFamily="18" charset="0"/>
              </a:rPr>
              <a:t>hacker attacks </a:t>
            </a:r>
            <a:r>
              <a:rPr lang="en-US" sz="2400" dirty="0">
                <a:latin typeface="Garamond" panose="02020404030301010803" pitchFamily="18" charset="0"/>
              </a:rPr>
              <a:t>for networks of 200 to 2 million nodes.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800" dirty="0" smtClean="0">
                <a:latin typeface="Garamond" panose="02020404030301010803" pitchFamily="18" charset="0"/>
              </a:rPr>
              <a:t>AVDS </a:t>
            </a:r>
            <a:r>
              <a:rPr lang="en-US" sz="2800" dirty="0">
                <a:latin typeface="Garamond" panose="02020404030301010803" pitchFamily="18" charset="0"/>
              </a:rPr>
              <a:t>performs a comprehensive </a:t>
            </a:r>
            <a:r>
              <a:rPr lang="en-US" sz="2800" dirty="0" smtClean="0">
                <a:latin typeface="Garamond" panose="02020404030301010803" pitchFamily="18" charset="0"/>
              </a:rPr>
              <a:t>vulnerability assessment </a:t>
            </a:r>
            <a:r>
              <a:rPr lang="en-US" sz="2800" dirty="0">
                <a:latin typeface="Garamond" panose="02020404030301010803" pitchFamily="18" charset="0"/>
              </a:rPr>
              <a:t>on the network and produces a detailed report that contains: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An </a:t>
            </a:r>
            <a:r>
              <a:rPr lang="en-US" sz="2000" dirty="0">
                <a:latin typeface="Garamond" panose="02020404030301010803" pitchFamily="18" charset="0"/>
              </a:rPr>
              <a:t>executive summary of the vulnerabilities found.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Comprehensive </a:t>
            </a:r>
            <a:r>
              <a:rPr lang="en-US" sz="2000" dirty="0">
                <a:latin typeface="Garamond" panose="02020404030301010803" pitchFamily="18" charset="0"/>
              </a:rPr>
              <a:t>list of all vulnerabilities discovered.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A </a:t>
            </a:r>
            <a:r>
              <a:rPr lang="en-US" sz="2000" dirty="0">
                <a:latin typeface="Garamond" panose="02020404030301010803" pitchFamily="18" charset="0"/>
              </a:rPr>
              <a:t>wide range of solutions to those vulnerabilities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The </a:t>
            </a:r>
            <a:r>
              <a:rPr lang="en-US" sz="2000" dirty="0">
                <a:latin typeface="Garamond" panose="02020404030301010803" pitchFamily="18" charset="0"/>
              </a:rPr>
              <a:t>list of all simulated attacks performed</a:t>
            </a:r>
            <a:endParaRPr lang="en-US" sz="20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Automated Vulnerability Detection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762000"/>
            <a:ext cx="8229600" cy="5695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smtClean="0">
                <a:latin typeface="Garamond" panose="02020404030301010803" pitchFamily="18" charset="0"/>
              </a:rPr>
              <a:t>Reporting Feature: </a:t>
            </a:r>
          </a:p>
          <a:p>
            <a:pPr lvl="1" algn="just"/>
            <a:r>
              <a:rPr lang="en-US" sz="2400" dirty="0" smtClean="0">
                <a:latin typeface="Garamond" panose="02020404030301010803" pitchFamily="18" charset="0"/>
              </a:rPr>
              <a:t>Technical </a:t>
            </a:r>
            <a:r>
              <a:rPr lang="en-US" sz="2400" dirty="0">
                <a:latin typeface="Garamond" panose="02020404030301010803" pitchFamily="18" charset="0"/>
              </a:rPr>
              <a:t>analysis including links for </a:t>
            </a:r>
            <a:r>
              <a:rPr lang="en-US" sz="2400" b="1" u="sng" dirty="0">
                <a:latin typeface="Garamond" panose="02020404030301010803" pitchFamily="18" charset="0"/>
              </a:rPr>
              <a:t>immediate remedial action</a:t>
            </a:r>
          </a:p>
          <a:p>
            <a:pPr lvl="1" algn="just"/>
            <a:r>
              <a:rPr lang="en-US" sz="2400" b="1" dirty="0" smtClean="0">
                <a:latin typeface="Garamond" panose="02020404030301010803" pitchFamily="18" charset="0"/>
              </a:rPr>
              <a:t>Differential </a:t>
            </a:r>
            <a:r>
              <a:rPr lang="en-US" sz="2400" b="1" dirty="0">
                <a:latin typeface="Garamond" panose="02020404030301010803" pitchFamily="18" charset="0"/>
              </a:rPr>
              <a:t>reporting </a:t>
            </a:r>
            <a:r>
              <a:rPr lang="en-US" sz="2400" dirty="0">
                <a:latin typeface="Garamond" panose="02020404030301010803" pitchFamily="18" charset="0"/>
              </a:rPr>
              <a:t>mechanisms that shows the difference from previous scans</a:t>
            </a:r>
            <a:r>
              <a:rPr lang="en-US" sz="2400" dirty="0" smtClean="0">
                <a:latin typeface="Garamond" panose="02020404030301010803" pitchFamily="18" charset="0"/>
              </a:rPr>
              <a:t>, allowing </a:t>
            </a:r>
            <a:r>
              <a:rPr lang="en-US" sz="2400" dirty="0">
                <a:latin typeface="Garamond" panose="02020404030301010803" pitchFamily="18" charset="0"/>
              </a:rPr>
              <a:t>you to track both infrastructure changes (figure 2) as well as the vulnerabilities</a:t>
            </a:r>
          </a:p>
          <a:p>
            <a:pPr lvl="1" algn="just"/>
            <a:r>
              <a:rPr lang="en-US" sz="2400" b="1" dirty="0" smtClean="0">
                <a:latin typeface="Garamond" panose="02020404030301010803" pitchFamily="18" charset="0"/>
              </a:rPr>
              <a:t>Data </a:t>
            </a:r>
            <a:r>
              <a:rPr lang="en-US" sz="2400" b="1" dirty="0">
                <a:latin typeface="Garamond" panose="02020404030301010803" pitchFamily="18" charset="0"/>
              </a:rPr>
              <a:t>mining </a:t>
            </a:r>
            <a:r>
              <a:rPr lang="en-US" sz="2400" dirty="0">
                <a:latin typeface="Garamond" panose="02020404030301010803" pitchFamily="18" charset="0"/>
              </a:rPr>
              <a:t>allows you to target specific hosts, vulnerability types or services </a:t>
            </a:r>
            <a:r>
              <a:rPr lang="en-US" sz="2400" dirty="0" smtClean="0">
                <a:latin typeface="Garamond" panose="02020404030301010803" pitchFamily="18" charset="0"/>
              </a:rPr>
              <a:t>and export </a:t>
            </a:r>
            <a:r>
              <a:rPr lang="en-US" sz="2400" dirty="0">
                <a:latin typeface="Garamond" panose="02020404030301010803" pitchFamily="18" charset="0"/>
              </a:rPr>
              <a:t>these results in multiple formats</a:t>
            </a:r>
            <a:endParaRPr lang="en-US" sz="24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Information System Audit and Information Security Audit are two tools that are used to </a:t>
            </a:r>
            <a:r>
              <a:rPr lang="en-US" dirty="0" smtClean="0">
                <a:latin typeface="Garamond" panose="02020404030301010803" pitchFamily="18" charset="0"/>
              </a:rPr>
              <a:t>ensure safety </a:t>
            </a:r>
            <a:r>
              <a:rPr lang="en-US" dirty="0">
                <a:latin typeface="Garamond" panose="02020404030301010803" pitchFamily="18" charset="0"/>
              </a:rPr>
              <a:t>and integrity of information and sensitive data</a:t>
            </a:r>
            <a:r>
              <a:rPr lang="en-US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n-US" dirty="0" smtClean="0">
                <a:latin typeface="Garamond" panose="02020404030301010803" pitchFamily="18" charset="0"/>
              </a:rPr>
              <a:t>Find out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Information System Audit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Information Security Audit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Information Security Audit vs Information Systems Audit</a:t>
            </a:r>
            <a:endParaRPr lang="en-US" altLang="en-US" sz="28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7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Garamond" panose="02020404030301010803" pitchFamily="18" charset="0"/>
              </a:rPr>
              <a:t>Three types of security </a:t>
            </a:r>
            <a:r>
              <a:rPr lang="en-US" sz="2800" dirty="0" err="1" smtClean="0">
                <a:latin typeface="Garamond" panose="02020404030301010803" pitchFamily="18" charset="0"/>
              </a:rPr>
              <a:t>diagnositics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2400" dirty="0" smtClean="0">
                <a:latin typeface="Garamond" panose="02020404030301010803" pitchFamily="18" charset="0"/>
              </a:rPr>
              <a:t>Information </a:t>
            </a:r>
            <a:r>
              <a:rPr lang="en-US" sz="2400" dirty="0">
                <a:latin typeface="Garamond" panose="02020404030301010803" pitchFamily="18" charset="0"/>
              </a:rPr>
              <a:t>security </a:t>
            </a:r>
            <a:r>
              <a:rPr lang="en-US" sz="2400" dirty="0" smtClean="0">
                <a:latin typeface="Garamond" panose="02020404030301010803" pitchFamily="18" charset="0"/>
              </a:rPr>
              <a:t>audits</a:t>
            </a:r>
          </a:p>
          <a:p>
            <a:pPr lvl="2" algn="just"/>
            <a:r>
              <a:rPr lang="en-US" sz="1800" dirty="0">
                <a:latin typeface="Garamond" panose="02020404030301010803" pitchFamily="18" charset="0"/>
              </a:rPr>
              <a:t>Security audits are a formal process, carried out by certified auditing professionals to </a:t>
            </a:r>
            <a:r>
              <a:rPr lang="en-US" sz="1800" dirty="0" smtClean="0">
                <a:latin typeface="Garamond" panose="02020404030301010803" pitchFamily="18" charset="0"/>
              </a:rPr>
              <a:t>measure </a:t>
            </a:r>
            <a:r>
              <a:rPr lang="en-US" dirty="0" smtClean="0">
                <a:latin typeface="Garamond" panose="02020404030301010803" pitchFamily="18" charset="0"/>
              </a:rPr>
              <a:t>an </a:t>
            </a:r>
            <a:r>
              <a:rPr lang="en-US" dirty="0">
                <a:latin typeface="Garamond" panose="02020404030301010803" pitchFamily="18" charset="0"/>
              </a:rPr>
              <a:t>information system's performance against a list of criteria.</a:t>
            </a:r>
          </a:p>
          <a:p>
            <a:pPr lvl="1" algn="just"/>
            <a:r>
              <a:rPr lang="en-US" sz="2400" dirty="0" smtClean="0">
                <a:latin typeface="Garamond" panose="02020404030301010803" pitchFamily="18" charset="0"/>
              </a:rPr>
              <a:t>Vulnerability </a:t>
            </a:r>
            <a:r>
              <a:rPr lang="en-US" sz="2400" dirty="0">
                <a:latin typeface="Garamond" panose="02020404030301010803" pitchFamily="18" charset="0"/>
              </a:rPr>
              <a:t>assessments</a:t>
            </a:r>
          </a:p>
          <a:p>
            <a:pPr lvl="1" algn="just"/>
            <a:r>
              <a:rPr lang="en-US" sz="2400" dirty="0" smtClean="0">
                <a:latin typeface="Garamond" panose="02020404030301010803" pitchFamily="18" charset="0"/>
              </a:rPr>
              <a:t>Penetration testing</a:t>
            </a:r>
          </a:p>
          <a:p>
            <a:pPr lvl="1" algn="just"/>
            <a:r>
              <a:rPr lang="en-US" sz="2400" dirty="0">
                <a:latin typeface="Garamond" panose="02020404030301010803" pitchFamily="18" charset="0"/>
              </a:rPr>
              <a:t>Computer security auditors work with the full knowledge and support of the organization, in </a:t>
            </a:r>
            <a:r>
              <a:rPr lang="en-US" sz="2400" dirty="0" smtClean="0">
                <a:latin typeface="Garamond" panose="02020404030301010803" pitchFamily="18" charset="0"/>
              </a:rPr>
              <a:t>order to </a:t>
            </a:r>
            <a:r>
              <a:rPr lang="en-US" sz="2400" dirty="0">
                <a:latin typeface="Garamond" panose="02020404030301010803" pitchFamily="18" charset="0"/>
              </a:rPr>
              <a:t>carry out the audit.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2400" dirty="0" smtClean="0">
                <a:latin typeface="Garamond" panose="02020404030301010803" pitchFamily="18" charset="0"/>
              </a:rPr>
              <a:t>This </a:t>
            </a:r>
            <a:r>
              <a:rPr lang="en-US" sz="2400" dirty="0">
                <a:latin typeface="Garamond" panose="02020404030301010803" pitchFamily="18" charset="0"/>
              </a:rPr>
              <a:t>usually includes receiving documentation and access by the </a:t>
            </a:r>
            <a:r>
              <a:rPr lang="en-US" sz="2400" dirty="0" smtClean="0">
                <a:latin typeface="Garamond" panose="02020404030301010803" pitchFamily="18" charset="0"/>
              </a:rPr>
              <a:t>organization representative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2400" dirty="0" smtClean="0">
                <a:latin typeface="Garamond" panose="02020404030301010803" pitchFamily="18" charset="0"/>
              </a:rPr>
              <a:t>A </a:t>
            </a:r>
            <a:r>
              <a:rPr lang="en-US" sz="2400" dirty="0">
                <a:latin typeface="Garamond" panose="02020404030301010803" pitchFamily="18" charset="0"/>
              </a:rPr>
              <a:t>security analyst may be assigned to support and facilitate the audit.</a:t>
            </a:r>
          </a:p>
          <a:p>
            <a:pPr lvl="1" algn="just"/>
            <a:r>
              <a:rPr lang="en-US" sz="2400" dirty="0">
                <a:latin typeface="Garamond" panose="02020404030301010803" pitchFamily="18" charset="0"/>
              </a:rPr>
              <a:t>Computer security auditors perform their work though personal interviews, reviewing policies,</a:t>
            </a:r>
          </a:p>
          <a:p>
            <a:pPr lvl="1" algn="just"/>
            <a:r>
              <a:rPr lang="en-US" sz="2400" dirty="0">
                <a:latin typeface="Garamond" panose="02020404030301010803" pitchFamily="18" charset="0"/>
              </a:rPr>
              <a:t>vulnerability scans, examination of operating system settings, analyses of network shares, and</a:t>
            </a:r>
          </a:p>
          <a:p>
            <a:pPr lvl="1" algn="just"/>
            <a:r>
              <a:rPr lang="en-US" sz="2400" dirty="0">
                <a:latin typeface="Garamond" panose="02020404030301010803" pitchFamily="18" charset="0"/>
              </a:rPr>
              <a:t>historical data and logs.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Information Security Audit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7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Computer </a:t>
            </a:r>
            <a:r>
              <a:rPr lang="en-US" dirty="0">
                <a:latin typeface="Garamond" panose="02020404030301010803" pitchFamily="18" charset="0"/>
              </a:rPr>
              <a:t>security auditors work with the full knowledge and support of the organization, in </a:t>
            </a:r>
            <a:r>
              <a:rPr lang="en-US" dirty="0" smtClean="0">
                <a:latin typeface="Garamond" panose="02020404030301010803" pitchFamily="18" charset="0"/>
              </a:rPr>
              <a:t>order to </a:t>
            </a:r>
            <a:r>
              <a:rPr lang="en-US" dirty="0">
                <a:latin typeface="Garamond" panose="02020404030301010803" pitchFamily="18" charset="0"/>
              </a:rPr>
              <a:t>carry out the audit. </a:t>
            </a:r>
            <a:endParaRPr lang="en-US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This </a:t>
            </a:r>
            <a:r>
              <a:rPr lang="en-US" dirty="0">
                <a:latin typeface="Garamond" panose="02020404030301010803" pitchFamily="18" charset="0"/>
              </a:rPr>
              <a:t>usually includes receiving documentation and access by the </a:t>
            </a:r>
            <a:r>
              <a:rPr lang="en-US" dirty="0" smtClean="0">
                <a:latin typeface="Garamond" panose="02020404030301010803" pitchFamily="18" charset="0"/>
              </a:rPr>
              <a:t>organization representative</a:t>
            </a:r>
            <a:r>
              <a:rPr lang="en-US" dirty="0">
                <a:latin typeface="Garamond" panose="02020404030301010803" pitchFamily="18" charset="0"/>
              </a:rPr>
              <a:t>. </a:t>
            </a:r>
            <a:endParaRPr lang="en-US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A </a:t>
            </a:r>
            <a:r>
              <a:rPr lang="en-US" dirty="0">
                <a:latin typeface="Garamond" panose="02020404030301010803" pitchFamily="18" charset="0"/>
              </a:rPr>
              <a:t>security analyst may be assigned to support and facilitate the audit.</a:t>
            </a:r>
          </a:p>
          <a:p>
            <a:pPr lvl="1" algn="just"/>
            <a:r>
              <a:rPr lang="en-US" dirty="0">
                <a:latin typeface="Garamond" panose="02020404030301010803" pitchFamily="18" charset="0"/>
              </a:rPr>
              <a:t>Computer security auditors perform their work though personal interviews, reviewing </a:t>
            </a:r>
            <a:r>
              <a:rPr lang="en-US" dirty="0" smtClean="0">
                <a:latin typeface="Garamond" panose="02020404030301010803" pitchFamily="18" charset="0"/>
              </a:rPr>
              <a:t>policies, vulnerability </a:t>
            </a:r>
            <a:r>
              <a:rPr lang="en-US" dirty="0">
                <a:latin typeface="Garamond" panose="02020404030301010803" pitchFamily="18" charset="0"/>
              </a:rPr>
              <a:t>scans, examination of operating system settings, analyses of network shares, </a:t>
            </a:r>
            <a:r>
              <a:rPr lang="en-US" dirty="0" smtClean="0">
                <a:latin typeface="Garamond" panose="02020404030301010803" pitchFamily="18" charset="0"/>
              </a:rPr>
              <a:t>and historical </a:t>
            </a:r>
            <a:r>
              <a:rPr lang="en-US" dirty="0">
                <a:latin typeface="Garamond" panose="02020404030301010803" pitchFamily="18" charset="0"/>
              </a:rPr>
              <a:t>data and logs.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Information Security Audit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7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Build </a:t>
            </a:r>
            <a:r>
              <a:rPr lang="en-US" dirty="0">
                <a:latin typeface="Garamond" panose="02020404030301010803" pitchFamily="18" charset="0"/>
              </a:rPr>
              <a:t>awareness of current practices and risks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Reducing </a:t>
            </a:r>
            <a:r>
              <a:rPr lang="en-US" dirty="0">
                <a:latin typeface="Garamond" panose="02020404030301010803" pitchFamily="18" charset="0"/>
              </a:rPr>
              <a:t>risk, by evaluating, planning and supplementing security efforts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Strengthening </a:t>
            </a:r>
            <a:r>
              <a:rPr lang="en-US" dirty="0">
                <a:latin typeface="Garamond" panose="02020404030301010803" pitchFamily="18" charset="0"/>
              </a:rPr>
              <a:t>controls including both automated and human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Compliance </a:t>
            </a:r>
            <a:r>
              <a:rPr lang="en-US" dirty="0">
                <a:latin typeface="Garamond" panose="02020404030301010803" pitchFamily="18" charset="0"/>
              </a:rPr>
              <a:t>with customer and regulatory requirements and expectations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Building </a:t>
            </a:r>
            <a:r>
              <a:rPr lang="en-US" dirty="0">
                <a:latin typeface="Garamond" panose="02020404030301010803" pitchFamily="18" charset="0"/>
              </a:rPr>
              <a:t>awareness and interaction between technology and business teams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Improving </a:t>
            </a:r>
            <a:r>
              <a:rPr lang="en-US" dirty="0">
                <a:latin typeface="Garamond" panose="02020404030301010803" pitchFamily="18" charset="0"/>
              </a:rPr>
              <a:t>overall IT governance in the organization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Purpose of Information Security Audit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7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The Scope of the Audit depends on 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Site </a:t>
            </a:r>
            <a:r>
              <a:rPr lang="en-US" dirty="0">
                <a:latin typeface="Garamond" panose="02020404030301010803" pitchFamily="18" charset="0"/>
              </a:rPr>
              <a:t>business plan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Type </a:t>
            </a:r>
            <a:r>
              <a:rPr lang="en-US" dirty="0">
                <a:latin typeface="Garamond" panose="02020404030301010803" pitchFamily="18" charset="0"/>
              </a:rPr>
              <a:t>of data assets to be protected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Value </a:t>
            </a:r>
            <a:r>
              <a:rPr lang="en-US" dirty="0">
                <a:latin typeface="Garamond" panose="02020404030301010803" pitchFamily="18" charset="0"/>
              </a:rPr>
              <a:t>of importance of the data and relative priority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Previous </a:t>
            </a:r>
            <a:r>
              <a:rPr lang="en-US" dirty="0">
                <a:latin typeface="Garamond" panose="02020404030301010803" pitchFamily="18" charset="0"/>
              </a:rPr>
              <a:t>security incidents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Time </a:t>
            </a:r>
            <a:r>
              <a:rPr lang="en-US" dirty="0">
                <a:latin typeface="Garamond" panose="02020404030301010803" pitchFamily="18" charset="0"/>
              </a:rPr>
              <a:t>available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Auditors </a:t>
            </a:r>
            <a:r>
              <a:rPr lang="en-US" dirty="0">
                <a:latin typeface="Garamond" panose="02020404030301010803" pitchFamily="18" charset="0"/>
              </a:rPr>
              <a:t>experience and expertise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Scope of Information Security Audit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7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What will be covered in Audit?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908802"/>
            <a:ext cx="6838950" cy="554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2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Are </a:t>
            </a:r>
            <a:r>
              <a:rPr lang="en-US" sz="2400" dirty="0">
                <a:latin typeface="Garamond" panose="02020404030301010803" pitchFamily="18" charset="0"/>
              </a:rPr>
              <a:t>passwords secure and difficult to crack?</a:t>
            </a: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Are </a:t>
            </a:r>
            <a:r>
              <a:rPr lang="en-US" sz="2400" dirty="0">
                <a:latin typeface="Garamond" panose="02020404030301010803" pitchFamily="18" charset="0"/>
              </a:rPr>
              <a:t>access control lists (ACLs) in place on network devices to control who has </a:t>
            </a:r>
            <a:r>
              <a:rPr lang="en-US" sz="2400" dirty="0" smtClean="0">
                <a:latin typeface="Garamond" panose="02020404030301010803" pitchFamily="18" charset="0"/>
              </a:rPr>
              <a:t>access to </a:t>
            </a:r>
            <a:r>
              <a:rPr lang="en-US" sz="2400" dirty="0">
                <a:latin typeface="Garamond" panose="02020404030301010803" pitchFamily="18" charset="0"/>
              </a:rPr>
              <a:t>shared data?</a:t>
            </a: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Are </a:t>
            </a:r>
            <a:r>
              <a:rPr lang="en-US" sz="2400" dirty="0">
                <a:latin typeface="Garamond" panose="02020404030301010803" pitchFamily="18" charset="0"/>
              </a:rPr>
              <a:t>there audit logs to record to identify who accesses data?</a:t>
            </a: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Are </a:t>
            </a:r>
            <a:r>
              <a:rPr lang="en-US" sz="2400" dirty="0">
                <a:latin typeface="Garamond" panose="02020404030301010803" pitchFamily="18" charset="0"/>
              </a:rPr>
              <a:t>the audit logs reviewed effectively and how are they reviewed?</a:t>
            </a: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Are </a:t>
            </a:r>
            <a:r>
              <a:rPr lang="en-US" sz="2400" dirty="0">
                <a:latin typeface="Garamond" panose="02020404030301010803" pitchFamily="18" charset="0"/>
              </a:rPr>
              <a:t>the security settings for operating systems in accordance with accepted </a:t>
            </a:r>
            <a:r>
              <a:rPr lang="en-US" sz="2400" dirty="0" smtClean="0">
                <a:latin typeface="Garamond" panose="02020404030301010803" pitchFamily="18" charset="0"/>
              </a:rPr>
              <a:t>industry security </a:t>
            </a:r>
            <a:r>
              <a:rPr lang="en-US" sz="2400" dirty="0">
                <a:latin typeface="Garamond" panose="02020404030301010803" pitchFamily="18" charset="0"/>
              </a:rPr>
              <a:t>practices</a:t>
            </a:r>
            <a:r>
              <a:rPr lang="en-US" sz="2400" dirty="0" smtClean="0">
                <a:latin typeface="Garamond" panose="02020404030301010803" pitchFamily="18" charset="0"/>
              </a:rPr>
              <a:t>? </a:t>
            </a: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How are unnecessary applications and computer services managed? Are they eliminated </a:t>
            </a:r>
            <a:r>
              <a:rPr lang="en-US" sz="2400" dirty="0">
                <a:latin typeface="Garamond" panose="02020404030301010803" pitchFamily="18" charset="0"/>
              </a:rPr>
              <a:t>in a timely and effective manner for each system?</a:t>
            </a: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Are </a:t>
            </a:r>
            <a:r>
              <a:rPr lang="en-US" sz="2400" dirty="0">
                <a:latin typeface="Garamond" panose="02020404030301010803" pitchFamily="18" charset="0"/>
              </a:rPr>
              <a:t>these operating systems and commercial applications patched? How and </a:t>
            </a:r>
            <a:r>
              <a:rPr lang="en-US" sz="2400" dirty="0" smtClean="0">
                <a:latin typeface="Garamond" panose="02020404030301010803" pitchFamily="18" charset="0"/>
              </a:rPr>
              <a:t>when did </a:t>
            </a:r>
            <a:r>
              <a:rPr lang="en-US" sz="2400" dirty="0">
                <a:latin typeface="Garamond" panose="02020404030301010803" pitchFamily="18" charset="0"/>
              </a:rPr>
              <a:t>the patching take place?</a:t>
            </a:r>
          </a:p>
          <a:p>
            <a:pPr algn="just"/>
            <a:endParaRPr lang="en-US" sz="2400" dirty="0">
              <a:latin typeface="Garamond" panose="02020404030301010803" pitchFamily="18" charset="0"/>
            </a:endParaRPr>
          </a:p>
          <a:p>
            <a:pPr algn="just"/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Sample Questions That are asked in Auditing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2196</Words>
  <Application>Microsoft Office PowerPoint</Application>
  <PresentationFormat>On-screen Show (4:3)</PresentationFormat>
  <Paragraphs>225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Unit -7 Information Security Audit and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-1 Information Assets and Threats</dc:title>
  <dc:creator>admin</dc:creator>
  <cp:lastModifiedBy>Windows User</cp:lastModifiedBy>
  <cp:revision>53</cp:revision>
  <dcterms:created xsi:type="dcterms:W3CDTF">2006-08-16T00:00:00Z</dcterms:created>
  <dcterms:modified xsi:type="dcterms:W3CDTF">2020-10-16T04:31:54Z</dcterms:modified>
</cp:coreProperties>
</file>