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383" r:id="rId4"/>
    <p:sldId id="258" r:id="rId5"/>
    <p:sldId id="344" r:id="rId6"/>
    <p:sldId id="259" r:id="rId7"/>
    <p:sldId id="384" r:id="rId8"/>
    <p:sldId id="385" r:id="rId9"/>
    <p:sldId id="265" r:id="rId10"/>
    <p:sldId id="386" r:id="rId11"/>
    <p:sldId id="260" r:id="rId12"/>
    <p:sldId id="266" r:id="rId13"/>
    <p:sldId id="345" r:id="rId14"/>
    <p:sldId id="346" r:id="rId15"/>
    <p:sldId id="347" r:id="rId16"/>
    <p:sldId id="348" r:id="rId17"/>
    <p:sldId id="349" r:id="rId18"/>
    <p:sldId id="387" r:id="rId19"/>
    <p:sldId id="350" r:id="rId20"/>
    <p:sldId id="261" r:id="rId21"/>
    <p:sldId id="262" r:id="rId22"/>
    <p:sldId id="263" r:id="rId23"/>
    <p:sldId id="264" r:id="rId24"/>
    <p:sldId id="388" r:id="rId25"/>
    <p:sldId id="389" r:id="rId26"/>
    <p:sldId id="39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91" r:id="rId50"/>
    <p:sldId id="392" r:id="rId51"/>
    <p:sldId id="39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83FE7C-5BA9-4198-83F0-514AC158B7EF}" type="datetimeFigureOut">
              <a:rPr lang="en-US" smtClean="0"/>
              <a:t>8/27/2020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4AD253-7BE6-49D2-B183-C05FE111E45B}" type="slidenum">
              <a:rPr lang="en-US" smtClean="0"/>
              <a:t>‹#›</a:t>
            </a:fld>
            <a:endParaRPr lang="en-US"/>
          </a:p>
        </p:txBody>
      </p:sp>
    </p:spTree>
    <p:extLst>
      <p:ext uri="{BB962C8B-B14F-4D97-AF65-F5344CB8AC3E}">
        <p14:creationId xmlns:p14="http://schemas.microsoft.com/office/powerpoint/2010/main" val="2650061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softwaretestinghelp.com/penetration-testing-guid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softwaretestinghelp.com/website-cookie-testing-test-case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softwaretestinghelp.com/security-testing-of-web-applications/" TargetMode="External"/><Relationship Id="rId2" Type="http://schemas.openxmlformats.org/officeDocument/2006/relationships/hyperlink" Target="https://www.softwaretestinghelp.com/sql-injection-%E2%80%93-how-to-test-application-for-sql-injection-attack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www.iacertification.org/cpt_certified_penetration_tester.html" TargetMode="External"/><Relationship Id="rId3" Type="http://schemas.openxmlformats.org/officeDocument/2006/relationships/hyperlink" Target="https://www.owasp.org/" TargetMode="External"/><Relationship Id="rId7" Type="http://schemas.openxmlformats.org/officeDocument/2006/relationships/hyperlink" Target="http://www.encription.co.uk/wp-content/uploads/2013/01/Associate-Security-Tester-AST.pdf" TargetMode="External"/><Relationship Id="rId2" Type="http://schemas.openxmlformats.org/officeDocument/2006/relationships/hyperlink" Target="https://www.pcisecuritystandards.org/" TargetMode="External"/><Relationship Id="rId1" Type="http://schemas.openxmlformats.org/officeDocument/2006/relationships/slideLayout" Target="../slideLayouts/slideLayout2.xml"/><Relationship Id="rId6" Type="http://schemas.openxmlformats.org/officeDocument/2006/relationships/hyperlink" Target="http://www.giac.org/certification/penetration-tester-gpen" TargetMode="External"/><Relationship Id="rId5" Type="http://schemas.openxmlformats.org/officeDocument/2006/relationships/hyperlink" Target="https://www.isecom.org/research.html#content5-9d" TargetMode="External"/><Relationship Id="rId4" Type="http://schemas.openxmlformats.org/officeDocument/2006/relationships/hyperlink" Target="http://www.iso.org/iso/catalogue_detail?csnumber=50297"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Garamond" panose="02020404030301010803" pitchFamily="18" charset="0"/>
              </a:rPr>
              <a:t>Unit -8</a:t>
            </a:r>
            <a:br>
              <a:rPr lang="en-US" b="1" dirty="0" smtClean="0">
                <a:latin typeface="Garamond" panose="02020404030301010803" pitchFamily="18" charset="0"/>
              </a:rPr>
            </a:br>
            <a:r>
              <a:rPr lang="en-US" b="1" dirty="0" smtClean="0">
                <a:latin typeface="Garamond" panose="02020404030301010803" pitchFamily="18" charset="0"/>
              </a:rPr>
              <a:t>Penetration Testing</a:t>
            </a:r>
            <a:endParaRPr lang="en-US" b="1" dirty="0">
              <a:latin typeface="Garamond" panose="02020404030301010803" pitchFamily="18" charset="0"/>
            </a:endParaRPr>
          </a:p>
        </p:txBody>
      </p:sp>
      <p:sp>
        <p:nvSpPr>
          <p:cNvPr id="3" name="Subtitle 2"/>
          <p:cNvSpPr>
            <a:spLocks noGrp="1"/>
          </p:cNvSpPr>
          <p:nvPr>
            <p:ph type="subTitle" idx="1"/>
          </p:nvPr>
        </p:nvSpPr>
        <p:spPr/>
        <p:txBody>
          <a:bodyPr>
            <a:normAutofit fontScale="70000" lnSpcReduction="20000"/>
          </a:bodyPr>
          <a:lstStyle/>
          <a:p>
            <a:r>
              <a:rPr lang="en-US" dirty="0" err="1" smtClean="0"/>
              <a:t>Dr.S.Geetha</a:t>
            </a:r>
            <a:endParaRPr lang="en-US" dirty="0" smtClean="0"/>
          </a:p>
          <a:p>
            <a:r>
              <a:rPr lang="en-US" dirty="0" smtClean="0"/>
              <a:t>Professor</a:t>
            </a:r>
          </a:p>
          <a:p>
            <a:r>
              <a:rPr lang="en-US" dirty="0" smtClean="0"/>
              <a:t>School of Computer Science &amp; Engineering</a:t>
            </a:r>
          </a:p>
          <a:p>
            <a:r>
              <a:rPr lang="en-US" dirty="0" smtClean="0"/>
              <a:t>VIT University, Chennai Campus</a:t>
            </a:r>
          </a:p>
          <a:p>
            <a:r>
              <a:rPr lang="en-US" dirty="0" smtClean="0"/>
              <a:t>geetha.s@vit.ac.in</a:t>
            </a:r>
            <a:endParaRPr lang="en-US" dirty="0"/>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smtClean="0">
                <a:solidFill>
                  <a:srgbClr val="FFFFFF"/>
                </a:solidFill>
                <a:latin typeface="Garamond" pitchFamily="18" charset="0"/>
                <a:sym typeface="Quattrocento Sans"/>
              </a:rPr>
              <a:t>CSE3501 Information Security Analysis and Audit</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43299"/>
            <a:ext cx="5410200" cy="2696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399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Autofit/>
          </a:bodyPr>
          <a:lstStyle/>
          <a:p>
            <a:pPr algn="just"/>
            <a:r>
              <a:rPr lang="en-US" sz="2600" dirty="0">
                <a:latin typeface="Garamond" panose="02020404030301010803" pitchFamily="18" charset="0"/>
              </a:rPr>
              <a:t>Financial or critical data must be secured while transferring it between different systems or over the network.</a:t>
            </a:r>
          </a:p>
          <a:p>
            <a:pPr algn="just"/>
            <a:r>
              <a:rPr lang="en-US" sz="2600" dirty="0">
                <a:latin typeface="Garamond" panose="02020404030301010803" pitchFamily="18" charset="0"/>
              </a:rPr>
              <a:t>Many clients are asking for pen testing as part of the software release cycle.</a:t>
            </a:r>
          </a:p>
          <a:p>
            <a:pPr algn="just"/>
            <a:r>
              <a:rPr lang="en-US" sz="2600" dirty="0">
                <a:latin typeface="Garamond" panose="02020404030301010803" pitchFamily="18" charset="0"/>
              </a:rPr>
              <a:t>To secure user data.</a:t>
            </a:r>
          </a:p>
          <a:p>
            <a:pPr algn="just"/>
            <a:r>
              <a:rPr lang="en-US" sz="2600" dirty="0">
                <a:latin typeface="Garamond" panose="02020404030301010803" pitchFamily="18" charset="0"/>
              </a:rPr>
              <a:t>To find security vulnerabilities in an application.</a:t>
            </a:r>
          </a:p>
          <a:p>
            <a:pPr algn="just"/>
            <a:r>
              <a:rPr lang="en-US" sz="2600" dirty="0">
                <a:latin typeface="Garamond" panose="02020404030301010803" pitchFamily="18" charset="0"/>
              </a:rPr>
              <a:t>To discover loopholes in the system.</a:t>
            </a:r>
          </a:p>
          <a:p>
            <a:pPr algn="just"/>
            <a:r>
              <a:rPr lang="en-US" sz="2600" dirty="0">
                <a:latin typeface="Garamond" panose="02020404030301010803" pitchFamily="18" charset="0"/>
              </a:rPr>
              <a:t>To assess the business impact of successful attacks.</a:t>
            </a:r>
          </a:p>
          <a:p>
            <a:pPr algn="just"/>
            <a:r>
              <a:rPr lang="en-US" sz="2600" dirty="0">
                <a:latin typeface="Garamond" panose="02020404030301010803" pitchFamily="18" charset="0"/>
              </a:rPr>
              <a:t>To meet the information security compliance in the organization.</a:t>
            </a:r>
          </a:p>
          <a:p>
            <a:pPr algn="just"/>
            <a:r>
              <a:rPr lang="en-US" sz="2600" dirty="0">
                <a:latin typeface="Garamond" panose="02020404030301010803" pitchFamily="18" charset="0"/>
              </a:rPr>
              <a:t>To implement an effective security strategy in the organization.</a:t>
            </a: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Why ethical hacking is necessary at all?</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1245674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fontScale="92500" lnSpcReduction="20000"/>
          </a:bodyPr>
          <a:lstStyle/>
          <a:p>
            <a:pPr marL="0" indent="0" algn="just">
              <a:buNone/>
            </a:pPr>
            <a:r>
              <a:rPr lang="en-US" dirty="0">
                <a:latin typeface="Garamond" panose="02020404030301010803" pitchFamily="18" charset="0"/>
              </a:rPr>
              <a:t>1. Misconfigurations</a:t>
            </a:r>
          </a:p>
          <a:p>
            <a:pPr marL="0" indent="0" algn="just">
              <a:buNone/>
            </a:pPr>
            <a:r>
              <a:rPr lang="en-US" dirty="0">
                <a:latin typeface="Garamond" panose="02020404030301010803" pitchFamily="18" charset="0"/>
              </a:rPr>
              <a:t>2. Default installations</a:t>
            </a:r>
          </a:p>
          <a:p>
            <a:pPr marL="0" indent="0" algn="just">
              <a:buNone/>
            </a:pPr>
            <a:r>
              <a:rPr lang="en-US" dirty="0">
                <a:latin typeface="Garamond" panose="02020404030301010803" pitchFamily="18" charset="0"/>
              </a:rPr>
              <a:t>3. Buffer overflows</a:t>
            </a:r>
          </a:p>
          <a:p>
            <a:pPr marL="0" indent="0" algn="just">
              <a:buNone/>
            </a:pPr>
            <a:r>
              <a:rPr lang="en-US" dirty="0">
                <a:latin typeface="Garamond" panose="02020404030301010803" pitchFamily="18" charset="0"/>
              </a:rPr>
              <a:t>4. Unpatched servers</a:t>
            </a:r>
          </a:p>
          <a:p>
            <a:pPr marL="0" indent="0" algn="just">
              <a:buNone/>
            </a:pPr>
            <a:r>
              <a:rPr lang="en-US" dirty="0">
                <a:latin typeface="Garamond" panose="02020404030301010803" pitchFamily="18" charset="0"/>
              </a:rPr>
              <a:t>5. Default passwords</a:t>
            </a:r>
          </a:p>
          <a:p>
            <a:pPr marL="0" indent="0" algn="just">
              <a:buNone/>
            </a:pPr>
            <a:r>
              <a:rPr lang="en-US" dirty="0">
                <a:latin typeface="Garamond" panose="02020404030301010803" pitchFamily="18" charset="0"/>
              </a:rPr>
              <a:t>6. Open services</a:t>
            </a:r>
          </a:p>
          <a:p>
            <a:pPr marL="0" indent="0" algn="just">
              <a:buNone/>
            </a:pPr>
            <a:r>
              <a:rPr lang="en-US" dirty="0">
                <a:latin typeface="Garamond" panose="02020404030301010803" pitchFamily="18" charset="0"/>
              </a:rPr>
              <a:t>7. Application flaws</a:t>
            </a:r>
          </a:p>
          <a:p>
            <a:pPr marL="0" indent="0" algn="just">
              <a:buNone/>
            </a:pPr>
            <a:r>
              <a:rPr lang="en-US" dirty="0">
                <a:latin typeface="Garamond" panose="02020404030301010803" pitchFamily="18" charset="0"/>
              </a:rPr>
              <a:t>8. Open system flaws</a:t>
            </a:r>
          </a:p>
          <a:p>
            <a:pPr marL="0" indent="0" algn="just">
              <a:buNone/>
            </a:pPr>
            <a:r>
              <a:rPr lang="en-US" dirty="0">
                <a:latin typeface="Garamond" panose="02020404030301010803" pitchFamily="18" charset="0"/>
              </a:rPr>
              <a:t>9. Design flaws</a:t>
            </a: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smtClean="0">
                <a:solidFill>
                  <a:srgbClr val="FFFFFF"/>
                </a:solidFill>
                <a:latin typeface="Garamond" pitchFamily="18" charset="0"/>
                <a:sym typeface="Quattrocento Sans"/>
              </a:rPr>
              <a:t>Vulnerability Classification</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1047075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Autofit/>
          </a:bodyPr>
          <a:lstStyle/>
          <a:p>
            <a:pPr marL="0" indent="0" algn="just">
              <a:buNone/>
            </a:pPr>
            <a:r>
              <a:rPr lang="en-US" sz="2000" dirty="0">
                <a:latin typeface="Garamond" panose="02020404030301010803" pitchFamily="18" charset="0"/>
              </a:rPr>
              <a:t>To understand the real hackers, first we have </a:t>
            </a:r>
            <a:r>
              <a:rPr lang="en-US" sz="2000" dirty="0" smtClean="0">
                <a:latin typeface="Garamond" panose="02020404030301010803" pitchFamily="18" charset="0"/>
              </a:rPr>
              <a:t>to understand </a:t>
            </a:r>
            <a:r>
              <a:rPr lang="en-US" sz="2000" dirty="0">
                <a:latin typeface="Garamond" panose="02020404030301010803" pitchFamily="18" charset="0"/>
              </a:rPr>
              <a:t>the motivations:</a:t>
            </a:r>
          </a:p>
          <a:p>
            <a:pPr marL="0" indent="0" algn="just">
              <a:buNone/>
            </a:pPr>
            <a:r>
              <a:rPr lang="en-US" sz="2000" dirty="0">
                <a:latin typeface="Garamond" panose="02020404030301010803" pitchFamily="18" charset="0"/>
              </a:rPr>
              <a:t>• What a cool thing to be a hacker</a:t>
            </a:r>
          </a:p>
          <a:p>
            <a:pPr marL="0" indent="0" algn="just">
              <a:buNone/>
            </a:pPr>
            <a:r>
              <a:rPr lang="en-US" sz="2000" dirty="0">
                <a:latin typeface="Garamond" panose="02020404030301010803" pitchFamily="18" charset="0"/>
              </a:rPr>
              <a:t>• Because I can</a:t>
            </a:r>
          </a:p>
          <a:p>
            <a:pPr marL="0" indent="0" algn="just">
              <a:buNone/>
            </a:pPr>
            <a:r>
              <a:rPr lang="en-US" sz="2000" dirty="0">
                <a:latin typeface="Garamond" panose="02020404030301010803" pitchFamily="18" charset="0"/>
              </a:rPr>
              <a:t>• Money</a:t>
            </a:r>
          </a:p>
          <a:p>
            <a:pPr marL="0" indent="0" algn="just">
              <a:buNone/>
            </a:pPr>
            <a:r>
              <a:rPr lang="en-US" sz="2000" dirty="0">
                <a:latin typeface="Garamond" panose="02020404030301010803" pitchFamily="18" charset="0"/>
              </a:rPr>
              <a:t>• Revenge</a:t>
            </a:r>
          </a:p>
          <a:p>
            <a:pPr marL="0" indent="0" algn="just">
              <a:buNone/>
            </a:pPr>
            <a:r>
              <a:rPr lang="en-US" sz="2000" dirty="0">
                <a:latin typeface="Garamond" panose="02020404030301010803" pitchFamily="18" charset="0"/>
              </a:rPr>
              <a:t>• Annoyance</a:t>
            </a:r>
          </a:p>
          <a:p>
            <a:pPr marL="0" indent="0" algn="just">
              <a:buNone/>
            </a:pPr>
            <a:r>
              <a:rPr lang="en-US" sz="2000" dirty="0">
                <a:latin typeface="Garamond" panose="02020404030301010803" pitchFamily="18" charset="0"/>
              </a:rPr>
              <a:t>• Protesting against something</a:t>
            </a:r>
          </a:p>
          <a:p>
            <a:pPr marL="0" indent="0" algn="just">
              <a:buNone/>
            </a:pPr>
            <a:r>
              <a:rPr lang="en-US" sz="2000" dirty="0">
                <a:latin typeface="Garamond" panose="02020404030301010803" pitchFamily="18" charset="0"/>
              </a:rPr>
              <a:t>• Organized and well-paid professional groups (mafia </a:t>
            </a:r>
            <a:r>
              <a:rPr lang="en-US" sz="2000" dirty="0" smtClean="0">
                <a:latin typeface="Garamond" panose="02020404030301010803" pitchFamily="18" charset="0"/>
              </a:rPr>
              <a:t>and governmental </a:t>
            </a:r>
            <a:r>
              <a:rPr lang="en-US" sz="2000" dirty="0">
                <a:latin typeface="Garamond" panose="02020404030301010803" pitchFamily="18" charset="0"/>
              </a:rPr>
              <a:t>groups)</a:t>
            </a: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The motivation behind hacking – Why?</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1732996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Autofit/>
          </a:bodyPr>
          <a:lstStyle/>
          <a:p>
            <a:pPr algn="just"/>
            <a:r>
              <a:rPr lang="en-US" dirty="0">
                <a:latin typeface="Garamond" panose="02020404030301010803" pitchFamily="18" charset="0"/>
              </a:rPr>
              <a:t>Break the information security triple (</a:t>
            </a:r>
            <a:r>
              <a:rPr lang="en-US" dirty="0" smtClean="0">
                <a:latin typeface="Garamond" panose="02020404030301010803" pitchFamily="18" charset="0"/>
              </a:rPr>
              <a:t>confidentiality, integrity</a:t>
            </a:r>
            <a:r>
              <a:rPr lang="en-US" dirty="0">
                <a:latin typeface="Garamond" panose="02020404030301010803" pitchFamily="18" charset="0"/>
              </a:rPr>
              <a:t>, availability</a:t>
            </a:r>
            <a:r>
              <a:rPr lang="en-US" dirty="0" smtClean="0">
                <a:latin typeface="Garamond" panose="02020404030301010803" pitchFamily="18" charset="0"/>
              </a:rPr>
              <a:t>)</a:t>
            </a:r>
          </a:p>
          <a:p>
            <a:pPr lvl="1" algn="just"/>
            <a:r>
              <a:rPr lang="en-US" sz="3200" dirty="0" smtClean="0">
                <a:latin typeface="Garamond" panose="02020404030301010803" pitchFamily="18" charset="0"/>
              </a:rPr>
              <a:t>Steal </a:t>
            </a:r>
            <a:r>
              <a:rPr lang="en-US" sz="3200" dirty="0">
                <a:latin typeface="Garamond" panose="02020404030301010803" pitchFamily="18" charset="0"/>
              </a:rPr>
              <a:t>confidential </a:t>
            </a:r>
            <a:r>
              <a:rPr lang="en-US" sz="3200" dirty="0" smtClean="0">
                <a:latin typeface="Garamond" panose="02020404030301010803" pitchFamily="18" charset="0"/>
              </a:rPr>
              <a:t>information</a:t>
            </a:r>
          </a:p>
          <a:p>
            <a:pPr lvl="1" algn="just"/>
            <a:r>
              <a:rPr lang="en-US" sz="3200" dirty="0" smtClean="0">
                <a:latin typeface="Garamond" panose="02020404030301010803" pitchFamily="18" charset="0"/>
              </a:rPr>
              <a:t>Modify data</a:t>
            </a:r>
          </a:p>
          <a:p>
            <a:pPr lvl="1" algn="just"/>
            <a:r>
              <a:rPr lang="en-US" sz="3200" dirty="0" smtClean="0">
                <a:latin typeface="Garamond" panose="02020404030301010803" pitchFamily="18" charset="0"/>
              </a:rPr>
              <a:t>Make </a:t>
            </a:r>
            <a:r>
              <a:rPr lang="en-US" sz="3200" dirty="0">
                <a:latin typeface="Garamond" panose="02020404030301010803" pitchFamily="18" charset="0"/>
              </a:rPr>
              <a:t>services unavailable (Denial Of </a:t>
            </a:r>
            <a:r>
              <a:rPr lang="en-US" sz="3200" dirty="0" smtClean="0">
                <a:latin typeface="Garamond" panose="02020404030301010803" pitchFamily="18" charset="0"/>
              </a:rPr>
              <a:t>Service)</a:t>
            </a:r>
          </a:p>
          <a:p>
            <a:pPr lvl="1" algn="just"/>
            <a:r>
              <a:rPr lang="en-US" sz="3200" dirty="0" smtClean="0">
                <a:latin typeface="Garamond" panose="02020404030301010803" pitchFamily="18" charset="0"/>
              </a:rPr>
              <a:t>To </a:t>
            </a:r>
            <a:r>
              <a:rPr lang="en-US" sz="3200" dirty="0">
                <a:latin typeface="Garamond" panose="02020404030301010803" pitchFamily="18" charset="0"/>
              </a:rPr>
              <a:t>promote security? YES!</a:t>
            </a: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The goal of hacking</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1883671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Autofit/>
          </a:bodyPr>
          <a:lstStyle/>
          <a:p>
            <a:pPr marL="0" indent="0" algn="just">
              <a:buNone/>
            </a:pPr>
            <a:r>
              <a:rPr lang="en-US" sz="2800" dirty="0">
                <a:latin typeface="Garamond" panose="02020404030301010803" pitchFamily="18" charset="0"/>
              </a:rPr>
              <a:t>• Black hat hackers: with malicious intent</a:t>
            </a:r>
          </a:p>
          <a:p>
            <a:pPr marL="0" indent="0" algn="just">
              <a:buNone/>
            </a:pPr>
            <a:r>
              <a:rPr lang="en-US" sz="2800" dirty="0">
                <a:latin typeface="Garamond" panose="02020404030301010803" pitchFamily="18" charset="0"/>
              </a:rPr>
              <a:t>• White hat hackers: perform penetration testing </a:t>
            </a:r>
            <a:r>
              <a:rPr lang="en-US" sz="2800" dirty="0" smtClean="0">
                <a:latin typeface="Garamond" panose="02020404030301010803" pitchFamily="18" charset="0"/>
              </a:rPr>
              <a:t>to promote </a:t>
            </a:r>
            <a:r>
              <a:rPr lang="en-US" sz="2800" dirty="0">
                <a:latin typeface="Garamond" panose="02020404030301010803" pitchFamily="18" charset="0"/>
              </a:rPr>
              <a:t>the security</a:t>
            </a:r>
          </a:p>
          <a:p>
            <a:pPr marL="0" indent="0" algn="just">
              <a:buNone/>
            </a:pPr>
            <a:r>
              <a:rPr lang="en-US" sz="2800" dirty="0">
                <a:latin typeface="Garamond" panose="02020404030301010803" pitchFamily="18" charset="0"/>
              </a:rPr>
              <a:t>• Script kiddies: amateurs (usually young kids) using </a:t>
            </a:r>
            <a:r>
              <a:rPr lang="en-US" sz="2800" dirty="0" smtClean="0">
                <a:latin typeface="Garamond" panose="02020404030301010803" pitchFamily="18" charset="0"/>
              </a:rPr>
              <a:t>publicly available </a:t>
            </a:r>
            <a:r>
              <a:rPr lang="en-US" sz="2800" dirty="0">
                <a:latin typeface="Garamond" panose="02020404030301010803" pitchFamily="18" charset="0"/>
              </a:rPr>
              <a:t>software tools to attack</a:t>
            </a:r>
          </a:p>
          <a:p>
            <a:pPr marL="0" indent="0" algn="just">
              <a:buNone/>
            </a:pPr>
            <a:r>
              <a:rPr lang="en-US" sz="2800" dirty="0">
                <a:latin typeface="Garamond" panose="02020404030301010803" pitchFamily="18" charset="0"/>
              </a:rPr>
              <a:t>• Protest hackers (protest against something e.g. anonymous)</a:t>
            </a:r>
          </a:p>
          <a:p>
            <a:pPr marL="0" indent="0" algn="just">
              <a:buNone/>
            </a:pPr>
            <a:r>
              <a:rPr lang="en-US" sz="2800" dirty="0">
                <a:latin typeface="Garamond" panose="02020404030301010803" pitchFamily="18" charset="0"/>
              </a:rPr>
              <a:t>• Grey hat hackers: usually white hat, but can be black hat</a:t>
            </a:r>
          </a:p>
          <a:p>
            <a:pPr marL="0" indent="0" algn="just">
              <a:buNone/>
            </a:pPr>
            <a:r>
              <a:rPr lang="en-US" sz="2800" dirty="0">
                <a:latin typeface="Garamond" panose="02020404030301010803" pitchFamily="18" charset="0"/>
              </a:rPr>
              <a:t>• Red hat hackers: Stopping black hat hackers by </a:t>
            </a:r>
            <a:r>
              <a:rPr lang="en-US" sz="2800" dirty="0" smtClean="0">
                <a:latin typeface="Garamond" panose="02020404030301010803" pitchFamily="18" charset="0"/>
              </a:rPr>
              <a:t>attacking them</a:t>
            </a:r>
            <a:endParaRPr lang="en-US" sz="2800" dirty="0">
              <a:latin typeface="Garamond" panose="02020404030301010803" pitchFamily="18" charset="0"/>
            </a:endParaRPr>
          </a:p>
          <a:p>
            <a:pPr marL="0" indent="0" algn="just">
              <a:buNone/>
            </a:pPr>
            <a:r>
              <a:rPr lang="en-US" sz="2800" dirty="0">
                <a:latin typeface="Garamond" panose="02020404030301010803" pitchFamily="18" charset="0"/>
              </a:rPr>
              <a:t>• Blue hat hackers: Hacking in order to take revenge</a:t>
            </a:r>
          </a:p>
          <a:p>
            <a:pPr marL="0" indent="0" algn="just">
              <a:buNone/>
            </a:pPr>
            <a:r>
              <a:rPr lang="en-US" sz="2800" dirty="0">
                <a:latin typeface="Garamond" panose="02020404030301010803" pitchFamily="18" charset="0"/>
              </a:rPr>
              <a:t>• Green hat hackers: beginners to hacking</a:t>
            </a: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Type of </a:t>
            </a:r>
            <a:r>
              <a:rPr lang="en-US" altLang="en-US" sz="3000" b="1" dirty="0" smtClean="0">
                <a:solidFill>
                  <a:srgbClr val="FFFFFF"/>
                </a:solidFill>
                <a:latin typeface="Garamond" pitchFamily="18" charset="0"/>
                <a:sym typeface="Quattrocento Sans"/>
              </a:rPr>
              <a:t>hackers	</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3234636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9144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Be ethical and legal, it’s never worth</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doing anything against the law!!!</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250" y="1481931"/>
            <a:ext cx="742950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1812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7057"/>
            <a:ext cx="8229600" cy="4525963"/>
          </a:xfrm>
        </p:spPr>
        <p:txBody>
          <a:bodyPr>
            <a:noAutofit/>
          </a:bodyPr>
          <a:lstStyle/>
          <a:p>
            <a:pPr marL="0" indent="0" algn="just">
              <a:buNone/>
            </a:pPr>
            <a:r>
              <a:rPr lang="en-US" sz="2400" dirty="0">
                <a:latin typeface="Garamond" panose="02020404030301010803" pitchFamily="18" charset="0"/>
              </a:rPr>
              <a:t>• Task: Find the admin password of «</a:t>
            </a:r>
            <a:r>
              <a:rPr lang="en-US" sz="2400" dirty="0" err="1">
                <a:latin typeface="Garamond" panose="02020404030301010803" pitchFamily="18" charset="0"/>
              </a:rPr>
              <a:t>NonExistingBank</a:t>
            </a:r>
            <a:r>
              <a:rPr lang="en-US" sz="2400" dirty="0">
                <a:latin typeface="Garamond" panose="02020404030301010803" pitchFamily="18" charset="0"/>
              </a:rPr>
              <a:t> AS»</a:t>
            </a:r>
          </a:p>
          <a:p>
            <a:pPr marL="0" indent="0" algn="just">
              <a:buNone/>
            </a:pPr>
            <a:r>
              <a:rPr lang="en-US" sz="2400" dirty="0">
                <a:latin typeface="Garamond" panose="02020404030301010803" pitchFamily="18" charset="0"/>
              </a:rPr>
              <a:t>• How do I start? Which one of these will be used by </a:t>
            </a:r>
            <a:r>
              <a:rPr lang="en-US" sz="2400" dirty="0" smtClean="0">
                <a:latin typeface="Garamond" panose="02020404030301010803" pitchFamily="18" charset="0"/>
              </a:rPr>
              <a:t>the black </a:t>
            </a:r>
            <a:r>
              <a:rPr lang="en-US" sz="2400" dirty="0">
                <a:latin typeface="Garamond" panose="02020404030301010803" pitchFamily="18" charset="0"/>
              </a:rPr>
              <a:t>hat and the white hat hackers?</a:t>
            </a:r>
          </a:p>
          <a:p>
            <a:pPr marL="0" indent="0" algn="just">
              <a:buNone/>
            </a:pPr>
            <a:r>
              <a:rPr lang="en-US" sz="2400" dirty="0">
                <a:latin typeface="Garamond" panose="02020404030301010803" pitchFamily="18" charset="0"/>
              </a:rPr>
              <a:t>– Try with the websites, maybe there’s a server side scripting flow?</a:t>
            </a:r>
          </a:p>
          <a:p>
            <a:pPr marL="0" indent="0" algn="just">
              <a:buNone/>
            </a:pPr>
            <a:r>
              <a:rPr lang="en-US" sz="2400" dirty="0">
                <a:latin typeface="Garamond" panose="02020404030301010803" pitchFamily="18" charset="0"/>
              </a:rPr>
              <a:t>– Try to apply for an account to have access to password protected</a:t>
            </a:r>
          </a:p>
          <a:p>
            <a:pPr marL="0" indent="0" algn="just">
              <a:buNone/>
            </a:pPr>
            <a:r>
              <a:rPr lang="en-US" sz="2400" dirty="0">
                <a:latin typeface="Garamond" panose="02020404030301010803" pitchFamily="18" charset="0"/>
              </a:rPr>
              <a:t>sites?</a:t>
            </a:r>
          </a:p>
          <a:p>
            <a:pPr marL="0" indent="0" algn="just">
              <a:buNone/>
            </a:pPr>
            <a:r>
              <a:rPr lang="en-US" sz="2400" dirty="0">
                <a:latin typeface="Garamond" panose="02020404030301010803" pitchFamily="18" charset="0"/>
              </a:rPr>
              <a:t>– Try with low level exploitation against the server?</a:t>
            </a:r>
          </a:p>
          <a:p>
            <a:pPr marL="0" indent="0" algn="just">
              <a:buNone/>
            </a:pPr>
            <a:r>
              <a:rPr lang="en-US" sz="2400" dirty="0">
                <a:latin typeface="Garamond" panose="02020404030301010803" pitchFamily="18" charset="0"/>
              </a:rPr>
              <a:t>– Try to access the DMZ through a less controlled service?</a:t>
            </a:r>
          </a:p>
          <a:p>
            <a:pPr marL="0" indent="0" algn="just">
              <a:buNone/>
            </a:pPr>
            <a:r>
              <a:rPr lang="en-US" sz="2400" dirty="0">
                <a:latin typeface="Garamond" panose="02020404030301010803" pitchFamily="18" charset="0"/>
              </a:rPr>
              <a:t>– Try to sneak inside the building to have access to the </a:t>
            </a:r>
            <a:r>
              <a:rPr lang="en-US" sz="2400" dirty="0" smtClean="0">
                <a:latin typeface="Garamond" panose="02020404030301010803" pitchFamily="18" charset="0"/>
              </a:rPr>
              <a:t>internal network</a:t>
            </a:r>
            <a:r>
              <a:rPr lang="en-US" sz="2400" dirty="0">
                <a:latin typeface="Garamond" panose="02020404030301010803" pitchFamily="18" charset="0"/>
              </a:rPr>
              <a:t>?</a:t>
            </a:r>
          </a:p>
          <a:p>
            <a:pPr marL="0" indent="0" algn="just">
              <a:buNone/>
            </a:pPr>
            <a:r>
              <a:rPr lang="en-US" sz="2400" dirty="0">
                <a:latin typeface="Garamond" panose="02020404030301010803" pitchFamily="18" charset="0"/>
              </a:rPr>
              <a:t>– Try social engineering emails against the employees?</a:t>
            </a:r>
          </a:p>
          <a:p>
            <a:pPr marL="0" indent="0" algn="just">
              <a:buNone/>
            </a:pPr>
            <a:r>
              <a:rPr lang="en-US" sz="2400" dirty="0">
                <a:latin typeface="Garamond" panose="02020404030301010803" pitchFamily="18" charset="0"/>
              </a:rPr>
              <a:t>– Try to make friendship with the system admin?</a:t>
            </a:r>
          </a:p>
        </p:txBody>
      </p:sp>
      <p:sp>
        <p:nvSpPr>
          <p:cNvPr id="4" name="Shape 250"/>
          <p:cNvSpPr txBox="1">
            <a:spLocks noChangeArrowheads="1"/>
          </p:cNvSpPr>
          <p:nvPr/>
        </p:nvSpPr>
        <p:spPr bwMode="auto">
          <a:xfrm>
            <a:off x="0" y="0"/>
            <a:ext cx="9144000" cy="9144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Differences between ethical and </a:t>
            </a:r>
            <a:r>
              <a:rPr lang="en-US" altLang="en-US" sz="3000" b="1" dirty="0" err="1">
                <a:solidFill>
                  <a:srgbClr val="FFFFFF"/>
                </a:solidFill>
                <a:latin typeface="Garamond" pitchFamily="18" charset="0"/>
                <a:sym typeface="Quattrocento Sans"/>
              </a:rPr>
              <a:t>nonethical</a:t>
            </a:r>
            <a:endParaRPr lang="en-US" altLang="en-US" sz="3000" b="1" dirty="0">
              <a:solidFill>
                <a:srgbClr val="FFFFFF"/>
              </a:solidFill>
              <a:latin typeface="Garamond" pitchFamily="18" charset="0"/>
              <a:sym typeface="Quattrocento Sans"/>
            </a:endParaRP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hacking</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1414218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295400"/>
            <a:ext cx="4216400" cy="4525963"/>
          </a:xfrm>
        </p:spPr>
        <p:txBody>
          <a:bodyPr>
            <a:noAutofit/>
          </a:bodyPr>
          <a:lstStyle/>
          <a:p>
            <a:pPr marL="0" indent="0" algn="just">
              <a:buNone/>
            </a:pPr>
            <a:r>
              <a:rPr lang="en-US" sz="2800" dirty="0">
                <a:latin typeface="Garamond" panose="02020404030301010803" pitchFamily="18" charset="0"/>
              </a:rPr>
              <a:t>• Legal (contract)</a:t>
            </a:r>
          </a:p>
          <a:p>
            <a:pPr marL="0" indent="0" algn="just">
              <a:buNone/>
            </a:pPr>
            <a:r>
              <a:rPr lang="en-US" sz="2800" dirty="0">
                <a:latin typeface="Garamond" panose="02020404030301010803" pitchFamily="18" charset="0"/>
              </a:rPr>
              <a:t>• Promote the security by</a:t>
            </a:r>
          </a:p>
          <a:p>
            <a:pPr marL="0" indent="0" algn="just">
              <a:buNone/>
            </a:pPr>
            <a:r>
              <a:rPr lang="en-US" sz="2800" dirty="0">
                <a:latin typeface="Garamond" panose="02020404030301010803" pitchFamily="18" charset="0"/>
              </a:rPr>
              <a:t>showing </a:t>
            </a:r>
            <a:r>
              <a:rPr lang="en-US" sz="2800" dirty="0" smtClean="0">
                <a:latin typeface="Garamond" panose="02020404030301010803" pitchFamily="18" charset="0"/>
              </a:rPr>
              <a:t>the vulnerabilities</a:t>
            </a:r>
            <a:endParaRPr lang="en-US" sz="2800" dirty="0">
              <a:latin typeface="Garamond" panose="02020404030301010803" pitchFamily="18" charset="0"/>
            </a:endParaRPr>
          </a:p>
          <a:p>
            <a:pPr marL="0" indent="0" algn="just">
              <a:buNone/>
            </a:pPr>
            <a:r>
              <a:rPr lang="en-US" sz="2800" dirty="0">
                <a:latin typeface="Garamond" panose="02020404030301010803" pitchFamily="18" charset="0"/>
              </a:rPr>
              <a:t>• Find all vulnerabilities</a:t>
            </a:r>
          </a:p>
          <a:p>
            <a:pPr marL="0" indent="0" algn="just">
              <a:buNone/>
            </a:pPr>
            <a:r>
              <a:rPr lang="en-US" sz="2800" dirty="0">
                <a:latin typeface="Garamond" panose="02020404030301010803" pitchFamily="18" charset="0"/>
              </a:rPr>
              <a:t>• Without causing harm</a:t>
            </a:r>
          </a:p>
          <a:p>
            <a:pPr marL="0" indent="0" algn="just">
              <a:buNone/>
            </a:pPr>
            <a:r>
              <a:rPr lang="en-US" sz="2800" dirty="0">
                <a:latin typeface="Garamond" panose="02020404030301010803" pitchFamily="18" charset="0"/>
              </a:rPr>
              <a:t>• Document all activities</a:t>
            </a:r>
          </a:p>
          <a:p>
            <a:pPr marL="0" indent="0" algn="just">
              <a:buNone/>
            </a:pPr>
            <a:r>
              <a:rPr lang="en-US" sz="2800" dirty="0" smtClean="0">
                <a:latin typeface="Garamond" panose="02020404030301010803" pitchFamily="18" charset="0"/>
              </a:rPr>
              <a:t>• Final presentation and  report</a:t>
            </a:r>
            <a:endParaRPr lang="en-US" sz="2800" dirty="0">
              <a:latin typeface="Garamond" panose="02020404030301010803" pitchFamily="18" charset="0"/>
            </a:endParaRPr>
          </a:p>
        </p:txBody>
      </p:sp>
      <p:sp>
        <p:nvSpPr>
          <p:cNvPr id="4" name="Shape 250"/>
          <p:cNvSpPr txBox="1">
            <a:spLocks noChangeArrowheads="1"/>
          </p:cNvSpPr>
          <p:nvPr/>
        </p:nvSpPr>
        <p:spPr bwMode="auto">
          <a:xfrm>
            <a:off x="0" y="0"/>
            <a:ext cx="9144000" cy="7620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Differences between ethical and non-ethical</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hacking</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6" name="Content Placeholder 2"/>
          <p:cNvSpPr txBox="1">
            <a:spLocks/>
          </p:cNvSpPr>
          <p:nvPr/>
        </p:nvSpPr>
        <p:spPr>
          <a:xfrm>
            <a:off x="4572000" y="1143000"/>
            <a:ext cx="43688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Garamond" panose="02020404030301010803" pitchFamily="18" charset="0"/>
              </a:rPr>
              <a:t>Illegal</a:t>
            </a:r>
          </a:p>
          <a:p>
            <a:pPr algn="just"/>
            <a:r>
              <a:rPr lang="en-US" sz="2400" dirty="0" smtClean="0">
                <a:latin typeface="Garamond" panose="02020404030301010803" pitchFamily="18" charset="0"/>
              </a:rPr>
              <a:t>Steal </a:t>
            </a:r>
            <a:r>
              <a:rPr lang="en-US" sz="2400" dirty="0">
                <a:latin typeface="Garamond" panose="02020404030301010803" pitchFamily="18" charset="0"/>
              </a:rPr>
              <a:t>information, modify data</a:t>
            </a:r>
            <a:r>
              <a:rPr lang="en-US" sz="2400" dirty="0" smtClean="0">
                <a:latin typeface="Garamond" panose="02020404030301010803" pitchFamily="18" charset="0"/>
              </a:rPr>
              <a:t>, make </a:t>
            </a:r>
            <a:r>
              <a:rPr lang="en-US" sz="2400" dirty="0">
                <a:latin typeface="Garamond" panose="02020404030301010803" pitchFamily="18" charset="0"/>
              </a:rPr>
              <a:t>service unavailable </a:t>
            </a:r>
            <a:r>
              <a:rPr lang="en-US" sz="2400" dirty="0" smtClean="0">
                <a:latin typeface="Garamond" panose="02020404030301010803" pitchFamily="18" charset="0"/>
              </a:rPr>
              <a:t>for own </a:t>
            </a:r>
            <a:r>
              <a:rPr lang="en-US" sz="2400" dirty="0">
                <a:latin typeface="Garamond" panose="02020404030301010803" pitchFamily="18" charset="0"/>
              </a:rPr>
              <a:t>purpose</a:t>
            </a:r>
          </a:p>
          <a:p>
            <a:pPr algn="just"/>
            <a:r>
              <a:rPr lang="en-US" sz="2400" dirty="0" smtClean="0">
                <a:latin typeface="Garamond" panose="02020404030301010803" pitchFamily="18" charset="0"/>
              </a:rPr>
              <a:t>Find </a:t>
            </a:r>
            <a:r>
              <a:rPr lang="en-US" sz="2400" dirty="0">
                <a:latin typeface="Garamond" panose="02020404030301010803" pitchFamily="18" charset="0"/>
              </a:rPr>
              <a:t>the easiest way to </a:t>
            </a:r>
            <a:r>
              <a:rPr lang="en-US" sz="2400" dirty="0" smtClean="0">
                <a:latin typeface="Garamond" panose="02020404030301010803" pitchFamily="18" charset="0"/>
              </a:rPr>
              <a:t>reach the </a:t>
            </a:r>
            <a:r>
              <a:rPr lang="en-US" sz="2400" dirty="0">
                <a:latin typeface="Garamond" panose="02020404030301010803" pitchFamily="18" charset="0"/>
              </a:rPr>
              <a:t>goal (weakest link)</a:t>
            </a:r>
          </a:p>
          <a:p>
            <a:pPr algn="just"/>
            <a:r>
              <a:rPr lang="en-US" sz="2400" dirty="0" smtClean="0">
                <a:latin typeface="Garamond" panose="02020404030301010803" pitchFamily="18" charset="0"/>
              </a:rPr>
              <a:t>Do </a:t>
            </a:r>
            <a:r>
              <a:rPr lang="en-US" sz="2400" dirty="0">
                <a:latin typeface="Garamond" panose="02020404030301010803" pitchFamily="18" charset="0"/>
              </a:rPr>
              <a:t>not care if the system </a:t>
            </a:r>
            <a:r>
              <a:rPr lang="en-US" sz="2400" dirty="0" smtClean="0">
                <a:latin typeface="Garamond" panose="02020404030301010803" pitchFamily="18" charset="0"/>
              </a:rPr>
              <a:t>will be </a:t>
            </a:r>
            <a:r>
              <a:rPr lang="en-US" sz="2400" dirty="0">
                <a:latin typeface="Garamond" panose="02020404030301010803" pitchFamily="18" charset="0"/>
              </a:rPr>
              <a:t>destroyed (but not </a:t>
            </a:r>
            <a:r>
              <a:rPr lang="en-US" sz="2400" dirty="0" smtClean="0">
                <a:latin typeface="Garamond" panose="02020404030301010803" pitchFamily="18" charset="0"/>
              </a:rPr>
              <a:t>too early</a:t>
            </a:r>
            <a:r>
              <a:rPr lang="en-US" sz="2400" dirty="0">
                <a:latin typeface="Garamond" panose="02020404030301010803" pitchFamily="18" charset="0"/>
              </a:rPr>
              <a:t>)</a:t>
            </a:r>
          </a:p>
          <a:p>
            <a:pPr algn="just"/>
            <a:r>
              <a:rPr lang="en-US" sz="2400" dirty="0" smtClean="0">
                <a:latin typeface="Garamond" panose="02020404030301010803" pitchFamily="18" charset="0"/>
              </a:rPr>
              <a:t>Without </a:t>
            </a:r>
            <a:r>
              <a:rPr lang="en-US" sz="2400" dirty="0">
                <a:latin typeface="Garamond" panose="02020404030301010803" pitchFamily="18" charset="0"/>
              </a:rPr>
              <a:t>documentation</a:t>
            </a:r>
          </a:p>
          <a:p>
            <a:pPr algn="just"/>
            <a:r>
              <a:rPr lang="en-US" sz="2400" dirty="0" smtClean="0">
                <a:latin typeface="Garamond" panose="02020404030301010803" pitchFamily="18" charset="0"/>
              </a:rPr>
              <a:t>Without </a:t>
            </a:r>
            <a:r>
              <a:rPr lang="en-US" sz="2400" dirty="0">
                <a:latin typeface="Garamond" panose="02020404030301010803" pitchFamily="18" charset="0"/>
              </a:rPr>
              <a:t>report, delete all clues</a:t>
            </a:r>
          </a:p>
        </p:txBody>
      </p:sp>
    </p:spTree>
    <p:extLst>
      <p:ext uri="{BB962C8B-B14F-4D97-AF65-F5344CB8AC3E}">
        <p14:creationId xmlns:p14="http://schemas.microsoft.com/office/powerpoint/2010/main" val="976832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Autofit/>
          </a:bodyPr>
          <a:lstStyle/>
          <a:p>
            <a:r>
              <a:rPr lang="en-US" sz="3600" dirty="0">
                <a:latin typeface="Garamond" panose="02020404030301010803" pitchFamily="18" charset="0"/>
              </a:rPr>
              <a:t>Software (Operating system, services, application)</a:t>
            </a:r>
          </a:p>
          <a:p>
            <a:r>
              <a:rPr lang="en-US" sz="3600" dirty="0">
                <a:latin typeface="Garamond" panose="02020404030301010803" pitchFamily="18" charset="0"/>
              </a:rPr>
              <a:t>Hardware</a:t>
            </a:r>
          </a:p>
          <a:p>
            <a:r>
              <a:rPr lang="en-US" sz="3600" dirty="0">
                <a:latin typeface="Garamond" panose="02020404030301010803" pitchFamily="18" charset="0"/>
              </a:rPr>
              <a:t>Network</a:t>
            </a:r>
          </a:p>
          <a:p>
            <a:r>
              <a:rPr lang="en-US" sz="3600" dirty="0">
                <a:latin typeface="Garamond" panose="02020404030301010803" pitchFamily="18" charset="0"/>
              </a:rPr>
              <a:t>Processes</a:t>
            </a:r>
          </a:p>
          <a:p>
            <a:r>
              <a:rPr lang="en-US" sz="3600" dirty="0">
                <a:latin typeface="Garamond" panose="02020404030301010803" pitchFamily="18" charset="0"/>
              </a:rPr>
              <a:t>End-user behavior</a:t>
            </a:r>
          </a:p>
          <a:p>
            <a:pPr algn="just"/>
            <a:endParaRPr lang="en-US" sz="3600" dirty="0">
              <a:latin typeface="Garamond" panose="02020404030301010803" pitchFamily="18" charset="0"/>
            </a:endParaRP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smtClean="0">
                <a:solidFill>
                  <a:srgbClr val="FFFFFF"/>
                </a:solidFill>
                <a:latin typeface="Garamond" pitchFamily="18" charset="0"/>
                <a:sym typeface="Quattrocento Sans"/>
              </a:rPr>
              <a:t>What is to be tested?</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762000"/>
            <a:ext cx="296227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0758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Autofit/>
          </a:bodyPr>
          <a:lstStyle/>
          <a:p>
            <a:pPr algn="just"/>
            <a:r>
              <a:rPr lang="en-US" sz="3600" dirty="0">
                <a:latin typeface="Garamond" panose="02020404030301010803" pitchFamily="18" charset="0"/>
              </a:rPr>
              <a:t>Information gathering</a:t>
            </a:r>
          </a:p>
          <a:p>
            <a:pPr algn="just"/>
            <a:r>
              <a:rPr lang="en-US" sz="3600" dirty="0" smtClean="0">
                <a:latin typeface="Garamond" panose="02020404030301010803" pitchFamily="18" charset="0"/>
              </a:rPr>
              <a:t>Identifying </a:t>
            </a:r>
            <a:r>
              <a:rPr lang="en-US" sz="3600" dirty="0">
                <a:latin typeface="Garamond" panose="02020404030301010803" pitchFamily="18" charset="0"/>
              </a:rPr>
              <a:t>the </a:t>
            </a:r>
            <a:r>
              <a:rPr lang="en-US" sz="3600" dirty="0" smtClean="0">
                <a:latin typeface="Garamond" panose="02020404030301010803" pitchFamily="18" charset="0"/>
              </a:rPr>
              <a:t>target domain</a:t>
            </a:r>
            <a:endParaRPr lang="en-US" sz="3600" dirty="0">
              <a:latin typeface="Garamond" panose="02020404030301010803" pitchFamily="18" charset="0"/>
            </a:endParaRPr>
          </a:p>
          <a:p>
            <a:pPr algn="just"/>
            <a:r>
              <a:rPr lang="en-US" sz="3600" dirty="0" smtClean="0">
                <a:latin typeface="Garamond" panose="02020404030301010803" pitchFamily="18" charset="0"/>
              </a:rPr>
              <a:t>Finding vulnerabilities </a:t>
            </a:r>
          </a:p>
          <a:p>
            <a:pPr algn="just"/>
            <a:r>
              <a:rPr lang="en-US" sz="3600" dirty="0" smtClean="0">
                <a:latin typeface="Garamond" panose="02020404030301010803" pitchFamily="18" charset="0"/>
              </a:rPr>
              <a:t>Exploiting the vulnerabilities</a:t>
            </a:r>
            <a:endParaRPr lang="en-US" sz="3600" dirty="0">
              <a:latin typeface="Garamond" panose="02020404030301010803" pitchFamily="18" charset="0"/>
            </a:endParaRPr>
          </a:p>
          <a:p>
            <a:pPr algn="just"/>
            <a:r>
              <a:rPr lang="en-US" sz="3600" dirty="0" smtClean="0">
                <a:latin typeface="Garamond" panose="02020404030301010803" pitchFamily="18" charset="0"/>
              </a:rPr>
              <a:t>Lateral </a:t>
            </a:r>
            <a:r>
              <a:rPr lang="en-US" sz="3600" dirty="0">
                <a:latin typeface="Garamond" panose="02020404030301010803" pitchFamily="18" charset="0"/>
              </a:rPr>
              <a:t>movements</a:t>
            </a:r>
          </a:p>
          <a:p>
            <a:pPr algn="just"/>
            <a:r>
              <a:rPr lang="en-US" sz="3600" dirty="0" smtClean="0">
                <a:latin typeface="Garamond" panose="02020404030301010803" pitchFamily="18" charset="0"/>
              </a:rPr>
              <a:t>Carry </a:t>
            </a:r>
            <a:r>
              <a:rPr lang="en-US" sz="3600" dirty="0">
                <a:latin typeface="Garamond" panose="02020404030301010803" pitchFamily="18" charset="0"/>
              </a:rPr>
              <a:t>out the goal</a:t>
            </a: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Main steps of hacking</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296" y="1981200"/>
            <a:ext cx="349567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9064" y="1219200"/>
            <a:ext cx="27051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0804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525963"/>
          </a:xfrm>
        </p:spPr>
        <p:txBody>
          <a:bodyPr>
            <a:noAutofit/>
          </a:bodyPr>
          <a:lstStyle/>
          <a:p>
            <a:r>
              <a:rPr lang="en-US" sz="2800" dirty="0" smtClean="0">
                <a:latin typeface="Garamond" panose="02020404030301010803" pitchFamily="18" charset="0"/>
              </a:rPr>
              <a:t>What is Penetration Testing?</a:t>
            </a:r>
          </a:p>
          <a:p>
            <a:r>
              <a:rPr lang="en-US" sz="2800" dirty="0" smtClean="0">
                <a:latin typeface="Garamond" panose="02020404030301010803" pitchFamily="18" charset="0"/>
              </a:rPr>
              <a:t>What is tested in </a:t>
            </a:r>
            <a:r>
              <a:rPr lang="en-US" sz="2800" dirty="0" err="1" smtClean="0">
                <a:latin typeface="Garamond" panose="02020404030301010803" pitchFamily="18" charset="0"/>
              </a:rPr>
              <a:t>PenTest</a:t>
            </a:r>
            <a:r>
              <a:rPr lang="en-US" sz="2800" dirty="0" smtClean="0">
                <a:latin typeface="Garamond" panose="02020404030301010803" pitchFamily="18" charset="0"/>
              </a:rPr>
              <a:t>?</a:t>
            </a:r>
          </a:p>
          <a:p>
            <a:r>
              <a:rPr lang="en-US" sz="2800" dirty="0" err="1" smtClean="0">
                <a:latin typeface="Garamond" panose="02020404030301010803" pitchFamily="18" charset="0"/>
              </a:rPr>
              <a:t>PenTest</a:t>
            </a:r>
            <a:r>
              <a:rPr lang="en-US" sz="2800" dirty="0" smtClean="0">
                <a:latin typeface="Garamond" panose="02020404030301010803" pitchFamily="18" charset="0"/>
              </a:rPr>
              <a:t> Stages</a:t>
            </a:r>
          </a:p>
          <a:p>
            <a:pPr lvl="1"/>
            <a:r>
              <a:rPr lang="en-US" sz="2400" dirty="0" smtClean="0">
                <a:latin typeface="Garamond" panose="02020404030301010803" pitchFamily="18" charset="0"/>
              </a:rPr>
              <a:t>Pre Attack Phase</a:t>
            </a:r>
          </a:p>
          <a:p>
            <a:pPr lvl="1"/>
            <a:r>
              <a:rPr lang="en-US" sz="2400" dirty="0" smtClean="0">
                <a:latin typeface="Garamond" panose="02020404030301010803" pitchFamily="18" charset="0"/>
              </a:rPr>
              <a:t>Attack Phase</a:t>
            </a:r>
          </a:p>
          <a:p>
            <a:pPr lvl="1"/>
            <a:r>
              <a:rPr lang="en-US" sz="2400" dirty="0" smtClean="0">
                <a:latin typeface="Garamond" panose="02020404030301010803" pitchFamily="18" charset="0"/>
              </a:rPr>
              <a:t>Post Attack Phase</a:t>
            </a:r>
          </a:p>
          <a:p>
            <a:r>
              <a:rPr lang="en-US" sz="2800" dirty="0" smtClean="0">
                <a:latin typeface="Garamond" panose="02020404030301010803" pitchFamily="18" charset="0"/>
              </a:rPr>
              <a:t>Reconnaissance</a:t>
            </a:r>
          </a:p>
          <a:p>
            <a:pPr lvl="1"/>
            <a:r>
              <a:rPr lang="en-US" sz="2400" dirty="0" smtClean="0">
                <a:latin typeface="Garamond" panose="02020404030301010803" pitchFamily="18" charset="0"/>
              </a:rPr>
              <a:t>Active</a:t>
            </a:r>
          </a:p>
          <a:p>
            <a:pPr lvl="1"/>
            <a:r>
              <a:rPr lang="en-US" sz="2400" dirty="0" smtClean="0">
                <a:latin typeface="Garamond" panose="02020404030301010803" pitchFamily="18" charset="0"/>
              </a:rPr>
              <a:t>Passive</a:t>
            </a:r>
          </a:p>
          <a:p>
            <a:r>
              <a:rPr lang="en-US" sz="2800" dirty="0" smtClean="0">
                <a:latin typeface="Garamond" panose="02020404030301010803" pitchFamily="18" charset="0"/>
              </a:rPr>
              <a:t>Categories of Vulnerabilities</a:t>
            </a:r>
          </a:p>
          <a:p>
            <a:r>
              <a:rPr lang="en-US" sz="2800" dirty="0" smtClean="0">
                <a:latin typeface="Garamond" panose="02020404030301010803" pitchFamily="18" charset="0"/>
              </a:rPr>
              <a:t>Case Study</a:t>
            </a:r>
          </a:p>
          <a:p>
            <a:pPr marL="0" indent="0">
              <a:buNone/>
            </a:pPr>
            <a:endParaRPr lang="en-US" sz="2800" dirty="0" smtClean="0">
              <a:latin typeface="Garamond" panose="02020404030301010803" pitchFamily="18" charset="0"/>
            </a:endParaRP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smtClean="0">
                <a:solidFill>
                  <a:srgbClr val="FFFFFF"/>
                </a:solidFill>
                <a:latin typeface="Garamond" pitchFamily="18" charset="0"/>
                <a:sym typeface="Quattrocento Sans"/>
              </a:rPr>
              <a:t>Outline</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3536993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7620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Steps of an attack with available info as</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the </a:t>
            </a:r>
            <a:r>
              <a:rPr lang="en-US" altLang="en-US" sz="3000" b="1" dirty="0" err="1" smtClean="0">
                <a:solidFill>
                  <a:srgbClr val="FFFFFF"/>
                </a:solidFill>
                <a:latin typeface="Garamond" pitchFamily="18" charset="0"/>
                <a:sym typeface="Quattrocento Sans"/>
              </a:rPr>
              <a:t>PenTest</a:t>
            </a:r>
            <a:r>
              <a:rPr lang="en-US" altLang="en-US" sz="3000" b="1" dirty="0" smtClean="0">
                <a:solidFill>
                  <a:srgbClr val="FFFFFF"/>
                </a:solidFill>
                <a:latin typeface="Garamond" pitchFamily="18" charset="0"/>
                <a:sym typeface="Quattrocento Sans"/>
              </a:rPr>
              <a:t> process </a:t>
            </a:r>
            <a:r>
              <a:rPr lang="en-US" altLang="en-US" sz="3000" b="1" dirty="0">
                <a:solidFill>
                  <a:srgbClr val="FFFFFF"/>
                </a:solidFill>
                <a:latin typeface="Garamond" pitchFamily="18" charset="0"/>
                <a:sym typeface="Quattrocento Sans"/>
              </a:rPr>
              <a:t>proceeds</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6476313"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6015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Detailed steps of </a:t>
            </a:r>
            <a:r>
              <a:rPr lang="en-US" altLang="en-US" sz="3000" b="1" dirty="0" err="1" smtClean="0">
                <a:solidFill>
                  <a:srgbClr val="FFFFFF"/>
                </a:solidFill>
                <a:latin typeface="Garamond" pitchFamily="18" charset="0"/>
                <a:sym typeface="Quattrocento Sans"/>
              </a:rPr>
              <a:t>PenTest</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457200" y="914400"/>
            <a:ext cx="8229600" cy="5211763"/>
          </a:xfrm>
        </p:spPr>
        <p:txBody>
          <a:bodyPr>
            <a:normAutofit fontScale="92500" lnSpcReduction="20000"/>
          </a:bodyPr>
          <a:lstStyle/>
          <a:p>
            <a:pPr marL="0" indent="0" algn="just">
              <a:buNone/>
            </a:pPr>
            <a:r>
              <a:rPr lang="en-US" dirty="0">
                <a:latin typeface="Garamond" panose="02020404030301010803" pitchFamily="18" charset="0"/>
              </a:rPr>
              <a:t>1. General information gathering: collecting all </a:t>
            </a:r>
            <a:r>
              <a:rPr lang="en-US" dirty="0" smtClean="0">
                <a:latin typeface="Garamond" panose="02020404030301010803" pitchFamily="18" charset="0"/>
              </a:rPr>
              <a:t>available information </a:t>
            </a:r>
            <a:r>
              <a:rPr lang="en-US" dirty="0">
                <a:latin typeface="Garamond" panose="02020404030301010803" pitchFamily="18" charset="0"/>
              </a:rPr>
              <a:t>from the target and systemize </a:t>
            </a:r>
            <a:r>
              <a:rPr lang="en-US" dirty="0" smtClean="0">
                <a:latin typeface="Garamond" panose="02020404030301010803" pitchFamily="18" charset="0"/>
              </a:rPr>
              <a:t>the information</a:t>
            </a:r>
            <a:endParaRPr lang="en-US" dirty="0">
              <a:latin typeface="Garamond" panose="02020404030301010803" pitchFamily="18" charset="0"/>
            </a:endParaRPr>
          </a:p>
          <a:p>
            <a:pPr marL="0" indent="0" algn="just">
              <a:buNone/>
            </a:pPr>
            <a:r>
              <a:rPr lang="en-US" dirty="0">
                <a:latin typeface="Garamond" panose="02020404030301010803" pitchFamily="18" charset="0"/>
              </a:rPr>
              <a:t>2. Technical information gathering: collecting network </a:t>
            </a:r>
            <a:r>
              <a:rPr lang="en-US" dirty="0" smtClean="0">
                <a:latin typeface="Garamond" panose="02020404030301010803" pitchFamily="18" charset="0"/>
              </a:rPr>
              <a:t>and system </a:t>
            </a:r>
            <a:r>
              <a:rPr lang="en-US" dirty="0">
                <a:latin typeface="Garamond" panose="02020404030301010803" pitchFamily="18" charset="0"/>
              </a:rPr>
              <a:t>specific information like target </a:t>
            </a:r>
            <a:r>
              <a:rPr lang="en-US" dirty="0" err="1">
                <a:latin typeface="Garamond" panose="02020404030301010803" pitchFamily="18" charset="0"/>
              </a:rPr>
              <a:t>ip</a:t>
            </a:r>
            <a:r>
              <a:rPr lang="en-US" dirty="0">
                <a:latin typeface="Garamond" panose="02020404030301010803" pitchFamily="18" charset="0"/>
              </a:rPr>
              <a:t> ranges</a:t>
            </a:r>
          </a:p>
          <a:p>
            <a:pPr marL="0" indent="0" algn="just">
              <a:buNone/>
            </a:pPr>
            <a:r>
              <a:rPr lang="en-US" dirty="0" smtClean="0">
                <a:latin typeface="Garamond" panose="02020404030301010803" pitchFamily="18" charset="0"/>
              </a:rPr>
              <a:t> 3</a:t>
            </a:r>
            <a:r>
              <a:rPr lang="en-US" dirty="0">
                <a:latin typeface="Garamond" panose="02020404030301010803" pitchFamily="18" charset="0"/>
              </a:rPr>
              <a:t>. Identifying available hosts in the target network (</a:t>
            </a:r>
            <a:r>
              <a:rPr lang="en-US" dirty="0" smtClean="0">
                <a:latin typeface="Garamond" panose="02020404030301010803" pitchFamily="18" charset="0"/>
              </a:rPr>
              <a:t>which computer </a:t>
            </a:r>
            <a:r>
              <a:rPr lang="en-US" dirty="0">
                <a:latin typeface="Garamond" panose="02020404030301010803" pitchFamily="18" charset="0"/>
              </a:rPr>
              <a:t>can be attacked)</a:t>
            </a:r>
          </a:p>
          <a:p>
            <a:pPr marL="0" indent="0" algn="just">
              <a:buNone/>
            </a:pPr>
            <a:r>
              <a:rPr lang="en-US" dirty="0">
                <a:latin typeface="Garamond" panose="02020404030301010803" pitchFamily="18" charset="0"/>
              </a:rPr>
              <a:t>4. Identifying available services in the target </a:t>
            </a:r>
            <a:r>
              <a:rPr lang="en-US" dirty="0" smtClean="0">
                <a:latin typeface="Garamond" panose="02020404030301010803" pitchFamily="18" charset="0"/>
              </a:rPr>
              <a:t>network (</a:t>
            </a:r>
            <a:r>
              <a:rPr lang="en-US" dirty="0">
                <a:latin typeface="Garamond" panose="02020404030301010803" pitchFamily="18" charset="0"/>
              </a:rPr>
              <a:t>which service can be attacked)</a:t>
            </a:r>
          </a:p>
          <a:p>
            <a:pPr marL="0" indent="0" algn="just">
              <a:buNone/>
            </a:pPr>
            <a:r>
              <a:rPr lang="en-US" dirty="0">
                <a:latin typeface="Garamond" panose="02020404030301010803" pitchFamily="18" charset="0"/>
              </a:rPr>
              <a:t>5. Manual mapping of the services (to check how it </a:t>
            </a:r>
            <a:r>
              <a:rPr lang="en-US" dirty="0" smtClean="0">
                <a:latin typeface="Garamond" panose="02020404030301010803" pitchFamily="18" charset="0"/>
              </a:rPr>
              <a:t>looks like</a:t>
            </a:r>
            <a:r>
              <a:rPr lang="en-US" dirty="0">
                <a:latin typeface="Garamond" panose="02020404030301010803" pitchFamily="18" charset="0"/>
              </a:rPr>
              <a:t>, the impressions, system reactions, mitigations, etc.)</a:t>
            </a:r>
          </a:p>
        </p:txBody>
      </p:sp>
    </p:spTree>
    <p:extLst>
      <p:ext uri="{BB962C8B-B14F-4D97-AF65-F5344CB8AC3E}">
        <p14:creationId xmlns:p14="http://schemas.microsoft.com/office/powerpoint/2010/main" val="1442221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Autofit/>
          </a:bodyPr>
          <a:lstStyle/>
          <a:p>
            <a:pPr marL="0" indent="0" algn="just">
              <a:buNone/>
            </a:pPr>
            <a:r>
              <a:rPr lang="en-US" sz="2400" dirty="0">
                <a:latin typeface="Garamond" panose="02020404030301010803" pitchFamily="18" charset="0"/>
              </a:rPr>
              <a:t>6. Automatic vulnerability scanning (intelligent tools </a:t>
            </a:r>
            <a:r>
              <a:rPr lang="en-US" sz="2400" dirty="0" smtClean="0">
                <a:latin typeface="Garamond" panose="02020404030301010803" pitchFamily="18" charset="0"/>
              </a:rPr>
              <a:t>with huge </a:t>
            </a:r>
            <a:r>
              <a:rPr lang="en-US" sz="2400" dirty="0">
                <a:latin typeface="Garamond" panose="02020404030301010803" pitchFamily="18" charset="0"/>
              </a:rPr>
              <a:t>vulnerability database)</a:t>
            </a:r>
          </a:p>
          <a:p>
            <a:pPr marL="0" indent="0" algn="just">
              <a:buNone/>
            </a:pPr>
            <a:r>
              <a:rPr lang="en-US" sz="2400" dirty="0">
                <a:latin typeface="Garamond" panose="02020404030301010803" pitchFamily="18" charset="0"/>
              </a:rPr>
              <a:t>7. Manual verification of the findings (to check if </a:t>
            </a:r>
            <a:r>
              <a:rPr lang="en-US" sz="2400" dirty="0" smtClean="0">
                <a:latin typeface="Garamond" panose="02020404030301010803" pitchFamily="18" charset="0"/>
              </a:rPr>
              <a:t>the previous </a:t>
            </a:r>
            <a:r>
              <a:rPr lang="en-US" sz="2400" dirty="0">
                <a:latin typeface="Garamond" panose="02020404030301010803" pitchFamily="18" charset="0"/>
              </a:rPr>
              <a:t>findings are real – true positive)</a:t>
            </a:r>
          </a:p>
          <a:p>
            <a:pPr marL="0" indent="0" algn="just">
              <a:buNone/>
            </a:pPr>
            <a:r>
              <a:rPr lang="en-US" sz="2400" dirty="0">
                <a:latin typeface="Garamond" panose="02020404030301010803" pitchFamily="18" charset="0"/>
              </a:rPr>
              <a:t>8. Exploitation</a:t>
            </a:r>
          </a:p>
          <a:p>
            <a:pPr marL="0" indent="0" algn="just">
              <a:buNone/>
            </a:pPr>
            <a:r>
              <a:rPr lang="en-US" sz="2400" dirty="0">
                <a:latin typeface="Garamond" panose="02020404030301010803" pitchFamily="18" charset="0"/>
              </a:rPr>
              <a:t>9. Lateral movements (to move through the network)</a:t>
            </a:r>
          </a:p>
          <a:p>
            <a:pPr marL="0" indent="0" algn="just">
              <a:buNone/>
            </a:pPr>
            <a:r>
              <a:rPr lang="en-US" sz="2400" dirty="0">
                <a:latin typeface="Garamond" panose="02020404030301010803" pitchFamily="18" charset="0"/>
              </a:rPr>
              <a:t>10. Ensure access until the end of the project</a:t>
            </a:r>
          </a:p>
          <a:p>
            <a:pPr marL="0" indent="0" algn="just">
              <a:buNone/>
            </a:pPr>
            <a:r>
              <a:rPr lang="en-US" sz="2400" dirty="0">
                <a:latin typeface="Garamond" panose="02020404030301010803" pitchFamily="18" charset="0"/>
              </a:rPr>
              <a:t>11. Achieve primary and secondary goals</a:t>
            </a:r>
          </a:p>
          <a:p>
            <a:pPr marL="0" indent="0" algn="just">
              <a:buNone/>
            </a:pPr>
            <a:r>
              <a:rPr lang="en-US" sz="2400" dirty="0">
                <a:latin typeface="Garamond" panose="02020404030301010803" pitchFamily="18" charset="0"/>
              </a:rPr>
              <a:t>12. Remove clues</a:t>
            </a:r>
          </a:p>
          <a:p>
            <a:pPr marL="0" indent="0" algn="just">
              <a:buNone/>
            </a:pPr>
            <a:r>
              <a:rPr lang="en-US" sz="2400" dirty="0">
                <a:latin typeface="Garamond" panose="02020404030301010803" pitchFamily="18" charset="0"/>
              </a:rPr>
              <a:t>13. Reporting and presentation</a:t>
            </a:r>
          </a:p>
          <a:p>
            <a:pPr marL="0" indent="0" algn="just">
              <a:buNone/>
            </a:pPr>
            <a:r>
              <a:rPr lang="en-US" sz="2400" dirty="0">
                <a:latin typeface="Garamond" panose="02020404030301010803" pitchFamily="18" charset="0"/>
              </a:rPr>
              <a:t>14. Removing the attacking files!!! (tools, data, script </a:t>
            </a:r>
            <a:r>
              <a:rPr lang="en-US" sz="2400" dirty="0" smtClean="0">
                <a:latin typeface="Garamond" panose="02020404030301010803" pitchFamily="18" charset="0"/>
              </a:rPr>
              <a:t>created temporarily </a:t>
            </a:r>
            <a:r>
              <a:rPr lang="en-US" sz="2400" dirty="0">
                <a:latin typeface="Garamond" panose="02020404030301010803" pitchFamily="18" charset="0"/>
              </a:rPr>
              <a:t>during the </a:t>
            </a:r>
            <a:r>
              <a:rPr lang="en-US" sz="2400" dirty="0" err="1">
                <a:latin typeface="Garamond" panose="02020404030301010803" pitchFamily="18" charset="0"/>
              </a:rPr>
              <a:t>pentest</a:t>
            </a:r>
            <a:r>
              <a:rPr lang="en-US" sz="2400" dirty="0">
                <a:latin typeface="Garamond" panose="02020404030301010803" pitchFamily="18" charset="0"/>
              </a:rPr>
              <a:t>)</a:t>
            </a: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Detailed steps of </a:t>
            </a:r>
            <a:r>
              <a:rPr lang="en-US" altLang="en-US" sz="3000" b="1" dirty="0" err="1">
                <a:solidFill>
                  <a:srgbClr val="FFFFFF"/>
                </a:solidFill>
                <a:latin typeface="Garamond" pitchFamily="18" charset="0"/>
                <a:sym typeface="Quattrocento Sans"/>
              </a:rPr>
              <a:t>PenTest</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3925583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fontScale="70000" lnSpcReduction="20000"/>
          </a:bodyPr>
          <a:lstStyle/>
          <a:p>
            <a:pPr marL="0" indent="0">
              <a:buNone/>
            </a:pPr>
            <a:r>
              <a:rPr lang="en-US" sz="4400" dirty="0">
                <a:latin typeface="Garamond" panose="02020404030301010803" pitchFamily="18" charset="0"/>
              </a:rPr>
              <a:t>From the attacker’s location point of view:</a:t>
            </a:r>
          </a:p>
          <a:p>
            <a:pPr marL="400050" lvl="1" indent="0">
              <a:buNone/>
            </a:pPr>
            <a:r>
              <a:rPr lang="en-US" sz="4000" dirty="0">
                <a:latin typeface="Garamond" panose="02020404030301010803" pitchFamily="18" charset="0"/>
              </a:rPr>
              <a:t>• External penetration testing</a:t>
            </a:r>
          </a:p>
          <a:p>
            <a:pPr marL="400050" lvl="1" indent="0">
              <a:buNone/>
            </a:pPr>
            <a:r>
              <a:rPr lang="en-US" sz="4000" dirty="0">
                <a:latin typeface="Garamond" panose="02020404030301010803" pitchFamily="18" charset="0"/>
              </a:rPr>
              <a:t>• Web hacking</a:t>
            </a:r>
          </a:p>
          <a:p>
            <a:pPr marL="400050" lvl="1" indent="0">
              <a:buNone/>
            </a:pPr>
            <a:r>
              <a:rPr lang="en-US" sz="4000" dirty="0">
                <a:latin typeface="Garamond" panose="02020404030301010803" pitchFamily="18" charset="0"/>
              </a:rPr>
              <a:t>• Internal penetration testing</a:t>
            </a:r>
          </a:p>
          <a:p>
            <a:pPr marL="400050" lvl="1" indent="0">
              <a:buNone/>
            </a:pPr>
            <a:r>
              <a:rPr lang="en-US" sz="4000" dirty="0">
                <a:latin typeface="Garamond" panose="02020404030301010803" pitchFamily="18" charset="0"/>
              </a:rPr>
              <a:t>• Wireless penetration testing</a:t>
            </a:r>
          </a:p>
          <a:p>
            <a:pPr marL="400050" lvl="1" indent="0">
              <a:buNone/>
            </a:pPr>
            <a:r>
              <a:rPr lang="en-US" sz="4000" dirty="0">
                <a:latin typeface="Garamond" panose="02020404030301010803" pitchFamily="18" charset="0"/>
              </a:rPr>
              <a:t>• Social Engineering</a:t>
            </a:r>
          </a:p>
          <a:p>
            <a:pPr marL="0" indent="0">
              <a:buNone/>
            </a:pPr>
            <a:r>
              <a:rPr lang="en-US" sz="4400" dirty="0">
                <a:latin typeface="Garamond" panose="02020404030301010803" pitchFamily="18" charset="0"/>
              </a:rPr>
              <a:t>From the attacker’s access (right) point of view:</a:t>
            </a:r>
          </a:p>
          <a:p>
            <a:pPr marL="400050" lvl="1" indent="0">
              <a:buNone/>
            </a:pPr>
            <a:r>
              <a:rPr lang="en-US" sz="4000" dirty="0">
                <a:latin typeface="Garamond" panose="02020404030301010803" pitchFamily="18" charset="0"/>
              </a:rPr>
              <a:t>• Black box testing</a:t>
            </a:r>
          </a:p>
          <a:p>
            <a:pPr marL="400050" lvl="1" indent="0">
              <a:buNone/>
            </a:pPr>
            <a:r>
              <a:rPr lang="en-US" sz="4000" dirty="0">
                <a:latin typeface="Garamond" panose="02020404030301010803" pitchFamily="18" charset="0"/>
              </a:rPr>
              <a:t>• Grey box testing</a:t>
            </a:r>
          </a:p>
          <a:p>
            <a:pPr marL="400050" lvl="1" indent="0">
              <a:buNone/>
            </a:pPr>
            <a:r>
              <a:rPr lang="en-US" sz="4000" dirty="0">
                <a:latin typeface="Garamond" panose="02020404030301010803" pitchFamily="18" charset="0"/>
              </a:rPr>
              <a:t>• White box testing</a:t>
            </a:r>
            <a:endParaRPr lang="en-US" sz="3600" dirty="0">
              <a:latin typeface="Garamond" panose="02020404030301010803" pitchFamily="18" charset="0"/>
            </a:endParaRP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Type of ethical hacking projects</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924300"/>
            <a:ext cx="330517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5879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Autofit/>
          </a:bodyPr>
          <a:lstStyle/>
          <a:p>
            <a:r>
              <a:rPr lang="en-US" sz="2400" b="1" dirty="0" smtClean="0">
                <a:latin typeface="Garamond" panose="02020404030301010803" pitchFamily="18" charset="0"/>
              </a:rPr>
              <a:t>Social Engineering Test</a:t>
            </a:r>
          </a:p>
          <a:p>
            <a:pPr lvl="1"/>
            <a:r>
              <a:rPr lang="en-US" sz="1800" dirty="0" smtClean="0">
                <a:latin typeface="Garamond" panose="02020404030301010803" pitchFamily="18" charset="0"/>
              </a:rPr>
              <a:t>to </a:t>
            </a:r>
            <a:r>
              <a:rPr lang="en-US" sz="1800" dirty="0">
                <a:latin typeface="Garamond" panose="02020404030301010803" pitchFamily="18" charset="0"/>
              </a:rPr>
              <a:t>make a person reveal sensitive information like password, business-critical data, etc. </a:t>
            </a:r>
            <a:endParaRPr lang="en-US" sz="1800" dirty="0" smtClean="0">
              <a:latin typeface="Garamond" panose="02020404030301010803" pitchFamily="18" charset="0"/>
            </a:endParaRPr>
          </a:p>
          <a:p>
            <a:pPr lvl="1"/>
            <a:r>
              <a:rPr lang="en-US" sz="1800" dirty="0" smtClean="0">
                <a:latin typeface="Garamond" panose="02020404030301010803" pitchFamily="18" charset="0"/>
              </a:rPr>
              <a:t>mostly </a:t>
            </a:r>
            <a:r>
              <a:rPr lang="en-US" sz="1800" dirty="0">
                <a:latin typeface="Garamond" panose="02020404030301010803" pitchFamily="18" charset="0"/>
              </a:rPr>
              <a:t>done through phone or internet and it targets certain helpdesks, employees &amp; processes.</a:t>
            </a:r>
          </a:p>
          <a:p>
            <a:pPr lvl="1" algn="just"/>
            <a:r>
              <a:rPr lang="en-US" sz="2000" dirty="0">
                <a:latin typeface="Garamond" panose="02020404030301010803" pitchFamily="18" charset="0"/>
              </a:rPr>
              <a:t>Human errors are the main causes of security vulnerability. </a:t>
            </a:r>
            <a:endParaRPr lang="en-US" sz="2000" dirty="0" smtClean="0">
              <a:latin typeface="Garamond" panose="02020404030301010803" pitchFamily="18" charset="0"/>
            </a:endParaRPr>
          </a:p>
          <a:p>
            <a:pPr lvl="1" algn="just"/>
            <a:r>
              <a:rPr lang="en-US" sz="2000" dirty="0" smtClean="0">
                <a:latin typeface="Garamond" panose="02020404030301010803" pitchFamily="18" charset="0"/>
              </a:rPr>
              <a:t>Security </a:t>
            </a:r>
            <a:r>
              <a:rPr lang="en-US" sz="2000" dirty="0">
                <a:latin typeface="Garamond" panose="02020404030301010803" pitchFamily="18" charset="0"/>
              </a:rPr>
              <a:t>standards and policies should be followed by all staff members to avoid social engineering penetration attempts. </a:t>
            </a:r>
            <a:endParaRPr lang="en-US" sz="2000" dirty="0" smtClean="0">
              <a:latin typeface="Garamond" panose="02020404030301010803" pitchFamily="18" charset="0"/>
            </a:endParaRPr>
          </a:p>
          <a:p>
            <a:pPr lvl="1" algn="just"/>
            <a:r>
              <a:rPr lang="en-US" sz="2000" dirty="0" smtClean="0">
                <a:latin typeface="Garamond" panose="02020404030301010803" pitchFamily="18" charset="0"/>
              </a:rPr>
              <a:t>An </a:t>
            </a:r>
            <a:r>
              <a:rPr lang="en-US" sz="2000" dirty="0">
                <a:latin typeface="Garamond" panose="02020404030301010803" pitchFamily="18" charset="0"/>
              </a:rPr>
              <a:t>example of these standards includes not to mention any sensitive information in the email or phone communication. Security audits can be conducted to identify and correct process flaws.</a:t>
            </a:r>
          </a:p>
          <a:p>
            <a:r>
              <a:rPr lang="en-US" sz="2400" b="1" dirty="0" smtClean="0">
                <a:latin typeface="Garamond" panose="02020404030301010803" pitchFamily="18" charset="0"/>
              </a:rPr>
              <a:t>Web Application Test</a:t>
            </a:r>
          </a:p>
          <a:p>
            <a:pPr lvl="1" algn="just"/>
            <a:r>
              <a:rPr lang="en-US" sz="2000" dirty="0">
                <a:latin typeface="Garamond" panose="02020404030301010803" pitchFamily="18" charset="0"/>
              </a:rPr>
              <a:t>Using software methods one can verify if the application is exposed to </a:t>
            </a:r>
            <a:r>
              <a:rPr lang="en-US" sz="2000" dirty="0" smtClean="0">
                <a:latin typeface="Garamond" panose="02020404030301010803" pitchFamily="18" charset="0"/>
              </a:rPr>
              <a:t>security </a:t>
            </a:r>
            <a:r>
              <a:rPr lang="en-US" sz="2000" dirty="0">
                <a:latin typeface="Garamond" panose="02020404030301010803" pitchFamily="18" charset="0"/>
              </a:rPr>
              <a:t>vulnerabilities. It checks the security vulnerability of web apps and software programs positioned in the target environment.</a:t>
            </a:r>
            <a:endParaRPr lang="en-US" sz="2000" dirty="0" smtClean="0">
              <a:latin typeface="Garamond" panose="02020404030301010803" pitchFamily="18" charset="0"/>
            </a:endParaRPr>
          </a:p>
          <a:p>
            <a:endParaRPr lang="en-US" sz="2400" dirty="0">
              <a:latin typeface="Garamond" panose="02020404030301010803" pitchFamily="18" charset="0"/>
            </a:endParaRP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err="1" smtClean="0">
                <a:solidFill>
                  <a:srgbClr val="FFFFFF"/>
                </a:solidFill>
                <a:latin typeface="Garamond" pitchFamily="18" charset="0"/>
                <a:sym typeface="Quattrocento Sans"/>
              </a:rPr>
              <a:t>PenTest</a:t>
            </a:r>
            <a:r>
              <a:rPr lang="en-US" altLang="en-US" sz="3000" b="1" dirty="0" smtClean="0">
                <a:solidFill>
                  <a:srgbClr val="FFFFFF"/>
                </a:solidFill>
                <a:latin typeface="Garamond" pitchFamily="18" charset="0"/>
                <a:sym typeface="Quattrocento Sans"/>
              </a:rPr>
              <a:t> Types</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3822942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Autofit/>
          </a:bodyPr>
          <a:lstStyle/>
          <a:p>
            <a:pPr algn="just"/>
            <a:r>
              <a:rPr lang="en-US" sz="2000" b="1" dirty="0">
                <a:latin typeface="Garamond" panose="02020404030301010803" pitchFamily="18" charset="0"/>
              </a:rPr>
              <a:t>#3) Physical Penetration Test: </a:t>
            </a:r>
            <a:r>
              <a:rPr lang="en-US" sz="2000" dirty="0">
                <a:latin typeface="Garamond" panose="02020404030301010803" pitchFamily="18" charset="0"/>
              </a:rPr>
              <a:t>Strong physical security methods are applied to protect sensitive data. This is generally used in military and government facilities. All physical network devices and access points are tested for the possibilities of any security breach. This test is not much relevant to the scope of software testing.</a:t>
            </a:r>
          </a:p>
          <a:p>
            <a:pPr algn="just"/>
            <a:r>
              <a:rPr lang="en-US" sz="2000" b="1" dirty="0">
                <a:latin typeface="Garamond" panose="02020404030301010803" pitchFamily="18" charset="0"/>
              </a:rPr>
              <a:t>#4) Network Services Test</a:t>
            </a:r>
            <a:r>
              <a:rPr lang="en-US" sz="2000" dirty="0">
                <a:latin typeface="Garamond" panose="02020404030301010803" pitchFamily="18" charset="0"/>
              </a:rPr>
              <a:t>: This is one of the most commonly performed penetration tests where the openings in the network are identified by which entry is being made in the systems on the network to check what kind of vulnerabilities are there. It can be done locally or remotely.</a:t>
            </a:r>
          </a:p>
          <a:p>
            <a:pPr algn="just"/>
            <a:r>
              <a:rPr lang="en-US" sz="2000" b="1" dirty="0">
                <a:latin typeface="Garamond" panose="02020404030301010803" pitchFamily="18" charset="0"/>
              </a:rPr>
              <a:t>#5) Client-side Test</a:t>
            </a:r>
            <a:r>
              <a:rPr lang="en-US" sz="2000" dirty="0">
                <a:latin typeface="Garamond" panose="02020404030301010803" pitchFamily="18" charset="0"/>
              </a:rPr>
              <a:t>: It aims to search and exploit vulnerabilities in client-side software programs.</a:t>
            </a:r>
          </a:p>
          <a:p>
            <a:pPr algn="just"/>
            <a:r>
              <a:rPr lang="en-US" sz="2000" b="1" dirty="0">
                <a:latin typeface="Garamond" panose="02020404030301010803" pitchFamily="18" charset="0"/>
              </a:rPr>
              <a:t>#6) Remote dial-up war dial</a:t>
            </a:r>
            <a:r>
              <a:rPr lang="en-US" sz="2000" dirty="0">
                <a:latin typeface="Garamond" panose="02020404030301010803" pitchFamily="18" charset="0"/>
              </a:rPr>
              <a:t>: It searches for modems in the environment and tries to log in to the systems connected through these modems by password guessing or brute-forcing.</a:t>
            </a:r>
          </a:p>
          <a:p>
            <a:pPr algn="just"/>
            <a:r>
              <a:rPr lang="en-US" sz="2000" b="1" dirty="0">
                <a:latin typeface="Garamond" panose="02020404030301010803" pitchFamily="18" charset="0"/>
              </a:rPr>
              <a:t>#7) Wireless Security Test</a:t>
            </a:r>
            <a:r>
              <a:rPr lang="en-US" sz="2000" dirty="0">
                <a:latin typeface="Garamond" panose="02020404030301010803" pitchFamily="18" charset="0"/>
              </a:rPr>
              <a:t>: It discovers the open, unauthorized and less secured hotspots or Wi-Fi networks and connects through them.</a:t>
            </a: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err="1" smtClean="0">
                <a:solidFill>
                  <a:srgbClr val="FFFFFF"/>
                </a:solidFill>
                <a:latin typeface="Garamond" pitchFamily="18" charset="0"/>
                <a:sym typeface="Quattrocento Sans"/>
              </a:rPr>
              <a:t>PenTest</a:t>
            </a:r>
            <a:r>
              <a:rPr lang="en-US" altLang="en-US" sz="3000" b="1" dirty="0" smtClean="0">
                <a:solidFill>
                  <a:srgbClr val="FFFFFF"/>
                </a:solidFill>
                <a:latin typeface="Garamond" pitchFamily="18" charset="0"/>
                <a:sym typeface="Quattrocento Sans"/>
              </a:rPr>
              <a:t> Types</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2515703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Autofit/>
          </a:bodyPr>
          <a:lstStyle/>
          <a:p>
            <a:pPr algn="just"/>
            <a:r>
              <a:rPr lang="en-US" sz="1800" dirty="0">
                <a:latin typeface="Garamond" panose="02020404030301010803" pitchFamily="18" charset="0"/>
              </a:rPr>
              <a:t>Manual Penetration Test</a:t>
            </a:r>
          </a:p>
          <a:p>
            <a:pPr algn="just"/>
            <a:r>
              <a:rPr lang="en-US" sz="1800" dirty="0">
                <a:latin typeface="Garamond" panose="02020404030301010803" pitchFamily="18" charset="0"/>
              </a:rPr>
              <a:t>Using automated penetration test tools</a:t>
            </a:r>
          </a:p>
          <a:p>
            <a:pPr algn="just"/>
            <a:r>
              <a:rPr lang="en-US" sz="1800" dirty="0">
                <a:latin typeface="Garamond" panose="02020404030301010803" pitchFamily="18" charset="0"/>
              </a:rPr>
              <a:t>Combination of both manual and automated </a:t>
            </a:r>
            <a:r>
              <a:rPr lang="en-US" sz="1800" dirty="0" err="1" smtClean="0">
                <a:latin typeface="Garamond" panose="02020404030301010803" pitchFamily="18" charset="0"/>
              </a:rPr>
              <a:t>processa</a:t>
            </a:r>
            <a:endParaRPr lang="en-US" sz="1800" dirty="0" smtClean="0">
              <a:latin typeface="Garamond" panose="02020404030301010803" pitchFamily="18" charset="0"/>
            </a:endParaRPr>
          </a:p>
          <a:p>
            <a:pPr algn="just"/>
            <a:endParaRPr lang="en-US" sz="1800" dirty="0">
              <a:latin typeface="Garamond" panose="02020404030301010803" pitchFamily="18" charset="0"/>
            </a:endParaRPr>
          </a:p>
          <a:p>
            <a:pPr marL="0" indent="0" algn="just">
              <a:buNone/>
            </a:pPr>
            <a:r>
              <a:rPr lang="en-US" sz="1800" b="1" dirty="0">
                <a:latin typeface="Garamond" panose="02020404030301010803" pitchFamily="18" charset="0"/>
              </a:rPr>
              <a:t>Manual Penetration Test</a:t>
            </a:r>
            <a:endParaRPr lang="en-US" sz="1800" dirty="0">
              <a:latin typeface="Garamond" panose="02020404030301010803" pitchFamily="18" charset="0"/>
            </a:endParaRPr>
          </a:p>
          <a:p>
            <a:pPr algn="just"/>
            <a:r>
              <a:rPr lang="en-US" sz="1800" dirty="0">
                <a:latin typeface="Garamond" panose="02020404030301010803" pitchFamily="18" charset="0"/>
              </a:rPr>
              <a:t>It's difficult to find all vulnerabilities using automated tools. There are some vulnerabilities that can be identified by manual scan only. Penetration testers can perform better attacks on applications based on their skills and knowledge of the system being penetrated.</a:t>
            </a:r>
          </a:p>
          <a:p>
            <a:pPr algn="just"/>
            <a:r>
              <a:rPr lang="en-US" sz="1800" dirty="0">
                <a:latin typeface="Garamond" panose="02020404030301010803" pitchFamily="18" charset="0"/>
              </a:rPr>
              <a:t>The methods like social engineering can be done by humans only. Manual checking includes design, business logic as well as code verification.</a:t>
            </a:r>
          </a:p>
          <a:p>
            <a:pPr algn="just"/>
            <a:endParaRPr lang="en-US" sz="1800" dirty="0">
              <a:latin typeface="Garamond" panose="02020404030301010803" pitchFamily="18" charset="0"/>
            </a:endParaRP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err="1" smtClean="0">
                <a:solidFill>
                  <a:srgbClr val="FFFFFF"/>
                </a:solidFill>
                <a:latin typeface="Garamond" pitchFamily="18" charset="0"/>
                <a:sym typeface="Quattrocento Sans"/>
              </a:rPr>
              <a:t>PenTest</a:t>
            </a:r>
            <a:r>
              <a:rPr lang="en-US" altLang="en-US" sz="3000" b="1" dirty="0" smtClean="0">
                <a:solidFill>
                  <a:srgbClr val="FFFFFF"/>
                </a:solidFill>
                <a:latin typeface="Garamond" pitchFamily="18" charset="0"/>
                <a:sym typeface="Quattrocento Sans"/>
              </a:rPr>
              <a:t> Techniques</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353379"/>
            <a:ext cx="33528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771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Autofit/>
          </a:bodyPr>
          <a:lstStyle/>
          <a:p>
            <a:r>
              <a:rPr lang="en-US" sz="2400" dirty="0" smtClean="0">
                <a:latin typeface="Garamond" panose="02020404030301010803" pitchFamily="18" charset="0"/>
              </a:rPr>
              <a:t>Usually </a:t>
            </a:r>
            <a:r>
              <a:rPr lang="en-US" sz="2400" dirty="0">
                <a:latin typeface="Garamond" panose="02020404030301010803" pitchFamily="18" charset="0"/>
              </a:rPr>
              <a:t>the first step of every attack</a:t>
            </a:r>
          </a:p>
          <a:p>
            <a:r>
              <a:rPr lang="en-US" sz="2400" dirty="0" smtClean="0">
                <a:latin typeface="Garamond" panose="02020404030301010803" pitchFamily="18" charset="0"/>
              </a:rPr>
              <a:t>Before </a:t>
            </a:r>
            <a:r>
              <a:rPr lang="en-US" sz="2400" dirty="0">
                <a:latin typeface="Garamond" panose="02020404030301010803" pitchFamily="18" charset="0"/>
              </a:rPr>
              <a:t>getting contact with the target we need to </a:t>
            </a:r>
            <a:r>
              <a:rPr lang="en-US" sz="2400" dirty="0" smtClean="0">
                <a:latin typeface="Garamond" panose="02020404030301010803" pitchFamily="18" charset="0"/>
              </a:rPr>
              <a:t>prepare for </a:t>
            </a:r>
            <a:r>
              <a:rPr lang="en-US" sz="2400" dirty="0">
                <a:latin typeface="Garamond" panose="02020404030301010803" pitchFamily="18" charset="0"/>
              </a:rPr>
              <a:t>the attack</a:t>
            </a:r>
          </a:p>
          <a:p>
            <a:r>
              <a:rPr lang="en-US" sz="2400" dirty="0" smtClean="0">
                <a:latin typeface="Garamond" panose="02020404030301010803" pitchFamily="18" charset="0"/>
              </a:rPr>
              <a:t>General </a:t>
            </a:r>
            <a:r>
              <a:rPr lang="en-US" sz="2400" dirty="0">
                <a:latin typeface="Garamond" panose="02020404030301010803" pitchFamily="18" charset="0"/>
              </a:rPr>
              <a:t>information gathering covers all the efforts that </a:t>
            </a:r>
            <a:r>
              <a:rPr lang="en-US" sz="2400" dirty="0" smtClean="0">
                <a:latin typeface="Garamond" panose="02020404030301010803" pitchFamily="18" charset="0"/>
              </a:rPr>
              <a:t>is done </a:t>
            </a:r>
            <a:r>
              <a:rPr lang="en-US" sz="2400" dirty="0">
                <a:latin typeface="Garamond" panose="02020404030301010803" pitchFamily="18" charset="0"/>
              </a:rPr>
              <a:t>for collecting all the information from the target</a:t>
            </a:r>
          </a:p>
          <a:p>
            <a:r>
              <a:rPr lang="en-US" sz="2400" dirty="0" smtClean="0">
                <a:latin typeface="Garamond" panose="02020404030301010803" pitchFamily="18" charset="0"/>
              </a:rPr>
              <a:t>The </a:t>
            </a:r>
            <a:r>
              <a:rPr lang="en-US" sz="2400" dirty="0">
                <a:latin typeface="Garamond" panose="02020404030301010803" pitchFamily="18" charset="0"/>
              </a:rPr>
              <a:t>collected information should be analyzed as well </a:t>
            </a:r>
            <a:r>
              <a:rPr lang="en-US" sz="2400" dirty="0" smtClean="0">
                <a:latin typeface="Garamond" panose="02020404030301010803" pitchFamily="18" charset="0"/>
              </a:rPr>
              <a:t>in order </a:t>
            </a:r>
            <a:r>
              <a:rPr lang="en-US" sz="2400" dirty="0">
                <a:latin typeface="Garamond" panose="02020404030301010803" pitchFamily="18" charset="0"/>
              </a:rPr>
              <a:t>to filter the important information</a:t>
            </a:r>
          </a:p>
          <a:p>
            <a:r>
              <a:rPr lang="en-US" sz="2400" dirty="0" smtClean="0">
                <a:latin typeface="Garamond" panose="02020404030301010803" pitchFamily="18" charset="0"/>
              </a:rPr>
              <a:t>Sometimes </a:t>
            </a:r>
            <a:r>
              <a:rPr lang="en-US" sz="2400" dirty="0">
                <a:latin typeface="Garamond" panose="02020404030301010803" pitchFamily="18" charset="0"/>
              </a:rPr>
              <a:t>it is not obvious which information will </a:t>
            </a:r>
            <a:r>
              <a:rPr lang="en-US" sz="2400" dirty="0" smtClean="0">
                <a:latin typeface="Garamond" panose="02020404030301010803" pitchFamily="18" charset="0"/>
              </a:rPr>
              <a:t>be useful </a:t>
            </a:r>
            <a:r>
              <a:rPr lang="en-US" sz="2400" dirty="0">
                <a:latin typeface="Garamond" panose="02020404030301010803" pitchFamily="18" charset="0"/>
              </a:rPr>
              <a:t>later, all information should be systemized</a:t>
            </a:r>
          </a:p>
          <a:p>
            <a:r>
              <a:rPr lang="en-US" sz="2400" dirty="0" smtClean="0">
                <a:latin typeface="Garamond" panose="02020404030301010803" pitchFamily="18" charset="0"/>
              </a:rPr>
              <a:t>The </a:t>
            </a:r>
            <a:r>
              <a:rPr lang="en-US" sz="2400" dirty="0">
                <a:latin typeface="Garamond" panose="02020404030301010803" pitchFamily="18" charset="0"/>
              </a:rPr>
              <a:t>result of the information gathering is a huge </a:t>
            </a:r>
            <a:r>
              <a:rPr lang="en-US" sz="2400" dirty="0" smtClean="0">
                <a:latin typeface="Garamond" panose="02020404030301010803" pitchFamily="18" charset="0"/>
              </a:rPr>
              <a:t>dataset with </a:t>
            </a:r>
            <a:r>
              <a:rPr lang="en-US" sz="2400" dirty="0">
                <a:latin typeface="Garamond" panose="02020404030301010803" pitchFamily="18" charset="0"/>
              </a:rPr>
              <a:t>dedicated information (e.g. user lists, etc.)</a:t>
            </a: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General information gathering</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591173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Methods to do information gathering</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r>
              <a:rPr lang="en-US" sz="2600" dirty="0" smtClean="0">
                <a:latin typeface="Garamond" panose="02020404030301010803" pitchFamily="18" charset="0"/>
              </a:rPr>
              <a:t>Google </a:t>
            </a:r>
            <a:r>
              <a:rPr lang="en-US" sz="2600" dirty="0">
                <a:latin typeface="Garamond" panose="02020404030301010803" pitchFamily="18" charset="0"/>
              </a:rPr>
              <a:t>and all search engines are best friends </a:t>
            </a:r>
            <a:endParaRPr lang="en-US" sz="2600" dirty="0" smtClean="0">
              <a:latin typeface="Garamond" panose="02020404030301010803" pitchFamily="18" charset="0"/>
            </a:endParaRPr>
          </a:p>
          <a:p>
            <a:pPr lvl="1"/>
            <a:r>
              <a:rPr lang="en-US" sz="2200" dirty="0" smtClean="0">
                <a:latin typeface="Garamond" panose="02020404030301010803" pitchFamily="18" charset="0"/>
              </a:rPr>
              <a:t>Simple </a:t>
            </a:r>
            <a:r>
              <a:rPr lang="en-US" sz="2200" dirty="0">
                <a:latin typeface="Garamond" panose="02020404030301010803" pitchFamily="18" charset="0"/>
              </a:rPr>
              <a:t>search engine </a:t>
            </a:r>
            <a:r>
              <a:rPr lang="en-US" sz="2200" dirty="0" smtClean="0">
                <a:latin typeface="Garamond" panose="02020404030301010803" pitchFamily="18" charset="0"/>
              </a:rPr>
              <a:t>queries</a:t>
            </a:r>
          </a:p>
          <a:p>
            <a:pPr lvl="1"/>
            <a:r>
              <a:rPr lang="en-US" sz="2600" dirty="0" smtClean="0">
                <a:latin typeface="Garamond" panose="02020404030301010803" pitchFamily="18" charset="0"/>
              </a:rPr>
              <a:t>Specific </a:t>
            </a:r>
            <a:r>
              <a:rPr lang="en-US" sz="2600" dirty="0">
                <a:latin typeface="Garamond" panose="02020404030301010803" pitchFamily="18" charset="0"/>
              </a:rPr>
              <a:t>search engine queries (google hacking, see </a:t>
            </a:r>
            <a:r>
              <a:rPr lang="en-US" sz="2600" dirty="0" smtClean="0">
                <a:latin typeface="Garamond" panose="02020404030301010803" pitchFamily="18" charset="0"/>
              </a:rPr>
              <a:t>later)</a:t>
            </a:r>
          </a:p>
          <a:p>
            <a:pPr lvl="1"/>
            <a:r>
              <a:rPr lang="en-US" sz="2600" dirty="0" smtClean="0">
                <a:latin typeface="Garamond" panose="02020404030301010803" pitchFamily="18" charset="0"/>
              </a:rPr>
              <a:t>Cached </a:t>
            </a:r>
            <a:r>
              <a:rPr lang="en-US" sz="2600" dirty="0">
                <a:latin typeface="Garamond" panose="02020404030301010803" pitchFamily="18" charset="0"/>
              </a:rPr>
              <a:t>data (data that are not online right now, but can </a:t>
            </a:r>
            <a:r>
              <a:rPr lang="en-US" sz="2600" dirty="0" smtClean="0">
                <a:latin typeface="Garamond" panose="02020404030301010803" pitchFamily="18" charset="0"/>
              </a:rPr>
              <a:t>be restored)</a:t>
            </a:r>
          </a:p>
          <a:p>
            <a:r>
              <a:rPr lang="en-US" sz="3000" dirty="0" smtClean="0">
                <a:latin typeface="Garamond" panose="02020404030301010803" pitchFamily="18" charset="0"/>
              </a:rPr>
              <a:t>The </a:t>
            </a:r>
            <a:r>
              <a:rPr lang="en-US" sz="3000" dirty="0">
                <a:latin typeface="Garamond" panose="02020404030301010803" pitchFamily="18" charset="0"/>
              </a:rPr>
              <a:t>social media is another best friend </a:t>
            </a:r>
            <a:endParaRPr lang="en-US" sz="3000" dirty="0" smtClean="0">
              <a:latin typeface="Garamond" panose="02020404030301010803" pitchFamily="18" charset="0"/>
            </a:endParaRPr>
          </a:p>
          <a:p>
            <a:r>
              <a:rPr lang="en-US" sz="3000" dirty="0" smtClean="0">
                <a:latin typeface="Garamond" panose="02020404030301010803" pitchFamily="18" charset="0"/>
              </a:rPr>
              <a:t>Companies </a:t>
            </a:r>
            <a:r>
              <a:rPr lang="en-US" sz="3000" dirty="0">
                <a:latin typeface="Garamond" panose="02020404030301010803" pitchFamily="18" charset="0"/>
              </a:rPr>
              <a:t>and persons spread lots of information </a:t>
            </a:r>
            <a:r>
              <a:rPr lang="en-US" sz="3000" dirty="0" smtClean="0">
                <a:latin typeface="Garamond" panose="02020404030301010803" pitchFamily="18" charset="0"/>
              </a:rPr>
              <a:t>from themselves</a:t>
            </a:r>
            <a:endParaRPr lang="en-US" sz="3000" dirty="0">
              <a:latin typeface="Garamond" panose="02020404030301010803" pitchFamily="18" charset="0"/>
            </a:endParaRPr>
          </a:p>
          <a:p>
            <a:r>
              <a:rPr lang="en-US" sz="3000" dirty="0" smtClean="0">
                <a:latin typeface="Garamond" panose="02020404030301010803" pitchFamily="18" charset="0"/>
              </a:rPr>
              <a:t>We </a:t>
            </a:r>
            <a:r>
              <a:rPr lang="en-US" sz="3000" dirty="0">
                <a:latin typeface="Garamond" panose="02020404030301010803" pitchFamily="18" charset="0"/>
              </a:rPr>
              <a:t>can create personal and company </a:t>
            </a:r>
            <a:r>
              <a:rPr lang="en-US" sz="3000" dirty="0" smtClean="0">
                <a:latin typeface="Garamond" panose="02020404030301010803" pitchFamily="18" charset="0"/>
              </a:rPr>
              <a:t>profiles</a:t>
            </a:r>
          </a:p>
          <a:p>
            <a:r>
              <a:rPr lang="en-US" sz="2600" dirty="0" smtClean="0">
                <a:latin typeface="Garamond" panose="02020404030301010803" pitchFamily="18" charset="0"/>
              </a:rPr>
              <a:t>We </a:t>
            </a:r>
            <a:r>
              <a:rPr lang="en-US" sz="2600" dirty="0">
                <a:latin typeface="Garamond" panose="02020404030301010803" pitchFamily="18" charset="0"/>
              </a:rPr>
              <a:t>can identify key persons and other key information</a:t>
            </a:r>
          </a:p>
        </p:txBody>
      </p:sp>
    </p:spTree>
    <p:extLst>
      <p:ext uri="{BB962C8B-B14F-4D97-AF65-F5344CB8AC3E}">
        <p14:creationId xmlns:p14="http://schemas.microsoft.com/office/powerpoint/2010/main" val="3963548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7620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Simple information gathering using</a:t>
            </a:r>
          </a:p>
          <a:p>
            <a:pPr algn="ctr" eaLnBrk="1" hangingPunct="1">
              <a:spcBef>
                <a:spcPct val="0"/>
              </a:spcBef>
              <a:buClr>
                <a:srgbClr val="FFFFFF"/>
              </a:buClr>
              <a:buSzPct val="25000"/>
              <a:buFont typeface="Quattrocento Sans"/>
              <a:buNone/>
            </a:pPr>
            <a:r>
              <a:rPr lang="en-US" altLang="en-US" sz="3000" b="1" dirty="0" smtClean="0">
                <a:solidFill>
                  <a:srgbClr val="FFFFFF"/>
                </a:solidFill>
                <a:latin typeface="Garamond" pitchFamily="18" charset="0"/>
                <a:sym typeface="Quattrocento Sans"/>
              </a:rPr>
              <a:t>Google 	</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6" name="Content Placeholder 2"/>
          <p:cNvSpPr txBox="1">
            <a:spLocks/>
          </p:cNvSpPr>
          <p:nvPr/>
        </p:nvSpPr>
        <p:spPr>
          <a:xfrm>
            <a:off x="152400" y="762000"/>
            <a:ext cx="8229600" cy="5695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600" dirty="0" smtClean="0">
              <a:latin typeface="Garamond" panose="02020404030301010803" pitchFamily="18" charset="0"/>
            </a:endParaRPr>
          </a:p>
          <a:p>
            <a:endParaRPr lang="en-US" sz="3600" dirty="0">
              <a:latin typeface="Garamond" panose="02020404030301010803" pitchFamily="18" charset="0"/>
            </a:endParaRPr>
          </a:p>
          <a:p>
            <a:endParaRPr lang="en-US" sz="3600" dirty="0" smtClean="0">
              <a:latin typeface="Garamond" panose="02020404030301010803" pitchFamily="18" charset="0"/>
            </a:endParaRPr>
          </a:p>
          <a:p>
            <a:endParaRPr lang="en-US" sz="3600" dirty="0">
              <a:latin typeface="Garamond" panose="02020404030301010803" pitchFamily="18" charset="0"/>
            </a:endParaRPr>
          </a:p>
          <a:p>
            <a:endParaRPr lang="en-US" sz="3600" dirty="0" smtClean="0">
              <a:latin typeface="Garamond" panose="02020404030301010803" pitchFamily="18" charset="0"/>
            </a:endParaRPr>
          </a:p>
          <a:p>
            <a:endParaRPr lang="en-US" dirty="0" smtClean="0">
              <a:latin typeface="Garamond" panose="02020404030301010803" pitchFamily="18" charset="0"/>
            </a:endParaRPr>
          </a:p>
          <a:p>
            <a:r>
              <a:rPr lang="en-US" dirty="0" smtClean="0">
                <a:latin typeface="Garamond" panose="02020404030301010803" pitchFamily="18" charset="0"/>
              </a:rPr>
              <a:t>Default </a:t>
            </a:r>
            <a:r>
              <a:rPr lang="en-US" dirty="0">
                <a:latin typeface="Garamond" panose="02020404030301010803" pitchFamily="18" charset="0"/>
              </a:rPr>
              <a:t>website (domain name), other sites</a:t>
            </a:r>
          </a:p>
          <a:p>
            <a:r>
              <a:rPr lang="en-US" dirty="0" smtClean="0">
                <a:latin typeface="Garamond" panose="02020404030301010803" pitchFamily="18" charset="0"/>
              </a:rPr>
              <a:t>History</a:t>
            </a:r>
            <a:r>
              <a:rPr lang="en-US" dirty="0">
                <a:latin typeface="Garamond" panose="02020404030301010803" pitchFamily="18" charset="0"/>
              </a:rPr>
              <a:t>, several public data (faculties, number of </a:t>
            </a:r>
            <a:r>
              <a:rPr lang="en-US" dirty="0" smtClean="0">
                <a:latin typeface="Garamond" panose="02020404030301010803" pitchFamily="18" charset="0"/>
              </a:rPr>
              <a:t>staff members)</a:t>
            </a:r>
            <a:endParaRPr lang="en-US" sz="1800" dirty="0" smtClean="0">
              <a:latin typeface="Garamond" panose="02020404030301010803"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7391400" cy="3837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4590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525963"/>
          </a:xfrm>
        </p:spPr>
        <p:txBody>
          <a:bodyPr>
            <a:noAutofit/>
          </a:bodyPr>
          <a:lstStyle/>
          <a:p>
            <a:r>
              <a:rPr lang="en-US" sz="2800" dirty="0">
                <a:latin typeface="Garamond" panose="02020404030301010803" pitchFamily="18" charset="0"/>
              </a:rPr>
              <a:t>What Is Penetration Testing?</a:t>
            </a:r>
          </a:p>
          <a:p>
            <a:pPr algn="just"/>
            <a:r>
              <a:rPr lang="en-US" sz="2800" dirty="0" smtClean="0">
                <a:latin typeface="Garamond" panose="02020404030301010803" pitchFamily="18" charset="0"/>
              </a:rPr>
              <a:t>We </a:t>
            </a:r>
            <a:r>
              <a:rPr lang="en-US" sz="2800" dirty="0">
                <a:latin typeface="Garamond" panose="02020404030301010803" pitchFamily="18" charset="0"/>
              </a:rPr>
              <a:t>can figure out the vulnerabilities of a computer system, a web application or a network through penetration testing.</a:t>
            </a:r>
          </a:p>
          <a:p>
            <a:endParaRPr lang="en-US" sz="2800" dirty="0">
              <a:latin typeface="Garamond" panose="02020404030301010803" pitchFamily="18" charset="0"/>
            </a:endParaRPr>
          </a:p>
          <a:p>
            <a:pPr algn="just"/>
            <a:r>
              <a:rPr lang="en-US" sz="2800" dirty="0">
                <a:latin typeface="Garamond" panose="02020404030301010803" pitchFamily="18" charset="0"/>
              </a:rPr>
              <a:t>A penetration test tells whether the existing defensive measures employed on the system are strong enough to prevent any security breaches. Penetration test reports also suggest the countermeasures that can be taken to reduce the risk of the system being hacked.</a:t>
            </a:r>
            <a:endParaRPr lang="en-US" sz="2800" dirty="0" smtClean="0">
              <a:latin typeface="Garamond" panose="02020404030301010803" pitchFamily="18" charset="0"/>
            </a:endParaRP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smtClean="0">
                <a:solidFill>
                  <a:srgbClr val="FFFFFF"/>
                </a:solidFill>
                <a:latin typeface="Garamond" pitchFamily="18" charset="0"/>
                <a:sym typeface="Quattrocento Sans"/>
              </a:rPr>
              <a:t>What is Penetration Testing</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4259338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7620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Simple information gathering using</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Google</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6" name="Content Placeholder 2"/>
          <p:cNvSpPr txBox="1">
            <a:spLocks/>
          </p:cNvSpPr>
          <p:nvPr/>
        </p:nvSpPr>
        <p:spPr>
          <a:xfrm>
            <a:off x="152400" y="762000"/>
            <a:ext cx="8229600" cy="5695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Garamond" panose="02020404030301010803" pitchFamily="18" charset="0"/>
              </a:rPr>
              <a:t>Keypersons with contact details</a:t>
            </a:r>
          </a:p>
          <a:p>
            <a:pPr algn="just"/>
            <a:r>
              <a:rPr lang="en-US" sz="2400" dirty="0" smtClean="0">
                <a:latin typeface="Garamond" panose="02020404030301010803" pitchFamily="18" charset="0"/>
              </a:rPr>
              <a:t>Important </a:t>
            </a:r>
            <a:r>
              <a:rPr lang="en-US" sz="2400" dirty="0">
                <a:latin typeface="Garamond" panose="02020404030301010803" pitchFamily="18" charset="0"/>
              </a:rPr>
              <a:t>pages</a:t>
            </a:r>
          </a:p>
          <a:p>
            <a:pPr algn="just"/>
            <a:r>
              <a:rPr lang="en-US" sz="2400" dirty="0" smtClean="0">
                <a:latin typeface="Garamond" panose="02020404030301010803" pitchFamily="18" charset="0"/>
              </a:rPr>
              <a:t>Services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57" y="2133600"/>
            <a:ext cx="7620000" cy="4135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7115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7620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Collecting actual target related</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information</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pic>
        <p:nvPicPr>
          <p:cNvPr id="819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706" y="1066800"/>
            <a:ext cx="8508587" cy="4852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8600" y="1143000"/>
            <a:ext cx="3244991" cy="830997"/>
          </a:xfrm>
          <a:prstGeom prst="rect">
            <a:avLst/>
          </a:prstGeom>
          <a:noFill/>
        </p:spPr>
        <p:txBody>
          <a:bodyPr wrap="none" rtlCol="0">
            <a:spAutoFit/>
          </a:bodyPr>
          <a:lstStyle/>
          <a:p>
            <a:r>
              <a:rPr lang="en-US" sz="2400" dirty="0" smtClean="0">
                <a:latin typeface="Garamond" panose="02020404030301010803" pitchFamily="18" charset="0"/>
              </a:rPr>
              <a:t>Reading the news</a:t>
            </a:r>
          </a:p>
          <a:p>
            <a:r>
              <a:rPr lang="en-US" sz="2400" dirty="0" smtClean="0">
                <a:latin typeface="Garamond" panose="02020404030301010803" pitchFamily="18" charset="0"/>
              </a:rPr>
              <a:t>Social Media Information</a:t>
            </a:r>
            <a:endParaRPr lang="en-US" sz="2400" dirty="0">
              <a:latin typeface="Garamond" panose="02020404030301010803" pitchFamily="18" charset="0"/>
            </a:endParaRPr>
          </a:p>
        </p:txBody>
      </p:sp>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Collecting cached information</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29519"/>
            <a:ext cx="8450045" cy="4778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Pipl.com – Finding accounts</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r>
              <a:rPr lang="en-US" sz="2600" dirty="0" smtClean="0">
                <a:latin typeface="Garamond" panose="02020404030301010803" pitchFamily="18" charset="0"/>
              </a:rPr>
              <a:t>Personal information</a:t>
            </a:r>
            <a:endParaRPr lang="en-US" sz="2600" dirty="0">
              <a:latin typeface="Garamond" panose="02020404030301010803" pitchFamily="18" charset="0"/>
            </a:endParaRPr>
          </a:p>
          <a:p>
            <a:r>
              <a:rPr lang="en-US" sz="2600" dirty="0" smtClean="0">
                <a:latin typeface="Garamond" panose="02020404030301010803" pitchFamily="18" charset="0"/>
              </a:rPr>
              <a:t>Net </a:t>
            </a:r>
            <a:r>
              <a:rPr lang="en-US" sz="2600" dirty="0">
                <a:latin typeface="Garamond" panose="02020404030301010803" pitchFamily="18" charset="0"/>
              </a:rPr>
              <a:t>catalogues</a:t>
            </a:r>
          </a:p>
          <a:p>
            <a:r>
              <a:rPr lang="en-US" sz="2600" dirty="0" smtClean="0">
                <a:latin typeface="Garamond" panose="02020404030301010803" pitchFamily="18" charset="0"/>
              </a:rPr>
              <a:t>Academic records</a:t>
            </a:r>
            <a:endParaRPr lang="en-US" sz="2600" dirty="0">
              <a:latin typeface="Garamond" panose="02020404030301010803" pitchFamily="18" charset="0"/>
            </a:endParaRPr>
          </a:p>
          <a:p>
            <a:r>
              <a:rPr lang="en-US" sz="2600" dirty="0" smtClean="0">
                <a:latin typeface="Garamond" panose="02020404030301010803" pitchFamily="18" charset="0"/>
              </a:rPr>
              <a:t>Social </a:t>
            </a:r>
            <a:r>
              <a:rPr lang="en-US" sz="2600" dirty="0">
                <a:latin typeface="Garamond" panose="02020404030301010803" pitchFamily="18" charset="0"/>
              </a:rPr>
              <a:t>accounts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914400"/>
            <a:ext cx="55626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838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Using social media to build personal</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profile</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r>
              <a:rPr lang="en-US" sz="2600" dirty="0">
                <a:latin typeface="Garamond" panose="02020404030301010803" pitchFamily="18" charset="0"/>
              </a:rPr>
              <a:t>Work and education</a:t>
            </a:r>
          </a:p>
          <a:p>
            <a:r>
              <a:rPr lang="en-US" sz="2600" dirty="0" smtClean="0">
                <a:latin typeface="Garamond" panose="02020404030301010803" pitchFamily="18" charset="0"/>
              </a:rPr>
              <a:t>Places </a:t>
            </a:r>
            <a:r>
              <a:rPr lang="en-US" sz="2600" dirty="0">
                <a:latin typeface="Garamond" panose="02020404030301010803" pitchFamily="18" charset="0"/>
              </a:rPr>
              <a:t>of living</a:t>
            </a:r>
          </a:p>
          <a:p>
            <a:r>
              <a:rPr lang="en-US" sz="2600" dirty="0" smtClean="0">
                <a:latin typeface="Garamond" panose="02020404030301010803" pitchFamily="18" charset="0"/>
              </a:rPr>
              <a:t>Contact </a:t>
            </a:r>
            <a:r>
              <a:rPr lang="en-US" sz="2600" dirty="0">
                <a:latin typeface="Garamond" panose="02020404030301010803" pitchFamily="18" charset="0"/>
              </a:rPr>
              <a:t>info</a:t>
            </a:r>
          </a:p>
          <a:p>
            <a:r>
              <a:rPr lang="en-US" sz="2600" dirty="0" smtClean="0">
                <a:latin typeface="Garamond" panose="02020404030301010803" pitchFamily="18" charset="0"/>
              </a:rPr>
              <a:t>Family </a:t>
            </a:r>
            <a:r>
              <a:rPr lang="en-US" sz="2600" dirty="0">
                <a:latin typeface="Garamond" panose="02020404030301010803" pitchFamily="18" charset="0"/>
              </a:rPr>
              <a:t>relationships</a:t>
            </a:r>
          </a:p>
          <a:p>
            <a:r>
              <a:rPr lang="en-US" sz="2600" dirty="0" smtClean="0">
                <a:latin typeface="Garamond" panose="02020404030301010803" pitchFamily="18" charset="0"/>
              </a:rPr>
              <a:t>Details</a:t>
            </a:r>
            <a:endParaRPr lang="en-US" sz="2600" dirty="0">
              <a:latin typeface="Garamond" panose="02020404030301010803" pitchFamily="18" charset="0"/>
            </a:endParaRPr>
          </a:p>
          <a:p>
            <a:r>
              <a:rPr lang="en-US" sz="2600" dirty="0" smtClean="0">
                <a:latin typeface="Garamond" panose="02020404030301010803" pitchFamily="18" charset="0"/>
              </a:rPr>
              <a:t>Life </a:t>
            </a:r>
            <a:r>
              <a:rPr lang="en-US" sz="2600" dirty="0">
                <a:latin typeface="Garamond" panose="02020404030301010803" pitchFamily="18" charset="0"/>
              </a:rPr>
              <a:t>events</a:t>
            </a:r>
          </a:p>
          <a:p>
            <a:r>
              <a:rPr lang="en-US" sz="2600" dirty="0" smtClean="0">
                <a:latin typeface="Garamond" panose="02020404030301010803" pitchFamily="18" charset="0"/>
              </a:rPr>
              <a:t>Photos</a:t>
            </a:r>
            <a:endParaRPr lang="en-US" sz="2600" dirty="0">
              <a:latin typeface="Garamond" panose="02020404030301010803" pitchFamily="18" charset="0"/>
            </a:endParaRPr>
          </a:p>
          <a:p>
            <a:r>
              <a:rPr lang="en-US" sz="2600" dirty="0" smtClean="0">
                <a:latin typeface="Garamond" panose="02020404030301010803" pitchFamily="18" charset="0"/>
              </a:rPr>
              <a:t>Favorites </a:t>
            </a:r>
            <a:r>
              <a:rPr lang="en-US" sz="2600" dirty="0">
                <a:latin typeface="Garamond" panose="02020404030301010803" pitchFamily="18" charset="0"/>
              </a:rPr>
              <a:t>(music, sports, films, etc..)</a:t>
            </a:r>
          </a:p>
          <a:p>
            <a:r>
              <a:rPr lang="en-US" sz="2600" dirty="0" smtClean="0">
                <a:latin typeface="Garamond" panose="02020404030301010803" pitchFamily="18" charset="0"/>
              </a:rPr>
              <a:t>Friends</a:t>
            </a:r>
            <a:endParaRPr lang="en-US" sz="2600" dirty="0">
              <a:latin typeface="Garamond" panose="02020404030301010803" pitchFamily="18" charset="0"/>
            </a:endParaRPr>
          </a:p>
          <a:p>
            <a:r>
              <a:rPr lang="en-US" sz="2600" dirty="0" smtClean="0">
                <a:latin typeface="Garamond" panose="02020404030301010803" pitchFamily="18" charset="0"/>
              </a:rPr>
              <a:t>Timeline </a:t>
            </a:r>
            <a:r>
              <a:rPr lang="en-US" sz="2600" dirty="0">
                <a:latin typeface="Garamond" panose="02020404030301010803" pitchFamily="18" charset="0"/>
              </a:rPr>
              <a:t>data</a:t>
            </a:r>
          </a:p>
        </p:txBody>
      </p:sp>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7620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Using social media to carry out social</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engineering attacks - examples</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pPr algn="just"/>
            <a:r>
              <a:rPr lang="en-US" sz="2000" b="1" dirty="0">
                <a:latin typeface="Garamond" panose="02020404030301010803" pitchFamily="18" charset="0"/>
              </a:rPr>
              <a:t>Social Engineering using private information:</a:t>
            </a:r>
          </a:p>
          <a:p>
            <a:pPr marL="0" indent="0" algn="just">
              <a:buNone/>
            </a:pPr>
            <a:r>
              <a:rPr lang="en-US" sz="2000" dirty="0" smtClean="0">
                <a:latin typeface="Garamond" panose="02020404030301010803" pitchFamily="18" charset="0"/>
              </a:rPr>
              <a:t>	</a:t>
            </a:r>
            <a:r>
              <a:rPr lang="en-US" sz="2000" dirty="0" err="1" smtClean="0">
                <a:latin typeface="Garamond" panose="02020404030301010803" pitchFamily="18" charset="0"/>
              </a:rPr>
              <a:t>Isak</a:t>
            </a:r>
            <a:r>
              <a:rPr lang="en-US" sz="2000" dirty="0" smtClean="0">
                <a:latin typeface="Garamond" panose="02020404030301010803" pitchFamily="18" charset="0"/>
              </a:rPr>
              <a:t> </a:t>
            </a:r>
            <a:r>
              <a:rPr lang="en-US" sz="2000" dirty="0">
                <a:latin typeface="Garamond" panose="02020404030301010803" pitchFamily="18" charset="0"/>
              </a:rPr>
              <a:t>spent 5 days at the </a:t>
            </a:r>
            <a:r>
              <a:rPr lang="en-US" sz="2000" dirty="0" err="1">
                <a:latin typeface="Garamond" panose="02020404030301010803" pitchFamily="18" charset="0"/>
              </a:rPr>
              <a:t>Scandic</a:t>
            </a:r>
            <a:r>
              <a:rPr lang="en-US" sz="2000" dirty="0">
                <a:latin typeface="Garamond" panose="02020404030301010803" pitchFamily="18" charset="0"/>
              </a:rPr>
              <a:t> Hotel Kristiansand. He posted on </a:t>
            </a:r>
            <a:r>
              <a:rPr lang="en-US" sz="2000" dirty="0" smtClean="0">
                <a:latin typeface="Garamond" panose="02020404030301010803" pitchFamily="18" charset="0"/>
              </a:rPr>
              <a:t>Facebook (</a:t>
            </a:r>
            <a:r>
              <a:rPr lang="en-US" sz="2000" dirty="0">
                <a:latin typeface="Garamond" panose="02020404030301010803" pitchFamily="18" charset="0"/>
              </a:rPr>
              <a:t>Checked in </a:t>
            </a:r>
            <a:r>
              <a:rPr lang="en-US" sz="2000" dirty="0" err="1">
                <a:latin typeface="Garamond" panose="02020404030301010803" pitchFamily="18" charset="0"/>
              </a:rPr>
              <a:t>Scandic</a:t>
            </a:r>
            <a:r>
              <a:rPr lang="en-US" sz="2000" dirty="0">
                <a:latin typeface="Garamond" panose="02020404030301010803" pitchFamily="18" charset="0"/>
              </a:rPr>
              <a:t> Kristiansand). 5 days later </a:t>
            </a:r>
            <a:r>
              <a:rPr lang="en-US" sz="2000" dirty="0" err="1">
                <a:latin typeface="Garamond" panose="02020404030301010803" pitchFamily="18" charset="0"/>
              </a:rPr>
              <a:t>Isak</a:t>
            </a:r>
            <a:r>
              <a:rPr lang="en-US" sz="2000" dirty="0">
                <a:latin typeface="Garamond" panose="02020404030301010803" pitchFamily="18" charset="0"/>
              </a:rPr>
              <a:t> receives an email from </a:t>
            </a:r>
            <a:r>
              <a:rPr lang="en-US" sz="2000" dirty="0" smtClean="0">
                <a:latin typeface="Garamond" panose="02020404030301010803" pitchFamily="18" charset="0"/>
              </a:rPr>
              <a:t>the ‘</a:t>
            </a:r>
            <a:r>
              <a:rPr lang="en-US" sz="2000" dirty="0">
                <a:latin typeface="Garamond" panose="02020404030301010803" pitchFamily="18" charset="0"/>
              </a:rPr>
              <a:t>’Hotel’’ (attacker). Dear guests! Our hotel would like to surprise all our </a:t>
            </a:r>
            <a:r>
              <a:rPr lang="en-US" sz="2000" dirty="0" smtClean="0">
                <a:latin typeface="Garamond" panose="02020404030301010803" pitchFamily="18" charset="0"/>
              </a:rPr>
              <a:t>guests between </a:t>
            </a:r>
            <a:r>
              <a:rPr lang="en-US" sz="2000" dirty="0">
                <a:latin typeface="Garamond" panose="02020404030301010803" pitchFamily="18" charset="0"/>
              </a:rPr>
              <a:t>the age of 14 and 24 who visited us during the last month with </a:t>
            </a:r>
            <a:r>
              <a:rPr lang="en-US" sz="2000" dirty="0" smtClean="0">
                <a:latin typeface="Garamond" panose="02020404030301010803" pitchFamily="18" charset="0"/>
              </a:rPr>
              <a:t>a </a:t>
            </a:r>
            <a:r>
              <a:rPr lang="en-US" sz="2000" dirty="0" err="1" smtClean="0">
                <a:latin typeface="Garamond" panose="02020404030301010803" pitchFamily="18" charset="0"/>
              </a:rPr>
              <a:t>SuperMario</a:t>
            </a:r>
            <a:r>
              <a:rPr lang="en-US" sz="2000" dirty="0" smtClean="0">
                <a:latin typeface="Garamond" panose="02020404030301010803" pitchFamily="18" charset="0"/>
              </a:rPr>
              <a:t> </a:t>
            </a:r>
            <a:r>
              <a:rPr lang="en-US" sz="2000" dirty="0">
                <a:latin typeface="Garamond" panose="02020404030301010803" pitchFamily="18" charset="0"/>
              </a:rPr>
              <a:t>Cart game as a summer holiday surprise. Please fill in the </a:t>
            </a:r>
            <a:r>
              <a:rPr lang="en-US" sz="2000" dirty="0" smtClean="0">
                <a:latin typeface="Garamond" panose="02020404030301010803" pitchFamily="18" charset="0"/>
              </a:rPr>
              <a:t>following form </a:t>
            </a:r>
            <a:r>
              <a:rPr lang="en-US" sz="2000" dirty="0">
                <a:latin typeface="Garamond" panose="02020404030301010803" pitchFamily="18" charset="0"/>
              </a:rPr>
              <a:t>and provide your address: </a:t>
            </a:r>
            <a:r>
              <a:rPr lang="en-US" sz="2000" b="1" dirty="0">
                <a:latin typeface="Garamond" panose="02020404030301010803" pitchFamily="18" charset="0"/>
              </a:rPr>
              <a:t>link </a:t>
            </a:r>
            <a:r>
              <a:rPr lang="en-US" sz="2000" dirty="0">
                <a:latin typeface="Garamond" panose="02020404030301010803" pitchFamily="18" charset="0"/>
              </a:rPr>
              <a:t>We hope you enjoyed your stay at our hotel</a:t>
            </a:r>
            <a:r>
              <a:rPr lang="en-US" sz="2000" dirty="0" smtClean="0">
                <a:latin typeface="Garamond" panose="02020404030301010803" pitchFamily="18" charset="0"/>
              </a:rPr>
              <a:t>, etc</a:t>
            </a:r>
            <a:r>
              <a:rPr lang="en-US" sz="2000" dirty="0">
                <a:latin typeface="Garamond" panose="02020404030301010803" pitchFamily="18" charset="0"/>
              </a:rPr>
              <a:t>..</a:t>
            </a:r>
          </a:p>
          <a:p>
            <a:pPr algn="just"/>
            <a:r>
              <a:rPr lang="en-US" sz="2000" b="1" dirty="0">
                <a:latin typeface="Garamond" panose="02020404030301010803" pitchFamily="18" charset="0"/>
              </a:rPr>
              <a:t>Building personal profile using social media</a:t>
            </a:r>
          </a:p>
          <a:p>
            <a:pPr marL="0" indent="0" algn="just">
              <a:buNone/>
            </a:pPr>
            <a:r>
              <a:rPr lang="en-US" sz="2000" dirty="0">
                <a:latin typeface="Garamond" panose="02020404030301010803" pitchFamily="18" charset="0"/>
              </a:rPr>
              <a:t>Stine has a Facebook account where she listed all her favorites. One of her </a:t>
            </a:r>
            <a:r>
              <a:rPr lang="en-US" sz="2000" dirty="0" smtClean="0">
                <a:latin typeface="Garamond" panose="02020404030301010803" pitchFamily="18" charset="0"/>
              </a:rPr>
              <a:t>favorite singer </a:t>
            </a:r>
            <a:r>
              <a:rPr lang="en-US" sz="2000" dirty="0">
                <a:latin typeface="Garamond" panose="02020404030301010803" pitchFamily="18" charset="0"/>
              </a:rPr>
              <a:t>is Rihanna. The attacker brute-forces </a:t>
            </a:r>
            <a:r>
              <a:rPr lang="en-US" sz="2000" dirty="0" err="1">
                <a:latin typeface="Garamond" panose="02020404030301010803" pitchFamily="18" charset="0"/>
              </a:rPr>
              <a:t>Stina’s</a:t>
            </a:r>
            <a:r>
              <a:rPr lang="en-US" sz="2000" dirty="0">
                <a:latin typeface="Garamond" panose="02020404030301010803" pitchFamily="18" charset="0"/>
              </a:rPr>
              <a:t> password and finds out </a:t>
            </a:r>
            <a:r>
              <a:rPr lang="en-US" sz="2000" dirty="0" smtClean="0">
                <a:latin typeface="Garamond" panose="02020404030301010803" pitchFamily="18" charset="0"/>
              </a:rPr>
              <a:t>that one </a:t>
            </a:r>
            <a:r>
              <a:rPr lang="en-US" sz="2000" dirty="0">
                <a:latin typeface="Garamond" panose="02020404030301010803" pitchFamily="18" charset="0"/>
              </a:rPr>
              <a:t>of her passwords is Diamonds2012. The attacker logs in to Stine’s </a:t>
            </a:r>
            <a:r>
              <a:rPr lang="en-US" sz="2000" dirty="0" smtClean="0">
                <a:latin typeface="Garamond" panose="02020404030301010803" pitchFamily="18" charset="0"/>
              </a:rPr>
              <a:t>Facebook account </a:t>
            </a:r>
            <a:r>
              <a:rPr lang="en-US" sz="2000" dirty="0">
                <a:latin typeface="Garamond" panose="02020404030301010803" pitchFamily="18" charset="0"/>
              </a:rPr>
              <a:t>and steals private photos, writes weird messages to her friends, etc</a:t>
            </a:r>
            <a:r>
              <a:rPr lang="en-US" sz="2000" dirty="0" smtClean="0">
                <a:latin typeface="Garamond" panose="02020404030301010803" pitchFamily="18" charset="0"/>
              </a:rPr>
              <a:t>.</a:t>
            </a:r>
          </a:p>
          <a:p>
            <a:pPr algn="just"/>
            <a:r>
              <a:rPr lang="en-US" sz="2000" b="1" dirty="0" smtClean="0">
                <a:latin typeface="Garamond" panose="02020404030301010803" pitchFamily="18" charset="0"/>
              </a:rPr>
              <a:t>Everyone </a:t>
            </a:r>
            <a:r>
              <a:rPr lang="en-US" sz="2000" b="1" dirty="0">
                <a:latin typeface="Garamond" panose="02020404030301010803" pitchFamily="18" charset="0"/>
              </a:rPr>
              <a:t>can be misled, it’s just a question of timing and story!</a:t>
            </a:r>
          </a:p>
          <a:p>
            <a:pPr algn="just"/>
            <a:r>
              <a:rPr lang="en-US" sz="2000" b="1" dirty="0">
                <a:latin typeface="Garamond" panose="02020404030301010803" pitchFamily="18" charset="0"/>
              </a:rPr>
              <a:t>Every information can be important, hackers collect all available </a:t>
            </a:r>
            <a:r>
              <a:rPr lang="en-US" sz="2000" b="1" dirty="0" smtClean="0">
                <a:latin typeface="Garamond" panose="02020404030301010803" pitchFamily="18" charset="0"/>
              </a:rPr>
              <a:t>information and </a:t>
            </a:r>
            <a:r>
              <a:rPr lang="en-US" sz="2000" b="1" dirty="0">
                <a:latin typeface="Garamond" panose="02020404030301010803" pitchFamily="18" charset="0"/>
              </a:rPr>
              <a:t>systemize them before planning the attack!</a:t>
            </a:r>
            <a:endParaRPr lang="en-US" sz="2000" dirty="0">
              <a:latin typeface="Garamond" panose="02020404030301010803" pitchFamily="18" charset="0"/>
            </a:endParaRPr>
          </a:p>
        </p:txBody>
      </p:sp>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Collecting information from webpages</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r>
              <a:rPr lang="en-US" sz="2600" dirty="0" smtClean="0">
                <a:latin typeface="Garamond" panose="02020404030301010803" pitchFamily="18" charset="0"/>
              </a:rPr>
              <a:t>All </a:t>
            </a:r>
            <a:r>
              <a:rPr lang="en-US" sz="2600" dirty="0">
                <a:latin typeface="Garamond" panose="02020404030301010803" pitchFamily="18" charset="0"/>
              </a:rPr>
              <a:t>static information can be downloaded at once (</a:t>
            </a:r>
            <a:r>
              <a:rPr lang="en-US" sz="2600" dirty="0" smtClean="0">
                <a:latin typeface="Garamond" panose="02020404030301010803" pitchFamily="18" charset="0"/>
              </a:rPr>
              <a:t>noisy, but </a:t>
            </a:r>
            <a:r>
              <a:rPr lang="en-US" sz="2600" dirty="0">
                <a:latin typeface="Garamond" panose="02020404030301010803" pitchFamily="18" charset="0"/>
              </a:rPr>
              <a:t>useful)</a:t>
            </a:r>
          </a:p>
          <a:p>
            <a:r>
              <a:rPr lang="en-US" sz="2600" dirty="0" smtClean="0">
                <a:latin typeface="Garamond" panose="02020404030301010803" pitchFamily="18" charset="0"/>
              </a:rPr>
              <a:t>Several </a:t>
            </a:r>
            <a:r>
              <a:rPr lang="en-US" sz="2600" dirty="0">
                <a:latin typeface="Garamond" panose="02020404030301010803" pitchFamily="18" charset="0"/>
              </a:rPr>
              <a:t>tools exist like </a:t>
            </a:r>
            <a:r>
              <a:rPr lang="en-US" sz="2600" dirty="0" err="1">
                <a:latin typeface="Garamond" panose="02020404030301010803" pitchFamily="18" charset="0"/>
              </a:rPr>
              <a:t>wget</a:t>
            </a:r>
            <a:r>
              <a:rPr lang="en-US" sz="2600" dirty="0">
                <a:latin typeface="Garamond" panose="02020404030301010803" pitchFamily="18" charset="0"/>
              </a:rPr>
              <a:t> or </a:t>
            </a:r>
            <a:r>
              <a:rPr lang="en-US" sz="2600" dirty="0" err="1">
                <a:latin typeface="Garamond" panose="02020404030301010803" pitchFamily="18" charset="0"/>
              </a:rPr>
              <a:t>Httrack</a:t>
            </a:r>
            <a:endParaRPr lang="en-US" sz="2600" dirty="0">
              <a:latin typeface="Garamond" panose="02020404030301010803"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19803"/>
            <a:ext cx="7620000" cy="3547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Specific information search</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pPr algn="just"/>
            <a:r>
              <a:rPr lang="en-US" sz="2600" dirty="0">
                <a:latin typeface="Garamond" panose="02020404030301010803" pitchFamily="18" charset="0"/>
              </a:rPr>
              <a:t>We can look for specific info such as </a:t>
            </a:r>
            <a:r>
              <a:rPr lang="en-US" sz="2600" dirty="0" smtClean="0">
                <a:latin typeface="Garamond" panose="02020404030301010803" pitchFamily="18" charset="0"/>
              </a:rPr>
              <a:t>email addresses, phone </a:t>
            </a:r>
            <a:r>
              <a:rPr lang="en-US" sz="2600" dirty="0">
                <a:latin typeface="Garamond" panose="02020404030301010803" pitchFamily="18" charset="0"/>
              </a:rPr>
              <a:t>numbers, meta data, etc.</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2019300"/>
            <a:ext cx="8457686" cy="3665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Specific information search</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r>
              <a:rPr lang="en-US" sz="2600" dirty="0" err="1">
                <a:latin typeface="Garamond" panose="02020404030301010803" pitchFamily="18" charset="0"/>
              </a:rPr>
              <a:t>Foca</a:t>
            </a:r>
            <a:r>
              <a:rPr lang="en-US" sz="2600" dirty="0">
                <a:latin typeface="Garamond" panose="02020404030301010803" pitchFamily="18" charset="0"/>
              </a:rPr>
              <a:t> is able to find documents by extensions</a:t>
            </a:r>
          </a:p>
          <a:p>
            <a:r>
              <a:rPr lang="en-US" sz="2600" dirty="0" smtClean="0">
                <a:latin typeface="Garamond" panose="02020404030301010803" pitchFamily="18" charset="0"/>
              </a:rPr>
              <a:t>It </a:t>
            </a:r>
            <a:r>
              <a:rPr lang="en-US" sz="2600" dirty="0">
                <a:latin typeface="Garamond" panose="02020404030301010803" pitchFamily="18" charset="0"/>
              </a:rPr>
              <a:t>also shows several technical information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14" y="1981200"/>
            <a:ext cx="7219950" cy="4062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7620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Information gathering with Google</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hacking</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r>
              <a:rPr lang="en-US" sz="2600" dirty="0" smtClean="0">
                <a:latin typeface="Garamond" panose="02020404030301010803" pitchFamily="18" charset="0"/>
              </a:rPr>
              <a:t>Using </a:t>
            </a:r>
            <a:r>
              <a:rPr lang="en-US" sz="2600" dirty="0">
                <a:latin typeface="Garamond" panose="02020404030301010803" pitchFamily="18" charset="0"/>
              </a:rPr>
              <a:t>specific Google</a:t>
            </a:r>
          </a:p>
          <a:p>
            <a:pPr marL="0" indent="0">
              <a:buNone/>
            </a:pPr>
            <a:r>
              <a:rPr lang="en-US" sz="2600" dirty="0">
                <a:latin typeface="Garamond" panose="02020404030301010803" pitchFamily="18" charset="0"/>
              </a:rPr>
              <a:t>queries we can </a:t>
            </a:r>
            <a:r>
              <a:rPr lang="en-US" sz="2600" dirty="0" smtClean="0">
                <a:latin typeface="Garamond" panose="02020404030301010803" pitchFamily="18" charset="0"/>
              </a:rPr>
              <a:t>use smart </a:t>
            </a:r>
            <a:r>
              <a:rPr lang="en-US" sz="2600" dirty="0">
                <a:latin typeface="Garamond" panose="02020404030301010803" pitchFamily="18" charset="0"/>
              </a:rPr>
              <a:t>filtering </a:t>
            </a:r>
            <a:endParaRPr lang="en-US" sz="2600" dirty="0" smtClean="0">
              <a:latin typeface="Garamond" panose="02020404030301010803" pitchFamily="18" charset="0"/>
            </a:endParaRPr>
          </a:p>
          <a:p>
            <a:pPr marL="0" indent="0">
              <a:buNone/>
            </a:pPr>
            <a:r>
              <a:rPr lang="en-US" sz="2600" dirty="0" smtClean="0">
                <a:latin typeface="Garamond" panose="02020404030301010803" pitchFamily="18" charset="0"/>
              </a:rPr>
              <a:t>or get «</a:t>
            </a:r>
            <a:r>
              <a:rPr lang="en-US" sz="2600" dirty="0">
                <a:latin typeface="Garamond" panose="02020404030301010803" pitchFamily="18" charset="0"/>
              </a:rPr>
              <a:t>hidden» data</a:t>
            </a:r>
          </a:p>
          <a:p>
            <a:r>
              <a:rPr lang="en-US" sz="2600" dirty="0" smtClean="0">
                <a:latin typeface="Garamond" panose="02020404030301010803" pitchFamily="18" charset="0"/>
              </a:rPr>
              <a:t>Filter </a:t>
            </a:r>
            <a:r>
              <a:rPr lang="en-US" sz="2600" dirty="0">
                <a:latin typeface="Garamond" panose="02020404030301010803" pitchFamily="18" charset="0"/>
              </a:rPr>
              <a:t>to domain: use </a:t>
            </a:r>
            <a:r>
              <a:rPr lang="en-US" sz="2600" dirty="0" smtClean="0">
                <a:latin typeface="Garamond" panose="02020404030301010803" pitchFamily="18" charset="0"/>
              </a:rPr>
              <a:t>the </a:t>
            </a:r>
          </a:p>
          <a:p>
            <a:r>
              <a:rPr lang="en-US" sz="2600" dirty="0" smtClean="0">
                <a:latin typeface="Garamond" panose="02020404030301010803" pitchFamily="18" charset="0"/>
              </a:rPr>
              <a:t>site </a:t>
            </a:r>
            <a:r>
              <a:rPr lang="en-US" sz="2600" dirty="0">
                <a:latin typeface="Garamond" panose="02020404030301010803" pitchFamily="18" charset="0"/>
              </a:rPr>
              <a:t>keyword</a:t>
            </a:r>
          </a:p>
          <a:p>
            <a:r>
              <a:rPr lang="en-US" sz="2600" dirty="0" smtClean="0">
                <a:latin typeface="Garamond" panose="02020404030301010803" pitchFamily="18" charset="0"/>
              </a:rPr>
              <a:t>Negative </a:t>
            </a:r>
            <a:r>
              <a:rPr lang="en-US" sz="2600" dirty="0">
                <a:latin typeface="Garamond" panose="02020404030301010803" pitchFamily="18" charset="0"/>
              </a:rPr>
              <a:t>filtering is also</a:t>
            </a:r>
          </a:p>
          <a:p>
            <a:pPr marL="0" indent="0">
              <a:buNone/>
            </a:pPr>
            <a:r>
              <a:rPr lang="en-US" sz="2600" dirty="0">
                <a:latin typeface="Garamond" panose="02020404030301010803" pitchFamily="18" charset="0"/>
              </a:rPr>
              <a:t>possible:</a:t>
            </a:r>
          </a:p>
          <a:p>
            <a:pPr marL="0" indent="0">
              <a:buNone/>
            </a:pPr>
            <a:endParaRPr lang="en-US" sz="2600" dirty="0" smtClean="0">
              <a:latin typeface="Garamond" panose="02020404030301010803" pitchFamily="18" charset="0"/>
            </a:endParaRPr>
          </a:p>
          <a:p>
            <a:pPr marL="0" indent="0">
              <a:buNone/>
            </a:pPr>
            <a:r>
              <a:rPr lang="en-US" sz="2600" dirty="0" err="1" smtClean="0">
                <a:latin typeface="Garamond" panose="02020404030301010803" pitchFamily="18" charset="0"/>
              </a:rPr>
              <a:t>site:uio.no</a:t>
            </a:r>
            <a:r>
              <a:rPr lang="en-US" sz="2600" dirty="0" smtClean="0">
                <a:latin typeface="Garamond" panose="02020404030301010803" pitchFamily="18" charset="0"/>
              </a:rPr>
              <a:t> </a:t>
            </a:r>
            <a:r>
              <a:rPr lang="en-US" sz="2600" dirty="0">
                <a:latin typeface="Garamond" panose="02020404030301010803" pitchFamily="18" charset="0"/>
              </a:rPr>
              <a:t>-www</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514" y="1143000"/>
            <a:ext cx="4405086"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smtClean="0">
                <a:solidFill>
                  <a:srgbClr val="FFFFFF"/>
                </a:solidFill>
                <a:latin typeface="Garamond" pitchFamily="18" charset="0"/>
                <a:sym typeface="Quattrocento Sans"/>
              </a:rPr>
              <a:t>What is </a:t>
            </a:r>
            <a:r>
              <a:rPr lang="en-US" altLang="en-US" sz="3000" b="1" dirty="0" err="1" smtClean="0">
                <a:solidFill>
                  <a:srgbClr val="FFFFFF"/>
                </a:solidFill>
                <a:latin typeface="Garamond" pitchFamily="18" charset="0"/>
                <a:sym typeface="Quattrocento Sans"/>
              </a:rPr>
              <a:t>PenTest</a:t>
            </a:r>
            <a:r>
              <a:rPr lang="en-US" altLang="en-US" sz="3000" b="1" dirty="0" smtClean="0">
                <a:solidFill>
                  <a:srgbClr val="FFFFFF"/>
                </a:solidFill>
                <a:latin typeface="Garamond" pitchFamily="18" charset="0"/>
                <a:sym typeface="Quattrocento Sans"/>
              </a:rPr>
              <a:t> necessary at all?</a:t>
            </a:r>
            <a:endParaRPr lang="en-US" altLang="en-US" sz="3000" b="1" dirty="0">
              <a:solidFill>
                <a:srgbClr val="FFFFFF"/>
              </a:solidFill>
              <a:latin typeface="Garamond" pitchFamily="18" charset="0"/>
              <a:sym typeface="Quattrocento Sans"/>
            </a:endParaRPr>
          </a:p>
        </p:txBody>
      </p:sp>
      <p:sp>
        <p:nvSpPr>
          <p:cNvPr id="7"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457200" y="1066800"/>
            <a:ext cx="8229600" cy="5059363"/>
          </a:xfrm>
        </p:spPr>
        <p:txBody>
          <a:bodyPr/>
          <a:lstStyle/>
          <a:p>
            <a:pPr algn="just"/>
            <a:r>
              <a:rPr lang="en-US" dirty="0">
                <a:latin typeface="Garamond" panose="02020404030301010803" pitchFamily="18" charset="0"/>
              </a:rPr>
              <a:t>Computer systems have several security problems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80" y="2057400"/>
            <a:ext cx="8173898" cy="3953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57376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838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Information gathering with Google</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hacking</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r>
              <a:rPr lang="en-US" sz="2600" dirty="0" smtClean="0">
                <a:latin typeface="Garamond" panose="02020404030301010803" pitchFamily="18" charset="0"/>
              </a:rPr>
              <a:t>Filter </a:t>
            </a:r>
            <a:r>
              <a:rPr lang="en-US" sz="2600" dirty="0">
                <a:latin typeface="Garamond" panose="02020404030301010803" pitchFamily="18" charset="0"/>
              </a:rPr>
              <a:t>to file type with extension: use the type keyword</a:t>
            </a:r>
          </a:p>
          <a:p>
            <a:r>
              <a:rPr lang="en-US" sz="2600" dirty="0" smtClean="0">
                <a:latin typeface="Garamond" panose="02020404030301010803" pitchFamily="18" charset="0"/>
              </a:rPr>
              <a:t>Interesting </a:t>
            </a:r>
            <a:r>
              <a:rPr lang="en-US" sz="2600" dirty="0">
                <a:latin typeface="Garamond" panose="02020404030301010803" pitchFamily="18" charset="0"/>
              </a:rPr>
              <a:t>file extensions: doc, </a:t>
            </a:r>
            <a:r>
              <a:rPr lang="en-US" sz="2600" dirty="0" err="1">
                <a:latin typeface="Garamond" panose="02020404030301010803" pitchFamily="18" charset="0"/>
              </a:rPr>
              <a:t>xls</a:t>
            </a:r>
            <a:r>
              <a:rPr lang="en-US" sz="2600" dirty="0">
                <a:latin typeface="Garamond" panose="02020404030301010803" pitchFamily="18" charset="0"/>
              </a:rPr>
              <a:t>, txt, </a:t>
            </a:r>
            <a:r>
              <a:rPr lang="en-US" sz="2600" dirty="0" err="1">
                <a:latin typeface="Garamond" panose="02020404030301010803" pitchFamily="18" charset="0"/>
              </a:rPr>
              <a:t>conf</a:t>
            </a:r>
            <a:r>
              <a:rPr lang="en-US" sz="2600" dirty="0">
                <a:latin typeface="Garamond" panose="02020404030301010803" pitchFamily="18" charset="0"/>
              </a:rPr>
              <a:t>, </a:t>
            </a:r>
            <a:r>
              <a:rPr lang="en-US" sz="2600" dirty="0" err="1">
                <a:latin typeface="Garamond" panose="02020404030301010803" pitchFamily="18" charset="0"/>
              </a:rPr>
              <a:t>inc</a:t>
            </a:r>
            <a:r>
              <a:rPr lang="en-US" sz="2600" dirty="0">
                <a:latin typeface="Garamond" panose="02020404030301010803" pitchFamily="18" charset="0"/>
              </a:rPr>
              <a:t>, </a:t>
            </a:r>
            <a:r>
              <a:rPr lang="en-US" sz="2600" dirty="0" err="1">
                <a:latin typeface="Garamond" panose="02020404030301010803" pitchFamily="18" charset="0"/>
              </a:rPr>
              <a:t>sql</a:t>
            </a:r>
            <a:r>
              <a:rPr lang="en-US" sz="2600" dirty="0">
                <a:latin typeface="Garamond" panose="02020404030301010803" pitchFamily="18" charset="0"/>
              </a:rPr>
              <a:t>, …</a:t>
            </a:r>
          </a:p>
          <a:p>
            <a:r>
              <a:rPr lang="en-US" sz="2600" dirty="0" smtClean="0">
                <a:latin typeface="Garamond" panose="02020404030301010803" pitchFamily="18" charset="0"/>
              </a:rPr>
              <a:t>Expressions </a:t>
            </a:r>
            <a:r>
              <a:rPr lang="en-US" sz="2600" dirty="0">
                <a:latin typeface="Garamond" panose="02020404030301010803" pitchFamily="18" charset="0"/>
              </a:rPr>
              <a:t>can be combined</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071" y="2514600"/>
            <a:ext cx="8755700"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9144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Information gathering with Google</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hacking</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r>
              <a:rPr lang="en-US" sz="2600" dirty="0" smtClean="0">
                <a:latin typeface="Garamond" panose="02020404030301010803" pitchFamily="18" charset="0"/>
              </a:rPr>
              <a:t>The </a:t>
            </a:r>
            <a:r>
              <a:rPr lang="en-US" sz="2600" dirty="0" err="1">
                <a:latin typeface="Garamond" panose="02020404030301010803" pitchFamily="18" charset="0"/>
              </a:rPr>
              <a:t>intitle</a:t>
            </a:r>
            <a:r>
              <a:rPr lang="en-US" sz="2600" dirty="0">
                <a:latin typeface="Garamond" panose="02020404030301010803" pitchFamily="18" charset="0"/>
              </a:rPr>
              <a:t> expression</a:t>
            </a:r>
          </a:p>
          <a:p>
            <a:pPr marL="0" indent="0">
              <a:buNone/>
            </a:pPr>
            <a:r>
              <a:rPr lang="en-US" sz="2600" dirty="0">
                <a:latin typeface="Garamond" panose="02020404030301010803" pitchFamily="18" charset="0"/>
              </a:rPr>
              <a:t>filters according to </a:t>
            </a:r>
            <a:r>
              <a:rPr lang="en-US" sz="2600" dirty="0" smtClean="0">
                <a:latin typeface="Garamond" panose="02020404030301010803" pitchFamily="18" charset="0"/>
              </a:rPr>
              <a:t>the </a:t>
            </a:r>
          </a:p>
          <a:p>
            <a:pPr marL="0" indent="0">
              <a:buNone/>
            </a:pPr>
            <a:r>
              <a:rPr lang="en-US" sz="2600" dirty="0" smtClean="0">
                <a:latin typeface="Garamond" panose="02020404030301010803" pitchFamily="18" charset="0"/>
              </a:rPr>
              <a:t>site </a:t>
            </a:r>
            <a:r>
              <a:rPr lang="en-US" sz="2600" dirty="0">
                <a:latin typeface="Garamond" panose="02020404030301010803" pitchFamily="18" charset="0"/>
              </a:rPr>
              <a:t>title, the </a:t>
            </a:r>
            <a:r>
              <a:rPr lang="en-US" sz="2600" dirty="0" err="1">
                <a:latin typeface="Garamond" panose="02020404030301010803" pitchFamily="18" charset="0"/>
              </a:rPr>
              <a:t>inurl</a:t>
            </a:r>
            <a:r>
              <a:rPr lang="en-US" sz="2600" dirty="0">
                <a:latin typeface="Garamond" panose="02020404030301010803" pitchFamily="18" charset="0"/>
              </a:rPr>
              <a:t> </a:t>
            </a:r>
            <a:r>
              <a:rPr lang="en-US" sz="2600" dirty="0" smtClean="0">
                <a:latin typeface="Garamond" panose="02020404030301010803" pitchFamily="18" charset="0"/>
              </a:rPr>
              <a:t>filters</a:t>
            </a:r>
          </a:p>
          <a:p>
            <a:pPr marL="0" indent="0">
              <a:buNone/>
            </a:pPr>
            <a:r>
              <a:rPr lang="en-US" sz="2600" dirty="0" smtClean="0">
                <a:latin typeface="Garamond" panose="02020404030301010803" pitchFamily="18" charset="0"/>
              </a:rPr>
              <a:t>for </a:t>
            </a:r>
            <a:r>
              <a:rPr lang="en-US" sz="2600" dirty="0">
                <a:latin typeface="Garamond" panose="02020404030301010803" pitchFamily="18" charset="0"/>
              </a:rPr>
              <a:t>the </a:t>
            </a:r>
            <a:r>
              <a:rPr lang="en-US" sz="2600" dirty="0" err="1">
                <a:latin typeface="Garamond" panose="02020404030301010803" pitchFamily="18" charset="0"/>
              </a:rPr>
              <a:t>url</a:t>
            </a:r>
            <a:r>
              <a:rPr lang="en-US" sz="2600" dirty="0">
                <a:latin typeface="Garamond" panose="02020404030301010803" pitchFamily="18" charset="0"/>
              </a:rPr>
              <a:t> content</a:t>
            </a:r>
          </a:p>
          <a:p>
            <a:r>
              <a:rPr lang="en-US" sz="2600" dirty="0" smtClean="0">
                <a:latin typeface="Garamond" panose="02020404030301010803" pitchFamily="18" charset="0"/>
              </a:rPr>
              <a:t>Try </a:t>
            </a:r>
            <a:r>
              <a:rPr lang="en-US" sz="2600" dirty="0">
                <a:latin typeface="Garamond" panose="02020404030301010803" pitchFamily="18" charset="0"/>
              </a:rPr>
              <a:t>this one: </a:t>
            </a:r>
            <a:r>
              <a:rPr lang="en-US" sz="2600" dirty="0" err="1">
                <a:latin typeface="Garamond" panose="02020404030301010803" pitchFamily="18" charset="0"/>
              </a:rPr>
              <a:t>site:uio.no</a:t>
            </a:r>
            <a:endParaRPr lang="en-US" sz="2600" dirty="0">
              <a:latin typeface="Garamond" panose="02020404030301010803" pitchFamily="18" charset="0"/>
            </a:endParaRPr>
          </a:p>
          <a:p>
            <a:pPr marL="0" indent="0">
              <a:buNone/>
            </a:pPr>
            <a:r>
              <a:rPr lang="en-US" sz="2600" dirty="0" err="1">
                <a:latin typeface="Garamond" panose="02020404030301010803" pitchFamily="18" charset="0"/>
              </a:rPr>
              <a:t>intitle</a:t>
            </a:r>
            <a:r>
              <a:rPr lang="en-US" sz="2600" dirty="0">
                <a:latin typeface="Garamond" panose="02020404030301010803" pitchFamily="18" charset="0"/>
              </a:rPr>
              <a:t>:″index of</a:t>
            </a:r>
            <a:r>
              <a:rPr lang="en-US" sz="2600" dirty="0" smtClean="0">
                <a:latin typeface="Garamond" panose="02020404030301010803" pitchFamily="18" charset="0"/>
              </a:rPr>
              <a:t>″</a:t>
            </a:r>
          </a:p>
          <a:p>
            <a:pPr marL="0" indent="0">
              <a:buNone/>
            </a:pPr>
            <a:r>
              <a:rPr lang="en-US" sz="2600" dirty="0" smtClean="0">
                <a:latin typeface="Garamond" panose="02020404030301010803" pitchFamily="18" charset="0"/>
              </a:rPr>
              <a:t>(</a:t>
            </a:r>
            <a:r>
              <a:rPr lang="en-US" sz="2600" dirty="0">
                <a:latin typeface="Garamond" panose="02020404030301010803" pitchFamily="18" charset="0"/>
              </a:rPr>
              <a:t>directory listing)</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914400"/>
            <a:ext cx="47720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838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Information gathering with Google</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hacking</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r>
              <a:rPr lang="en-US" sz="2600" dirty="0">
                <a:latin typeface="Garamond" panose="02020404030301010803" pitchFamily="18" charset="0"/>
              </a:rPr>
              <a:t>There is a database (</a:t>
            </a:r>
            <a:r>
              <a:rPr lang="en-US" sz="2600" dirty="0" err="1" smtClean="0">
                <a:latin typeface="Garamond" panose="02020404030301010803" pitchFamily="18" charset="0"/>
              </a:rPr>
              <a:t>goog</a:t>
            </a:r>
            <a:r>
              <a:rPr lang="en-US" sz="2600" dirty="0" smtClean="0">
                <a:latin typeface="Garamond" panose="02020404030301010803" pitchFamily="18" charset="0"/>
              </a:rPr>
              <a:t> le </a:t>
            </a:r>
            <a:r>
              <a:rPr lang="en-US" sz="2600" dirty="0">
                <a:latin typeface="Garamond" panose="02020404030301010803" pitchFamily="18" charset="0"/>
              </a:rPr>
              <a:t>hack database – </a:t>
            </a:r>
            <a:r>
              <a:rPr lang="en-US" sz="2600" dirty="0" err="1">
                <a:latin typeface="Garamond" panose="02020404030301010803" pitchFamily="18" charset="0"/>
              </a:rPr>
              <a:t>ghdb</a:t>
            </a:r>
            <a:r>
              <a:rPr lang="en-US" sz="2600" dirty="0">
                <a:latin typeface="Garamond" panose="02020404030301010803" pitchFamily="18" charset="0"/>
              </a:rPr>
              <a:t>) </a:t>
            </a:r>
            <a:r>
              <a:rPr lang="en-US" sz="2600" dirty="0" smtClean="0">
                <a:latin typeface="Garamond" panose="02020404030301010803" pitchFamily="18" charset="0"/>
              </a:rPr>
              <a:t>that contains </a:t>
            </a:r>
            <a:r>
              <a:rPr lang="en-US" sz="2600" dirty="0">
                <a:latin typeface="Garamond" panose="02020404030301010803" pitchFamily="18" charset="0"/>
              </a:rPr>
              <a:t>up-to-date google hack expressions (check </a:t>
            </a:r>
            <a:r>
              <a:rPr lang="en-US" sz="2600" dirty="0" smtClean="0">
                <a:latin typeface="Garamond" panose="02020404030301010803" pitchFamily="18" charset="0"/>
              </a:rPr>
              <a:t>the exploit-</a:t>
            </a:r>
            <a:r>
              <a:rPr lang="en-US" sz="2600" dirty="0" err="1" smtClean="0">
                <a:latin typeface="Garamond" panose="02020404030301010803" pitchFamily="18" charset="0"/>
              </a:rPr>
              <a:t>db</a:t>
            </a:r>
            <a:r>
              <a:rPr lang="en-US" sz="2600" dirty="0" smtClean="0">
                <a:latin typeface="Garamond" panose="02020404030301010803" pitchFamily="18" charset="0"/>
              </a:rPr>
              <a:t> </a:t>
            </a:r>
            <a:r>
              <a:rPr lang="en-US" sz="2600" dirty="0">
                <a:latin typeface="Garamond" panose="02020404030301010803" pitchFamily="18" charset="0"/>
              </a:rPr>
              <a:t>website)</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7876032" cy="3176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838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Tools supporting automatic Google</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hacking</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pPr algn="just"/>
            <a:r>
              <a:rPr lang="en-US" sz="2600" dirty="0" err="1">
                <a:latin typeface="Garamond" panose="02020404030301010803" pitchFamily="18" charset="0"/>
              </a:rPr>
              <a:t>SiteDigger</a:t>
            </a:r>
            <a:r>
              <a:rPr lang="en-US" sz="2600" dirty="0">
                <a:latin typeface="Garamond" panose="02020404030301010803" pitchFamily="18" charset="0"/>
              </a:rPr>
              <a:t> (by </a:t>
            </a:r>
            <a:r>
              <a:rPr lang="en-US" sz="2600" dirty="0" err="1">
                <a:latin typeface="Garamond" panose="02020404030301010803" pitchFamily="18" charset="0"/>
              </a:rPr>
              <a:t>FoundStone</a:t>
            </a:r>
            <a:r>
              <a:rPr lang="en-US" sz="2600" dirty="0">
                <a:latin typeface="Garamond" panose="02020404030301010803" pitchFamily="18" charset="0"/>
              </a:rPr>
              <a:t>) is an old tool that carries </a:t>
            </a:r>
            <a:r>
              <a:rPr lang="en-US" sz="2600" dirty="0" smtClean="0">
                <a:latin typeface="Garamond" panose="02020404030301010803" pitchFamily="18" charset="0"/>
              </a:rPr>
              <a:t>out google </a:t>
            </a:r>
            <a:r>
              <a:rPr lang="en-US" sz="2600" dirty="0">
                <a:latin typeface="Garamond" panose="02020404030301010803" pitchFamily="18" charset="0"/>
              </a:rPr>
              <a:t>hacking using its own database</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43100"/>
            <a:ext cx="8083551" cy="3815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Kali Linux (http://kali.org)</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r>
              <a:rPr lang="en-US" sz="2600" dirty="0" err="1" smtClean="0">
                <a:latin typeface="Garamond" panose="02020404030301010803" pitchFamily="18" charset="0"/>
              </a:rPr>
              <a:t>Debian</a:t>
            </a:r>
            <a:r>
              <a:rPr lang="en-US" sz="2600" dirty="0" smtClean="0">
                <a:latin typeface="Garamond" panose="02020404030301010803" pitchFamily="18" charset="0"/>
              </a:rPr>
              <a:t> </a:t>
            </a:r>
            <a:r>
              <a:rPr lang="en-US" sz="2600" dirty="0">
                <a:latin typeface="Garamond" panose="02020404030301010803" pitchFamily="18" charset="0"/>
              </a:rPr>
              <a:t>based Linux distribution with</a:t>
            </a:r>
          </a:p>
          <a:p>
            <a:pPr marL="0" indent="0">
              <a:buNone/>
            </a:pPr>
            <a:r>
              <a:rPr lang="en-US" sz="2600" dirty="0">
                <a:latin typeface="Garamond" panose="02020404030301010803" pitchFamily="18" charset="0"/>
              </a:rPr>
              <a:t>hundreds of preinstalled hacking tools</a:t>
            </a:r>
          </a:p>
          <a:p>
            <a:r>
              <a:rPr lang="en-US" sz="2600" dirty="0" smtClean="0">
                <a:latin typeface="Garamond" panose="02020404030301010803" pitchFamily="18" charset="0"/>
              </a:rPr>
              <a:t>Easy </a:t>
            </a:r>
            <a:r>
              <a:rPr lang="en-US" sz="2600" dirty="0">
                <a:latin typeface="Garamond" panose="02020404030301010803" pitchFamily="18" charset="0"/>
              </a:rPr>
              <a:t>to use, tools are classified</a:t>
            </a:r>
          </a:p>
          <a:p>
            <a:pPr marL="0" indent="0">
              <a:buNone/>
            </a:pPr>
            <a:r>
              <a:rPr lang="en-US" sz="2600" dirty="0">
                <a:latin typeface="Garamond" panose="02020404030301010803" pitchFamily="18" charset="0"/>
              </a:rPr>
              <a:t>according to the hacking tasks and</a:t>
            </a:r>
          </a:p>
          <a:p>
            <a:pPr marL="0" indent="0">
              <a:buNone/>
            </a:pPr>
            <a:r>
              <a:rPr lang="en-US" sz="2600" dirty="0">
                <a:latin typeface="Garamond" panose="02020404030301010803" pitchFamily="18" charset="0"/>
              </a:rPr>
              <a:t>steps (info gathering, forensics,</a:t>
            </a:r>
          </a:p>
          <a:p>
            <a:pPr marL="0" indent="0">
              <a:buNone/>
            </a:pPr>
            <a:r>
              <a:rPr lang="en-US" sz="2600" dirty="0">
                <a:latin typeface="Garamond" panose="02020404030301010803" pitchFamily="18" charset="0"/>
              </a:rPr>
              <a:t>vulnerability assessment, etc.)</a:t>
            </a:r>
          </a:p>
          <a:p>
            <a:r>
              <a:rPr lang="en-US" sz="2600" dirty="0" smtClean="0">
                <a:latin typeface="Garamond" panose="02020404030301010803" pitchFamily="18" charset="0"/>
              </a:rPr>
              <a:t>Easy </a:t>
            </a:r>
            <a:r>
              <a:rPr lang="en-US" sz="2600" dirty="0">
                <a:latin typeface="Garamond" panose="02020404030301010803" pitchFamily="18" charset="0"/>
              </a:rPr>
              <a:t>to install (ready and up-to-date</a:t>
            </a:r>
          </a:p>
          <a:p>
            <a:r>
              <a:rPr lang="en-US" sz="2600" dirty="0" err="1">
                <a:latin typeface="Garamond" panose="02020404030301010803" pitchFamily="18" charset="0"/>
              </a:rPr>
              <a:t>Vmware</a:t>
            </a:r>
            <a:r>
              <a:rPr lang="en-US" sz="2600" dirty="0">
                <a:latin typeface="Garamond" panose="02020404030301010803" pitchFamily="18" charset="0"/>
              </a:rPr>
              <a:t> and </a:t>
            </a:r>
            <a:r>
              <a:rPr lang="en-US" sz="2600" dirty="0" err="1">
                <a:latin typeface="Garamond" panose="02020404030301010803" pitchFamily="18" charset="0"/>
              </a:rPr>
              <a:t>Virtualbox</a:t>
            </a:r>
            <a:r>
              <a:rPr lang="en-US" sz="2600" dirty="0">
                <a:latin typeface="Garamond" panose="02020404030301010803" pitchFamily="18" charset="0"/>
              </a:rPr>
              <a:t> images</a:t>
            </a:r>
            <a:r>
              <a:rPr lang="en-US" sz="2600" dirty="0" smtClean="0">
                <a:latin typeface="Garamond" panose="02020404030301010803" pitchFamily="18" charset="0"/>
              </a:rPr>
              <a:t>)</a:t>
            </a:r>
          </a:p>
          <a:p>
            <a:endParaRPr lang="en-US" sz="2600" dirty="0">
              <a:latin typeface="Garamond" panose="02020404030301010803" pitchFamily="18" charset="0"/>
            </a:endParaRPr>
          </a:p>
          <a:p>
            <a:r>
              <a:rPr lang="en-US" sz="2600" dirty="0">
                <a:latin typeface="Garamond" panose="02020404030301010803" pitchFamily="18" charset="0"/>
                <a:hlinkClick r:id="rId2"/>
              </a:rPr>
              <a:t>https://www.softwaretestinghelp.com/penetration-testing-guide</a:t>
            </a:r>
            <a:r>
              <a:rPr lang="en-US" sz="2600" dirty="0" smtClean="0">
                <a:latin typeface="Garamond" panose="02020404030301010803" pitchFamily="18" charset="0"/>
                <a:hlinkClick r:id="rId2"/>
              </a:rPr>
              <a:t>/</a:t>
            </a:r>
            <a:r>
              <a:rPr lang="en-US" sz="2600" dirty="0" smtClean="0">
                <a:latin typeface="Garamond" panose="02020404030301010803" pitchFamily="18" charset="0"/>
              </a:rPr>
              <a:t> </a:t>
            </a:r>
            <a:endParaRPr lang="en-US" sz="2600" dirty="0">
              <a:latin typeface="Garamond" panose="02020404030301010803" pitchFamily="18"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066800"/>
            <a:ext cx="29718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Penetration Testing Tools And Companies</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460829"/>
            <a:ext cx="8229600" cy="4525963"/>
          </a:xfrm>
        </p:spPr>
        <p:txBody>
          <a:bodyPr>
            <a:noAutofit/>
          </a:bodyPr>
          <a:lstStyle/>
          <a:p>
            <a:pPr algn="just"/>
            <a:r>
              <a:rPr lang="en-US" sz="2200" dirty="0">
                <a:latin typeface="Garamond" panose="02020404030301010803" pitchFamily="18" charset="0"/>
              </a:rPr>
              <a:t>Automated tools can be used to identify some standard vulnerabilities present in an application. Pentest tools scan code to check if there is a malicious code present which can lead to the potential security breach. Pentest tools can verify security loopholes present in the system by examining data encryption techniques and figuring out hard-coded values like username and password.</a:t>
            </a:r>
          </a:p>
          <a:p>
            <a:pPr marL="0" indent="0" algn="just">
              <a:buNone/>
            </a:pPr>
            <a:r>
              <a:rPr lang="en-US" sz="2200" b="1" dirty="0">
                <a:latin typeface="Garamond" panose="02020404030301010803" pitchFamily="18" charset="0"/>
              </a:rPr>
              <a:t>Criteria to select the best penetration tool:</a:t>
            </a:r>
            <a:endParaRPr lang="en-US" sz="2200" dirty="0">
              <a:latin typeface="Garamond" panose="02020404030301010803" pitchFamily="18" charset="0"/>
            </a:endParaRPr>
          </a:p>
          <a:p>
            <a:pPr algn="just"/>
            <a:r>
              <a:rPr lang="en-US" sz="2200" dirty="0">
                <a:latin typeface="Garamond" panose="02020404030301010803" pitchFamily="18" charset="0"/>
              </a:rPr>
              <a:t>It should be easy to deploy, configure and use.</a:t>
            </a:r>
          </a:p>
          <a:p>
            <a:pPr algn="just"/>
            <a:r>
              <a:rPr lang="en-US" sz="2200" dirty="0">
                <a:latin typeface="Garamond" panose="02020404030301010803" pitchFamily="18" charset="0"/>
              </a:rPr>
              <a:t>It should scan your system easily.</a:t>
            </a:r>
          </a:p>
          <a:p>
            <a:pPr algn="just"/>
            <a:r>
              <a:rPr lang="en-US" sz="2200" dirty="0">
                <a:latin typeface="Garamond" panose="02020404030301010803" pitchFamily="18" charset="0"/>
              </a:rPr>
              <a:t>It should categorize vulnerabilities based on severity that needs an immediate fix.</a:t>
            </a:r>
          </a:p>
          <a:p>
            <a:pPr algn="just"/>
            <a:r>
              <a:rPr lang="en-US" sz="2200" dirty="0">
                <a:latin typeface="Garamond" panose="02020404030301010803" pitchFamily="18" charset="0"/>
              </a:rPr>
              <a:t>It should be able to automate the verification of vulnerabilities.</a:t>
            </a:r>
          </a:p>
          <a:p>
            <a:pPr algn="just"/>
            <a:r>
              <a:rPr lang="en-US" sz="2200" dirty="0">
                <a:latin typeface="Garamond" panose="02020404030301010803" pitchFamily="18" charset="0"/>
              </a:rPr>
              <a:t>It should re-verify exploits found previously.</a:t>
            </a:r>
          </a:p>
          <a:p>
            <a:pPr algn="just"/>
            <a:r>
              <a:rPr lang="en-US" sz="2200" dirty="0">
                <a:latin typeface="Garamond" panose="02020404030301010803" pitchFamily="18" charset="0"/>
              </a:rPr>
              <a:t>It should generate detailed vulnerability reports and logs.</a:t>
            </a:r>
          </a:p>
          <a:p>
            <a:pPr algn="just"/>
            <a:r>
              <a:rPr lang="en-US" sz="2200" dirty="0">
                <a:latin typeface="Garamond" panose="02020404030301010803" pitchFamily="18" charset="0"/>
              </a:rPr>
              <a:t>Once you know what tests you need to perform you can either train your internal test resources or hire expert consultants to do the penetration task for you.</a:t>
            </a:r>
          </a:p>
        </p:txBody>
      </p:sp>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Penetration Testing Tools And Companies</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r>
              <a:rPr lang="en-US" sz="2600" dirty="0" err="1" smtClean="0">
                <a:latin typeface="Garamond" panose="02020404030301010803" pitchFamily="18" charset="0"/>
              </a:rPr>
              <a:t>Acunetix</a:t>
            </a:r>
            <a:endParaRPr lang="en-US" sz="2600" dirty="0" smtClean="0">
              <a:latin typeface="Garamond" panose="02020404030301010803" pitchFamily="18" charset="0"/>
            </a:endParaRPr>
          </a:p>
          <a:p>
            <a:r>
              <a:rPr lang="en-US" sz="2600" dirty="0" err="1" smtClean="0">
                <a:latin typeface="Garamond" panose="02020404030301010803" pitchFamily="18" charset="0"/>
              </a:rPr>
              <a:t>ScienceSoft</a:t>
            </a:r>
            <a:endParaRPr lang="en-US" sz="2600" dirty="0" smtClean="0">
              <a:latin typeface="Garamond" panose="02020404030301010803" pitchFamily="18" charset="0"/>
            </a:endParaRPr>
          </a:p>
          <a:p>
            <a:r>
              <a:rPr lang="en-US" sz="2600" dirty="0" err="1" smtClean="0">
                <a:latin typeface="Garamond" panose="02020404030301010803" pitchFamily="18" charset="0"/>
              </a:rPr>
              <a:t>ImmuniWeb</a:t>
            </a:r>
            <a:endParaRPr lang="en-US" sz="2600" dirty="0" smtClean="0">
              <a:latin typeface="Garamond" panose="02020404030301010803" pitchFamily="18" charset="0"/>
            </a:endParaRPr>
          </a:p>
          <a:p>
            <a:r>
              <a:rPr lang="en-US" sz="2600" dirty="0" smtClean="0">
                <a:latin typeface="Garamond" panose="02020404030301010803" pitchFamily="18" charset="0"/>
              </a:rPr>
              <a:t>Open Source Tools</a:t>
            </a:r>
          </a:p>
          <a:p>
            <a:pPr lvl="1"/>
            <a:r>
              <a:rPr lang="en-US" sz="2200" dirty="0" err="1" smtClean="0">
                <a:latin typeface="Garamond" panose="02020404030301010803" pitchFamily="18" charset="0"/>
              </a:rPr>
              <a:t>Nmap</a:t>
            </a:r>
            <a:endParaRPr lang="en-US" sz="2200" dirty="0" smtClean="0">
              <a:latin typeface="Garamond" panose="02020404030301010803" pitchFamily="18" charset="0"/>
            </a:endParaRPr>
          </a:p>
          <a:p>
            <a:pPr lvl="1"/>
            <a:r>
              <a:rPr lang="en-US" sz="2200" dirty="0" smtClean="0">
                <a:latin typeface="Garamond" panose="02020404030301010803" pitchFamily="18" charset="0"/>
              </a:rPr>
              <a:t>Nessus</a:t>
            </a:r>
          </a:p>
          <a:p>
            <a:pPr lvl="1"/>
            <a:r>
              <a:rPr lang="en-US" sz="2200" dirty="0" err="1" smtClean="0">
                <a:latin typeface="Garamond" panose="02020404030301010803" pitchFamily="18" charset="0"/>
              </a:rPr>
              <a:t>Metasploit</a:t>
            </a:r>
            <a:endParaRPr lang="en-US" sz="2200" dirty="0" smtClean="0">
              <a:latin typeface="Garamond" panose="02020404030301010803" pitchFamily="18" charset="0"/>
            </a:endParaRPr>
          </a:p>
          <a:p>
            <a:pPr lvl="1"/>
            <a:r>
              <a:rPr lang="en-US" sz="2200" dirty="0" smtClean="0">
                <a:latin typeface="Garamond" panose="02020404030301010803" pitchFamily="18" charset="0"/>
              </a:rPr>
              <a:t>Wireshark</a:t>
            </a:r>
          </a:p>
          <a:p>
            <a:pPr lvl="1"/>
            <a:r>
              <a:rPr lang="en-US" sz="2200" dirty="0" smtClean="0">
                <a:latin typeface="Garamond" panose="02020404030301010803" pitchFamily="18" charset="0"/>
              </a:rPr>
              <a:t>OpenSSL</a:t>
            </a:r>
          </a:p>
          <a:p>
            <a:r>
              <a:rPr lang="en-US" sz="2600" dirty="0" smtClean="0">
                <a:latin typeface="Garamond" panose="02020404030301010803" pitchFamily="18" charset="0"/>
              </a:rPr>
              <a:t>Commercial</a:t>
            </a:r>
          </a:p>
          <a:p>
            <a:pPr lvl="1"/>
            <a:r>
              <a:rPr lang="en-US" sz="2200" dirty="0" smtClean="0">
                <a:latin typeface="Garamond" panose="02020404030301010803" pitchFamily="18" charset="0"/>
              </a:rPr>
              <a:t>Pure hacking</a:t>
            </a:r>
          </a:p>
          <a:p>
            <a:pPr lvl="1"/>
            <a:r>
              <a:rPr lang="en-US" sz="2200" dirty="0" smtClean="0">
                <a:latin typeface="Garamond" panose="02020404030301010803" pitchFamily="18" charset="0"/>
              </a:rPr>
              <a:t>Torrid Networks</a:t>
            </a:r>
          </a:p>
          <a:p>
            <a:pPr lvl="1"/>
            <a:r>
              <a:rPr lang="en-US" sz="2200" dirty="0" err="1" smtClean="0">
                <a:latin typeface="Garamond" panose="02020404030301010803" pitchFamily="18" charset="0"/>
              </a:rPr>
              <a:t>Secpoint</a:t>
            </a:r>
            <a:endParaRPr lang="en-US" sz="2200" dirty="0" smtClean="0">
              <a:latin typeface="Garamond" panose="02020404030301010803" pitchFamily="18" charset="0"/>
            </a:endParaRPr>
          </a:p>
          <a:p>
            <a:pPr lvl="1"/>
            <a:r>
              <a:rPr lang="en-US" sz="2200" dirty="0" err="1" smtClean="0">
                <a:latin typeface="Garamond" panose="02020404030301010803" pitchFamily="18" charset="0"/>
              </a:rPr>
              <a:t>Veracode</a:t>
            </a:r>
            <a:endParaRPr lang="en-US" sz="2200" dirty="0">
              <a:latin typeface="Garamond" panose="02020404030301010803" pitchFamily="18" charset="0"/>
            </a:endParaRPr>
          </a:p>
        </p:txBody>
      </p:sp>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smtClean="0">
                <a:solidFill>
                  <a:srgbClr val="FFFFFF"/>
                </a:solidFill>
                <a:latin typeface="Garamond" pitchFamily="18" charset="0"/>
                <a:sym typeface="Quattrocento Sans"/>
              </a:rPr>
              <a:t>Case Study</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pPr algn="just">
              <a:buFont typeface="+mj-lt"/>
              <a:buAutoNum type="arabicPeriod"/>
            </a:pPr>
            <a:r>
              <a:rPr lang="en-US" sz="1800" dirty="0">
                <a:latin typeface="Garamond" panose="02020404030301010803" pitchFamily="18" charset="0"/>
              </a:rPr>
              <a:t>Check if the web application is able to identify spam attacks on contact forms used on the website</a:t>
            </a:r>
            <a:r>
              <a:rPr lang="en-US" sz="1800" dirty="0" smtClean="0">
                <a:latin typeface="Garamond" panose="02020404030301010803" pitchFamily="18" charset="0"/>
              </a:rPr>
              <a:t>.</a:t>
            </a:r>
          </a:p>
          <a:p>
            <a:pPr algn="just">
              <a:buFont typeface="+mj-lt"/>
              <a:buAutoNum type="arabicPeriod"/>
            </a:pPr>
            <a:r>
              <a:rPr lang="en-US" sz="1800" dirty="0" smtClean="0">
                <a:latin typeface="Garamond" panose="02020404030301010803" pitchFamily="18" charset="0"/>
              </a:rPr>
              <a:t>Proxy </a:t>
            </a:r>
            <a:r>
              <a:rPr lang="en-US" sz="1800" dirty="0">
                <a:latin typeface="Garamond" panose="02020404030301010803" pitchFamily="18" charset="0"/>
              </a:rPr>
              <a:t>server </a:t>
            </a:r>
            <a:r>
              <a:rPr lang="en-US" sz="1800" dirty="0" smtClean="0">
                <a:latin typeface="Garamond" panose="02020404030301010803" pitchFamily="18" charset="0"/>
              </a:rPr>
              <a:t> Check </a:t>
            </a:r>
            <a:r>
              <a:rPr lang="en-US" sz="1800" dirty="0">
                <a:latin typeface="Garamond" panose="02020404030301010803" pitchFamily="18" charset="0"/>
              </a:rPr>
              <a:t>if network traffic is monitored by proxy appliances. The proxy server makes it difficult for hackers to get internal details of the network thus protecting the system from external attacks</a:t>
            </a:r>
            <a:r>
              <a:rPr lang="en-US" sz="1800" dirty="0" smtClean="0">
                <a:latin typeface="Garamond" panose="02020404030301010803" pitchFamily="18" charset="0"/>
              </a:rPr>
              <a:t>.</a:t>
            </a:r>
          </a:p>
          <a:p>
            <a:pPr algn="just">
              <a:buFont typeface="+mj-lt"/>
              <a:buAutoNum type="arabicPeriod"/>
            </a:pPr>
            <a:r>
              <a:rPr lang="en-US" sz="1800" dirty="0" smtClean="0">
                <a:latin typeface="Garamond" panose="02020404030301010803" pitchFamily="18" charset="0"/>
              </a:rPr>
              <a:t>Spam </a:t>
            </a:r>
            <a:r>
              <a:rPr lang="en-US" sz="1800" dirty="0">
                <a:latin typeface="Garamond" panose="02020404030301010803" pitchFamily="18" charset="0"/>
              </a:rPr>
              <a:t>email filters – Verify if incoming and outgoing email traffic is filtered and unsolicited emails are blocked</a:t>
            </a:r>
            <a:r>
              <a:rPr lang="en-US" sz="1800" dirty="0" smtClean="0">
                <a:latin typeface="Garamond" panose="02020404030301010803" pitchFamily="18" charset="0"/>
              </a:rPr>
              <a:t>.</a:t>
            </a:r>
          </a:p>
          <a:p>
            <a:pPr algn="just">
              <a:buFont typeface="+mj-lt"/>
              <a:buAutoNum type="arabicPeriod"/>
            </a:pPr>
            <a:r>
              <a:rPr lang="en-US" sz="1800" dirty="0" smtClean="0">
                <a:latin typeface="Garamond" panose="02020404030301010803" pitchFamily="18" charset="0"/>
              </a:rPr>
              <a:t>Many </a:t>
            </a:r>
            <a:r>
              <a:rPr lang="en-US" sz="1800" dirty="0">
                <a:latin typeface="Garamond" panose="02020404030301010803" pitchFamily="18" charset="0"/>
              </a:rPr>
              <a:t>email clients come with inbuilt spam filters that need to be configured as per your needs. These configuration rules can be applied to email headers, subject or body</a:t>
            </a:r>
            <a:r>
              <a:rPr lang="en-US" sz="1800" dirty="0" smtClean="0">
                <a:latin typeface="Garamond" panose="02020404030301010803" pitchFamily="18" charset="0"/>
              </a:rPr>
              <a:t>.</a:t>
            </a:r>
          </a:p>
          <a:p>
            <a:pPr algn="just">
              <a:buFont typeface="+mj-lt"/>
              <a:buAutoNum type="arabicPeriod"/>
            </a:pPr>
            <a:r>
              <a:rPr lang="en-US" sz="1800" dirty="0" smtClean="0">
                <a:latin typeface="Garamond" panose="02020404030301010803" pitchFamily="18" charset="0"/>
              </a:rPr>
              <a:t>Firewall </a:t>
            </a:r>
            <a:r>
              <a:rPr lang="en-US" sz="1800" dirty="0">
                <a:latin typeface="Garamond" panose="02020404030301010803" pitchFamily="18" charset="0"/>
              </a:rPr>
              <a:t>– Make sure the entire network or computers are protected with firewalls. A Firewall can be software or hardware to block unauthorized access to a system. A Firewall can prevent sending data outside the network without your permission</a:t>
            </a:r>
            <a:r>
              <a:rPr lang="en-US" sz="1800" dirty="0" smtClean="0">
                <a:latin typeface="Garamond" panose="02020404030301010803" pitchFamily="18" charset="0"/>
              </a:rPr>
              <a:t>.</a:t>
            </a:r>
          </a:p>
          <a:p>
            <a:pPr algn="just">
              <a:buFont typeface="+mj-lt"/>
              <a:buAutoNum type="arabicPeriod"/>
            </a:pPr>
            <a:r>
              <a:rPr lang="en-US" sz="1800" dirty="0" smtClean="0">
                <a:latin typeface="Garamond" panose="02020404030301010803" pitchFamily="18" charset="0"/>
              </a:rPr>
              <a:t>Try </a:t>
            </a:r>
            <a:r>
              <a:rPr lang="en-US" sz="1800" dirty="0">
                <a:latin typeface="Garamond" panose="02020404030301010803" pitchFamily="18" charset="0"/>
              </a:rPr>
              <a:t>to exploit all servers, desktop systems, printers, and network devices</a:t>
            </a:r>
            <a:r>
              <a:rPr lang="en-US" sz="1800" dirty="0" smtClean="0">
                <a:latin typeface="Garamond" panose="02020404030301010803" pitchFamily="18" charset="0"/>
              </a:rPr>
              <a:t>.</a:t>
            </a:r>
          </a:p>
          <a:p>
            <a:pPr algn="just">
              <a:buFont typeface="+mj-lt"/>
              <a:buAutoNum type="arabicPeriod"/>
            </a:pPr>
            <a:r>
              <a:rPr lang="en-US" sz="1800" dirty="0" smtClean="0">
                <a:latin typeface="Garamond" panose="02020404030301010803" pitchFamily="18" charset="0"/>
              </a:rPr>
              <a:t>Verify </a:t>
            </a:r>
            <a:r>
              <a:rPr lang="en-US" sz="1800" dirty="0">
                <a:latin typeface="Garamond" panose="02020404030301010803" pitchFamily="18" charset="0"/>
              </a:rPr>
              <a:t>that all usernames and passwords are encrypted and transferred over secure connections like https</a:t>
            </a:r>
            <a:r>
              <a:rPr lang="en-US" sz="1800" dirty="0" smtClean="0">
                <a:latin typeface="Garamond" panose="02020404030301010803" pitchFamily="18" charset="0"/>
              </a:rPr>
              <a:t>.</a:t>
            </a:r>
          </a:p>
          <a:p>
            <a:pPr algn="just">
              <a:buFont typeface="+mj-lt"/>
              <a:buAutoNum type="arabicPeriod"/>
            </a:pPr>
            <a:r>
              <a:rPr lang="en-US" sz="1800" dirty="0" smtClean="0">
                <a:latin typeface="Garamond" panose="02020404030301010803" pitchFamily="18" charset="0"/>
              </a:rPr>
              <a:t>Verify </a:t>
            </a:r>
            <a:r>
              <a:rPr lang="en-US" sz="1800" dirty="0">
                <a:latin typeface="Garamond" panose="02020404030301010803" pitchFamily="18" charset="0"/>
              </a:rPr>
              <a:t>information stored in </a:t>
            </a:r>
            <a:r>
              <a:rPr lang="en-US" sz="1800" dirty="0">
                <a:latin typeface="Garamond" panose="02020404030301010803" pitchFamily="18" charset="0"/>
                <a:hlinkClick r:id="rId2"/>
              </a:rPr>
              <a:t>website cookies</a:t>
            </a:r>
            <a:r>
              <a:rPr lang="en-US" sz="1800" dirty="0">
                <a:latin typeface="Garamond" panose="02020404030301010803" pitchFamily="18" charset="0"/>
              </a:rPr>
              <a:t>. It should not be in a readable format</a:t>
            </a:r>
            <a:r>
              <a:rPr lang="en-US" sz="1800" dirty="0" smtClean="0">
                <a:latin typeface="Garamond" panose="02020404030301010803" pitchFamily="18" charset="0"/>
              </a:rPr>
              <a:t>.</a:t>
            </a:r>
          </a:p>
          <a:p>
            <a:pPr algn="just">
              <a:buFont typeface="+mj-lt"/>
              <a:buAutoNum type="arabicPeriod"/>
            </a:pPr>
            <a:r>
              <a:rPr lang="en-US" sz="1800" dirty="0" smtClean="0">
                <a:latin typeface="Garamond" panose="02020404030301010803" pitchFamily="18" charset="0"/>
              </a:rPr>
              <a:t>Verify </a:t>
            </a:r>
            <a:r>
              <a:rPr lang="en-US" sz="1800" dirty="0">
                <a:latin typeface="Garamond" panose="02020404030301010803" pitchFamily="18" charset="0"/>
              </a:rPr>
              <a:t>previously found vulnerabilities to check if the fix is working</a:t>
            </a:r>
            <a:r>
              <a:rPr lang="en-US" sz="1800" dirty="0" smtClean="0">
                <a:latin typeface="Garamond" panose="02020404030301010803" pitchFamily="18" charset="0"/>
              </a:rPr>
              <a:t>.</a:t>
            </a:r>
          </a:p>
          <a:p>
            <a:pPr algn="just">
              <a:buFont typeface="+mj-lt"/>
              <a:buAutoNum type="arabicPeriod"/>
            </a:pPr>
            <a:r>
              <a:rPr lang="en-US" sz="1800" dirty="0" smtClean="0">
                <a:latin typeface="Garamond" panose="02020404030301010803" pitchFamily="18" charset="0"/>
              </a:rPr>
              <a:t>Verify </a:t>
            </a:r>
            <a:r>
              <a:rPr lang="en-US" sz="1800" dirty="0">
                <a:latin typeface="Garamond" panose="02020404030301010803" pitchFamily="18" charset="0"/>
              </a:rPr>
              <a:t>if there is no open port in the network.</a:t>
            </a:r>
          </a:p>
        </p:txBody>
      </p:sp>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smtClean="0">
                <a:solidFill>
                  <a:srgbClr val="FFFFFF"/>
                </a:solidFill>
                <a:latin typeface="Garamond" pitchFamily="18" charset="0"/>
                <a:sym typeface="Quattrocento Sans"/>
              </a:rPr>
              <a:t>Case Study</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pPr>
              <a:buFont typeface="+mj-lt"/>
              <a:buAutoNum type="arabicPeriod" startAt="11"/>
            </a:pPr>
            <a:r>
              <a:rPr lang="en-US" sz="1800" dirty="0">
                <a:latin typeface="Garamond" panose="02020404030301010803" pitchFamily="18" charset="0"/>
              </a:rPr>
              <a:t>Verify all telephone devices</a:t>
            </a:r>
            <a:r>
              <a:rPr lang="en-US" sz="1800" dirty="0" smtClean="0">
                <a:latin typeface="Garamond" panose="02020404030301010803" pitchFamily="18" charset="0"/>
              </a:rPr>
              <a:t>.</a:t>
            </a:r>
          </a:p>
          <a:p>
            <a:pPr>
              <a:buFont typeface="+mj-lt"/>
              <a:buAutoNum type="arabicPeriod" startAt="11"/>
            </a:pPr>
            <a:r>
              <a:rPr lang="en-US" sz="1800" dirty="0" smtClean="0">
                <a:latin typeface="Garamond" panose="02020404030301010803" pitchFamily="18" charset="0"/>
              </a:rPr>
              <a:t>Verify </a:t>
            </a:r>
            <a:r>
              <a:rPr lang="en-US" sz="1800" dirty="0">
                <a:latin typeface="Garamond" panose="02020404030301010803" pitchFamily="18" charset="0"/>
              </a:rPr>
              <a:t>WIFI network security</a:t>
            </a:r>
            <a:r>
              <a:rPr lang="en-US" sz="1800" dirty="0" smtClean="0">
                <a:latin typeface="Garamond" panose="02020404030301010803" pitchFamily="18" charset="0"/>
              </a:rPr>
              <a:t>.</a:t>
            </a:r>
          </a:p>
          <a:p>
            <a:pPr>
              <a:buFont typeface="+mj-lt"/>
              <a:buAutoNum type="arabicPeriod" startAt="11"/>
            </a:pPr>
            <a:r>
              <a:rPr lang="en-US" sz="1800" dirty="0" smtClean="0">
                <a:latin typeface="Garamond" panose="02020404030301010803" pitchFamily="18" charset="0"/>
              </a:rPr>
              <a:t>Verify </a:t>
            </a:r>
            <a:r>
              <a:rPr lang="en-US" sz="1800" dirty="0">
                <a:latin typeface="Garamond" panose="02020404030301010803" pitchFamily="18" charset="0"/>
              </a:rPr>
              <a:t>all HTTP methods. PUT and Delete methods should not be enabled on a web server</a:t>
            </a:r>
            <a:r>
              <a:rPr lang="en-US" sz="1800" dirty="0" smtClean="0">
                <a:latin typeface="Garamond" panose="02020404030301010803" pitchFamily="18" charset="0"/>
              </a:rPr>
              <a:t>.</a:t>
            </a:r>
          </a:p>
          <a:p>
            <a:pPr>
              <a:buFont typeface="+mj-lt"/>
              <a:buAutoNum type="arabicPeriod" startAt="11"/>
            </a:pPr>
            <a:r>
              <a:rPr lang="en-US" sz="1800" dirty="0" smtClean="0">
                <a:latin typeface="Garamond" panose="02020404030301010803" pitchFamily="18" charset="0"/>
              </a:rPr>
              <a:t>Verify </a:t>
            </a:r>
            <a:r>
              <a:rPr lang="en-US" sz="1800" dirty="0">
                <a:latin typeface="Garamond" panose="02020404030301010803" pitchFamily="18" charset="0"/>
              </a:rPr>
              <a:t>if the password meets the required standards. The password should be at least 8 characters long containing at least one number and one special character</a:t>
            </a:r>
            <a:r>
              <a:rPr lang="en-US" sz="1800" dirty="0" smtClean="0">
                <a:latin typeface="Garamond" panose="02020404030301010803" pitchFamily="18" charset="0"/>
              </a:rPr>
              <a:t>.</a:t>
            </a:r>
          </a:p>
          <a:p>
            <a:pPr>
              <a:buFont typeface="+mj-lt"/>
              <a:buAutoNum type="arabicPeriod" startAt="11"/>
            </a:pPr>
            <a:r>
              <a:rPr lang="en-US" sz="1800" dirty="0" smtClean="0">
                <a:latin typeface="Garamond" panose="02020404030301010803" pitchFamily="18" charset="0"/>
              </a:rPr>
              <a:t>Username </a:t>
            </a:r>
            <a:r>
              <a:rPr lang="en-US" sz="1800" dirty="0">
                <a:latin typeface="Garamond" panose="02020404030301010803" pitchFamily="18" charset="0"/>
              </a:rPr>
              <a:t>should not be like “admin” or “administrator</a:t>
            </a:r>
            <a:r>
              <a:rPr lang="en-US" sz="1800" dirty="0" smtClean="0">
                <a:latin typeface="Garamond" panose="02020404030301010803" pitchFamily="18" charset="0"/>
              </a:rPr>
              <a:t>”.</a:t>
            </a:r>
          </a:p>
          <a:p>
            <a:pPr>
              <a:buFont typeface="+mj-lt"/>
              <a:buAutoNum type="arabicPeriod" startAt="11"/>
            </a:pPr>
            <a:r>
              <a:rPr lang="en-US" sz="1800" dirty="0" smtClean="0">
                <a:latin typeface="Garamond" panose="02020404030301010803" pitchFamily="18" charset="0"/>
              </a:rPr>
              <a:t>The </a:t>
            </a:r>
            <a:r>
              <a:rPr lang="en-US" sz="1800" dirty="0">
                <a:latin typeface="Garamond" panose="02020404030301010803" pitchFamily="18" charset="0"/>
              </a:rPr>
              <a:t>application login page should be locked upon a few unsuccessful login attempts</a:t>
            </a:r>
            <a:r>
              <a:rPr lang="en-US" sz="1800" dirty="0" smtClean="0">
                <a:latin typeface="Garamond" panose="02020404030301010803" pitchFamily="18" charset="0"/>
              </a:rPr>
              <a:t>.</a:t>
            </a:r>
          </a:p>
          <a:p>
            <a:pPr>
              <a:buFont typeface="+mj-lt"/>
              <a:buAutoNum type="arabicPeriod" startAt="11"/>
            </a:pPr>
            <a:r>
              <a:rPr lang="en-US" sz="1800" dirty="0" smtClean="0">
                <a:latin typeface="Garamond" panose="02020404030301010803" pitchFamily="18" charset="0"/>
              </a:rPr>
              <a:t>Error </a:t>
            </a:r>
            <a:r>
              <a:rPr lang="en-US" sz="1800" dirty="0">
                <a:latin typeface="Garamond" panose="02020404030301010803" pitchFamily="18" charset="0"/>
              </a:rPr>
              <a:t>messages should be generic and should not mention specific error details like “Invalid username” or “Invalid password</a:t>
            </a:r>
            <a:r>
              <a:rPr lang="en-US" sz="1800" dirty="0" smtClean="0">
                <a:latin typeface="Garamond" panose="02020404030301010803" pitchFamily="18" charset="0"/>
              </a:rPr>
              <a:t>”.</a:t>
            </a:r>
          </a:p>
          <a:p>
            <a:pPr>
              <a:buFont typeface="+mj-lt"/>
              <a:buAutoNum type="arabicPeriod" startAt="11"/>
            </a:pPr>
            <a:r>
              <a:rPr lang="en-US" sz="1800" dirty="0" smtClean="0">
                <a:latin typeface="Garamond" panose="02020404030301010803" pitchFamily="18" charset="0"/>
              </a:rPr>
              <a:t>Verify </a:t>
            </a:r>
            <a:r>
              <a:rPr lang="en-US" sz="1800" dirty="0">
                <a:latin typeface="Garamond" panose="02020404030301010803" pitchFamily="18" charset="0"/>
              </a:rPr>
              <a:t>if special characters, HTML tags, and scripts are handled properly as an input value</a:t>
            </a:r>
            <a:r>
              <a:rPr lang="en-US" sz="1800" dirty="0" smtClean="0">
                <a:latin typeface="Garamond" panose="02020404030301010803" pitchFamily="18" charset="0"/>
              </a:rPr>
              <a:t>.</a:t>
            </a:r>
          </a:p>
          <a:p>
            <a:pPr>
              <a:buFont typeface="+mj-lt"/>
              <a:buAutoNum type="arabicPeriod" startAt="11"/>
            </a:pPr>
            <a:r>
              <a:rPr lang="en-US" sz="1800" dirty="0" smtClean="0">
                <a:latin typeface="Garamond" panose="02020404030301010803" pitchFamily="18" charset="0"/>
              </a:rPr>
              <a:t>Internal </a:t>
            </a:r>
            <a:r>
              <a:rPr lang="en-US" sz="1800" dirty="0">
                <a:latin typeface="Garamond" panose="02020404030301010803" pitchFamily="18" charset="0"/>
              </a:rPr>
              <a:t>system details should not be revealed in any of the error or alert messages</a:t>
            </a:r>
            <a:r>
              <a:rPr lang="en-US" sz="1800" dirty="0" smtClean="0">
                <a:latin typeface="Garamond" panose="02020404030301010803" pitchFamily="18" charset="0"/>
              </a:rPr>
              <a:t>.</a:t>
            </a:r>
          </a:p>
          <a:p>
            <a:pPr>
              <a:buFont typeface="+mj-lt"/>
              <a:buAutoNum type="arabicPeriod" startAt="11"/>
            </a:pPr>
            <a:r>
              <a:rPr lang="en-US" sz="1800" dirty="0" smtClean="0">
                <a:latin typeface="Garamond" panose="02020404030301010803" pitchFamily="18" charset="0"/>
              </a:rPr>
              <a:t>Custom </a:t>
            </a:r>
            <a:r>
              <a:rPr lang="en-US" sz="1800" dirty="0">
                <a:latin typeface="Garamond" panose="02020404030301010803" pitchFamily="18" charset="0"/>
              </a:rPr>
              <a:t>error messages should be displayed to end-users in case of a web page crash</a:t>
            </a:r>
            <a:r>
              <a:rPr lang="en-US" sz="1800" dirty="0" smtClean="0">
                <a:latin typeface="Garamond" panose="02020404030301010803" pitchFamily="18" charset="0"/>
              </a:rPr>
              <a:t>.</a:t>
            </a:r>
          </a:p>
          <a:p>
            <a:pPr>
              <a:buFont typeface="+mj-lt"/>
              <a:buAutoNum type="arabicPeriod" startAt="11"/>
            </a:pPr>
            <a:r>
              <a:rPr lang="en-US" sz="1800" dirty="0">
                <a:latin typeface="Garamond" panose="02020404030301010803" pitchFamily="18" charset="0"/>
              </a:rPr>
              <a:t>Verify the use of registry entries. Sensitive information should not be kept in the registry</a:t>
            </a:r>
            <a:r>
              <a:rPr lang="en-US" sz="1800" dirty="0" smtClean="0">
                <a:latin typeface="Garamond" panose="02020404030301010803" pitchFamily="18" charset="0"/>
              </a:rPr>
              <a:t>.</a:t>
            </a:r>
          </a:p>
          <a:p>
            <a:pPr>
              <a:buFont typeface="+mj-lt"/>
              <a:buAutoNum type="arabicPeriod" startAt="11"/>
            </a:pPr>
            <a:r>
              <a:rPr lang="en-US" sz="1800" dirty="0" smtClean="0">
                <a:latin typeface="Garamond" panose="02020404030301010803" pitchFamily="18" charset="0"/>
              </a:rPr>
              <a:t>All </a:t>
            </a:r>
            <a:r>
              <a:rPr lang="en-US" sz="1800" dirty="0">
                <a:latin typeface="Garamond" panose="02020404030301010803" pitchFamily="18" charset="0"/>
              </a:rPr>
              <a:t>files must be scanned before uploading them to the </a:t>
            </a:r>
            <a:r>
              <a:rPr lang="en-US" sz="1800" dirty="0" smtClean="0">
                <a:latin typeface="Garamond" panose="02020404030301010803" pitchFamily="18" charset="0"/>
              </a:rPr>
              <a:t>server.</a:t>
            </a:r>
          </a:p>
        </p:txBody>
      </p:sp>
    </p:spTree>
    <p:extLst>
      <p:ext uri="{BB962C8B-B14F-4D97-AF65-F5344CB8AC3E}">
        <p14:creationId xmlns:p14="http://schemas.microsoft.com/office/powerpoint/2010/main" val="9137683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smtClean="0">
                <a:solidFill>
                  <a:srgbClr val="FFFFFF"/>
                </a:solidFill>
                <a:latin typeface="Garamond" pitchFamily="18" charset="0"/>
                <a:sym typeface="Quattrocento Sans"/>
              </a:rPr>
              <a:t>Case Study</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pPr>
              <a:buFont typeface="+mj-lt"/>
              <a:buAutoNum type="arabicPeriod" startAt="23"/>
            </a:pPr>
            <a:r>
              <a:rPr lang="en-US" sz="1800" dirty="0">
                <a:latin typeface="Garamond" panose="02020404030301010803" pitchFamily="18" charset="0"/>
              </a:rPr>
              <a:t>Sensitive data should not be passed in URLs while communicating with different internal modules of the web application</a:t>
            </a:r>
            <a:r>
              <a:rPr lang="en-US" sz="1800" dirty="0" smtClean="0">
                <a:latin typeface="Garamond" panose="02020404030301010803" pitchFamily="18" charset="0"/>
              </a:rPr>
              <a:t>.</a:t>
            </a:r>
          </a:p>
          <a:p>
            <a:pPr>
              <a:buFont typeface="+mj-lt"/>
              <a:buAutoNum type="arabicPeriod" startAt="23"/>
            </a:pPr>
            <a:r>
              <a:rPr lang="en-US" sz="1800" dirty="0" smtClean="0">
                <a:latin typeface="Garamond" panose="02020404030301010803" pitchFamily="18" charset="0"/>
              </a:rPr>
              <a:t>There </a:t>
            </a:r>
            <a:r>
              <a:rPr lang="en-US" sz="1800" dirty="0">
                <a:latin typeface="Garamond" panose="02020404030301010803" pitchFamily="18" charset="0"/>
              </a:rPr>
              <a:t>should not be any hardcoded username or password in the system</a:t>
            </a:r>
            <a:r>
              <a:rPr lang="en-US" sz="1800" dirty="0" smtClean="0">
                <a:latin typeface="Garamond" panose="02020404030301010803" pitchFamily="18" charset="0"/>
              </a:rPr>
              <a:t>.</a:t>
            </a:r>
          </a:p>
          <a:p>
            <a:pPr>
              <a:buFont typeface="+mj-lt"/>
              <a:buAutoNum type="arabicPeriod" startAt="23"/>
            </a:pPr>
            <a:r>
              <a:rPr lang="en-US" sz="1800" dirty="0" smtClean="0">
                <a:latin typeface="Garamond" panose="02020404030301010803" pitchFamily="18" charset="0"/>
              </a:rPr>
              <a:t>Verify </a:t>
            </a:r>
            <a:r>
              <a:rPr lang="en-US" sz="1800" dirty="0">
                <a:latin typeface="Garamond" panose="02020404030301010803" pitchFamily="18" charset="0"/>
              </a:rPr>
              <a:t>all input fields with long input string with and without spaces</a:t>
            </a:r>
            <a:r>
              <a:rPr lang="en-US" sz="1800" dirty="0" smtClean="0">
                <a:latin typeface="Garamond" panose="02020404030301010803" pitchFamily="18" charset="0"/>
              </a:rPr>
              <a:t>.</a:t>
            </a:r>
          </a:p>
          <a:p>
            <a:pPr>
              <a:buFont typeface="+mj-lt"/>
              <a:buAutoNum type="arabicPeriod" startAt="23"/>
            </a:pPr>
            <a:r>
              <a:rPr lang="en-US" sz="1800" dirty="0" smtClean="0">
                <a:latin typeface="Garamond" panose="02020404030301010803" pitchFamily="18" charset="0"/>
              </a:rPr>
              <a:t>Verify </a:t>
            </a:r>
            <a:r>
              <a:rPr lang="en-US" sz="1800" dirty="0">
                <a:latin typeface="Garamond" panose="02020404030301010803" pitchFamily="18" charset="0"/>
              </a:rPr>
              <a:t>if reset password functionality is </a:t>
            </a:r>
            <a:r>
              <a:rPr lang="en-US" sz="1800" dirty="0" err="1">
                <a:latin typeface="Garamond" panose="02020404030301010803" pitchFamily="18" charset="0"/>
              </a:rPr>
              <a:t>secure.Verify</a:t>
            </a:r>
            <a:r>
              <a:rPr lang="en-US" sz="1800" dirty="0">
                <a:latin typeface="Garamond" panose="02020404030301010803" pitchFamily="18" charset="0"/>
              </a:rPr>
              <a:t> application for</a:t>
            </a:r>
            <a:r>
              <a:rPr lang="en-US" sz="1800" dirty="0">
                <a:latin typeface="Garamond" panose="02020404030301010803" pitchFamily="18" charset="0"/>
                <a:hlinkClick r:id="rId2"/>
              </a:rPr>
              <a:t> SQL Injection</a:t>
            </a:r>
            <a:r>
              <a:rPr lang="en-US" sz="1800" dirty="0" smtClean="0">
                <a:latin typeface="Garamond" panose="02020404030301010803" pitchFamily="18" charset="0"/>
              </a:rPr>
              <a:t>.</a:t>
            </a:r>
          </a:p>
          <a:p>
            <a:pPr>
              <a:buFont typeface="+mj-lt"/>
              <a:buAutoNum type="arabicPeriod" startAt="23"/>
            </a:pPr>
            <a:r>
              <a:rPr lang="en-US" sz="1800" dirty="0" smtClean="0">
                <a:latin typeface="Garamond" panose="02020404030301010803" pitchFamily="18" charset="0"/>
              </a:rPr>
              <a:t>Verify </a:t>
            </a:r>
            <a:r>
              <a:rPr lang="en-US" sz="1800" dirty="0">
                <a:latin typeface="Garamond" panose="02020404030301010803" pitchFamily="18" charset="0"/>
              </a:rPr>
              <a:t>application for </a:t>
            </a:r>
            <a:r>
              <a:rPr lang="en-US" sz="1800" dirty="0">
                <a:latin typeface="Garamond" panose="02020404030301010803" pitchFamily="18" charset="0"/>
                <a:hlinkClick r:id="rId3"/>
              </a:rPr>
              <a:t>Cross-Site </a:t>
            </a:r>
            <a:r>
              <a:rPr lang="en-US" sz="1800" dirty="0" err="1">
                <a:latin typeface="Garamond" panose="02020404030301010803" pitchFamily="18" charset="0"/>
                <a:hlinkClick r:id="rId3"/>
              </a:rPr>
              <a:t>Scripting</a:t>
            </a:r>
            <a:r>
              <a:rPr lang="en-US" sz="1800" dirty="0" err="1">
                <a:latin typeface="Garamond" panose="02020404030301010803" pitchFamily="18" charset="0"/>
              </a:rPr>
              <a:t>.Important</a:t>
            </a:r>
            <a:r>
              <a:rPr lang="en-US" sz="1800" dirty="0">
                <a:latin typeface="Garamond" panose="02020404030301010803" pitchFamily="18" charset="0"/>
              </a:rPr>
              <a:t> input validations should be done at the server-side instead of JavaScript checks at the client-side</a:t>
            </a:r>
            <a:r>
              <a:rPr lang="en-US" sz="1800" dirty="0" smtClean="0">
                <a:latin typeface="Garamond" panose="02020404030301010803" pitchFamily="18" charset="0"/>
              </a:rPr>
              <a:t>.</a:t>
            </a:r>
          </a:p>
          <a:p>
            <a:pPr>
              <a:buFont typeface="+mj-lt"/>
              <a:buAutoNum type="arabicPeriod" startAt="23"/>
            </a:pPr>
            <a:r>
              <a:rPr lang="en-US" sz="1800" dirty="0" smtClean="0">
                <a:latin typeface="Garamond" panose="02020404030301010803" pitchFamily="18" charset="0"/>
              </a:rPr>
              <a:t>Critical </a:t>
            </a:r>
            <a:r>
              <a:rPr lang="en-US" sz="1800" dirty="0">
                <a:latin typeface="Garamond" panose="02020404030301010803" pitchFamily="18" charset="0"/>
              </a:rPr>
              <a:t>resources in the system should be available to authorized persons and services only</a:t>
            </a:r>
            <a:r>
              <a:rPr lang="en-US" sz="1800" dirty="0" smtClean="0">
                <a:latin typeface="Garamond" panose="02020404030301010803" pitchFamily="18" charset="0"/>
              </a:rPr>
              <a:t>.</a:t>
            </a:r>
          </a:p>
          <a:p>
            <a:pPr>
              <a:buFont typeface="+mj-lt"/>
              <a:buAutoNum type="arabicPeriod" startAt="23"/>
            </a:pPr>
            <a:r>
              <a:rPr lang="en-US" sz="1800" dirty="0" smtClean="0">
                <a:latin typeface="Garamond" panose="02020404030301010803" pitchFamily="18" charset="0"/>
              </a:rPr>
              <a:t>All </a:t>
            </a:r>
            <a:r>
              <a:rPr lang="en-US" sz="1800" dirty="0">
                <a:latin typeface="Garamond" panose="02020404030301010803" pitchFamily="18" charset="0"/>
              </a:rPr>
              <a:t>access logs should be maintained with proper access permissions</a:t>
            </a:r>
            <a:r>
              <a:rPr lang="en-US" sz="1800" dirty="0" smtClean="0">
                <a:latin typeface="Garamond" panose="02020404030301010803" pitchFamily="18" charset="0"/>
              </a:rPr>
              <a:t>.</a:t>
            </a:r>
          </a:p>
          <a:p>
            <a:pPr>
              <a:buFont typeface="+mj-lt"/>
              <a:buAutoNum type="arabicPeriod" startAt="23"/>
            </a:pPr>
            <a:r>
              <a:rPr lang="en-US" sz="1800" dirty="0" smtClean="0">
                <a:latin typeface="Garamond" panose="02020404030301010803" pitchFamily="18" charset="0"/>
              </a:rPr>
              <a:t>Verify </a:t>
            </a:r>
            <a:r>
              <a:rPr lang="en-US" sz="1800" dirty="0">
                <a:latin typeface="Garamond" panose="02020404030301010803" pitchFamily="18" charset="0"/>
              </a:rPr>
              <a:t>user session ends upon log off</a:t>
            </a:r>
            <a:r>
              <a:rPr lang="en-US" sz="1800" dirty="0" smtClean="0">
                <a:latin typeface="Garamond" panose="02020404030301010803" pitchFamily="18" charset="0"/>
              </a:rPr>
              <a:t>.</a:t>
            </a:r>
          </a:p>
          <a:p>
            <a:pPr>
              <a:buFont typeface="+mj-lt"/>
              <a:buAutoNum type="arabicPeriod" startAt="23"/>
            </a:pPr>
            <a:r>
              <a:rPr lang="en-US" sz="1800" dirty="0" smtClean="0">
                <a:latin typeface="Garamond" panose="02020404030301010803" pitchFamily="18" charset="0"/>
              </a:rPr>
              <a:t>Verify </a:t>
            </a:r>
            <a:r>
              <a:rPr lang="en-US" sz="1800" dirty="0">
                <a:latin typeface="Garamond" panose="02020404030301010803" pitchFamily="18" charset="0"/>
              </a:rPr>
              <a:t>that directory browsing is disabled on the server</a:t>
            </a:r>
            <a:r>
              <a:rPr lang="en-US" sz="1800" dirty="0" smtClean="0">
                <a:latin typeface="Garamond" panose="02020404030301010803" pitchFamily="18" charset="0"/>
              </a:rPr>
              <a:t>.</a:t>
            </a:r>
          </a:p>
          <a:p>
            <a:pPr>
              <a:buFont typeface="+mj-lt"/>
              <a:buAutoNum type="arabicPeriod" startAt="23"/>
            </a:pPr>
            <a:r>
              <a:rPr lang="en-US" sz="1800" dirty="0" smtClean="0">
                <a:latin typeface="Garamond" panose="02020404030301010803" pitchFamily="18" charset="0"/>
              </a:rPr>
              <a:t>Verify </a:t>
            </a:r>
            <a:r>
              <a:rPr lang="en-US" sz="1800" dirty="0">
                <a:latin typeface="Garamond" panose="02020404030301010803" pitchFamily="18" charset="0"/>
              </a:rPr>
              <a:t>that all applications and database versions are up to date</a:t>
            </a:r>
            <a:r>
              <a:rPr lang="en-US" sz="1800" dirty="0" smtClean="0">
                <a:latin typeface="Garamond" panose="02020404030301010803" pitchFamily="18" charset="0"/>
              </a:rPr>
              <a:t>.</a:t>
            </a:r>
          </a:p>
          <a:p>
            <a:pPr>
              <a:buFont typeface="+mj-lt"/>
              <a:buAutoNum type="arabicPeriod" startAt="23"/>
            </a:pPr>
            <a:r>
              <a:rPr lang="en-US" sz="1800" dirty="0" smtClean="0">
                <a:latin typeface="Garamond" panose="02020404030301010803" pitchFamily="18" charset="0"/>
              </a:rPr>
              <a:t>Verify </a:t>
            </a:r>
            <a:r>
              <a:rPr lang="en-US" sz="1800" dirty="0">
                <a:latin typeface="Garamond" panose="02020404030301010803" pitchFamily="18" charset="0"/>
              </a:rPr>
              <a:t>URL manipulation to check if a web application is not showing any unwanted information</a:t>
            </a:r>
            <a:r>
              <a:rPr lang="en-US" sz="1800" dirty="0" smtClean="0">
                <a:latin typeface="Garamond" panose="02020404030301010803" pitchFamily="18" charset="0"/>
              </a:rPr>
              <a:t>.</a:t>
            </a:r>
          </a:p>
          <a:p>
            <a:pPr>
              <a:buFont typeface="+mj-lt"/>
              <a:buAutoNum type="arabicPeriod" startAt="23"/>
            </a:pPr>
            <a:r>
              <a:rPr lang="en-US" sz="1800" dirty="0" smtClean="0">
                <a:latin typeface="Garamond" panose="02020404030301010803" pitchFamily="18" charset="0"/>
              </a:rPr>
              <a:t>Verify </a:t>
            </a:r>
            <a:r>
              <a:rPr lang="en-US" sz="1800" dirty="0">
                <a:latin typeface="Garamond" panose="02020404030301010803" pitchFamily="18" charset="0"/>
              </a:rPr>
              <a:t>memory leak and buffer overflow</a:t>
            </a:r>
            <a:r>
              <a:rPr lang="en-US" sz="1800" dirty="0" smtClean="0">
                <a:latin typeface="Garamond" panose="02020404030301010803" pitchFamily="18" charset="0"/>
              </a:rPr>
              <a:t>.</a:t>
            </a:r>
          </a:p>
          <a:p>
            <a:pPr>
              <a:buFont typeface="+mj-lt"/>
              <a:buAutoNum type="arabicPeriod" startAt="23"/>
            </a:pPr>
            <a:r>
              <a:rPr lang="en-US" sz="1800" dirty="0" smtClean="0">
                <a:latin typeface="Garamond" panose="02020404030301010803" pitchFamily="18" charset="0"/>
              </a:rPr>
              <a:t>Verify </a:t>
            </a:r>
            <a:r>
              <a:rPr lang="en-US" sz="1800" dirty="0">
                <a:latin typeface="Garamond" panose="02020404030301010803" pitchFamily="18" charset="0"/>
              </a:rPr>
              <a:t>if incoming network traffic is scanned to find Trojan attacks</a:t>
            </a:r>
            <a:r>
              <a:rPr lang="en-US" sz="1800" dirty="0" smtClean="0">
                <a:latin typeface="Garamond" panose="02020404030301010803" pitchFamily="18" charset="0"/>
              </a:rPr>
              <a:t>.</a:t>
            </a:r>
          </a:p>
        </p:txBody>
      </p:sp>
    </p:spTree>
    <p:extLst>
      <p:ext uri="{BB962C8B-B14F-4D97-AF65-F5344CB8AC3E}">
        <p14:creationId xmlns:p14="http://schemas.microsoft.com/office/powerpoint/2010/main" val="2786453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Autofit/>
          </a:bodyPr>
          <a:lstStyle/>
          <a:p>
            <a:pPr algn="just"/>
            <a:r>
              <a:rPr lang="en-US" sz="2400" dirty="0" smtClean="0">
                <a:latin typeface="Garamond" panose="02020404030301010803" pitchFamily="18" charset="0"/>
              </a:rPr>
              <a:t>Lack </a:t>
            </a:r>
            <a:r>
              <a:rPr lang="en-US" sz="2400" dirty="0">
                <a:latin typeface="Garamond" panose="02020404030301010803" pitchFamily="18" charset="0"/>
              </a:rPr>
              <a:t>of money</a:t>
            </a:r>
          </a:p>
          <a:p>
            <a:pPr algn="just"/>
            <a:r>
              <a:rPr lang="en-US" sz="2400" dirty="0" smtClean="0">
                <a:latin typeface="Garamond" panose="02020404030301010803" pitchFamily="18" charset="0"/>
              </a:rPr>
              <a:t>Lack </a:t>
            </a:r>
            <a:r>
              <a:rPr lang="en-US" sz="2400" dirty="0">
                <a:latin typeface="Garamond" panose="02020404030301010803" pitchFamily="18" charset="0"/>
              </a:rPr>
              <a:t>of time</a:t>
            </a:r>
          </a:p>
          <a:p>
            <a:pPr algn="just"/>
            <a:r>
              <a:rPr lang="en-US" sz="2400" dirty="0" smtClean="0">
                <a:latin typeface="Garamond" panose="02020404030301010803" pitchFamily="18" charset="0"/>
              </a:rPr>
              <a:t>Lack </a:t>
            </a:r>
            <a:r>
              <a:rPr lang="en-US" sz="2400" dirty="0">
                <a:latin typeface="Garamond" panose="02020404030301010803" pitchFamily="18" charset="0"/>
              </a:rPr>
              <a:t>of expertise</a:t>
            </a:r>
          </a:p>
          <a:p>
            <a:pPr algn="just"/>
            <a:r>
              <a:rPr lang="en-US" sz="2400" dirty="0" smtClean="0">
                <a:latin typeface="Garamond" panose="02020404030301010803" pitchFamily="18" charset="0"/>
              </a:rPr>
              <a:t>Negligence</a:t>
            </a:r>
            <a:endParaRPr lang="en-US" sz="2400" dirty="0">
              <a:latin typeface="Garamond" panose="02020404030301010803" pitchFamily="18" charset="0"/>
            </a:endParaRPr>
          </a:p>
          <a:p>
            <a:pPr algn="just"/>
            <a:r>
              <a:rPr lang="en-US" sz="2400" dirty="0" smtClean="0">
                <a:latin typeface="Garamond" panose="02020404030301010803" pitchFamily="18" charset="0"/>
              </a:rPr>
              <a:t>Convenience</a:t>
            </a:r>
            <a:endParaRPr lang="en-US" sz="2400" dirty="0">
              <a:latin typeface="Garamond" panose="02020404030301010803" pitchFamily="18" charset="0"/>
            </a:endParaRPr>
          </a:p>
          <a:p>
            <a:pPr algn="just"/>
            <a:r>
              <a:rPr lang="en-US" sz="2400" dirty="0" smtClean="0">
                <a:latin typeface="Garamond" panose="02020404030301010803" pitchFamily="18" charset="0"/>
              </a:rPr>
              <a:t>Old </a:t>
            </a:r>
            <a:r>
              <a:rPr lang="en-US" sz="2400" dirty="0">
                <a:latin typeface="Garamond" panose="02020404030301010803" pitchFamily="18" charset="0"/>
              </a:rPr>
              <a:t>systems</a:t>
            </a:r>
          </a:p>
          <a:p>
            <a:pPr algn="just"/>
            <a:r>
              <a:rPr lang="en-US" sz="2400" dirty="0" smtClean="0">
                <a:latin typeface="Garamond" panose="02020404030301010803" pitchFamily="18" charset="0"/>
              </a:rPr>
              <a:t>Too </a:t>
            </a:r>
            <a:r>
              <a:rPr lang="en-US" sz="2400" dirty="0">
                <a:latin typeface="Garamond" panose="02020404030301010803" pitchFamily="18" charset="0"/>
              </a:rPr>
              <a:t>complex systems</a:t>
            </a:r>
          </a:p>
          <a:p>
            <a:pPr algn="just"/>
            <a:r>
              <a:rPr lang="en-US" sz="2400" dirty="0" smtClean="0">
                <a:latin typeface="Garamond" panose="02020404030301010803" pitchFamily="18" charset="0"/>
              </a:rPr>
              <a:t>3rd </a:t>
            </a:r>
            <a:r>
              <a:rPr lang="en-US" sz="2400" dirty="0">
                <a:latin typeface="Garamond" panose="02020404030301010803" pitchFamily="18" charset="0"/>
              </a:rPr>
              <a:t>party components</a:t>
            </a:r>
          </a:p>
          <a:p>
            <a:pPr algn="just"/>
            <a:r>
              <a:rPr lang="en-US" sz="2400" dirty="0" smtClean="0">
                <a:latin typeface="Garamond" panose="02020404030301010803" pitchFamily="18" charset="0"/>
              </a:rPr>
              <a:t>And </a:t>
            </a:r>
            <a:r>
              <a:rPr lang="en-US" sz="2400" dirty="0">
                <a:latin typeface="Garamond" panose="02020404030301010803" pitchFamily="18" charset="0"/>
              </a:rPr>
              <a:t>many others…</a:t>
            </a:r>
          </a:p>
        </p:txBody>
      </p:sp>
      <p:sp>
        <p:nvSpPr>
          <p:cNvPr id="6" name="Shape 250"/>
          <p:cNvSpPr txBox="1">
            <a:spLocks noChangeArrowheads="1"/>
          </p:cNvSpPr>
          <p:nvPr/>
        </p:nvSpPr>
        <p:spPr bwMode="auto">
          <a:xfrm>
            <a:off x="0" y="0"/>
            <a:ext cx="9144000" cy="7620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What is the reason for having so many</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security issues?</a:t>
            </a:r>
          </a:p>
        </p:txBody>
      </p:sp>
      <p:sp>
        <p:nvSpPr>
          <p:cNvPr id="7"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19422184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smtClean="0">
                <a:solidFill>
                  <a:srgbClr val="FFFFFF"/>
                </a:solidFill>
                <a:latin typeface="Garamond" pitchFamily="18" charset="0"/>
                <a:sym typeface="Quattrocento Sans"/>
              </a:rPr>
              <a:t>Case Study</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pPr>
              <a:buFont typeface="+mj-lt"/>
              <a:buAutoNum type="arabicPeriod" startAt="36"/>
            </a:pPr>
            <a:r>
              <a:rPr lang="en-US" sz="1800" dirty="0"/>
              <a:t>Verify memory leak and buffer overflow</a:t>
            </a:r>
            <a:r>
              <a:rPr lang="en-US" sz="1800" dirty="0" smtClean="0"/>
              <a:t>.</a:t>
            </a:r>
          </a:p>
          <a:p>
            <a:pPr>
              <a:buFont typeface="+mj-lt"/>
              <a:buAutoNum type="arabicPeriod" startAt="36"/>
            </a:pPr>
            <a:r>
              <a:rPr lang="en-US" sz="1800" dirty="0" smtClean="0"/>
              <a:t>Verify </a:t>
            </a:r>
            <a:r>
              <a:rPr lang="en-US" sz="1800" dirty="0"/>
              <a:t>if incoming network traffic is scanned to find Trojan attacks</a:t>
            </a:r>
            <a:r>
              <a:rPr lang="en-US" sz="1800" dirty="0" smtClean="0"/>
              <a:t>.</a:t>
            </a:r>
          </a:p>
          <a:p>
            <a:pPr>
              <a:buFont typeface="+mj-lt"/>
              <a:buAutoNum type="arabicPeriod" startAt="36"/>
            </a:pPr>
            <a:r>
              <a:rPr lang="en-US" sz="1800" dirty="0" smtClean="0"/>
              <a:t>Verify </a:t>
            </a:r>
            <a:r>
              <a:rPr lang="en-US" sz="1800" dirty="0"/>
              <a:t>if the system is safe from Brute Force Attacks – a trial and error method to find sensitive information like passwords</a:t>
            </a:r>
            <a:r>
              <a:rPr lang="en-US" sz="1800" dirty="0" smtClean="0"/>
              <a:t>.</a:t>
            </a:r>
          </a:p>
          <a:p>
            <a:pPr>
              <a:buFont typeface="+mj-lt"/>
              <a:buAutoNum type="arabicPeriod" startAt="36"/>
            </a:pPr>
            <a:r>
              <a:rPr lang="en-US" sz="1800" dirty="0" smtClean="0"/>
              <a:t>Verify </a:t>
            </a:r>
            <a:r>
              <a:rPr lang="en-US" sz="1800" dirty="0"/>
              <a:t>if the system or network is secured from </a:t>
            </a:r>
            <a:r>
              <a:rPr lang="en-US" sz="1800" dirty="0" err="1"/>
              <a:t>DoS</a:t>
            </a:r>
            <a:r>
              <a:rPr lang="en-US" sz="1800" dirty="0"/>
              <a:t> (denial-of-service) attacks. Hacker can target network or a single computer with continuous requests due to which resources on the target system gets overloaded resulting in the denial of service for legit requests</a:t>
            </a:r>
            <a:r>
              <a:rPr lang="en-US" sz="1800" dirty="0" smtClean="0"/>
              <a:t>.</a:t>
            </a:r>
          </a:p>
          <a:p>
            <a:pPr>
              <a:buFont typeface="+mj-lt"/>
              <a:buAutoNum type="arabicPeriod" startAt="36"/>
            </a:pPr>
            <a:r>
              <a:rPr lang="en-US" sz="1800" dirty="0" smtClean="0"/>
              <a:t>Verify </a:t>
            </a:r>
            <a:r>
              <a:rPr lang="en-US" sz="1800" dirty="0"/>
              <a:t>application for HTML script injection attacks</a:t>
            </a:r>
            <a:r>
              <a:rPr lang="en-US" sz="1800" dirty="0" smtClean="0"/>
              <a:t>.</a:t>
            </a:r>
          </a:p>
          <a:p>
            <a:pPr>
              <a:buFont typeface="+mj-lt"/>
              <a:buAutoNum type="arabicPeriod" startAt="36"/>
            </a:pPr>
            <a:r>
              <a:rPr lang="en-US" sz="1800" dirty="0" smtClean="0"/>
              <a:t>Verify </a:t>
            </a:r>
            <a:r>
              <a:rPr lang="en-US" sz="1800" dirty="0"/>
              <a:t>against COM &amp; ActiveX </a:t>
            </a:r>
            <a:r>
              <a:rPr lang="en-US" sz="1800" dirty="0" smtClean="0"/>
              <a:t>attacks.</a:t>
            </a:r>
          </a:p>
          <a:p>
            <a:pPr>
              <a:buFont typeface="+mj-lt"/>
              <a:buAutoNum type="arabicPeriod" startAt="36"/>
            </a:pPr>
            <a:r>
              <a:rPr lang="en-US" sz="1800" dirty="0" smtClean="0"/>
              <a:t>Verify </a:t>
            </a:r>
            <a:r>
              <a:rPr lang="en-US" sz="1800" dirty="0"/>
              <a:t>against spoofing attacks. Spoofing can be of multiple types – IP address spoofing, Email ID </a:t>
            </a:r>
            <a:r>
              <a:rPr lang="en-US" sz="1800" dirty="0" err="1"/>
              <a:t>spoofing,ARP</a:t>
            </a:r>
            <a:r>
              <a:rPr lang="en-US" sz="1800" dirty="0"/>
              <a:t> spoofing, Referrer spoofing, Caller ID spoofing, Poisoning of file-sharing networks, GPS spoofing</a:t>
            </a:r>
            <a:r>
              <a:rPr lang="en-US" sz="1800" dirty="0" smtClean="0"/>
              <a:t>.</a:t>
            </a:r>
          </a:p>
          <a:p>
            <a:pPr>
              <a:buFont typeface="+mj-lt"/>
              <a:buAutoNum type="arabicPeriod" startAt="36"/>
            </a:pPr>
            <a:r>
              <a:rPr lang="en-US" sz="1800" dirty="0" smtClean="0"/>
              <a:t>Check </a:t>
            </a:r>
            <a:r>
              <a:rPr lang="en-US" sz="1800" dirty="0"/>
              <a:t>for an uncontrolled format string attack – a security attack that can cause the application to crash or execute the harmful script on it</a:t>
            </a:r>
            <a:r>
              <a:rPr lang="en-US" sz="1800" dirty="0" smtClean="0"/>
              <a:t>.</a:t>
            </a:r>
          </a:p>
          <a:p>
            <a:pPr>
              <a:buFont typeface="+mj-lt"/>
              <a:buAutoNum type="arabicPeriod" startAt="36"/>
            </a:pPr>
            <a:r>
              <a:rPr lang="en-US" sz="1800" dirty="0" smtClean="0"/>
              <a:t>Verify </a:t>
            </a:r>
            <a:r>
              <a:rPr lang="en-US" sz="1800" dirty="0"/>
              <a:t>XML injection attack – used to alter the intended logic of the application</a:t>
            </a:r>
            <a:r>
              <a:rPr lang="en-US" sz="1800" dirty="0" smtClean="0"/>
              <a:t>.</a:t>
            </a:r>
          </a:p>
          <a:p>
            <a:pPr>
              <a:buFont typeface="+mj-lt"/>
              <a:buAutoNum type="arabicPeriod" startAt="36"/>
            </a:pPr>
            <a:r>
              <a:rPr lang="en-US" sz="1800" dirty="0" smtClean="0"/>
              <a:t>Verify </a:t>
            </a:r>
            <a:r>
              <a:rPr lang="en-US" sz="1800" dirty="0"/>
              <a:t>against canonicalization attacks</a:t>
            </a:r>
            <a:r>
              <a:rPr lang="en-US" sz="1800" dirty="0" smtClean="0"/>
              <a:t>.</a:t>
            </a:r>
          </a:p>
          <a:p>
            <a:pPr>
              <a:buFont typeface="+mj-lt"/>
              <a:buAutoNum type="arabicPeriod" startAt="36"/>
            </a:pPr>
            <a:r>
              <a:rPr lang="en-US" sz="1800" dirty="0"/>
              <a:t>Verify against canonicalization attacks.</a:t>
            </a:r>
            <a:endParaRPr lang="en-US" sz="1800" dirty="0" smtClean="0">
              <a:latin typeface="Garamond" panose="02020404030301010803" pitchFamily="18" charset="0"/>
            </a:endParaRPr>
          </a:p>
        </p:txBody>
      </p:sp>
    </p:spTree>
    <p:extLst>
      <p:ext uri="{BB962C8B-B14F-4D97-AF65-F5344CB8AC3E}">
        <p14:creationId xmlns:p14="http://schemas.microsoft.com/office/powerpoint/2010/main" val="38482595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smtClean="0">
                <a:solidFill>
                  <a:srgbClr val="FFFFFF"/>
                </a:solidFill>
                <a:latin typeface="Garamond" pitchFamily="18" charset="0"/>
                <a:sym typeface="Quattrocento Sans"/>
              </a:rPr>
              <a:t>Case Study</a:t>
            </a:r>
            <a:endParaRPr lang="en-US" altLang="en-US" sz="3000" b="1" dirty="0">
              <a:solidFill>
                <a:srgbClr val="FFFFFF"/>
              </a:solidFill>
              <a:latin typeface="Garamond" pitchFamily="18" charset="0"/>
              <a:sym typeface="Quattrocento Sans"/>
            </a:endParaRP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a:xfrm>
            <a:off x="304800" y="838200"/>
            <a:ext cx="8229600" cy="4525963"/>
          </a:xfrm>
        </p:spPr>
        <p:txBody>
          <a:bodyPr>
            <a:noAutofit/>
          </a:bodyPr>
          <a:lstStyle/>
          <a:p>
            <a:pPr>
              <a:buFont typeface="+mj-lt"/>
              <a:buAutoNum type="arabicPeriod" startAt="47"/>
            </a:pPr>
            <a:r>
              <a:rPr lang="en-US" sz="1800" dirty="0"/>
              <a:t>Verify if the error pages are displaying any information that can be helpful for a hacker to enter into the system</a:t>
            </a:r>
            <a:r>
              <a:rPr lang="en-US" sz="1800" dirty="0" smtClean="0"/>
              <a:t>.</a:t>
            </a:r>
          </a:p>
          <a:p>
            <a:pPr>
              <a:buFont typeface="+mj-lt"/>
              <a:buAutoNum type="arabicPeriod" startAt="47"/>
            </a:pPr>
            <a:r>
              <a:rPr lang="en-US" sz="1800" dirty="0" smtClean="0"/>
              <a:t>Verify </a:t>
            </a:r>
            <a:r>
              <a:rPr lang="en-US" sz="1800" dirty="0"/>
              <a:t>if any critical data like the password is stored in secret files on the system</a:t>
            </a:r>
            <a:r>
              <a:rPr lang="en-US" sz="1800" dirty="0" smtClean="0"/>
              <a:t>.</a:t>
            </a:r>
          </a:p>
          <a:p>
            <a:pPr>
              <a:buFont typeface="+mj-lt"/>
              <a:buAutoNum type="arabicPeriod" startAt="47"/>
            </a:pPr>
            <a:r>
              <a:rPr lang="en-US" sz="1800" dirty="0" smtClean="0"/>
              <a:t>Verify </a:t>
            </a:r>
            <a:r>
              <a:rPr lang="en-US" sz="1800" dirty="0"/>
              <a:t>if the application is returning more data than it is required</a:t>
            </a:r>
            <a:r>
              <a:rPr lang="en-US" sz="1800" dirty="0" smtClean="0"/>
              <a:t>.</a:t>
            </a:r>
          </a:p>
          <a:p>
            <a:pPr>
              <a:buFont typeface="+mj-lt"/>
              <a:buAutoNum type="arabicPeriod" startAt="47"/>
            </a:pPr>
            <a:endParaRPr lang="en-US" sz="1800" dirty="0">
              <a:latin typeface="Garamond" panose="02020404030301010803" pitchFamily="18" charset="0"/>
            </a:endParaRPr>
          </a:p>
          <a:p>
            <a:r>
              <a:rPr lang="en-US" sz="1800" b="1" dirty="0"/>
              <a:t>Pen Testing Standards</a:t>
            </a:r>
            <a:endParaRPr lang="en-US" sz="1800" dirty="0"/>
          </a:p>
          <a:p>
            <a:r>
              <a:rPr lang="en-US" sz="1800" dirty="0">
                <a:hlinkClick r:id="rId2"/>
              </a:rPr>
              <a:t>PCI DSS</a:t>
            </a:r>
            <a:r>
              <a:rPr lang="en-US" sz="1800" dirty="0"/>
              <a:t> (Payment Card Industry Data Security Standard)</a:t>
            </a:r>
          </a:p>
          <a:p>
            <a:r>
              <a:rPr lang="en-US" sz="1800" dirty="0">
                <a:hlinkClick r:id="rId3"/>
              </a:rPr>
              <a:t>OWASP</a:t>
            </a:r>
            <a:r>
              <a:rPr lang="en-US" sz="1800" dirty="0"/>
              <a:t> (Open Web Application Security Project)</a:t>
            </a:r>
          </a:p>
          <a:p>
            <a:r>
              <a:rPr lang="en-US" sz="1800" dirty="0">
                <a:hlinkClick r:id="rId4"/>
              </a:rPr>
              <a:t>ISO/IEC 27002</a:t>
            </a:r>
            <a:r>
              <a:rPr lang="en-US" sz="1800" dirty="0"/>
              <a:t>, </a:t>
            </a:r>
            <a:r>
              <a:rPr lang="en-US" sz="1800" dirty="0">
                <a:hlinkClick r:id="rId5"/>
              </a:rPr>
              <a:t>OSSTMM</a:t>
            </a:r>
            <a:r>
              <a:rPr lang="en-US" sz="1800" dirty="0"/>
              <a:t> (The Open Source Security Testing Methodology Manual)</a:t>
            </a:r>
          </a:p>
          <a:p>
            <a:r>
              <a:rPr lang="en-US" sz="1800" b="1" dirty="0"/>
              <a:t>Certifications</a:t>
            </a:r>
            <a:endParaRPr lang="en-US" sz="1800" dirty="0"/>
          </a:p>
          <a:p>
            <a:r>
              <a:rPr lang="en-US" sz="1800" dirty="0">
                <a:hlinkClick r:id="rId6"/>
              </a:rPr>
              <a:t>GPEN</a:t>
            </a:r>
            <a:endParaRPr lang="en-US" sz="1800" dirty="0"/>
          </a:p>
          <a:p>
            <a:r>
              <a:rPr lang="en-US" sz="1800" dirty="0"/>
              <a:t>Associate Security Tester (</a:t>
            </a:r>
            <a:r>
              <a:rPr lang="en-US" sz="1800" dirty="0">
                <a:hlinkClick r:id="rId7"/>
              </a:rPr>
              <a:t>AST</a:t>
            </a:r>
            <a:r>
              <a:rPr lang="en-US" sz="1800" dirty="0"/>
              <a:t>)</a:t>
            </a:r>
          </a:p>
          <a:p>
            <a:r>
              <a:rPr lang="en-US" sz="1800" dirty="0"/>
              <a:t>Senior Security Tester (SST)</a:t>
            </a:r>
          </a:p>
          <a:p>
            <a:r>
              <a:rPr lang="en-US" sz="1800" dirty="0"/>
              <a:t>Certified Penetration Tester (</a:t>
            </a:r>
            <a:r>
              <a:rPr lang="en-US" sz="1800" dirty="0">
                <a:hlinkClick r:id="rId8"/>
              </a:rPr>
              <a:t>CPT</a:t>
            </a:r>
            <a:r>
              <a:rPr lang="en-US" sz="1800" dirty="0"/>
              <a:t>)</a:t>
            </a:r>
          </a:p>
          <a:p>
            <a:pPr>
              <a:buFont typeface="+mj-lt"/>
              <a:buAutoNum type="arabicPeriod" startAt="47"/>
            </a:pPr>
            <a:endParaRPr lang="en-US" sz="1800" dirty="0" smtClean="0">
              <a:latin typeface="Garamond" panose="02020404030301010803" pitchFamily="18" charset="0"/>
            </a:endParaRPr>
          </a:p>
          <a:p>
            <a:pPr marL="0" indent="0" algn="just">
              <a:buNone/>
            </a:pPr>
            <a:r>
              <a:rPr lang="en-US" sz="1800" dirty="0"/>
              <a:t>Finally, as a penetration tester, you should collect and log all vulnerabilities in the system. Don't ignore any scenario considering that it won't be executed by end-users.</a:t>
            </a:r>
            <a:endParaRPr lang="en-US" sz="1800" dirty="0" smtClean="0">
              <a:latin typeface="Garamond" panose="02020404030301010803" pitchFamily="18" charset="0"/>
            </a:endParaRPr>
          </a:p>
        </p:txBody>
      </p:sp>
    </p:spTree>
    <p:extLst>
      <p:ext uri="{BB962C8B-B14F-4D97-AF65-F5344CB8AC3E}">
        <p14:creationId xmlns:p14="http://schemas.microsoft.com/office/powerpoint/2010/main" val="3615298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50"/>
          <p:cNvSpPr txBox="1">
            <a:spLocks noChangeArrowheads="1"/>
          </p:cNvSpPr>
          <p:nvPr/>
        </p:nvSpPr>
        <p:spPr bwMode="auto">
          <a:xfrm>
            <a:off x="0" y="0"/>
            <a:ext cx="9144000" cy="7620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How does the usability and functionality</a:t>
            </a:r>
          </a:p>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influence the security?</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
        <p:nvSpPr>
          <p:cNvPr id="2" name="Content Placeholder 1"/>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3820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0217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Autofit/>
          </a:bodyPr>
          <a:lstStyle/>
          <a:p>
            <a:pPr algn="just"/>
            <a:r>
              <a:rPr lang="en-US" sz="2200" b="1" dirty="0">
                <a:latin typeface="Garamond" panose="02020404030301010803" pitchFamily="18" charset="0"/>
              </a:rPr>
              <a:t>Design and development errors: </a:t>
            </a:r>
            <a:r>
              <a:rPr lang="en-US" sz="2200" dirty="0">
                <a:latin typeface="Garamond" panose="02020404030301010803" pitchFamily="18" charset="0"/>
              </a:rPr>
              <a:t>There can be flaws in the design of hardware and software. These bugs can put your business-critical data at risk of exposure.</a:t>
            </a:r>
          </a:p>
          <a:p>
            <a:pPr algn="just"/>
            <a:r>
              <a:rPr lang="en-US" sz="2200" b="1" dirty="0">
                <a:latin typeface="Garamond" panose="02020404030301010803" pitchFamily="18" charset="0"/>
              </a:rPr>
              <a:t>Poor system configuration:</a:t>
            </a:r>
            <a:r>
              <a:rPr lang="en-US" sz="2200" dirty="0">
                <a:latin typeface="Garamond" panose="02020404030301010803" pitchFamily="18" charset="0"/>
              </a:rPr>
              <a:t> This is another cause of vulnerability. If the system is poorly configured, then it can introduce loopholes through which attackers can enter into the system &amp; steal the information.</a:t>
            </a:r>
          </a:p>
          <a:p>
            <a:pPr algn="just"/>
            <a:r>
              <a:rPr lang="en-US" sz="2200" b="1" dirty="0">
                <a:latin typeface="Garamond" panose="02020404030301010803" pitchFamily="18" charset="0"/>
              </a:rPr>
              <a:t>Human errors:</a:t>
            </a:r>
            <a:r>
              <a:rPr lang="en-US" sz="2200" dirty="0">
                <a:latin typeface="Garamond" panose="02020404030301010803" pitchFamily="18" charset="0"/>
              </a:rPr>
              <a:t> Human factors like improper disposal of documents, leaving the documents unattended, coding errors, insider threats, sharing passwords over phishing sites, etc. can lead to security breaches.</a:t>
            </a:r>
          </a:p>
          <a:p>
            <a:pPr algn="just"/>
            <a:r>
              <a:rPr lang="en-US" sz="2200" b="1" dirty="0">
                <a:latin typeface="Garamond" panose="02020404030301010803" pitchFamily="18" charset="0"/>
              </a:rPr>
              <a:t>Connectivity: </a:t>
            </a:r>
            <a:r>
              <a:rPr lang="en-US" sz="2200" dirty="0">
                <a:latin typeface="Garamond" panose="02020404030301010803" pitchFamily="18" charset="0"/>
              </a:rPr>
              <a:t>If the system is connected to an unsecured network (open connections) then it comes in the reach of hackers.</a:t>
            </a:r>
          </a:p>
          <a:p>
            <a:pPr algn="just"/>
            <a:r>
              <a:rPr lang="en-US" sz="2200" b="1" dirty="0">
                <a:latin typeface="Garamond" panose="02020404030301010803" pitchFamily="18" charset="0"/>
              </a:rPr>
              <a:t>Complexity: </a:t>
            </a:r>
            <a:r>
              <a:rPr lang="en-US" sz="2200" dirty="0">
                <a:latin typeface="Garamond" panose="02020404030301010803" pitchFamily="18" charset="0"/>
              </a:rPr>
              <a:t>The security vulnerability rises in proportion to the complexity of a system. The more features a system has, the more chances of the system being attacked.</a:t>
            </a: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Causes </a:t>
            </a:r>
            <a:r>
              <a:rPr lang="en-US" altLang="en-US" sz="3000" b="1" dirty="0" smtClean="0">
                <a:solidFill>
                  <a:srgbClr val="FFFFFF"/>
                </a:solidFill>
                <a:latin typeface="Garamond" pitchFamily="18" charset="0"/>
                <a:sym typeface="Quattrocento Sans"/>
              </a:rPr>
              <a:t>of </a:t>
            </a:r>
            <a:r>
              <a:rPr lang="en-US" altLang="en-US" sz="3000" b="1" dirty="0">
                <a:solidFill>
                  <a:srgbClr val="FFFFFF"/>
                </a:solidFill>
                <a:latin typeface="Garamond" pitchFamily="18" charset="0"/>
                <a:sym typeface="Quattrocento Sans"/>
              </a:rPr>
              <a:t>Vulnerabilities</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176931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Autofit/>
          </a:bodyPr>
          <a:lstStyle/>
          <a:p>
            <a:pPr algn="just"/>
            <a:r>
              <a:rPr lang="en-US" sz="2200" b="1" dirty="0">
                <a:latin typeface="Garamond" panose="02020404030301010803" pitchFamily="18" charset="0"/>
              </a:rPr>
              <a:t>Passwords: </a:t>
            </a:r>
            <a:r>
              <a:rPr lang="en-US" sz="2200" dirty="0">
                <a:latin typeface="Garamond" panose="02020404030301010803" pitchFamily="18" charset="0"/>
              </a:rPr>
              <a:t>Passwords are used to prevent unauthorized access. They should be strong enough that no one can guess your password. Passwords should not be shared with anyone at any cost and passwords should be changed periodically. In spite of these instructions, at times people reveal their passwords to others, write them down somewhere and keep easy passwords that can be guessed.</a:t>
            </a:r>
          </a:p>
          <a:p>
            <a:pPr algn="just"/>
            <a:r>
              <a:rPr lang="en-US" sz="2200" b="1" dirty="0">
                <a:latin typeface="Garamond" panose="02020404030301010803" pitchFamily="18" charset="0"/>
              </a:rPr>
              <a:t>User Input: </a:t>
            </a:r>
            <a:r>
              <a:rPr lang="en-US" sz="2200" dirty="0">
                <a:latin typeface="Garamond" panose="02020404030301010803" pitchFamily="18" charset="0"/>
              </a:rPr>
              <a:t>You must have heard of SQL injection, buffer overflows, etc. The data received electronically through these methods can be used to attack the receiving system.</a:t>
            </a:r>
          </a:p>
          <a:p>
            <a:pPr algn="just"/>
            <a:r>
              <a:rPr lang="en-US" sz="2200" b="1" dirty="0">
                <a:latin typeface="Garamond" panose="02020404030301010803" pitchFamily="18" charset="0"/>
              </a:rPr>
              <a:t>Management:</a:t>
            </a:r>
            <a:r>
              <a:rPr lang="en-US" sz="2200" dirty="0">
                <a:latin typeface="Garamond" panose="02020404030301010803" pitchFamily="18" charset="0"/>
              </a:rPr>
              <a:t> Security is hard &amp; expensive to manage. Sometimes organizations lack behind in proper risk management and hence vulnerability gets induced in the system.</a:t>
            </a:r>
          </a:p>
          <a:p>
            <a:pPr algn="just"/>
            <a:r>
              <a:rPr lang="en-US" sz="2200" b="1" dirty="0">
                <a:latin typeface="Garamond" panose="02020404030301010803" pitchFamily="18" charset="0"/>
              </a:rPr>
              <a:t>Lack of training to staff</a:t>
            </a:r>
            <a:r>
              <a:rPr lang="en-US" sz="2200" dirty="0">
                <a:latin typeface="Garamond" panose="02020404030301010803" pitchFamily="18" charset="0"/>
              </a:rPr>
              <a:t>: This leads to human errors and other vulnerabilities.</a:t>
            </a:r>
          </a:p>
          <a:p>
            <a:pPr algn="just"/>
            <a:r>
              <a:rPr lang="en-US" sz="2200" b="1" dirty="0">
                <a:latin typeface="Garamond" panose="02020404030301010803" pitchFamily="18" charset="0"/>
              </a:rPr>
              <a:t>Communication</a:t>
            </a:r>
            <a:r>
              <a:rPr lang="en-US" sz="2200" dirty="0">
                <a:latin typeface="Garamond" panose="02020404030301010803" pitchFamily="18" charset="0"/>
              </a:rPr>
              <a:t>: Channels like mobile networks, internet, telephone opens up security theft scope.</a:t>
            </a: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Causes </a:t>
            </a:r>
            <a:r>
              <a:rPr lang="en-US" altLang="en-US" sz="3000" b="1" dirty="0" smtClean="0">
                <a:solidFill>
                  <a:srgbClr val="FFFFFF"/>
                </a:solidFill>
                <a:latin typeface="Garamond" pitchFamily="18" charset="0"/>
                <a:sym typeface="Quattrocento Sans"/>
              </a:rPr>
              <a:t>of </a:t>
            </a:r>
            <a:r>
              <a:rPr lang="en-US" altLang="en-US" sz="3000" b="1" dirty="0">
                <a:solidFill>
                  <a:srgbClr val="FFFFFF"/>
                </a:solidFill>
                <a:latin typeface="Garamond" pitchFamily="18" charset="0"/>
                <a:sym typeface="Quattrocento Sans"/>
              </a:rPr>
              <a:t>Vulnerabilities</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2930378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Autofit/>
          </a:bodyPr>
          <a:lstStyle/>
          <a:p>
            <a:pPr algn="just"/>
            <a:r>
              <a:rPr lang="en-US" sz="2400" dirty="0" smtClean="0">
                <a:latin typeface="Garamond" panose="02020404030301010803" pitchFamily="18" charset="0"/>
              </a:rPr>
              <a:t>Checking </a:t>
            </a:r>
            <a:r>
              <a:rPr lang="en-US" sz="2400" dirty="0">
                <a:latin typeface="Garamond" panose="02020404030301010803" pitchFamily="18" charset="0"/>
              </a:rPr>
              <a:t>the system </a:t>
            </a:r>
            <a:r>
              <a:rPr lang="en-US" sz="2400" dirty="0" smtClean="0">
                <a:latin typeface="Garamond" panose="02020404030301010803" pitchFamily="18" charset="0"/>
              </a:rPr>
              <a:t>f rom </a:t>
            </a:r>
            <a:r>
              <a:rPr lang="en-US" sz="2400" dirty="0">
                <a:latin typeface="Garamond" panose="02020404030301010803" pitchFamily="18" charset="0"/>
              </a:rPr>
              <a:t>the attacker’s perspective </a:t>
            </a:r>
            <a:r>
              <a:rPr lang="en-US" sz="2400" dirty="0" smtClean="0">
                <a:latin typeface="Garamond" panose="02020404030301010803" pitchFamily="18" charset="0"/>
              </a:rPr>
              <a:t>can reveal </a:t>
            </a:r>
            <a:r>
              <a:rPr lang="en-US" sz="2400" dirty="0">
                <a:latin typeface="Garamond" panose="02020404030301010803" pitchFamily="18" charset="0"/>
              </a:rPr>
              <a:t>serious security deficiencies</a:t>
            </a:r>
          </a:p>
          <a:p>
            <a:r>
              <a:rPr lang="en-US" sz="2400" dirty="0" smtClean="0">
                <a:latin typeface="Garamond" panose="02020404030301010803" pitchFamily="18" charset="0"/>
              </a:rPr>
              <a:t>The </a:t>
            </a:r>
            <a:r>
              <a:rPr lang="en-US" sz="2400" dirty="0">
                <a:latin typeface="Garamond" panose="02020404030301010803" pitchFamily="18" charset="0"/>
              </a:rPr>
              <a:t>«attacker» thinks like a real hacker (but not </a:t>
            </a:r>
            <a:r>
              <a:rPr lang="en-US" sz="2400" dirty="0" smtClean="0">
                <a:latin typeface="Garamond" panose="02020404030301010803" pitchFamily="18" charset="0"/>
              </a:rPr>
              <a:t>totally)</a:t>
            </a:r>
          </a:p>
          <a:p>
            <a:pPr lvl="1"/>
            <a:r>
              <a:rPr lang="en-US" sz="2400" dirty="0" smtClean="0">
                <a:latin typeface="Garamond" panose="02020404030301010803" pitchFamily="18" charset="0"/>
              </a:rPr>
              <a:t>Do </a:t>
            </a:r>
            <a:r>
              <a:rPr lang="en-US" sz="2400" dirty="0">
                <a:latin typeface="Garamond" panose="02020404030301010803" pitchFamily="18" charset="0"/>
              </a:rPr>
              <a:t>we use the same methodology as the real </a:t>
            </a:r>
            <a:r>
              <a:rPr lang="en-US" sz="2400" dirty="0" smtClean="0">
                <a:latin typeface="Garamond" panose="02020404030301010803" pitchFamily="18" charset="0"/>
              </a:rPr>
              <a:t>hackers?</a:t>
            </a:r>
          </a:p>
          <a:p>
            <a:pPr lvl="1"/>
            <a:r>
              <a:rPr lang="en-US" sz="2400" dirty="0" smtClean="0">
                <a:latin typeface="Garamond" panose="02020404030301010803" pitchFamily="18" charset="0"/>
              </a:rPr>
              <a:t>Do </a:t>
            </a:r>
            <a:r>
              <a:rPr lang="en-US" sz="2400" dirty="0">
                <a:latin typeface="Garamond" panose="02020404030301010803" pitchFamily="18" charset="0"/>
              </a:rPr>
              <a:t>we have the same </a:t>
            </a:r>
            <a:r>
              <a:rPr lang="en-US" sz="2400" dirty="0" smtClean="0">
                <a:latin typeface="Garamond" panose="02020404030301010803" pitchFamily="18" charset="0"/>
              </a:rPr>
              <a:t>goals?</a:t>
            </a:r>
          </a:p>
          <a:p>
            <a:pPr lvl="1"/>
            <a:r>
              <a:rPr lang="en-US" sz="2400" dirty="0" smtClean="0">
                <a:latin typeface="Garamond" panose="02020404030301010803" pitchFamily="18" charset="0"/>
              </a:rPr>
              <a:t>Do </a:t>
            </a:r>
            <a:r>
              <a:rPr lang="en-US" sz="2400" dirty="0">
                <a:latin typeface="Garamond" panose="02020404030301010803" pitchFamily="18" charset="0"/>
              </a:rPr>
              <a:t>we have to hide ourselves when ethically </a:t>
            </a:r>
            <a:r>
              <a:rPr lang="en-US" sz="2400" dirty="0" smtClean="0">
                <a:latin typeface="Garamond" panose="02020404030301010803" pitchFamily="18" charset="0"/>
              </a:rPr>
              <a:t>hacking?</a:t>
            </a:r>
          </a:p>
          <a:p>
            <a:pPr lvl="1"/>
            <a:r>
              <a:rPr lang="en-US" sz="2400" dirty="0" smtClean="0">
                <a:latin typeface="Garamond" panose="02020404030301010803" pitchFamily="18" charset="0"/>
              </a:rPr>
              <a:t>What </a:t>
            </a:r>
            <a:r>
              <a:rPr lang="en-US" sz="2400" dirty="0">
                <a:latin typeface="Garamond" panose="02020404030301010803" pitchFamily="18" charset="0"/>
              </a:rPr>
              <a:t>makes hacking </a:t>
            </a:r>
            <a:r>
              <a:rPr lang="en-US" sz="2400" dirty="0" smtClean="0">
                <a:latin typeface="Garamond" panose="02020404030301010803" pitchFamily="18" charset="0"/>
              </a:rPr>
              <a:t>ethical?</a:t>
            </a:r>
          </a:p>
          <a:p>
            <a:pPr lvl="1"/>
            <a:r>
              <a:rPr lang="en-US" sz="2400" dirty="0" smtClean="0">
                <a:latin typeface="Garamond" panose="02020404030301010803" pitchFamily="18" charset="0"/>
              </a:rPr>
              <a:t>What </a:t>
            </a:r>
            <a:r>
              <a:rPr lang="en-US" sz="2400" dirty="0">
                <a:latin typeface="Garamond" panose="02020404030301010803" pitchFamily="18" charset="0"/>
              </a:rPr>
              <a:t>is allowed and what is not?</a:t>
            </a:r>
          </a:p>
          <a:p>
            <a:pPr algn="just"/>
            <a:r>
              <a:rPr lang="en-US" sz="2400" dirty="0" smtClean="0">
                <a:latin typeface="Garamond" panose="02020404030301010803" pitchFamily="18" charset="0"/>
              </a:rPr>
              <a:t>The </a:t>
            </a:r>
            <a:r>
              <a:rPr lang="en-US" sz="2400" dirty="0">
                <a:latin typeface="Garamond" panose="02020404030301010803" pitchFamily="18" charset="0"/>
              </a:rPr>
              <a:t>system security cannot be guaranteed without </a:t>
            </a:r>
            <a:r>
              <a:rPr lang="en-US" sz="2400" dirty="0" smtClean="0">
                <a:latin typeface="Garamond" panose="02020404030301010803" pitchFamily="18" charset="0"/>
              </a:rPr>
              <a:t>deep and </a:t>
            </a:r>
            <a:r>
              <a:rPr lang="en-US" sz="2400" dirty="0">
                <a:latin typeface="Garamond" panose="02020404030301010803" pitchFamily="18" charset="0"/>
              </a:rPr>
              <a:t>regular penetration </a:t>
            </a:r>
            <a:r>
              <a:rPr lang="en-US" sz="2400" dirty="0" smtClean="0">
                <a:latin typeface="Garamond" panose="02020404030301010803" pitchFamily="18" charset="0"/>
              </a:rPr>
              <a:t>testing</a:t>
            </a:r>
          </a:p>
          <a:p>
            <a:pPr marL="0" indent="0">
              <a:buNone/>
            </a:pPr>
            <a:r>
              <a:rPr lang="en-US" sz="2400" dirty="0">
                <a:latin typeface="Garamond" panose="02020404030301010803" pitchFamily="18" charset="0"/>
              </a:rPr>
              <a:t>	Can</a:t>
            </a:r>
            <a:r>
              <a:rPr lang="en-US" sz="2400" dirty="0" smtClean="0">
                <a:latin typeface="Garamond" panose="02020404030301010803" pitchFamily="18" charset="0"/>
              </a:rPr>
              <a:t> </a:t>
            </a:r>
            <a:r>
              <a:rPr lang="en-US" sz="2400" dirty="0">
                <a:latin typeface="Garamond" panose="02020404030301010803" pitchFamily="18" charset="0"/>
              </a:rPr>
              <a:t>it be guaranteed with penetration testing? </a:t>
            </a:r>
            <a:r>
              <a:rPr lang="en-US" sz="2400" dirty="0" smtClean="0">
                <a:latin typeface="Garamond" panose="02020404030301010803" pitchFamily="18" charset="0"/>
              </a:rPr>
              <a:t>	Unfortunately not always </a:t>
            </a:r>
            <a:r>
              <a:rPr lang="en-US" sz="2400" dirty="0">
                <a:latin typeface="Garamond" panose="02020404030301010803" pitchFamily="18" charset="0"/>
              </a:rPr>
              <a:t>perfectly, the keyword is the </a:t>
            </a:r>
            <a:r>
              <a:rPr lang="en-US" sz="2400" dirty="0" smtClean="0">
                <a:latin typeface="Garamond" panose="02020404030301010803" pitchFamily="18" charset="0"/>
              </a:rPr>
              <a:t>	appropriate </a:t>
            </a:r>
            <a:r>
              <a:rPr lang="en-US" sz="2400" dirty="0">
                <a:latin typeface="Garamond" panose="02020404030301010803" pitchFamily="18" charset="0"/>
              </a:rPr>
              <a:t>mitigation</a:t>
            </a:r>
            <a:endParaRPr lang="en-US" sz="2000" dirty="0">
              <a:latin typeface="Garamond" panose="02020404030301010803" pitchFamily="18" charset="0"/>
            </a:endParaRPr>
          </a:p>
        </p:txBody>
      </p:sp>
      <p:sp>
        <p:nvSpPr>
          <p:cNvPr id="4" name="Shape 250"/>
          <p:cNvSpPr txBox="1">
            <a:spLocks noChangeArrowheads="1"/>
          </p:cNvSpPr>
          <p:nvPr/>
        </p:nvSpPr>
        <p:spPr bwMode="auto">
          <a:xfrm>
            <a:off x="0" y="0"/>
            <a:ext cx="9144000" cy="457200"/>
          </a:xfrm>
          <a:prstGeom prst="rect">
            <a:avLst/>
          </a:prstGeom>
          <a:solidFill>
            <a:srgbClr val="4A1DEF"/>
          </a:solidFill>
          <a:ln w="25400">
            <a:solidFill>
              <a:srgbClr val="385D8A"/>
            </a:solidFill>
            <a:miter lim="800000"/>
            <a:headEnd/>
            <a:tailEnd/>
          </a:ln>
        </p:spPr>
        <p:txBody>
          <a:bodyPr lIns="91425" tIns="45700" rIns="91425" bIns="45700"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Quattrocento Sans"/>
              <a:buNone/>
            </a:pPr>
            <a:r>
              <a:rPr lang="en-US" altLang="en-US" sz="3000" b="1" dirty="0">
                <a:solidFill>
                  <a:srgbClr val="FFFFFF"/>
                </a:solidFill>
                <a:latin typeface="Garamond" pitchFamily="18" charset="0"/>
                <a:sym typeface="Quattrocento Sans"/>
              </a:rPr>
              <a:t>Why ethical hacking is necessary at all?</a:t>
            </a:r>
          </a:p>
        </p:txBody>
      </p:sp>
      <p:sp>
        <p:nvSpPr>
          <p:cNvPr id="5" name="Shape 687"/>
          <p:cNvSpPr txBox="1">
            <a:spLocks noChangeArrowheads="1"/>
          </p:cNvSpPr>
          <p:nvPr/>
        </p:nvSpPr>
        <p:spPr bwMode="auto">
          <a:xfrm>
            <a:off x="0" y="6457950"/>
            <a:ext cx="9144000"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Clr>
                <a:srgbClr val="FFFFFF"/>
              </a:buClr>
              <a:buSzPct val="25000"/>
              <a:buFont typeface="Garamond" pitchFamily="18" charset="0"/>
              <a:buNone/>
            </a:pPr>
            <a:endParaRPr lang="en-US" altLang="en-US" sz="2000">
              <a:solidFill>
                <a:srgbClr val="FFFFFF"/>
              </a:solidFill>
              <a:latin typeface="Garamond" pitchFamily="18" charset="0"/>
              <a:sym typeface="Garamond" pitchFamily="18" charset="0"/>
            </a:endParaRPr>
          </a:p>
        </p:txBody>
      </p:sp>
    </p:spTree>
    <p:extLst>
      <p:ext uri="{BB962C8B-B14F-4D97-AF65-F5344CB8AC3E}">
        <p14:creationId xmlns:p14="http://schemas.microsoft.com/office/powerpoint/2010/main" val="3946561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1472</TotalTime>
  <Words>3315</Words>
  <Application>Microsoft Office PowerPoint</Application>
  <PresentationFormat>On-screen Show (4:3)</PresentationFormat>
  <Paragraphs>400</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Unit -8 Penetration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Information Assets and Threats</dc:title>
  <dc:creator>admin</dc:creator>
  <cp:lastModifiedBy>Windows User</cp:lastModifiedBy>
  <cp:revision>66</cp:revision>
  <dcterms:created xsi:type="dcterms:W3CDTF">2006-08-16T00:00:00Z</dcterms:created>
  <dcterms:modified xsi:type="dcterms:W3CDTF">2020-08-27T07:02:49Z</dcterms:modified>
</cp:coreProperties>
</file>