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59" r:id="rId5"/>
    <p:sldId id="273" r:id="rId6"/>
    <p:sldId id="265" r:id="rId7"/>
    <p:sldId id="260" r:id="rId8"/>
    <p:sldId id="264" r:id="rId9"/>
    <p:sldId id="263" r:id="rId10"/>
    <p:sldId id="262" r:id="rId11"/>
    <p:sldId id="274" r:id="rId12"/>
    <p:sldId id="275" r:id="rId13"/>
    <p:sldId id="276" r:id="rId14"/>
    <p:sldId id="261" r:id="rId15"/>
    <p:sldId id="266" r:id="rId16"/>
    <p:sldId id="267" r:id="rId17"/>
    <p:sldId id="277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3DB-B65C-4BC0-9B4D-F8698B132001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20B-5A31-4966-BCC0-57478586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3DB-B65C-4BC0-9B4D-F8698B132001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20B-5A31-4966-BCC0-57478586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3DB-B65C-4BC0-9B4D-F8698B132001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20B-5A31-4966-BCC0-57478586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3DB-B65C-4BC0-9B4D-F8698B132001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20B-5A31-4966-BCC0-57478586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3DB-B65C-4BC0-9B4D-F8698B132001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20B-5A31-4966-BCC0-57478586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3DB-B65C-4BC0-9B4D-F8698B132001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20B-5A31-4966-BCC0-57478586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3DB-B65C-4BC0-9B4D-F8698B132001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20B-5A31-4966-BCC0-57478586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3DB-B65C-4BC0-9B4D-F8698B132001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20B-5A31-4966-BCC0-57478586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3DB-B65C-4BC0-9B4D-F8698B132001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20B-5A31-4966-BCC0-57478586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3DB-B65C-4BC0-9B4D-F8698B132001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20B-5A31-4966-BCC0-57478586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FF3DB-B65C-4BC0-9B4D-F8698B132001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520B-5A31-4966-BCC0-57478586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FF3DB-B65C-4BC0-9B4D-F8698B132001}" type="datetimeFigureOut">
              <a:rPr lang="en-US" smtClean="0"/>
              <a:pPr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C520B-5A31-4966-BCC0-574785860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Software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231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609600"/>
            <a:ext cx="7924799" cy="563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Characteristics of Testable Software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04938"/>
            <a:ext cx="9144000" cy="4114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1800" smtClean="0">
                <a:solidFill>
                  <a:srgbClr val="FF0000"/>
                </a:solidFill>
              </a:rPr>
              <a:t>Operable</a:t>
            </a:r>
          </a:p>
          <a:p>
            <a:pPr lvl="1" eaLnBrk="1" hangingPunct="1"/>
            <a:r>
              <a:rPr lang="en-US" sz="1600" smtClean="0"/>
              <a:t>The better it works (i.e., better quality), the easier it is to test</a:t>
            </a:r>
          </a:p>
          <a:p>
            <a:pPr eaLnBrk="1" hangingPunct="1"/>
            <a:r>
              <a:rPr lang="en-US" sz="1800" smtClean="0">
                <a:solidFill>
                  <a:srgbClr val="FF0000"/>
                </a:solidFill>
              </a:rPr>
              <a:t>Observable</a:t>
            </a:r>
          </a:p>
          <a:p>
            <a:pPr lvl="1" eaLnBrk="1" hangingPunct="1"/>
            <a:r>
              <a:rPr lang="en-US" sz="1600" smtClean="0"/>
              <a:t>Incorrect output is easily identified; internal errors are automatically detected</a:t>
            </a:r>
          </a:p>
          <a:p>
            <a:pPr eaLnBrk="1" hangingPunct="1"/>
            <a:r>
              <a:rPr lang="en-US" sz="1800" smtClean="0">
                <a:solidFill>
                  <a:srgbClr val="FF0000"/>
                </a:solidFill>
              </a:rPr>
              <a:t>Controllable</a:t>
            </a:r>
          </a:p>
          <a:p>
            <a:pPr lvl="1" eaLnBrk="1" hangingPunct="1"/>
            <a:r>
              <a:rPr lang="en-US" sz="1600" smtClean="0"/>
              <a:t>The states and variables of the software can be controlled directly by the tester</a:t>
            </a:r>
          </a:p>
          <a:p>
            <a:pPr eaLnBrk="1" hangingPunct="1"/>
            <a:r>
              <a:rPr lang="en-US" sz="1800" smtClean="0">
                <a:solidFill>
                  <a:srgbClr val="FF0000"/>
                </a:solidFill>
              </a:rPr>
              <a:t>Decomposable</a:t>
            </a:r>
          </a:p>
          <a:p>
            <a:pPr lvl="1" eaLnBrk="1" hangingPunct="1"/>
            <a:r>
              <a:rPr lang="en-US" sz="1600" smtClean="0"/>
              <a:t>The software is built from independent modules that can be tested independently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Simple</a:t>
            </a:r>
          </a:p>
          <a:p>
            <a:pPr lvl="1" eaLnBrk="1" hangingPunct="1"/>
            <a:r>
              <a:rPr lang="en-US" sz="1800" smtClean="0"/>
              <a:t>The program should exhibit functional, structural, and code simplicity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Stable</a:t>
            </a:r>
          </a:p>
          <a:p>
            <a:pPr lvl="1" eaLnBrk="1" hangingPunct="1"/>
            <a:r>
              <a:rPr lang="en-US" sz="1800" smtClean="0"/>
              <a:t>Changes to the software during testing are infrequent and do not invalidate existing tests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Understandable</a:t>
            </a:r>
          </a:p>
          <a:p>
            <a:pPr lvl="1" eaLnBrk="1" hangingPunct="1"/>
            <a:r>
              <a:rPr lang="en-US" sz="1800" smtClean="0"/>
              <a:t>The architectural design is well understood; documentation is available and organized</a:t>
            </a:r>
          </a:p>
          <a:p>
            <a:pPr lvl="1" eaLnBrk="1" hangingPunct="1"/>
            <a:endParaRPr lang="en-US" sz="1600" smtClean="0"/>
          </a:p>
          <a:p>
            <a:pPr eaLnBrk="1" hangingPunct="1"/>
            <a:endParaRPr lang="en-US" sz="1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Test Characteristics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57400"/>
            <a:ext cx="9144000" cy="4114800"/>
          </a:xfrm>
        </p:spPr>
        <p:txBody>
          <a:bodyPr/>
          <a:lstStyle/>
          <a:p>
            <a:pPr eaLnBrk="1" hangingPunct="1"/>
            <a:r>
              <a:rPr lang="en-US" sz="2000" smtClean="0"/>
              <a:t>A good test has a </a:t>
            </a:r>
            <a:r>
              <a:rPr lang="en-US" sz="2000" smtClean="0">
                <a:solidFill>
                  <a:srgbClr val="FF0000"/>
                </a:solidFill>
              </a:rPr>
              <a:t>high probability of finding an error</a:t>
            </a:r>
          </a:p>
          <a:p>
            <a:pPr lvl="1" eaLnBrk="1" hangingPunct="1"/>
            <a:r>
              <a:rPr lang="en-US" sz="1800" smtClean="0"/>
              <a:t>The tester must understand the software and how it might fail</a:t>
            </a:r>
          </a:p>
          <a:p>
            <a:pPr eaLnBrk="1" hangingPunct="1"/>
            <a:r>
              <a:rPr lang="en-US" sz="2000" smtClean="0"/>
              <a:t>A good test is </a:t>
            </a:r>
            <a:r>
              <a:rPr lang="en-US" sz="2000" smtClean="0">
                <a:solidFill>
                  <a:srgbClr val="FF0000"/>
                </a:solidFill>
              </a:rPr>
              <a:t>not redundant</a:t>
            </a:r>
          </a:p>
          <a:p>
            <a:pPr lvl="1" eaLnBrk="1" hangingPunct="1"/>
            <a:r>
              <a:rPr lang="en-US" sz="1800" smtClean="0"/>
              <a:t>Testing time is limited; one test should not serve the same purpose as another test</a:t>
            </a:r>
          </a:p>
          <a:p>
            <a:pPr eaLnBrk="1" hangingPunct="1"/>
            <a:r>
              <a:rPr lang="en-US" sz="2000" smtClean="0"/>
              <a:t>A good test should be </a:t>
            </a:r>
            <a:r>
              <a:rPr lang="en-US" sz="2000" smtClean="0">
                <a:solidFill>
                  <a:srgbClr val="FF0000"/>
                </a:solidFill>
              </a:rPr>
              <a:t>“best of breed”</a:t>
            </a:r>
          </a:p>
          <a:p>
            <a:pPr lvl="1" eaLnBrk="1" hangingPunct="1"/>
            <a:r>
              <a:rPr lang="en-US" sz="1800" smtClean="0"/>
              <a:t>Tests that have the highest likelihood of uncovering a whole class of errors should be used</a:t>
            </a:r>
          </a:p>
          <a:p>
            <a:pPr eaLnBrk="1" hangingPunct="1"/>
            <a:r>
              <a:rPr lang="en-US" sz="2000" smtClean="0"/>
              <a:t>A good test should be </a:t>
            </a:r>
            <a:r>
              <a:rPr lang="en-US" sz="2000" smtClean="0">
                <a:solidFill>
                  <a:srgbClr val="FF0000"/>
                </a:solidFill>
              </a:rPr>
              <a:t>neither too simple nor too complex</a:t>
            </a:r>
          </a:p>
          <a:p>
            <a:pPr lvl="1" eaLnBrk="1" hangingPunct="1"/>
            <a:r>
              <a:rPr lang="en-US" sz="1800" smtClean="0"/>
              <a:t>Each test should be executed separately; combining a series of tests could cause side effects and mask certain errors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>
                <a:latin typeface="Arial" pitchFamily="34" charset="0"/>
              </a:rPr>
              <a:t>General Characteristics of Strategic Testing</a:t>
            </a:r>
            <a:endParaRPr lang="en-US" sz="3200" smtClean="0">
              <a:latin typeface="Arial" pitchFamily="34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To perform effective testing, a software team should conduct effective formal technical reviews</a:t>
            </a:r>
          </a:p>
          <a:p>
            <a:pPr eaLnBrk="1" hangingPunct="1"/>
            <a:r>
              <a:rPr lang="en-US" sz="2000" smtClean="0"/>
              <a:t>Testing begins at the component level and work outward toward the integration of the entire computer-based system</a:t>
            </a:r>
          </a:p>
          <a:p>
            <a:pPr eaLnBrk="1" hangingPunct="1"/>
            <a:r>
              <a:rPr lang="en-US" sz="2000" smtClean="0"/>
              <a:t>Different testing techniques are appropriate at different points in time</a:t>
            </a:r>
          </a:p>
          <a:p>
            <a:pPr eaLnBrk="1" hangingPunct="1"/>
            <a:r>
              <a:rPr lang="en-US" sz="2000" smtClean="0"/>
              <a:t>Testing is conducted by the developer of the software and (for large projects) by an independent test group</a:t>
            </a:r>
          </a:p>
          <a:p>
            <a:pPr eaLnBrk="1" hangingPunct="1"/>
            <a:r>
              <a:rPr lang="en-US" sz="2000" smtClean="0"/>
              <a:t>Testing and debugging are different activities, but debugging must be accommodated in any testing strategy </a:t>
            </a:r>
          </a:p>
          <a:p>
            <a:pPr eaLnBrk="1" hangingPunct="1"/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oftware-testi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93778"/>
            <a:ext cx="9144000" cy="6270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-research-study-on-importance-of-testing-and-quality-assurance-in-software-development-life-cycle-sdlc-models-quality-assurance-for-product-development-using-agile-a-software-quality-framework-for-mobile-a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457200"/>
            <a:ext cx="8001000" cy="6019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DL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609600"/>
            <a:ext cx="6172200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8"/>
            <a:ext cx="6870700" cy="1412875"/>
          </a:xfrm>
        </p:spPr>
        <p:txBody>
          <a:bodyPr/>
          <a:lstStyle/>
          <a:p>
            <a:pPr eaLnBrk="1" hangingPunct="1"/>
            <a:r>
              <a:rPr lang="en-US" sz="3600" smtClean="0"/>
              <a:t>Levels of Testing</a:t>
            </a:r>
          </a:p>
        </p:txBody>
      </p:sp>
      <p:pic>
        <p:nvPicPr>
          <p:cNvPr id="15363" name="Picture 5" descr="testing leve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4343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7" descr="https://sqtc.files.wordpress.com/2011/12/validation-levels-of-testing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514600"/>
            <a:ext cx="4572000" cy="252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533400"/>
            <a:ext cx="8229600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“Testing is the process of executing a program with the intention of finding errors.” – Myers</a:t>
            </a:r>
          </a:p>
          <a:p>
            <a:pPr algn="just"/>
            <a:r>
              <a:rPr lang="en-US" dirty="0" smtClean="0"/>
              <a:t>“Testing can show the presence of bugs but never their absence.” – </a:t>
            </a:r>
            <a:r>
              <a:rPr lang="en-US" dirty="0" err="1" smtClean="0"/>
              <a:t>Dijkstra</a:t>
            </a:r>
            <a:endParaRPr lang="en-US" dirty="0" smtClean="0"/>
          </a:p>
          <a:p>
            <a:pPr algn="just"/>
            <a:r>
              <a:rPr lang="en-US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Testing is the process of exercising a program with the specific intent of finding errors prior to delivery to the end user.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history of tes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609600"/>
            <a:ext cx="7924800" cy="579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fld id="{B7A8F299-A127-4B32-B67B-98C693041D90}" type="slidenum">
              <a:rPr lang="en-US"/>
              <a:pPr/>
              <a:t>5</a:t>
            </a:fld>
            <a:endParaRPr lang="en-US"/>
          </a:p>
        </p:txBody>
      </p:sp>
      <p:sp>
        <p:nvSpPr>
          <p:cNvPr id="81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08100" y="795338"/>
            <a:ext cx="6418263" cy="257175"/>
          </a:xfrm>
        </p:spPr>
        <p:txBody>
          <a:bodyPr lIns="90487" tIns="44450" rIns="90487" bIns="44450">
            <a:normAutofit fontScale="90000"/>
          </a:bodyPr>
          <a:lstStyle/>
          <a:p>
            <a:pPr eaLnBrk="1" hangingPunct="1"/>
            <a:r>
              <a:rPr lang="en-US" sz="4400" smtClean="0"/>
              <a:t>Who Tests the Software?</a:t>
            </a:r>
          </a:p>
        </p:txBody>
      </p:sp>
      <p:sp>
        <p:nvSpPr>
          <p:cNvPr id="832515" name="Rectangle 3"/>
          <p:cNvSpPr>
            <a:spLocks noChangeArrowheads="1"/>
          </p:cNvSpPr>
          <p:nvPr/>
        </p:nvSpPr>
        <p:spPr bwMode="auto">
          <a:xfrm>
            <a:off x="1624013" y="3567113"/>
            <a:ext cx="15367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developer</a:t>
            </a:r>
          </a:p>
        </p:txBody>
      </p:sp>
      <p:sp>
        <p:nvSpPr>
          <p:cNvPr id="832516" name="Rectangle 4"/>
          <p:cNvSpPr>
            <a:spLocks noChangeArrowheads="1"/>
          </p:cNvSpPr>
          <p:nvPr/>
        </p:nvSpPr>
        <p:spPr bwMode="auto">
          <a:xfrm>
            <a:off x="4710113" y="3579813"/>
            <a:ext cx="273526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independent tester</a:t>
            </a:r>
          </a:p>
        </p:txBody>
      </p:sp>
      <p:sp>
        <p:nvSpPr>
          <p:cNvPr id="832517" name="Rectangle 5"/>
          <p:cNvSpPr>
            <a:spLocks noChangeArrowheads="1"/>
          </p:cNvSpPr>
          <p:nvPr/>
        </p:nvSpPr>
        <p:spPr bwMode="auto">
          <a:xfrm>
            <a:off x="1090613" y="4105275"/>
            <a:ext cx="27352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Understands the system </a:t>
            </a: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2518" name="Rectangle 6"/>
          <p:cNvSpPr>
            <a:spLocks noChangeArrowheads="1"/>
          </p:cNvSpPr>
          <p:nvPr/>
        </p:nvSpPr>
        <p:spPr bwMode="auto">
          <a:xfrm>
            <a:off x="506413" y="4473575"/>
            <a:ext cx="1825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2519" name="Rectangle 7"/>
          <p:cNvSpPr>
            <a:spLocks noChangeArrowheads="1"/>
          </p:cNvSpPr>
          <p:nvPr/>
        </p:nvSpPr>
        <p:spPr bwMode="auto">
          <a:xfrm>
            <a:off x="1103313" y="4448175"/>
            <a:ext cx="223202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but, will test "gently"</a:t>
            </a: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2520" name="Rectangle 8"/>
          <p:cNvSpPr>
            <a:spLocks noChangeArrowheads="1"/>
          </p:cNvSpPr>
          <p:nvPr/>
        </p:nvSpPr>
        <p:spPr bwMode="auto">
          <a:xfrm>
            <a:off x="506413" y="5108575"/>
            <a:ext cx="1825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2521" name="Rectangle 9"/>
          <p:cNvSpPr>
            <a:spLocks noChangeArrowheads="1"/>
          </p:cNvSpPr>
          <p:nvPr/>
        </p:nvSpPr>
        <p:spPr bwMode="auto">
          <a:xfrm>
            <a:off x="1103313" y="4765675"/>
            <a:ext cx="2886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and, is driven by "</a:t>
            </a:r>
            <a:r>
              <a:rPr lang="en-US" i="1">
                <a:solidFill>
                  <a:srgbClr val="D7FA7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delivery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</a:p>
        </p:txBody>
      </p:sp>
      <p:sp>
        <p:nvSpPr>
          <p:cNvPr id="832522" name="Rectangle 10"/>
          <p:cNvSpPr>
            <a:spLocks noChangeArrowheads="1"/>
          </p:cNvSpPr>
          <p:nvPr/>
        </p:nvSpPr>
        <p:spPr bwMode="auto">
          <a:xfrm>
            <a:off x="4773613" y="4156075"/>
            <a:ext cx="3144837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Must learn about the system,</a:t>
            </a: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2523" name="Rectangle 11"/>
          <p:cNvSpPr>
            <a:spLocks noChangeArrowheads="1"/>
          </p:cNvSpPr>
          <p:nvPr/>
        </p:nvSpPr>
        <p:spPr bwMode="auto">
          <a:xfrm>
            <a:off x="4773613" y="4473575"/>
            <a:ext cx="1825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2524" name="Rectangle 12"/>
          <p:cNvSpPr>
            <a:spLocks noChangeArrowheads="1"/>
          </p:cNvSpPr>
          <p:nvPr/>
        </p:nvSpPr>
        <p:spPr bwMode="auto">
          <a:xfrm>
            <a:off x="4786313" y="4448175"/>
            <a:ext cx="30083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but, will attempt to </a:t>
            </a:r>
            <a:r>
              <a:rPr lang="en-US">
                <a:solidFill>
                  <a:srgbClr val="D1039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</a:rPr>
              <a:t>break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it</a:t>
            </a: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2525" name="Rectangle 13"/>
          <p:cNvSpPr>
            <a:spLocks noChangeArrowheads="1"/>
          </p:cNvSpPr>
          <p:nvPr/>
        </p:nvSpPr>
        <p:spPr bwMode="auto">
          <a:xfrm>
            <a:off x="4443413" y="5108575"/>
            <a:ext cx="18256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32526" name="Rectangle 14"/>
          <p:cNvSpPr>
            <a:spLocks noChangeArrowheads="1"/>
          </p:cNvSpPr>
          <p:nvPr/>
        </p:nvSpPr>
        <p:spPr bwMode="auto">
          <a:xfrm>
            <a:off x="4799013" y="4752975"/>
            <a:ext cx="2668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and, is driven by </a:t>
            </a:r>
            <a:r>
              <a:rPr lang="en-US" sz="2000" i="1">
                <a:solidFill>
                  <a:srgbClr val="96E3F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quality</a:t>
            </a:r>
          </a:p>
        </p:txBody>
      </p:sp>
      <p:pic>
        <p:nvPicPr>
          <p:cNvPr id="8208" name="Picture 1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4138" y="1560513"/>
            <a:ext cx="2120900" cy="1987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8209" name="Picture 16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2888" y="1673225"/>
            <a:ext cx="2019300" cy="18637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81000"/>
            <a:ext cx="8153399" cy="6095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go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1" y="609600"/>
            <a:ext cx="8001000" cy="5638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indmap-Brain-Illustration-Facebook-and-Twitter-Photo-Banner-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04800"/>
            <a:ext cx="9144000" cy="6324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_l_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33400"/>
            <a:ext cx="9144000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397</Words>
  <Application>Microsoft Office PowerPoint</Application>
  <PresentationFormat>On-screen Show (4:3)</PresentationFormat>
  <Paragraphs>47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Advanced Software Testing</vt:lpstr>
      <vt:lpstr>PowerPoint Presentation</vt:lpstr>
      <vt:lpstr>Testing</vt:lpstr>
      <vt:lpstr>PowerPoint Presentation</vt:lpstr>
      <vt:lpstr>Who Tests the Software?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Characteristics of Testable Software</vt:lpstr>
      <vt:lpstr>Test Characteristics</vt:lpstr>
      <vt:lpstr>General Characteristics of Strategic Testing</vt:lpstr>
      <vt:lpstr>PowerPoint Presentation</vt:lpstr>
      <vt:lpstr>PowerPoint Presentation</vt:lpstr>
      <vt:lpstr>PowerPoint Presentation</vt:lpstr>
      <vt:lpstr>Levels of Testing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VITCC</dc:creator>
  <cp:lastModifiedBy>Windows User</cp:lastModifiedBy>
  <cp:revision>7</cp:revision>
  <dcterms:created xsi:type="dcterms:W3CDTF">2016-05-30T01:09:41Z</dcterms:created>
  <dcterms:modified xsi:type="dcterms:W3CDTF">2018-12-07T04:12:34Z</dcterms:modified>
</cp:coreProperties>
</file>