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6" r:id="rId18"/>
    <p:sldId id="287" r:id="rId19"/>
    <p:sldId id="288" r:id="rId20"/>
    <p:sldId id="272" r:id="rId21"/>
    <p:sldId id="273" r:id="rId22"/>
    <p:sldId id="274" r:id="rId23"/>
    <p:sldId id="275" r:id="rId24"/>
    <p:sldId id="276" r:id="rId25"/>
    <p:sldId id="277" r:id="rId26"/>
    <p:sldId id="299" r:id="rId27"/>
    <p:sldId id="278" r:id="rId28"/>
    <p:sldId id="279" r:id="rId29"/>
    <p:sldId id="280" r:id="rId30"/>
    <p:sldId id="301" r:id="rId31"/>
    <p:sldId id="302" r:id="rId32"/>
    <p:sldId id="281" r:id="rId33"/>
    <p:sldId id="303" r:id="rId34"/>
    <p:sldId id="282" r:id="rId35"/>
    <p:sldId id="283" r:id="rId36"/>
    <p:sldId id="284" r:id="rId37"/>
    <p:sldId id="285" r:id="rId38"/>
    <p:sldId id="289" r:id="rId39"/>
    <p:sldId id="297" r:id="rId40"/>
    <p:sldId id="296" r:id="rId41"/>
    <p:sldId id="300"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528890-A5B0-4A83-86DD-458C42C9CFA2}" type="datetimeFigureOut">
              <a:rPr lang="en-US" smtClean="0"/>
              <a:pPr/>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16150-9FDC-4960-AE60-F63049BE9EE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528890-A5B0-4A83-86DD-458C42C9CFA2}" type="datetimeFigureOut">
              <a:rPr lang="en-US" smtClean="0"/>
              <a:pPr/>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16150-9FDC-4960-AE60-F63049BE9EE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528890-A5B0-4A83-86DD-458C42C9CFA2}" type="datetimeFigureOut">
              <a:rPr lang="en-US" smtClean="0"/>
              <a:pPr/>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16150-9FDC-4960-AE60-F63049BE9EE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528890-A5B0-4A83-86DD-458C42C9CFA2}" type="datetimeFigureOut">
              <a:rPr lang="en-US" smtClean="0"/>
              <a:pPr/>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16150-9FDC-4960-AE60-F63049BE9EE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528890-A5B0-4A83-86DD-458C42C9CFA2}" type="datetimeFigureOut">
              <a:rPr lang="en-US" smtClean="0"/>
              <a:pPr/>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16150-9FDC-4960-AE60-F63049BE9EE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528890-A5B0-4A83-86DD-458C42C9CFA2}" type="datetimeFigureOut">
              <a:rPr lang="en-US" smtClean="0"/>
              <a:pPr/>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16150-9FDC-4960-AE60-F63049BE9EE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528890-A5B0-4A83-86DD-458C42C9CFA2}" type="datetimeFigureOut">
              <a:rPr lang="en-US" smtClean="0"/>
              <a:pPr/>
              <a:t>10/23/2018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216150-9FDC-4960-AE60-F63049BE9EE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528890-A5B0-4A83-86DD-458C42C9CFA2}" type="datetimeFigureOut">
              <a:rPr lang="en-US" smtClean="0"/>
              <a:pPr/>
              <a:t>10/23/2018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216150-9FDC-4960-AE60-F63049BE9EE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528890-A5B0-4A83-86DD-458C42C9CFA2}" type="datetimeFigureOut">
              <a:rPr lang="en-US" smtClean="0"/>
              <a:pPr/>
              <a:t>10/23/2018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216150-9FDC-4960-AE60-F63049BE9EE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528890-A5B0-4A83-86DD-458C42C9CFA2}" type="datetimeFigureOut">
              <a:rPr lang="en-US" smtClean="0"/>
              <a:pPr/>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16150-9FDC-4960-AE60-F63049BE9EE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528890-A5B0-4A83-86DD-458C42C9CFA2}" type="datetimeFigureOut">
              <a:rPr lang="en-US" smtClean="0"/>
              <a:pPr/>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16150-9FDC-4960-AE60-F63049BE9EE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528890-A5B0-4A83-86DD-458C42C9CFA2}" type="datetimeFigureOut">
              <a:rPr lang="en-US" smtClean="0"/>
              <a:pPr/>
              <a:t>10/23/2018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216150-9FDC-4960-AE60-F63049BE9EE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a:t>
            </a:r>
            <a:r>
              <a:rPr lang="en-US" dirty="0" smtClean="0"/>
              <a:t>Testing</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Automation testing, which is also known as Test Automation, is when the tester writes scripts and uses another software to test the product. </a:t>
            </a:r>
            <a:endParaRPr lang="en-US" dirty="0" smtClean="0"/>
          </a:p>
          <a:p>
            <a:r>
              <a:rPr lang="en-US" dirty="0" smtClean="0"/>
              <a:t>This </a:t>
            </a:r>
            <a:r>
              <a:rPr lang="en-US" dirty="0"/>
              <a:t>process involves automation of a manual process. Automation Testing is used to re-run the test scenarios that were performed manually, quickly, and repeatedly.</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dirty="0"/>
              <a:t>Apart from regression testing, automation testing is also used to test the application from load, performance, and stress point of view. </a:t>
            </a:r>
            <a:endParaRPr lang="en-US" dirty="0" smtClean="0"/>
          </a:p>
          <a:p>
            <a:pPr algn="just"/>
            <a:r>
              <a:rPr lang="en-US" dirty="0" smtClean="0"/>
              <a:t>It </a:t>
            </a:r>
            <a:r>
              <a:rPr lang="en-US" dirty="0"/>
              <a:t>increases the test coverage, improves accuracy, and saves time and money in comparison to manual testing.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Automate</a:t>
            </a:r>
            <a:r>
              <a:rPr lang="en-US" dirty="0" smtClean="0"/>
              <a:t>?</a:t>
            </a:r>
            <a:endParaRPr lang="en-US" dirty="0"/>
          </a:p>
        </p:txBody>
      </p:sp>
      <p:sp>
        <p:nvSpPr>
          <p:cNvPr id="3" name="Content Placeholder 2"/>
          <p:cNvSpPr>
            <a:spLocks noGrp="1"/>
          </p:cNvSpPr>
          <p:nvPr>
            <p:ph idx="1"/>
          </p:nvPr>
        </p:nvSpPr>
        <p:spPr/>
        <p:txBody>
          <a:bodyPr>
            <a:normAutofit fontScale="92500"/>
          </a:bodyPr>
          <a:lstStyle/>
          <a:p>
            <a:pPr algn="just"/>
            <a:r>
              <a:rPr lang="en-US" dirty="0"/>
              <a:t>It is not possible to automate everything in a software. The areas at which a user can make transactions such as the login form or registration forms, any area where large number of users can access the software simultaneously should be automated.</a:t>
            </a:r>
          </a:p>
          <a:p>
            <a:pPr algn="just"/>
            <a:r>
              <a:rPr lang="en-US" dirty="0"/>
              <a:t>Furthermore, all GUI items, connections with databases, field validations, etc. can be efficiently tested by automating the manual process.</a:t>
            </a:r>
          </a:p>
          <a:p>
            <a:pPr algn="just"/>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When to Automate</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a:t>Test Automation should be used by considering the following aspects of a software:</a:t>
            </a:r>
          </a:p>
          <a:p>
            <a:r>
              <a:rPr lang="en-US" dirty="0"/>
              <a:t>Large and critical projects</a:t>
            </a:r>
          </a:p>
          <a:p>
            <a:r>
              <a:rPr lang="en-US" dirty="0"/>
              <a:t>Projects that require testing the same areas frequently</a:t>
            </a:r>
          </a:p>
          <a:p>
            <a:r>
              <a:rPr lang="en-US" dirty="0"/>
              <a:t>Requirements not changing frequently</a:t>
            </a:r>
          </a:p>
          <a:p>
            <a:r>
              <a:rPr lang="en-US" dirty="0"/>
              <a:t>Accessing the application for load and performance with many virtual users</a:t>
            </a:r>
          </a:p>
          <a:p>
            <a:r>
              <a:rPr lang="en-US" dirty="0"/>
              <a:t>Stable software with respect to manual testing</a:t>
            </a:r>
          </a:p>
          <a:p>
            <a:r>
              <a:rPr lang="en-US" dirty="0"/>
              <a:t>Availability of time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Automate</a:t>
            </a:r>
            <a:r>
              <a:rPr lang="en-US" dirty="0" smtClean="0"/>
              <a:t>?</a:t>
            </a:r>
            <a:endParaRPr lang="en-US" dirty="0"/>
          </a:p>
        </p:txBody>
      </p:sp>
      <p:sp>
        <p:nvSpPr>
          <p:cNvPr id="3" name="Content Placeholder 2"/>
          <p:cNvSpPr>
            <a:spLocks noGrp="1"/>
          </p:cNvSpPr>
          <p:nvPr>
            <p:ph idx="1"/>
          </p:nvPr>
        </p:nvSpPr>
        <p:spPr/>
        <p:txBody>
          <a:bodyPr>
            <a:normAutofit fontScale="92500"/>
          </a:bodyPr>
          <a:lstStyle/>
          <a:p>
            <a:r>
              <a:rPr lang="en-US" dirty="0"/>
              <a:t>Identifying areas within a software for automation</a:t>
            </a:r>
          </a:p>
          <a:p>
            <a:r>
              <a:rPr lang="en-US" dirty="0"/>
              <a:t>Selection of appropriate tool for test automation</a:t>
            </a:r>
          </a:p>
          <a:p>
            <a:r>
              <a:rPr lang="en-US" dirty="0"/>
              <a:t>Writing test scripts</a:t>
            </a:r>
          </a:p>
          <a:p>
            <a:r>
              <a:rPr lang="en-US" dirty="0"/>
              <a:t>Development of test suits</a:t>
            </a:r>
          </a:p>
          <a:p>
            <a:r>
              <a:rPr lang="en-US" dirty="0"/>
              <a:t>Execution of scripts</a:t>
            </a:r>
          </a:p>
          <a:p>
            <a:r>
              <a:rPr lang="en-US" dirty="0"/>
              <a:t>Create result reports</a:t>
            </a:r>
          </a:p>
          <a:p>
            <a:r>
              <a:rPr lang="en-US" dirty="0"/>
              <a:t>Identify any potential bug or performance issues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Software Testing Tools</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HP Quick Test Professional</a:t>
            </a:r>
          </a:p>
          <a:p>
            <a:r>
              <a:rPr lang="en-US" dirty="0"/>
              <a:t>Selenium</a:t>
            </a:r>
          </a:p>
          <a:p>
            <a:r>
              <a:rPr lang="en-US" dirty="0"/>
              <a:t>IBM Rational Functional </a:t>
            </a:r>
            <a:r>
              <a:rPr lang="en-US" dirty="0" smtClean="0"/>
              <a:t>Tester</a:t>
            </a:r>
          </a:p>
          <a:p>
            <a:r>
              <a:rPr lang="en-US" dirty="0" smtClean="0"/>
              <a:t>IBM Rational Performance Tester</a:t>
            </a:r>
            <a:endParaRPr lang="en-US" dirty="0"/>
          </a:p>
          <a:p>
            <a:r>
              <a:rPr lang="en-US" dirty="0" err="1"/>
              <a:t>SilkTest</a:t>
            </a:r>
            <a:endParaRPr lang="en-US" dirty="0"/>
          </a:p>
          <a:p>
            <a:r>
              <a:rPr lang="en-US" dirty="0" err="1"/>
              <a:t>TestComplete</a:t>
            </a:r>
            <a:endParaRPr lang="en-US" dirty="0"/>
          </a:p>
          <a:p>
            <a:r>
              <a:rPr lang="en-US" dirty="0"/>
              <a:t>Testing Anywhere</a:t>
            </a:r>
          </a:p>
          <a:p>
            <a:r>
              <a:rPr lang="en-US" dirty="0" err="1"/>
              <a:t>WinRunner</a:t>
            </a:r>
            <a:endParaRPr lang="en-US" dirty="0"/>
          </a:p>
          <a:p>
            <a:r>
              <a:rPr lang="en-US" dirty="0"/>
              <a:t>LoadRunner</a:t>
            </a:r>
          </a:p>
          <a:p>
            <a:r>
              <a:rPr lang="en-US" dirty="0"/>
              <a:t>Visual Studio Test </a:t>
            </a:r>
            <a:r>
              <a:rPr lang="en-US" dirty="0" smtClean="0"/>
              <a:t>Professional</a:t>
            </a:r>
          </a:p>
          <a:p>
            <a:r>
              <a:rPr lang="en-US" dirty="0" err="1" smtClean="0"/>
              <a:t>Junit</a:t>
            </a:r>
            <a:endParaRPr lang="en-US" dirty="0" smtClean="0"/>
          </a:p>
          <a:p>
            <a:r>
              <a:rPr lang="en-US" dirty="0" err="1" smtClean="0"/>
              <a:t>SoapUI</a:t>
            </a:r>
            <a:endParaRPr lang="en-US" dirty="0"/>
          </a:p>
          <a:p>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Techniques</a:t>
            </a:r>
            <a:endParaRPr lang="en-US" dirty="0"/>
          </a:p>
        </p:txBody>
      </p:sp>
      <p:sp>
        <p:nvSpPr>
          <p:cNvPr id="3" name="Content Placeholder 2"/>
          <p:cNvSpPr>
            <a:spLocks noGrp="1"/>
          </p:cNvSpPr>
          <p:nvPr>
            <p:ph idx="1"/>
          </p:nvPr>
        </p:nvSpPr>
        <p:spPr/>
        <p:txBody>
          <a:bodyPr/>
          <a:lstStyle/>
          <a:p>
            <a:r>
              <a:rPr lang="en-US" dirty="0"/>
              <a:t>Black-Box Testing</a:t>
            </a:r>
          </a:p>
          <a:p>
            <a:pPr lvl="2" algn="just"/>
            <a:r>
              <a:rPr lang="en-US" dirty="0"/>
              <a:t>The technique of testing without having any knowledge of the interior workings of the application is called black-box testing</a:t>
            </a:r>
            <a:r>
              <a:rPr lang="en-US" dirty="0" smtClean="0"/>
              <a:t>.</a:t>
            </a:r>
          </a:p>
          <a:p>
            <a:pPr lvl="2" algn="just"/>
            <a:r>
              <a:rPr lang="en-US" dirty="0"/>
              <a:t>The tester is oblivious to the system architecture and does not have access to the source code</a:t>
            </a:r>
            <a:r>
              <a:rPr lang="en-US" dirty="0" smtClean="0"/>
              <a:t>.</a:t>
            </a:r>
          </a:p>
          <a:p>
            <a:pPr lvl="2" algn="just"/>
            <a:r>
              <a:rPr lang="en-US" dirty="0"/>
              <a:t>Typically, while performing a black-box test, a tester will interact with the system's user interface by providing inputs and examining outputs without knowing how and where the inputs are worked upon.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cstate="print"/>
          <a:srcRect/>
          <a:stretch>
            <a:fillRect/>
          </a:stretch>
        </p:blipFill>
        <p:spPr bwMode="auto">
          <a:xfrm>
            <a:off x="457200" y="457200"/>
            <a:ext cx="8229600" cy="601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White Box Testing</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White-box testing is the detailed investigation of internal logic and structure of the code. White-box testing is also called </a:t>
            </a:r>
            <a:r>
              <a:rPr lang="en-US" b="1" dirty="0"/>
              <a:t>glass testing</a:t>
            </a:r>
            <a:r>
              <a:rPr lang="en-US" dirty="0"/>
              <a:t> or </a:t>
            </a:r>
            <a:r>
              <a:rPr lang="en-US" b="1" dirty="0"/>
              <a:t>open-box testing</a:t>
            </a:r>
            <a:r>
              <a:rPr lang="en-US" dirty="0"/>
              <a:t>. </a:t>
            </a:r>
            <a:endParaRPr lang="en-US" dirty="0" smtClean="0"/>
          </a:p>
          <a:p>
            <a:pPr algn="just"/>
            <a:r>
              <a:rPr lang="en-US" dirty="0" smtClean="0"/>
              <a:t>In </a:t>
            </a:r>
            <a:r>
              <a:rPr lang="en-US" dirty="0"/>
              <a:t>order to perform </a:t>
            </a:r>
            <a:r>
              <a:rPr lang="en-US" b="1" dirty="0"/>
              <a:t>white-box</a:t>
            </a:r>
            <a:r>
              <a:rPr lang="en-US" dirty="0"/>
              <a:t> testing on an application, a tester needs to know the internal workings of the code</a:t>
            </a:r>
            <a:r>
              <a:rPr lang="en-US" dirty="0" smtClean="0"/>
              <a:t>.</a:t>
            </a:r>
          </a:p>
          <a:p>
            <a:pPr algn="just"/>
            <a:r>
              <a:rPr lang="en-US" dirty="0"/>
              <a:t>The tester needs to have a look inside the source code and find out which unit/chunk of the code is behaving inappropriately.</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pic>
        <p:nvPicPr>
          <p:cNvPr id="6147" name="Picture 3"/>
          <p:cNvPicPr>
            <a:picLocks noChangeAspect="1" noChangeArrowheads="1"/>
          </p:cNvPicPr>
          <p:nvPr/>
        </p:nvPicPr>
        <p:blipFill>
          <a:blip r:embed="rId2" cstate="print"/>
          <a:srcRect/>
          <a:stretch>
            <a:fillRect/>
          </a:stretch>
        </p:blipFill>
        <p:spPr bwMode="auto">
          <a:xfrm>
            <a:off x="457200" y="304800"/>
            <a:ext cx="8229599" cy="61721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Testing</a:t>
            </a:r>
            <a:endParaRPr lang="en-US" dirty="0"/>
          </a:p>
        </p:txBody>
      </p:sp>
      <p:sp>
        <p:nvSpPr>
          <p:cNvPr id="3" name="Content Placeholder 2"/>
          <p:cNvSpPr>
            <a:spLocks noGrp="1"/>
          </p:cNvSpPr>
          <p:nvPr>
            <p:ph idx="1"/>
          </p:nvPr>
        </p:nvSpPr>
        <p:spPr/>
        <p:txBody>
          <a:bodyPr/>
          <a:lstStyle/>
          <a:p>
            <a:pPr algn="just"/>
            <a:r>
              <a:rPr lang="en-US" dirty="0"/>
              <a:t>Testing is the process of evaluating a system or its component(s) with the intent to find whether it satisfies the specified requirements or </a:t>
            </a:r>
            <a:r>
              <a:rPr lang="en-US" dirty="0" smtClean="0"/>
              <a:t>not.</a:t>
            </a:r>
          </a:p>
          <a:p>
            <a:pPr algn="just"/>
            <a:r>
              <a:rPr lang="en-US" dirty="0"/>
              <a:t>Testing is executing a system in order to identify any gaps, errors, or missing requirements in contrary to the actual requirements.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cstate="print"/>
          <a:srcRect/>
          <a:stretch>
            <a:fillRect/>
          </a:stretch>
        </p:blipFill>
        <p:spPr bwMode="auto">
          <a:xfrm>
            <a:off x="685800" y="1524000"/>
            <a:ext cx="8000999" cy="45719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Grey-Box </a:t>
            </a:r>
            <a:r>
              <a:rPr lang="en-US" dirty="0" smtClean="0"/>
              <a:t>Testing</a:t>
            </a:r>
            <a:endParaRPr lang="en-US" dirty="0"/>
          </a:p>
        </p:txBody>
      </p:sp>
      <p:sp>
        <p:nvSpPr>
          <p:cNvPr id="3" name="Content Placeholder 2"/>
          <p:cNvSpPr>
            <a:spLocks noGrp="1"/>
          </p:cNvSpPr>
          <p:nvPr>
            <p:ph idx="1"/>
          </p:nvPr>
        </p:nvSpPr>
        <p:spPr/>
        <p:txBody>
          <a:bodyPr/>
          <a:lstStyle/>
          <a:p>
            <a:pPr algn="just"/>
            <a:r>
              <a:rPr lang="en-US" dirty="0"/>
              <a:t>Grey-box testing is a technique to test the application with having a limited knowledge of the internal workings of an application.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cstate="print"/>
          <a:srcRect/>
          <a:stretch>
            <a:fillRect/>
          </a:stretch>
        </p:blipFill>
        <p:spPr bwMode="auto">
          <a:xfrm>
            <a:off x="457200" y="304800"/>
            <a:ext cx="8305800" cy="624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Software Testing - </a:t>
            </a:r>
            <a:r>
              <a:rPr lang="en-US" dirty="0" smtClean="0"/>
              <a:t>Levels</a:t>
            </a:r>
            <a:endParaRPr lang="en-US" dirty="0"/>
          </a:p>
        </p:txBody>
      </p:sp>
      <p:sp>
        <p:nvSpPr>
          <p:cNvPr id="3" name="Content Placeholder 2"/>
          <p:cNvSpPr>
            <a:spLocks noGrp="1"/>
          </p:cNvSpPr>
          <p:nvPr>
            <p:ph idx="1"/>
          </p:nvPr>
        </p:nvSpPr>
        <p:spPr/>
        <p:txBody>
          <a:bodyPr>
            <a:normAutofit fontScale="92500" lnSpcReduction="20000"/>
          </a:bodyPr>
          <a:lstStyle/>
          <a:p>
            <a:pPr algn="just">
              <a:buNone/>
            </a:pPr>
            <a:r>
              <a:rPr lang="en-US" dirty="0"/>
              <a:t>Functional Testing</a:t>
            </a:r>
          </a:p>
          <a:p>
            <a:pPr algn="just"/>
            <a:r>
              <a:rPr lang="en-US" dirty="0" smtClean="0"/>
              <a:t>This </a:t>
            </a:r>
            <a:r>
              <a:rPr lang="en-US" dirty="0"/>
              <a:t>is a type of black-box testing that is based on the specifications of the software that is to be tested</a:t>
            </a:r>
            <a:r>
              <a:rPr lang="en-US" dirty="0" smtClean="0"/>
              <a:t>.</a:t>
            </a:r>
          </a:p>
          <a:p>
            <a:pPr algn="just"/>
            <a:r>
              <a:rPr lang="en-US" dirty="0" smtClean="0"/>
              <a:t> </a:t>
            </a:r>
            <a:r>
              <a:rPr lang="en-US" dirty="0"/>
              <a:t>The application is tested by providing input and then the results are examined that need to conform to the functionality it was intended for</a:t>
            </a:r>
            <a:r>
              <a:rPr lang="en-US" dirty="0" smtClean="0"/>
              <a:t>.</a:t>
            </a:r>
          </a:p>
          <a:p>
            <a:pPr algn="just"/>
            <a:r>
              <a:rPr lang="en-US" dirty="0" smtClean="0"/>
              <a:t> </a:t>
            </a:r>
            <a:r>
              <a:rPr lang="en-US" dirty="0"/>
              <a:t>Functional testing of a software is conducted on a complete, integrated system to evaluate the system's compliance with its specified requirements.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cstate="print"/>
          <a:srcRect/>
          <a:stretch>
            <a:fillRect/>
          </a:stretch>
        </p:blipFill>
        <p:spPr bwMode="auto">
          <a:xfrm>
            <a:off x="457200" y="609600"/>
            <a:ext cx="8229600" cy="571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Unit </a:t>
            </a:r>
            <a:r>
              <a:rPr lang="en-US" dirty="0" smtClean="0"/>
              <a:t>Testing</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This type of testing is performed by developers before the setup is handed over to the testing team to formally execute the test cases. </a:t>
            </a:r>
            <a:endParaRPr lang="en-US" dirty="0" smtClean="0"/>
          </a:p>
          <a:p>
            <a:pPr algn="just"/>
            <a:r>
              <a:rPr lang="en-US" dirty="0" smtClean="0"/>
              <a:t>Unit </a:t>
            </a:r>
            <a:r>
              <a:rPr lang="en-US" dirty="0"/>
              <a:t>testing is performed by the respective developers on the individual units of source code assigned areas. </a:t>
            </a:r>
            <a:endParaRPr lang="en-US" dirty="0" smtClean="0"/>
          </a:p>
          <a:p>
            <a:pPr algn="just"/>
            <a:r>
              <a:rPr lang="en-US" dirty="0" smtClean="0"/>
              <a:t>The </a:t>
            </a:r>
            <a:r>
              <a:rPr lang="en-US" dirty="0"/>
              <a:t>developers use test data that is different from the test data of the quality assurance team</a:t>
            </a:r>
            <a:r>
              <a:rPr lang="en-US" dirty="0" smtClean="0"/>
              <a:t>.</a:t>
            </a:r>
          </a:p>
          <a:p>
            <a:pPr algn="just"/>
            <a:r>
              <a:rPr lang="en-US" dirty="0"/>
              <a:t>The goal of unit testing is to isolate each part of the program and show that individual parts are correct in terms of requirements and functionality.</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304800" y="228600"/>
            <a:ext cx="8534399" cy="624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Limitations of Unit </a:t>
            </a:r>
            <a:r>
              <a:rPr lang="en-US" dirty="0" smtClean="0"/>
              <a:t>Testing</a:t>
            </a:r>
            <a:endParaRPr lang="en-US" dirty="0"/>
          </a:p>
        </p:txBody>
      </p:sp>
      <p:sp>
        <p:nvSpPr>
          <p:cNvPr id="3" name="Content Placeholder 2"/>
          <p:cNvSpPr>
            <a:spLocks noGrp="1"/>
          </p:cNvSpPr>
          <p:nvPr>
            <p:ph idx="1"/>
          </p:nvPr>
        </p:nvSpPr>
        <p:spPr/>
        <p:txBody>
          <a:bodyPr/>
          <a:lstStyle/>
          <a:p>
            <a:r>
              <a:rPr lang="en-US" dirty="0"/>
              <a:t>Testing cannot catch each and every bug in an application. </a:t>
            </a:r>
            <a:endParaRPr lang="en-US" dirty="0" smtClean="0"/>
          </a:p>
          <a:p>
            <a:r>
              <a:rPr lang="en-US" dirty="0" smtClean="0"/>
              <a:t>It </a:t>
            </a:r>
            <a:r>
              <a:rPr lang="en-US" dirty="0"/>
              <a:t>is impossible to evaluate every execution path in every software application. </a:t>
            </a:r>
            <a:endParaRPr lang="en-US" dirty="0" smtClean="0"/>
          </a:p>
          <a:p>
            <a:r>
              <a:rPr lang="en-US" dirty="0" smtClean="0"/>
              <a:t>The </a:t>
            </a:r>
            <a:r>
              <a:rPr lang="en-US" dirty="0"/>
              <a:t>same is the case with unit testing.</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Integration </a:t>
            </a:r>
            <a:r>
              <a:rPr lang="en-US" dirty="0" smtClean="0"/>
              <a:t>Testing</a:t>
            </a:r>
            <a:endParaRPr lang="en-US" dirty="0"/>
          </a:p>
        </p:txBody>
      </p:sp>
      <p:sp>
        <p:nvSpPr>
          <p:cNvPr id="3" name="Content Placeholder 2"/>
          <p:cNvSpPr>
            <a:spLocks noGrp="1"/>
          </p:cNvSpPr>
          <p:nvPr>
            <p:ph idx="1"/>
          </p:nvPr>
        </p:nvSpPr>
        <p:spPr/>
        <p:txBody>
          <a:bodyPr/>
          <a:lstStyle/>
          <a:p>
            <a:r>
              <a:rPr lang="en-US" dirty="0"/>
              <a:t>Integration testing is defined as the testing of combined parts of an application to determine if they function correctly. </a:t>
            </a:r>
            <a:endParaRPr lang="en-US" dirty="0" smtClean="0"/>
          </a:p>
          <a:p>
            <a:r>
              <a:rPr lang="en-US" dirty="0" smtClean="0"/>
              <a:t>Integration </a:t>
            </a:r>
            <a:r>
              <a:rPr lang="en-US" dirty="0"/>
              <a:t>testing can be done in two ways: Bottom-up integration testing and Top-down integration testing.</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cstate="print"/>
          <a:srcRect/>
          <a:stretch>
            <a:fillRect/>
          </a:stretch>
        </p:blipFill>
        <p:spPr bwMode="auto">
          <a:xfrm>
            <a:off x="457201" y="304800"/>
            <a:ext cx="8305800" cy="601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Who does Testing?</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It </a:t>
            </a:r>
            <a:r>
              <a:rPr lang="en-US" dirty="0"/>
              <a:t>depends on the process and the associated stakeholders of the project(s). In the IT industry, large companies have a team with responsibilities to evaluate the developed software in context of the given </a:t>
            </a:r>
            <a:r>
              <a:rPr lang="en-US" dirty="0" smtClean="0"/>
              <a:t>requirements</a:t>
            </a:r>
          </a:p>
          <a:p>
            <a:pPr algn="just"/>
            <a:endParaRPr lang="en-US" dirty="0"/>
          </a:p>
          <a:p>
            <a:pPr algn="just"/>
            <a:r>
              <a:rPr lang="en-US" dirty="0"/>
              <a:t>Different companies have different designations for people who test the software on the basis of their experience and knowledge such as Software Tester, Software Quality Assurance Engineer, QA Analyst, etc.</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Down</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457200" y="1943489"/>
            <a:ext cx="8229600" cy="38393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 up</a:t>
            </a:r>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457200" y="1776227"/>
            <a:ext cx="8229600" cy="41739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 </a:t>
            </a:r>
            <a:r>
              <a:rPr lang="en-US" dirty="0" smtClean="0"/>
              <a:t>Testing</a:t>
            </a:r>
            <a:endParaRPr lang="en-US" dirty="0"/>
          </a:p>
        </p:txBody>
      </p:sp>
      <p:sp>
        <p:nvSpPr>
          <p:cNvPr id="3" name="Content Placeholder 2"/>
          <p:cNvSpPr>
            <a:spLocks noGrp="1"/>
          </p:cNvSpPr>
          <p:nvPr>
            <p:ph idx="1"/>
          </p:nvPr>
        </p:nvSpPr>
        <p:spPr/>
        <p:txBody>
          <a:bodyPr/>
          <a:lstStyle/>
          <a:p>
            <a:pPr algn="just"/>
            <a:r>
              <a:rPr lang="en-US" dirty="0"/>
              <a:t>System testing tests the system as a whole. Once all the components are integrated, the application as a whole is tested rigorously to see that it meets the specified Quality Standards. </a:t>
            </a:r>
            <a:endParaRPr lang="en-US" dirty="0" smtClean="0"/>
          </a:p>
          <a:p>
            <a:pPr algn="just"/>
            <a:r>
              <a:rPr lang="en-US" dirty="0" smtClean="0"/>
              <a:t>This </a:t>
            </a:r>
            <a:r>
              <a:rPr lang="en-US" dirty="0"/>
              <a:t>type of testing is performed by a specialized testing team.</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Testing</a:t>
            </a:r>
            <a:endParaRPr 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1265581" y="1600200"/>
            <a:ext cx="6612837"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Grp="1" noChangeAspect="1" noChangeArrowheads="1"/>
          </p:cNvPicPr>
          <p:nvPr>
            <p:ph idx="1"/>
          </p:nvPr>
        </p:nvPicPr>
        <p:blipFill>
          <a:blip r:embed="rId2" cstate="print"/>
          <a:srcRect/>
          <a:stretch>
            <a:fillRect/>
          </a:stretch>
        </p:blipFill>
        <p:spPr bwMode="auto">
          <a:xfrm>
            <a:off x="304800" y="381000"/>
            <a:ext cx="8458200" cy="594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Regression </a:t>
            </a:r>
            <a:r>
              <a:rPr lang="en-US" dirty="0" smtClean="0"/>
              <a:t>Testing</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Whenever a change in a software application is made, it is quite possible that other areas within the application have been affected by this change. </a:t>
            </a:r>
            <a:endParaRPr lang="en-US" dirty="0" smtClean="0"/>
          </a:p>
          <a:p>
            <a:pPr algn="just"/>
            <a:r>
              <a:rPr lang="en-US" dirty="0" smtClean="0"/>
              <a:t>Regression </a:t>
            </a:r>
            <a:r>
              <a:rPr lang="en-US" dirty="0"/>
              <a:t>testing is performed to verify that a fixed bug hasn't resulted in another functionality or business rule violation. </a:t>
            </a:r>
            <a:endParaRPr lang="en-US" dirty="0" smtClean="0"/>
          </a:p>
          <a:p>
            <a:pPr algn="just"/>
            <a:r>
              <a:rPr lang="en-US" dirty="0" smtClean="0"/>
              <a:t>The </a:t>
            </a:r>
            <a:r>
              <a:rPr lang="en-US" dirty="0"/>
              <a:t>intent of regression testing is to ensure that a change, such as a bug fix should not result in another fault being uncovered in the application.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Acceptance </a:t>
            </a:r>
            <a:r>
              <a:rPr lang="en-US" dirty="0" smtClean="0"/>
              <a:t>Testing</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This is arguably the most important type of testing, as it is conducted by the Quality Assurance Team who will gauge whether the application meets the intended specifications and satisfies the client’s requirement. </a:t>
            </a:r>
            <a:endParaRPr lang="en-US" dirty="0" smtClean="0"/>
          </a:p>
          <a:p>
            <a:pPr algn="just"/>
            <a:r>
              <a:rPr lang="en-US" dirty="0" smtClean="0"/>
              <a:t>The </a:t>
            </a:r>
            <a:r>
              <a:rPr lang="en-US" dirty="0"/>
              <a:t>QA team will have a set of pre-written scenarios and test cases that will be used to test the application</a:t>
            </a:r>
            <a:r>
              <a:rPr lang="en-US" dirty="0" smtClean="0"/>
              <a:t>.</a:t>
            </a:r>
          </a:p>
          <a:p>
            <a:pPr algn="just"/>
            <a:r>
              <a:rPr lang="en-US" dirty="0"/>
              <a:t>By performing acceptance tests on an application, the testing team will deduce how the application will perform in production. </a:t>
            </a:r>
            <a:endParaRPr lang="en-US" dirty="0" smtClean="0"/>
          </a:p>
          <a:p>
            <a:pPr algn="just"/>
            <a:r>
              <a:rPr lang="en-US" dirty="0" smtClean="0"/>
              <a:t>There </a:t>
            </a:r>
            <a:r>
              <a:rPr lang="en-US" dirty="0"/>
              <a:t>are also legal and contractual requirements for acceptance of the system.</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Alpha </a:t>
            </a:r>
            <a:r>
              <a:rPr lang="en-US" dirty="0" smtClean="0"/>
              <a:t>Testing</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This test is the first stage of testing and will be performed amongst the teams (developer and QA teams). </a:t>
            </a:r>
            <a:endParaRPr lang="en-US" dirty="0" smtClean="0"/>
          </a:p>
          <a:p>
            <a:r>
              <a:rPr lang="en-US" dirty="0" smtClean="0"/>
              <a:t>Unit </a:t>
            </a:r>
            <a:r>
              <a:rPr lang="en-US" dirty="0"/>
              <a:t>testing, integration testing and system testing when combined together is known as alpha testing. </a:t>
            </a:r>
            <a:endParaRPr lang="en-US" dirty="0" smtClean="0"/>
          </a:p>
          <a:p>
            <a:pPr>
              <a:buNone/>
            </a:pPr>
            <a:r>
              <a:rPr lang="en-US" dirty="0"/>
              <a:t>During this phase, the following aspects will be tested in the application:</a:t>
            </a:r>
          </a:p>
          <a:p>
            <a:r>
              <a:rPr lang="en-US" dirty="0"/>
              <a:t>Spelling Mistakes</a:t>
            </a:r>
          </a:p>
          <a:p>
            <a:r>
              <a:rPr lang="en-US" dirty="0"/>
              <a:t>Broken Links</a:t>
            </a:r>
          </a:p>
          <a:p>
            <a:r>
              <a:rPr lang="en-US" dirty="0"/>
              <a:t>Cloudy Directions</a:t>
            </a:r>
          </a:p>
          <a:p>
            <a:r>
              <a:rPr lang="en-US" dirty="0"/>
              <a:t>The Application will be tested on machines with the lowest specification to test loading times and any latency problems.</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Beta </a:t>
            </a:r>
            <a:r>
              <a:rPr lang="en-US" dirty="0" smtClean="0"/>
              <a:t>Testing</a:t>
            </a:r>
            <a:endParaRPr lang="en-US" b="1" dirty="0"/>
          </a:p>
        </p:txBody>
      </p:sp>
      <p:sp>
        <p:nvSpPr>
          <p:cNvPr id="3" name="Content Placeholder 2"/>
          <p:cNvSpPr>
            <a:spLocks noGrp="1"/>
          </p:cNvSpPr>
          <p:nvPr>
            <p:ph idx="1"/>
          </p:nvPr>
        </p:nvSpPr>
        <p:spPr/>
        <p:txBody>
          <a:bodyPr>
            <a:normAutofit fontScale="92500"/>
          </a:bodyPr>
          <a:lstStyle/>
          <a:p>
            <a:pPr algn="just"/>
            <a:r>
              <a:rPr lang="en-US" dirty="0"/>
              <a:t>This test is performed after alpha testing has been successfully performed. </a:t>
            </a:r>
            <a:endParaRPr lang="en-US" dirty="0" smtClean="0"/>
          </a:p>
          <a:p>
            <a:pPr algn="just"/>
            <a:r>
              <a:rPr lang="en-US" dirty="0" smtClean="0"/>
              <a:t>In </a:t>
            </a:r>
            <a:r>
              <a:rPr lang="en-US" dirty="0"/>
              <a:t>beta testing, a sample of the intended audience tests the application. </a:t>
            </a:r>
            <a:endParaRPr lang="en-US" dirty="0" smtClean="0"/>
          </a:p>
          <a:p>
            <a:pPr algn="just"/>
            <a:r>
              <a:rPr lang="en-US" dirty="0" smtClean="0"/>
              <a:t>Beta </a:t>
            </a:r>
            <a:r>
              <a:rPr lang="en-US" dirty="0"/>
              <a:t>testing is also known as </a:t>
            </a:r>
            <a:r>
              <a:rPr lang="en-US" b="1" dirty="0"/>
              <a:t>pre-release testing</a:t>
            </a:r>
            <a:r>
              <a:rPr lang="en-US" dirty="0"/>
              <a:t>. </a:t>
            </a:r>
            <a:endParaRPr lang="en-US" dirty="0" smtClean="0"/>
          </a:p>
          <a:p>
            <a:pPr algn="just"/>
            <a:r>
              <a:rPr lang="en-US" dirty="0" smtClean="0"/>
              <a:t>Beta </a:t>
            </a:r>
            <a:r>
              <a:rPr lang="en-US" dirty="0"/>
              <a:t>test versions of software are ideally distributed to a wide audience on the Web, partly to give the program a "real-world" test and partly to provide a preview of the next release.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In this phase, the audience will be testing the following:</a:t>
            </a:r>
          </a:p>
          <a:p>
            <a:r>
              <a:rPr lang="en-US" dirty="0"/>
              <a:t>Users will install, run the application and send their feedback to the project team.</a:t>
            </a:r>
          </a:p>
          <a:p>
            <a:r>
              <a:rPr lang="en-US" dirty="0"/>
              <a:t>Typographical errors, confusing application flow, and even crashes.</a:t>
            </a:r>
          </a:p>
          <a:p>
            <a:r>
              <a:rPr lang="en-US" dirty="0"/>
              <a:t>Getting the feedback, the project team can fix the problems before releasing the software to the actual users.</a:t>
            </a:r>
          </a:p>
          <a:p>
            <a:r>
              <a:rPr lang="en-US" dirty="0"/>
              <a:t>The more issues you fix that solve real user problems, the higher the quality of your application will be.</a:t>
            </a:r>
          </a:p>
          <a:p>
            <a:r>
              <a:rPr lang="en-US" dirty="0"/>
              <a:t>Having a higher-quality application when you release it to the general public will increase customer satisfaction.</a:t>
            </a:r>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When to Start Testing</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An early start to testing reduces the cost and time to rework and produce error-free software that is delivered to the </a:t>
            </a:r>
            <a:r>
              <a:rPr lang="en-US" dirty="0" smtClean="0"/>
              <a:t>client</a:t>
            </a:r>
          </a:p>
          <a:p>
            <a:pPr algn="just"/>
            <a:r>
              <a:rPr lang="en-US" dirty="0"/>
              <a:t> However in Software Development Life Cycle (SDLC), testing can be started from the Requirements Gathering phase and continued till the deployment of the software</a:t>
            </a:r>
            <a:r>
              <a:rPr lang="en-US" dirty="0" smtClean="0"/>
              <a:t>.</a:t>
            </a:r>
          </a:p>
          <a:p>
            <a:pPr algn="just"/>
            <a:r>
              <a:rPr lang="en-US" dirty="0" smtClean="0"/>
              <a:t>In </a:t>
            </a:r>
            <a:r>
              <a:rPr lang="en-US" dirty="0"/>
              <a:t>the Waterfall model, formal testing is conducted in the testing phase; but in the incremental model, testing is performed at the end of every increment/iteration and the whole application is tested at the end.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Non-Functional </a:t>
            </a:r>
            <a:r>
              <a:rPr lang="en-US" dirty="0" smtClean="0"/>
              <a:t>Testing</a:t>
            </a:r>
            <a:endParaRPr lang="en-US" dirty="0"/>
          </a:p>
        </p:txBody>
      </p:sp>
      <p:sp>
        <p:nvSpPr>
          <p:cNvPr id="3" name="Content Placeholder 2"/>
          <p:cNvSpPr>
            <a:spLocks noGrp="1"/>
          </p:cNvSpPr>
          <p:nvPr>
            <p:ph idx="1"/>
          </p:nvPr>
        </p:nvSpPr>
        <p:spPr/>
        <p:txBody>
          <a:bodyPr/>
          <a:lstStyle/>
          <a:p>
            <a:pPr algn="just"/>
            <a:r>
              <a:rPr lang="en-US" dirty="0"/>
              <a:t>This section is based upon testing an application from its non-functional attributes. Non-functional testing involves testing a software from the requirements which are nonfunctional in nature but important such as performance, security, user interface, etc.</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Thank You</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Testing is done in different forms at every phase of SDLC</a:t>
            </a:r>
          </a:p>
        </p:txBody>
      </p:sp>
      <p:sp>
        <p:nvSpPr>
          <p:cNvPr id="3" name="Content Placeholder 2"/>
          <p:cNvSpPr>
            <a:spLocks noGrp="1"/>
          </p:cNvSpPr>
          <p:nvPr>
            <p:ph idx="1"/>
          </p:nvPr>
        </p:nvSpPr>
        <p:spPr/>
        <p:txBody>
          <a:bodyPr>
            <a:normAutofit lnSpcReduction="10000"/>
          </a:bodyPr>
          <a:lstStyle/>
          <a:p>
            <a:r>
              <a:rPr lang="en-US" dirty="0"/>
              <a:t>During the requirement gathering phase, the analysis and verification of requirements are also considered as testing.</a:t>
            </a:r>
          </a:p>
          <a:p>
            <a:r>
              <a:rPr lang="en-US" dirty="0"/>
              <a:t>Reviewing the design in the design phase with the intent to improve the design is also considered as testing.</a:t>
            </a:r>
          </a:p>
          <a:p>
            <a:r>
              <a:rPr lang="en-US" dirty="0"/>
              <a:t>Testing performed by a developer on completion of the code is also categorized as testing.</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When to Stop Testing</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It is difficult to determine when to stop testing, as testing is a never-ending process and no one can claim that a software is 100% </a:t>
            </a:r>
            <a:r>
              <a:rPr lang="en-US" dirty="0" smtClean="0"/>
              <a:t>tested</a:t>
            </a:r>
          </a:p>
          <a:p>
            <a:pPr>
              <a:buNone/>
            </a:pPr>
            <a:r>
              <a:rPr lang="en-US" dirty="0"/>
              <a:t>The following aspects are to be considered for stopping the testing process:</a:t>
            </a:r>
          </a:p>
          <a:p>
            <a:r>
              <a:rPr lang="en-US" dirty="0"/>
              <a:t>Testing Deadlines</a:t>
            </a:r>
          </a:p>
          <a:p>
            <a:r>
              <a:rPr lang="en-US" dirty="0"/>
              <a:t>Completion of test case execution</a:t>
            </a:r>
          </a:p>
          <a:p>
            <a:r>
              <a:rPr lang="en-US" dirty="0"/>
              <a:t>Completion of functional and code coverage to a certain point</a:t>
            </a:r>
          </a:p>
          <a:p>
            <a:r>
              <a:rPr lang="en-US" dirty="0"/>
              <a:t>Bug rate falls below a certain level and no high-priority bugs are identified</a:t>
            </a:r>
          </a:p>
          <a:p>
            <a:r>
              <a:rPr lang="en-US" dirty="0"/>
              <a:t>Management decision</a:t>
            </a:r>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Verification &amp; </a:t>
            </a:r>
            <a:r>
              <a:rPr lang="en-US" dirty="0" smtClean="0"/>
              <a:t>Validation</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685800" y="1295400"/>
            <a:ext cx="8000999" cy="5257799"/>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Software Testing - QA, QC &amp; </a:t>
            </a:r>
            <a:r>
              <a:rPr lang="en-US" dirty="0" smtClean="0"/>
              <a:t>Testing</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533400" y="1295400"/>
            <a:ext cx="8229600" cy="54102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Software Testing - Types of </a:t>
            </a:r>
            <a:r>
              <a:rPr lang="en-US" dirty="0" smtClean="0"/>
              <a:t>Testing</a:t>
            </a:r>
            <a:endParaRPr lang="en-US" dirty="0"/>
          </a:p>
        </p:txBody>
      </p:sp>
      <p:sp>
        <p:nvSpPr>
          <p:cNvPr id="3" name="Content Placeholder 2"/>
          <p:cNvSpPr>
            <a:spLocks noGrp="1"/>
          </p:cNvSpPr>
          <p:nvPr>
            <p:ph idx="1"/>
          </p:nvPr>
        </p:nvSpPr>
        <p:spPr/>
        <p:txBody>
          <a:bodyPr/>
          <a:lstStyle/>
          <a:p>
            <a:r>
              <a:rPr lang="en-US" dirty="0"/>
              <a:t>Manual </a:t>
            </a:r>
            <a:r>
              <a:rPr lang="en-US" dirty="0" smtClean="0"/>
              <a:t>Testing</a:t>
            </a:r>
          </a:p>
          <a:p>
            <a:r>
              <a:rPr lang="en-US" dirty="0"/>
              <a:t>Automation Testing</a:t>
            </a:r>
          </a:p>
          <a:p>
            <a:endParaRPr lang="en-US" dirty="0" smtClean="0"/>
          </a:p>
          <a:p>
            <a:r>
              <a:rPr lang="en-US" dirty="0"/>
              <a:t>Manual testing includes testing a software manually, i.e., without using any automated tool or any script</a:t>
            </a:r>
            <a:r>
              <a:rPr lang="en-US" dirty="0" smtClean="0"/>
              <a:t>.</a:t>
            </a:r>
          </a:p>
          <a:p>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355</TotalTime>
  <Words>1439</Words>
  <Application>Microsoft Office PowerPoint</Application>
  <PresentationFormat>On-screen Show (4:3)</PresentationFormat>
  <Paragraphs>132</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Software Testing</vt:lpstr>
      <vt:lpstr>Software Testing</vt:lpstr>
      <vt:lpstr>Who does Testing?</vt:lpstr>
      <vt:lpstr>When to Start Testing?</vt:lpstr>
      <vt:lpstr>Testing is done in different forms at every phase of SDLC</vt:lpstr>
      <vt:lpstr>When to Stop Testing?</vt:lpstr>
      <vt:lpstr>Verification &amp; Validation</vt:lpstr>
      <vt:lpstr>Software Testing - QA, QC &amp; Testing</vt:lpstr>
      <vt:lpstr>Software Testing - Types of Testing</vt:lpstr>
      <vt:lpstr>PowerPoint Presentation</vt:lpstr>
      <vt:lpstr>PowerPoint Presentation</vt:lpstr>
      <vt:lpstr>What is Automate?</vt:lpstr>
      <vt:lpstr>When to Automate?</vt:lpstr>
      <vt:lpstr>How to Automate?</vt:lpstr>
      <vt:lpstr>Software Testing Tools </vt:lpstr>
      <vt:lpstr>Testing Techniques</vt:lpstr>
      <vt:lpstr>PowerPoint Presentation</vt:lpstr>
      <vt:lpstr>White Box Testing</vt:lpstr>
      <vt:lpstr>PowerPoint Presentation</vt:lpstr>
      <vt:lpstr>PowerPoint Presentation</vt:lpstr>
      <vt:lpstr>Grey-Box Testing</vt:lpstr>
      <vt:lpstr>PowerPoint Presentation</vt:lpstr>
      <vt:lpstr>Software Testing - Levels</vt:lpstr>
      <vt:lpstr>PowerPoint Presentation</vt:lpstr>
      <vt:lpstr>Unit Testing</vt:lpstr>
      <vt:lpstr>PowerPoint Presentation</vt:lpstr>
      <vt:lpstr>Limitations of Unit Testing</vt:lpstr>
      <vt:lpstr>Integration Testing</vt:lpstr>
      <vt:lpstr>PowerPoint Presentation</vt:lpstr>
      <vt:lpstr>Top Down</vt:lpstr>
      <vt:lpstr>Bottom up</vt:lpstr>
      <vt:lpstr>System Testing</vt:lpstr>
      <vt:lpstr>System Testing</vt:lpstr>
      <vt:lpstr>PowerPoint Presentation</vt:lpstr>
      <vt:lpstr>Regression Testing</vt:lpstr>
      <vt:lpstr>Acceptance Testing</vt:lpstr>
      <vt:lpstr>Alpha Testing</vt:lpstr>
      <vt:lpstr>Beta Testing</vt:lpstr>
      <vt:lpstr>PowerPoint Presentation</vt:lpstr>
      <vt:lpstr>Non-Functional Testing</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Software Testing</dc:title>
  <dc:creator>VITCC</dc:creator>
  <cp:lastModifiedBy>Windows User</cp:lastModifiedBy>
  <cp:revision>9</cp:revision>
  <dcterms:created xsi:type="dcterms:W3CDTF">2016-05-31T08:42:17Z</dcterms:created>
  <dcterms:modified xsi:type="dcterms:W3CDTF">2018-10-23T05:12:44Z</dcterms:modified>
</cp:coreProperties>
</file>