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EB63-9CA2-4B30-A3E5-DE9169BF26BD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5F26-263B-4FF7-B923-062C186F83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8AB9F-3C47-4457-AFFD-B4AD5AFC4EA0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EE4F1-51AF-4BF5-876D-354B4CCBA926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749F6-E539-4CE0-9D23-F41C4D319A4E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3D9-6B43-4A71-AADF-741BE33D20E4}" type="slidenum">
              <a:rPr lang="en-US"/>
              <a:pPr/>
              <a:t>13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8BC15-D38C-4073-8E16-188102607021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A91-DC65-4A34-9BC0-056C740EAF5E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0B07F-7F33-45C0-879C-505F9A753579}" type="slidenum">
              <a:rPr lang="en-US"/>
              <a:pPr/>
              <a:t>16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9E7F5-866A-479D-84BB-C8AD4ABECAA8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3B79-9A17-4961-920D-E1142ABD16EF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ABB82-5D32-468E-A5F1-AE5EE29AC6F5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67799-B00C-41CB-9197-1A78975691A5}" type="slidenum">
              <a:rPr lang="en-US"/>
              <a:pPr/>
              <a:t>20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9998F-E46B-44A0-88C5-49B380DF4B1B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1F41C-89BD-488E-86D6-36438787B9FB}" type="slidenum">
              <a:rPr lang="en-US"/>
              <a:pPr/>
              <a:t>21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78F06-E593-4097-9F55-A8BFBF0BC5EE}" type="slidenum">
              <a:rPr lang="en-US"/>
              <a:pPr/>
              <a:t>22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FC70-7BAC-4019-9F6B-776BB3E325F8}" type="slidenum">
              <a:rPr lang="en-US"/>
              <a:pPr/>
              <a:t>23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99876-88BF-4D6B-B5F8-6A35BC52A0A7}" type="slidenum">
              <a:rPr lang="en-US"/>
              <a:pPr/>
              <a:t>24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BC92B-ECE3-414D-A418-4A39BBB06487}" type="slidenum">
              <a:rPr lang="en-US"/>
              <a:pPr/>
              <a:t>25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2956-EC80-4038-84FB-FC2240831A63}" type="slidenum">
              <a:rPr lang="en-US"/>
              <a:pPr/>
              <a:t>26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0CF5D-FB04-4429-B5D5-FED53453BEDD}" type="slidenum">
              <a:rPr lang="en-US"/>
              <a:pPr/>
              <a:t>27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9461F-B77F-401D-A906-215700894643}" type="slidenum">
              <a:rPr lang="en-US"/>
              <a:pPr/>
              <a:t>28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86285-E923-4ACA-B105-BE9A6C797A2F}" type="slidenum">
              <a:rPr lang="en-US"/>
              <a:pPr/>
              <a:t>29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C7FC1-1044-4623-95D4-4A494D844FEE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F7BDE-1671-44BF-B93E-EB76DD502C99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1D9C2-9E97-46C8-8919-26AD21BB367F}" type="slidenum">
              <a:rPr lang="en-US"/>
              <a:pPr/>
              <a:t>31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7C4D6-2F41-4C8B-92ED-A40CBDA90654}" type="slidenum">
              <a:rPr lang="en-US"/>
              <a:pPr/>
              <a:t>32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F1A76-DE83-4E1D-9038-923D6B0F0522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888CA-9F34-47B5-BB7C-8CE3C5B751AE}" type="slidenum">
              <a:rPr lang="en-US"/>
              <a:pPr/>
              <a:t>34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E8F38-2D88-4AF8-BF0D-5FFF4FBCF1A2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A7A7B-8E8E-4422-859D-E7B3CA93BA98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9C302-F52B-4094-8D9E-AB2A9B13CF06}" type="slidenum">
              <a:rPr lang="en-US"/>
              <a:pPr/>
              <a:t>7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D909A-F10A-404D-8112-1EF5E0A1BE51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553FB-5B89-4099-AB6E-E8458546E6D7}" type="slidenum">
              <a:rPr lang="en-US"/>
              <a:pPr/>
              <a:t>9</a:t>
            </a:fld>
            <a:endParaRPr lang="en-US"/>
          </a:p>
        </p:txBody>
      </p:sp>
      <p:sp>
        <p:nvSpPr>
          <p:cNvPr id="1392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C4824-560F-43C5-837C-8451BBDC6A7B}" type="slidenum">
              <a:rPr lang="en-US"/>
              <a:pPr/>
              <a:t>10</a:t>
            </a:fld>
            <a:endParaRPr lang="en-US"/>
          </a:p>
        </p:txBody>
      </p:sp>
      <p:sp>
        <p:nvSpPr>
          <p:cNvPr id="1208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F8A2-6563-4D5F-8900-C5BC7C7F76B3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88A-CF2C-4DAA-B8CF-EF102BEB6C29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06AB-C7D7-4A22-BD32-4ABFFC73B94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B0EA61-DA7F-4725-B304-6F4551673733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17513" cy="457200"/>
          </a:xfrm>
        </p:spPr>
        <p:txBody>
          <a:bodyPr/>
          <a:lstStyle>
            <a:lvl1pPr>
              <a:defRPr/>
            </a:lvl1pPr>
          </a:lstStyle>
          <a:p>
            <a:fld id="{463E991A-C2DF-4A13-935B-AD797AAD71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2C2-CB7C-4EC5-BF84-0097808582D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D077-3284-4D86-8061-CCB69E46C68D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B4FE-0B2B-46C9-99E3-5C6E3C33D6E3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F72-5204-48C9-A5BB-D388E7DE570D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65D6-E431-4530-9605-13B3C6D22951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ACE-98B0-4DB2-9AD9-462ABA29ABA2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4B6E-CA95-47E0-9CA6-31A664F2AE5C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F60E-9FCC-4984-B597-4D8EF224B5A0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938D-F831-445A-92FC-CCA6EDAF1116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David Capocci, CQA, CSTE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DF44-EF16-43F6-BC0C-07E2C83CEF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2.doc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TRS – Test Requirement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734-E40C-41E6-9EC2-FAA7A2510DB5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DF44-EF16-43F6-BC0C-07E2C83CEFE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DFE-7903-4EDB-8E00-3C66E4ADD1F5}" type="slidenum">
              <a:rPr lang="en-US"/>
              <a:pPr/>
              <a:t>10</a:t>
            </a:fld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Defining TR’s: What, Why, Where</a:t>
            </a:r>
          </a:p>
          <a:p>
            <a:r>
              <a:rPr lang="en-US" i="1" u="sng"/>
              <a:t>Fitting TR’s into the testing picture</a:t>
            </a:r>
          </a:p>
          <a:p>
            <a:pPr lvl="1"/>
            <a:r>
              <a:rPr lang="en-US" i="1" u="sng"/>
              <a:t>What’s within our testing process</a:t>
            </a:r>
            <a:endParaRPr lang="en-US" u="sng"/>
          </a:p>
          <a:p>
            <a:pPr lvl="1"/>
            <a:r>
              <a:rPr lang="en-US">
                <a:solidFill>
                  <a:schemeClr val="bg2"/>
                </a:solidFill>
              </a:rPr>
              <a:t>Generating TR’s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Organizing &amp; Decomposing TR’s</a:t>
            </a:r>
          </a:p>
          <a:p>
            <a:r>
              <a:rPr lang="en-US">
                <a:solidFill>
                  <a:schemeClr val="bg2"/>
                </a:solidFill>
              </a:rPr>
              <a:t>Test Requirements Hierarchy Samples</a:t>
            </a:r>
          </a:p>
          <a:p>
            <a:r>
              <a:rPr lang="en-US">
                <a:solidFill>
                  <a:schemeClr val="bg2"/>
                </a:solidFill>
              </a:rPr>
              <a:t>Setting the stage for measuring test coverage</a:t>
            </a:r>
            <a:endParaRPr lang="en-US" i="1" u="sng">
              <a:solidFill>
                <a:schemeClr val="bg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096-E56D-4F98-B944-AE79BE5567AB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4B64-0719-4CA2-AF8C-93EE5F39261C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11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Drilling down: </a:t>
            </a:r>
            <a:r>
              <a:rPr lang="en-US" sz="4000"/>
              <a:t>Where test requirements fit into the picture</a:t>
            </a:r>
            <a:r>
              <a:rPr lang="en-US"/>
              <a:t>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57250" y="2038350"/>
            <a:ext cx="2106613" cy="685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295400" y="2014538"/>
            <a:ext cx="13525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charset="0"/>
              </a:rPr>
              <a:t>Business</a:t>
            </a:r>
            <a:endParaRPr lang="en-US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041400" y="2378075"/>
            <a:ext cx="1849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charset="0"/>
              </a:rPr>
              <a:t>Requirement</a:t>
            </a:r>
            <a:endParaRPr lang="en-US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622550" y="2894013"/>
            <a:ext cx="1708150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452688" y="3065463"/>
            <a:ext cx="1708150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79650" y="3236913"/>
            <a:ext cx="1709738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901950" y="3297238"/>
            <a:ext cx="577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439988" y="3570288"/>
            <a:ext cx="150653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Requirement</a:t>
            </a:r>
            <a:endParaRPr lang="en-US" sz="24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557713" y="3749675"/>
            <a:ext cx="1709737" cy="685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387850" y="3921125"/>
            <a:ext cx="1708150" cy="6842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216400" y="4206875"/>
            <a:ext cx="1708150" cy="9683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837113" y="4271963"/>
            <a:ext cx="577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495800" y="4546600"/>
            <a:ext cx="12652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Scenarios/</a:t>
            </a:r>
            <a:endParaRPr lang="en-US" sz="2400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737100" y="4819650"/>
            <a:ext cx="7826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Cases</a:t>
            </a:r>
            <a:endParaRPr lang="en-US" sz="2400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608763" y="5119688"/>
            <a:ext cx="1708150" cy="8540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7229475" y="5129213"/>
            <a:ext cx="577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867525" y="5402263"/>
            <a:ext cx="13033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Procedure/</a:t>
            </a:r>
            <a:endParaRPr lang="en-US" sz="2400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140575" y="5676900"/>
            <a:ext cx="7572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Script</a:t>
            </a:r>
            <a:endParaRPr lang="en-US" sz="2400"/>
          </a:p>
        </p:txBody>
      </p:sp>
      <p:sp>
        <p:nvSpPr>
          <p:cNvPr id="9239" name="Freeform 23"/>
          <p:cNvSpPr>
            <a:spLocks/>
          </p:cNvSpPr>
          <p:nvPr/>
        </p:nvSpPr>
        <p:spPr bwMode="auto">
          <a:xfrm>
            <a:off x="1141413" y="2724150"/>
            <a:ext cx="933450" cy="854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7"/>
              </a:cxn>
              <a:cxn ang="0">
                <a:pos x="1177" y="1077"/>
              </a:cxn>
            </a:cxnLst>
            <a:rect l="0" t="0" r="r" b="b"/>
            <a:pathLst>
              <a:path w="1177" h="1077">
                <a:moveTo>
                  <a:pt x="0" y="0"/>
                </a:moveTo>
                <a:lnTo>
                  <a:pt x="0" y="1077"/>
                </a:lnTo>
                <a:lnTo>
                  <a:pt x="1177" y="107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Freeform 24"/>
          <p:cNvSpPr>
            <a:spLocks/>
          </p:cNvSpPr>
          <p:nvPr/>
        </p:nvSpPr>
        <p:spPr bwMode="auto">
          <a:xfrm>
            <a:off x="2046288" y="3460750"/>
            <a:ext cx="233362" cy="23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147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295" h="295">
                <a:moveTo>
                  <a:pt x="0" y="0"/>
                </a:moveTo>
                <a:lnTo>
                  <a:pt x="295" y="147"/>
                </a:lnTo>
                <a:lnTo>
                  <a:pt x="0" y="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1" name="Freeform 25"/>
          <p:cNvSpPr>
            <a:spLocks/>
          </p:cNvSpPr>
          <p:nvPr/>
        </p:nvSpPr>
        <p:spPr bwMode="auto">
          <a:xfrm>
            <a:off x="2735263" y="3921125"/>
            <a:ext cx="1276350" cy="769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0"/>
              </a:cxn>
              <a:cxn ang="0">
                <a:pos x="1607" y="970"/>
              </a:cxn>
            </a:cxnLst>
            <a:rect l="0" t="0" r="r" b="b"/>
            <a:pathLst>
              <a:path w="1607" h="970">
                <a:moveTo>
                  <a:pt x="0" y="0"/>
                </a:moveTo>
                <a:lnTo>
                  <a:pt x="0" y="970"/>
                </a:lnTo>
                <a:lnTo>
                  <a:pt x="1607" y="97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3983038" y="4573588"/>
            <a:ext cx="233362" cy="233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47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294" h="295">
                <a:moveTo>
                  <a:pt x="0" y="0"/>
                </a:moveTo>
                <a:lnTo>
                  <a:pt x="294" y="147"/>
                </a:lnTo>
                <a:lnTo>
                  <a:pt x="0" y="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129338" y="4833938"/>
            <a:ext cx="1676400" cy="285750"/>
          </a:xfrm>
          <a:custGeom>
            <a:avLst/>
            <a:gdLst/>
            <a:ahLst/>
            <a:cxnLst>
              <a:cxn ang="0">
                <a:pos x="2110" y="361"/>
              </a:cxn>
              <a:cxn ang="0">
                <a:pos x="2110" y="0"/>
              </a:cxn>
              <a:cxn ang="0">
                <a:pos x="0" y="0"/>
              </a:cxn>
            </a:cxnLst>
            <a:rect l="0" t="0" r="r" b="b"/>
            <a:pathLst>
              <a:path w="2110" h="361">
                <a:moveTo>
                  <a:pt x="2110" y="361"/>
                </a:moveTo>
                <a:lnTo>
                  <a:pt x="211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Freeform 28"/>
          <p:cNvSpPr>
            <a:spLocks/>
          </p:cNvSpPr>
          <p:nvPr/>
        </p:nvSpPr>
        <p:spPr bwMode="auto">
          <a:xfrm>
            <a:off x="5924550" y="4716463"/>
            <a:ext cx="234950" cy="233362"/>
          </a:xfrm>
          <a:custGeom>
            <a:avLst/>
            <a:gdLst/>
            <a:ahLst/>
            <a:cxnLst>
              <a:cxn ang="0">
                <a:pos x="294" y="295"/>
              </a:cxn>
              <a:cxn ang="0">
                <a:pos x="0" y="147"/>
              </a:cxn>
              <a:cxn ang="0">
                <a:pos x="294" y="0"/>
              </a:cxn>
              <a:cxn ang="0">
                <a:pos x="294" y="295"/>
              </a:cxn>
            </a:cxnLst>
            <a:rect l="0" t="0" r="r" b="b"/>
            <a:pathLst>
              <a:path w="294" h="295">
                <a:moveTo>
                  <a:pt x="294" y="295"/>
                </a:moveTo>
                <a:lnTo>
                  <a:pt x="0" y="147"/>
                </a:lnTo>
                <a:lnTo>
                  <a:pt x="294" y="0"/>
                </a:lnTo>
                <a:lnTo>
                  <a:pt x="294" y="2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Fitting TR’s into the testing picture</a:t>
            </a:r>
            <a:endParaRPr lang="en-US" sz="2400"/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01700" y="3551238"/>
            <a:ext cx="8969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Generates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908050" y="2725738"/>
            <a:ext cx="26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1981200" y="36576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M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484438" y="4665663"/>
            <a:ext cx="896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Generates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490788" y="3938588"/>
            <a:ext cx="26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3849688" y="4772025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M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902450" y="4529138"/>
            <a:ext cx="12938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Executes/Runs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7835900" y="4841875"/>
            <a:ext cx="2603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149975" y="459898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M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90F6-583C-4AD5-A572-F48DBE078584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0E2-4CC5-433C-8838-07E0711E1F4C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Drilling Down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57250" y="2038350"/>
            <a:ext cx="2106613" cy="685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295400" y="2014538"/>
            <a:ext cx="1238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charset="0"/>
              </a:rPr>
              <a:t>Business</a:t>
            </a:r>
            <a:endParaRPr lang="en-US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041400" y="2378075"/>
            <a:ext cx="1747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charset="0"/>
              </a:rPr>
              <a:t>Requirement</a:t>
            </a:r>
            <a:endParaRPr lang="en-US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622550" y="2894013"/>
            <a:ext cx="1708150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452688" y="3065463"/>
            <a:ext cx="1708150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2279650" y="3236913"/>
            <a:ext cx="1709738" cy="6842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901950" y="3297238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2439988" y="3570288"/>
            <a:ext cx="139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Requirement</a:t>
            </a:r>
            <a:endParaRPr lang="en-US" sz="2400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557713" y="3749675"/>
            <a:ext cx="1709737" cy="685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387850" y="3921125"/>
            <a:ext cx="1708150" cy="6842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216400" y="4206875"/>
            <a:ext cx="1708150" cy="9683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837113" y="4271963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495800" y="4546600"/>
            <a:ext cx="1155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Scenarios/</a:t>
            </a:r>
            <a:endParaRPr lang="en-US" sz="2400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737100" y="4819650"/>
            <a:ext cx="67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Cases</a:t>
            </a:r>
            <a:endParaRPr lang="en-US" sz="2400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6608763" y="5119688"/>
            <a:ext cx="1708150" cy="8540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7229475" y="5129213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Test</a:t>
            </a:r>
            <a:endParaRPr lang="en-US" sz="2400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6867525" y="5402263"/>
            <a:ext cx="1193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Procedure/</a:t>
            </a:r>
            <a:endParaRPr lang="en-US" sz="2400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7140575" y="567690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Script</a:t>
            </a:r>
            <a:endParaRPr lang="en-US" sz="2400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909763" y="2724150"/>
            <a:ext cx="277812" cy="854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7"/>
              </a:cxn>
              <a:cxn ang="0">
                <a:pos x="350" y="1077"/>
              </a:cxn>
            </a:cxnLst>
            <a:rect l="0" t="0" r="r" b="b"/>
            <a:pathLst>
              <a:path w="350" h="1077">
                <a:moveTo>
                  <a:pt x="0" y="0"/>
                </a:moveTo>
                <a:lnTo>
                  <a:pt x="0" y="1077"/>
                </a:lnTo>
                <a:lnTo>
                  <a:pt x="350" y="107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Freeform 24"/>
          <p:cNvSpPr>
            <a:spLocks/>
          </p:cNvSpPr>
          <p:nvPr/>
        </p:nvSpPr>
        <p:spPr bwMode="auto">
          <a:xfrm>
            <a:off x="2173288" y="3525838"/>
            <a:ext cx="106362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" y="67"/>
              </a:cxn>
              <a:cxn ang="0">
                <a:pos x="0" y="134"/>
              </a:cxn>
              <a:cxn ang="0">
                <a:pos x="0" y="0"/>
              </a:cxn>
            </a:cxnLst>
            <a:rect l="0" t="0" r="r" b="b"/>
            <a:pathLst>
              <a:path w="134" h="134">
                <a:moveTo>
                  <a:pt x="0" y="0"/>
                </a:moveTo>
                <a:lnTo>
                  <a:pt x="134" y="67"/>
                </a:lnTo>
                <a:lnTo>
                  <a:pt x="0" y="1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3135313" y="3921125"/>
            <a:ext cx="989012" cy="769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0"/>
              </a:cxn>
              <a:cxn ang="0">
                <a:pos x="1246" y="970"/>
              </a:cxn>
            </a:cxnLst>
            <a:rect l="0" t="0" r="r" b="b"/>
            <a:pathLst>
              <a:path w="1246" h="970">
                <a:moveTo>
                  <a:pt x="0" y="0"/>
                </a:moveTo>
                <a:lnTo>
                  <a:pt x="0" y="970"/>
                </a:lnTo>
                <a:lnTo>
                  <a:pt x="1246" y="97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Freeform 26"/>
          <p:cNvSpPr>
            <a:spLocks/>
          </p:cNvSpPr>
          <p:nvPr/>
        </p:nvSpPr>
        <p:spPr bwMode="auto">
          <a:xfrm>
            <a:off x="4110038" y="4637088"/>
            <a:ext cx="106362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" y="67"/>
              </a:cxn>
              <a:cxn ang="0">
                <a:pos x="0" y="134"/>
              </a:cxn>
              <a:cxn ang="0">
                <a:pos x="0" y="0"/>
              </a:cxn>
            </a:cxnLst>
            <a:rect l="0" t="0" r="r" b="b"/>
            <a:pathLst>
              <a:path w="134" h="134">
                <a:moveTo>
                  <a:pt x="0" y="0"/>
                </a:moveTo>
                <a:lnTo>
                  <a:pt x="134" y="67"/>
                </a:lnTo>
                <a:lnTo>
                  <a:pt x="0" y="1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6018213" y="4691063"/>
            <a:ext cx="1444625" cy="428625"/>
          </a:xfrm>
          <a:custGeom>
            <a:avLst/>
            <a:gdLst/>
            <a:ahLst/>
            <a:cxnLst>
              <a:cxn ang="0">
                <a:pos x="1822" y="541"/>
              </a:cxn>
              <a:cxn ang="0">
                <a:pos x="1822" y="0"/>
              </a:cxn>
              <a:cxn ang="0">
                <a:pos x="0" y="0"/>
              </a:cxn>
            </a:cxnLst>
            <a:rect l="0" t="0" r="r" b="b"/>
            <a:pathLst>
              <a:path w="1822" h="541">
                <a:moveTo>
                  <a:pt x="1822" y="541"/>
                </a:moveTo>
                <a:lnTo>
                  <a:pt x="1822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Freeform 28"/>
          <p:cNvSpPr>
            <a:spLocks/>
          </p:cNvSpPr>
          <p:nvPr/>
        </p:nvSpPr>
        <p:spPr bwMode="auto">
          <a:xfrm>
            <a:off x="5924550" y="4637088"/>
            <a:ext cx="106363" cy="106362"/>
          </a:xfrm>
          <a:custGeom>
            <a:avLst/>
            <a:gdLst/>
            <a:ahLst/>
            <a:cxnLst>
              <a:cxn ang="0">
                <a:pos x="134" y="134"/>
              </a:cxn>
              <a:cxn ang="0">
                <a:pos x="0" y="67"/>
              </a:cxn>
              <a:cxn ang="0">
                <a:pos x="134" y="0"/>
              </a:cxn>
              <a:cxn ang="0">
                <a:pos x="134" y="134"/>
              </a:cxn>
            </a:cxnLst>
            <a:rect l="0" t="0" r="r" b="b"/>
            <a:pathLst>
              <a:path w="134" h="134">
                <a:moveTo>
                  <a:pt x="134" y="134"/>
                </a:moveTo>
                <a:lnTo>
                  <a:pt x="0" y="67"/>
                </a:lnTo>
                <a:lnTo>
                  <a:pt x="134" y="0"/>
                </a:lnTo>
                <a:lnTo>
                  <a:pt x="134" y="1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Fitting TR’s into the testing picture</a:t>
            </a:r>
          </a:p>
        </p:txBody>
      </p:sp>
      <p:sp>
        <p:nvSpPr>
          <p:cNvPr id="51232" name="AutoShape 32"/>
          <p:cNvSpPr>
            <a:spLocks/>
          </p:cNvSpPr>
          <p:nvPr/>
        </p:nvSpPr>
        <p:spPr bwMode="auto">
          <a:xfrm rot="-3799756">
            <a:off x="6021388" y="1122363"/>
            <a:ext cx="614362" cy="4983162"/>
          </a:xfrm>
          <a:prstGeom prst="rightBrace">
            <a:avLst>
              <a:gd name="adj1" fmla="val 67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AutoShape 33"/>
          <p:cNvSpPr>
            <a:spLocks/>
          </p:cNvSpPr>
          <p:nvPr/>
        </p:nvSpPr>
        <p:spPr bwMode="auto">
          <a:xfrm rot="-2865012" flipH="1" flipV="1">
            <a:off x="1075532" y="2463006"/>
            <a:ext cx="614362" cy="2301875"/>
          </a:xfrm>
          <a:prstGeom prst="rightBrace">
            <a:avLst>
              <a:gd name="adj1" fmla="val 31223"/>
              <a:gd name="adj2" fmla="val 254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6534150" y="1752600"/>
            <a:ext cx="2286000" cy="1554163"/>
          </a:xfrm>
          <a:prstGeom prst="wedgeEllipseCallout">
            <a:avLst>
              <a:gd name="adj1" fmla="val -51875"/>
              <a:gd name="adj2" fmla="val 5020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i="1"/>
              <a:t>First, Let’s look </a:t>
            </a:r>
          </a:p>
          <a:p>
            <a:r>
              <a:rPr lang="en-US" sz="1600" i="1"/>
              <a:t>at this relationship: </a:t>
            </a:r>
          </a:p>
          <a:p>
            <a:r>
              <a:rPr lang="en-US" sz="1600" i="1" u="sng"/>
              <a:t>What’s within our </a:t>
            </a:r>
          </a:p>
          <a:p>
            <a:r>
              <a:rPr lang="en-US" sz="1600" i="1" u="sng"/>
              <a:t>testing process</a:t>
            </a:r>
            <a:endParaRPr lang="en-US" sz="2400"/>
          </a:p>
        </p:txBody>
      </p:sp>
      <p:sp>
        <p:nvSpPr>
          <p:cNvPr id="51235" name="AutoShape 35"/>
          <p:cNvSpPr>
            <a:spLocks noChangeArrowheads="1"/>
          </p:cNvSpPr>
          <p:nvPr/>
        </p:nvSpPr>
        <p:spPr bwMode="auto">
          <a:xfrm>
            <a:off x="166688" y="4743450"/>
            <a:ext cx="2968625" cy="1657350"/>
          </a:xfrm>
          <a:prstGeom prst="wedgeEllipseCallout">
            <a:avLst>
              <a:gd name="adj1" fmla="val -2727"/>
              <a:gd name="adj2" fmla="val -7940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i="1"/>
              <a:t>Then we’ll look </a:t>
            </a:r>
          </a:p>
          <a:p>
            <a:r>
              <a:rPr lang="en-US" sz="1600" i="1"/>
              <a:t>at this relationship:</a:t>
            </a:r>
          </a:p>
          <a:p>
            <a:r>
              <a:rPr lang="en-US" sz="1600" i="1" u="sng"/>
              <a:t>Gernerating TR’s</a:t>
            </a:r>
          </a:p>
          <a:p>
            <a:r>
              <a:rPr lang="en-US" sz="1600" i="1" u="sng"/>
              <a:t>from what feeds into</a:t>
            </a:r>
          </a:p>
          <a:p>
            <a:r>
              <a:rPr lang="en-US" sz="1600" i="1" u="sng"/>
              <a:t>our testing process</a:t>
            </a:r>
            <a:endParaRPr lang="en-US" sz="240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612E-C556-41BC-9078-2A41137BDE2B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87D7-F79E-4A4C-8314-3267B0DB8A0B}" type="slidenum">
              <a:rPr lang="en-US"/>
              <a:pPr/>
              <a:t>13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ATM Example: Practice Writing Test Requirements</a:t>
            </a:r>
            <a:endParaRPr lang="en-US" sz="2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886200" cy="41148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u="sng"/>
              <a:t>Business Requirements: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400"/>
              <a:t>- “ATM must do withdrawals”</a:t>
            </a:r>
          </a:p>
          <a:p>
            <a:pPr>
              <a:buFontTx/>
              <a:buNone/>
            </a:pPr>
            <a:r>
              <a:rPr lang="en-US" sz="2400"/>
              <a:t>- “Withdrawals are between $20-$300”</a:t>
            </a:r>
          </a:p>
          <a:p>
            <a:pPr>
              <a:buFontTx/>
              <a:buNone/>
            </a:pPr>
            <a:r>
              <a:rPr lang="en-US" sz="2400"/>
              <a:t>- “Withdrawals are in $20 multiples”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u="sng"/>
              <a:t>Group Exercise!</a:t>
            </a:r>
          </a:p>
          <a:p>
            <a:pPr>
              <a:buFontTx/>
              <a:buNone/>
            </a:pPr>
            <a:r>
              <a:rPr lang="en-US" sz="500"/>
              <a:t>	</a:t>
            </a:r>
          </a:p>
          <a:p>
            <a:pPr>
              <a:buFontTx/>
              <a:buNone/>
            </a:pPr>
            <a:r>
              <a:rPr lang="en-US"/>
              <a:t>1. Limit the scope to these 3 requirements.</a:t>
            </a:r>
          </a:p>
          <a:p>
            <a:pPr>
              <a:buFontTx/>
              <a:buNone/>
            </a:pPr>
            <a:r>
              <a:rPr lang="en-US"/>
              <a:t>2. What will you validate (test for)?</a:t>
            </a:r>
          </a:p>
          <a:p>
            <a:pPr>
              <a:buFontTx/>
              <a:buNone/>
            </a:pPr>
            <a:r>
              <a:rPr lang="en-US"/>
              <a:t>3. Are there any implied requirements that may not be written out?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943600" y="640080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i="1" u="sng"/>
              <a:t>What’s within our testing process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C812-664A-478D-980F-BEEA2D255C7B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606-BC92-4942-873F-AF2B524A64A2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200"/>
              <a:t>Example 2: Testing Withdrawals on an ATM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3548063"/>
          </a:xfrm>
          <a:noFill/>
          <a:ln w="19050">
            <a:solidFill>
              <a:schemeClr val="tx2"/>
            </a:solidFill>
          </a:ln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000"/>
              <a:t>“Validate that a withdrawal option is available”</a:t>
            </a:r>
          </a:p>
          <a:p>
            <a:pPr>
              <a:buFontTx/>
              <a:buNone/>
            </a:pPr>
            <a:r>
              <a:rPr lang="en-US" sz="2000"/>
              <a:t>"Validate that a withdrawal of a multiple of $20, between $20-$300 can be done"</a:t>
            </a:r>
          </a:p>
          <a:p>
            <a:pPr>
              <a:buFontTx/>
              <a:buNone/>
            </a:pPr>
            <a:r>
              <a:rPr lang="en-US" sz="2000"/>
              <a:t>"Validate that &lt;$20 is not allowed"</a:t>
            </a:r>
          </a:p>
          <a:p>
            <a:pPr>
              <a:buFontTx/>
              <a:buNone/>
            </a:pPr>
            <a:r>
              <a:rPr lang="en-US" sz="2000"/>
              <a:t>"Validate that &gt;$300 is not allowed"</a:t>
            </a:r>
          </a:p>
          <a:p>
            <a:pPr>
              <a:buFontTx/>
              <a:buNone/>
            </a:pPr>
            <a:r>
              <a:rPr lang="en-US" sz="2000"/>
              <a:t>"Validate that $20 multiples &gt;$300 is not allowed"</a:t>
            </a:r>
          </a:p>
          <a:p>
            <a:pPr>
              <a:buFontTx/>
              <a:buNone/>
            </a:pPr>
            <a:r>
              <a:rPr lang="en-US" sz="2000"/>
              <a:t>"Validate that non-$20 multiples between $20-$300 not allowed"</a:t>
            </a:r>
          </a:p>
          <a:p>
            <a:pPr>
              <a:buFontTx/>
              <a:buNone/>
            </a:pPr>
            <a:r>
              <a:rPr lang="en-US" sz="2000"/>
              <a:t>"Validate strange numeric amounts/combinations  not allowed (all zero's, all 9's, 20.0000)"</a:t>
            </a:r>
          </a:p>
          <a:p>
            <a:pPr>
              <a:buFontTx/>
              <a:buNone/>
            </a:pPr>
            <a:r>
              <a:rPr lang="en-US" sz="2000"/>
              <a:t>“Validate that the withdrawal received is equal to the amount requested”</a:t>
            </a:r>
          </a:p>
          <a:p>
            <a:pPr>
              <a:buFontTx/>
              <a:buNone/>
            </a:pPr>
            <a:r>
              <a:rPr lang="en-US" sz="2000"/>
              <a:t>"Validate that a valid withdrawal amount must be below the account balance”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919663"/>
            <a:ext cx="8534400" cy="1176337"/>
          </a:xfrm>
        </p:spPr>
        <p:txBody>
          <a:bodyPr>
            <a:normAutofit fontScale="85000" lnSpcReduction="20000"/>
          </a:bodyPr>
          <a:lstStyle/>
          <a:p>
            <a:r>
              <a:rPr lang="en-US" sz="2400" i="1"/>
              <a:t>These are test requirements NOT tests because they do not describe the data element being used (like $20, $40, $60, $1)</a:t>
            </a:r>
          </a:p>
          <a:p>
            <a:r>
              <a:rPr lang="en-US" sz="2400" i="1"/>
              <a:t>The data is irrelevant at this level, it will appear in the test cases used to cover these test requirements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Test Requirements Identified (among others):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19825" y="6521450"/>
            <a:ext cx="2924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u="sng"/>
              <a:t>What’s within our testing process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FC90-1F73-4BE6-AF69-146E8512CB55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4275-EF91-45BB-BE3D-A21319099466}" type="slidenum">
              <a:rPr lang="en-US"/>
              <a:pPr/>
              <a:t>15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u="sng"/>
              <a:t>Test Scenarios/Cases for -</a:t>
            </a:r>
            <a:r>
              <a:rPr lang="en-US" sz="2400" u="sng"/>
              <a:t> </a:t>
            </a:r>
            <a:br>
              <a:rPr lang="en-US" sz="2400" u="sng"/>
            </a:br>
            <a:r>
              <a:rPr lang="en-US" sz="2400"/>
              <a:t>“Validate that a withdrawal of a multiple of $20, </a:t>
            </a:r>
            <a:br>
              <a:rPr lang="en-US" sz="2400"/>
            </a:br>
            <a:r>
              <a:rPr lang="en-US" sz="2400"/>
              <a:t>between $20-$300 can be done”</a:t>
            </a:r>
          </a:p>
        </p:txBody>
      </p:sp>
      <p:graphicFrame>
        <p:nvGraphicFramePr>
          <p:cNvPr id="7171" name="Rectangle 3"/>
          <p:cNvGraphicFramePr>
            <a:graphicFrameLocks/>
          </p:cNvGraphicFramePr>
          <p:nvPr>
            <p:ph type="tbl" idx="1"/>
          </p:nvPr>
        </p:nvGraphicFramePr>
        <p:xfrm>
          <a:off x="609600" y="2057400"/>
          <a:ext cx="7772400" cy="4114800"/>
        </p:xfrm>
        <a:graphic>
          <a:graphicData uri="http://schemas.openxmlformats.org/presentationml/2006/ole">
            <p:oleObj spid="_x0000_s1026" name="Document" r:id="rId4" imgW="0" imgH="0" progId="Word.Document.8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38200" y="2133600"/>
          <a:ext cx="8154988" cy="4546600"/>
        </p:xfrm>
        <a:graphic>
          <a:graphicData uri="http://schemas.openxmlformats.org/presentationml/2006/ole">
            <p:oleObj spid="_x0000_s1027" name="Document" r:id="rId5" imgW="8082360" imgH="4505400" progId="Word.Document.8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943600" y="640080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What’s within our testing process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DD87-53D0-4D24-A597-E40D23C66221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7AF-AECB-4DE5-B05E-7158A82EE2E2}" type="slidenum">
              <a:rPr lang="en-US"/>
              <a:pPr/>
              <a:t>16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u="sng"/>
              <a:t>Test Procedure &amp; Script for previous example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3581400" cy="4495800"/>
          </a:xfrm>
          <a:ln w="158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Step 1: Insert Card</a:t>
            </a:r>
          </a:p>
          <a:p>
            <a:pPr>
              <a:buFontTx/>
              <a:buNone/>
            </a:pPr>
            <a:r>
              <a:rPr lang="en-US" sz="2000"/>
              <a:t>Step 2: Enter PIN </a:t>
            </a:r>
          </a:p>
          <a:p>
            <a:pPr>
              <a:buFontTx/>
              <a:buNone/>
            </a:pPr>
            <a:r>
              <a:rPr lang="en-US" sz="2000"/>
              <a:t>Step 3: Select Withdraw option</a:t>
            </a:r>
          </a:p>
          <a:p>
            <a:pPr>
              <a:buFontTx/>
              <a:buNone/>
            </a:pPr>
            <a:r>
              <a:rPr lang="en-US" sz="2000"/>
              <a:t>Step 4: Enter dollar amount</a:t>
            </a:r>
          </a:p>
          <a:p>
            <a:pPr>
              <a:buFontTx/>
              <a:buNone/>
            </a:pPr>
            <a:r>
              <a:rPr lang="en-US" sz="2000"/>
              <a:t>Step 5: Validate amount received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828800"/>
            <a:ext cx="4572000" cy="4495800"/>
          </a:xfrm>
          <a:ln w="158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Do until EOF     </a:t>
            </a:r>
            <a:r>
              <a:rPr lang="en-US" sz="1600"/>
              <a:t>‘until end of data file</a:t>
            </a:r>
          </a:p>
          <a:p>
            <a:pPr>
              <a:buFontTx/>
              <a:buNone/>
            </a:pPr>
            <a:r>
              <a:rPr lang="en-US" sz="2000"/>
              <a:t>	Input data record</a:t>
            </a:r>
          </a:p>
          <a:p>
            <a:pPr>
              <a:buFontTx/>
              <a:buNone/>
            </a:pPr>
            <a:r>
              <a:rPr lang="en-US" sz="2000"/>
              <a:t>	Senddata CARDINFO to “Cardfield”</a:t>
            </a:r>
          </a:p>
          <a:p>
            <a:pPr>
              <a:buFontTx/>
              <a:buNone/>
            </a:pPr>
            <a:r>
              <a:rPr lang="en-US" sz="2000"/>
              <a:t>	Senddata “Enter”</a:t>
            </a:r>
          </a:p>
          <a:p>
            <a:pPr>
              <a:buFontTx/>
              <a:buNone/>
            </a:pPr>
            <a:r>
              <a:rPr lang="en-US" sz="2000"/>
              <a:t>	Senddata PIN to “PINFfield”</a:t>
            </a:r>
          </a:p>
          <a:p>
            <a:pPr>
              <a:buFontTx/>
              <a:buNone/>
            </a:pPr>
            <a:r>
              <a:rPr lang="en-US" sz="2000"/>
              <a:t>	Senddata “Enter”</a:t>
            </a:r>
          </a:p>
          <a:p>
            <a:pPr>
              <a:buFontTx/>
              <a:buNone/>
            </a:pPr>
            <a:r>
              <a:rPr lang="en-US" sz="2000"/>
              <a:t>	Senddata “W” to “SelectionField”</a:t>
            </a:r>
          </a:p>
          <a:p>
            <a:pPr>
              <a:buFontTx/>
              <a:buNone/>
            </a:pPr>
            <a:r>
              <a:rPr lang="en-US" sz="2000"/>
              <a:t>	Senddata AMOUNT to “DollarField”</a:t>
            </a:r>
          </a:p>
          <a:p>
            <a:pPr>
              <a:buFontTx/>
              <a:buNone/>
            </a:pPr>
            <a:r>
              <a:rPr lang="en-US" sz="2000"/>
              <a:t>	Senddata “Enter”</a:t>
            </a:r>
          </a:p>
          <a:p>
            <a:pPr>
              <a:buFontTx/>
              <a:buNone/>
            </a:pPr>
            <a:r>
              <a:rPr lang="en-US" sz="2000"/>
              <a:t>	If  ErrorMsg &gt; 0 then print ErrorMsg</a:t>
            </a:r>
          </a:p>
          <a:p>
            <a:pPr>
              <a:buFontTx/>
              <a:buNone/>
            </a:pPr>
            <a:r>
              <a:rPr lang="en-US" sz="2000"/>
              <a:t>	Print “DollarAMTgiven”</a:t>
            </a:r>
          </a:p>
          <a:p>
            <a:pPr>
              <a:buFontTx/>
              <a:buNone/>
            </a:pPr>
            <a:r>
              <a:rPr lang="en-US" sz="2000"/>
              <a:t>Loop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Procedure: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48200" y="129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Script: </a:t>
            </a:r>
            <a:r>
              <a:rPr lang="en-US" sz="1800"/>
              <a:t>(in  pseudo-code )</a:t>
            </a:r>
            <a:endParaRPr lang="en-US" sz="240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943600" y="640080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What’s within our testing process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 rot="1833455">
            <a:off x="190500" y="5053013"/>
            <a:ext cx="2052638" cy="1385887"/>
          </a:xfrm>
          <a:prstGeom prst="irregularSeal1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 rot="1767921">
            <a:off x="677863" y="5505450"/>
            <a:ext cx="11445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Think</a:t>
            </a:r>
          </a:p>
          <a:p>
            <a:pPr>
              <a:lnSpc>
                <a:spcPct val="5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Manual !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 rot="-965739">
            <a:off x="7023100" y="5276850"/>
            <a:ext cx="2124075" cy="1312863"/>
          </a:xfrm>
          <a:prstGeom prst="irregularSeal1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 rot="-1452975">
            <a:off x="7394575" y="5651500"/>
            <a:ext cx="14589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Think</a:t>
            </a:r>
          </a:p>
          <a:p>
            <a:pPr>
              <a:lnSpc>
                <a:spcPct val="50000"/>
              </a:lnSpc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Automated 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A37D-A0D7-414D-BDDC-6611838EEC84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572F-04A2-4BB3-BF4F-B29E944DA666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/>
              <a:t>Entrance Criteria for </a:t>
            </a:r>
            <a:r>
              <a:rPr lang="en-US" sz="3200" u="sng"/>
              <a:t>Business</a:t>
            </a:r>
            <a:r>
              <a:rPr lang="en-US" sz="3200"/>
              <a:t> </a:t>
            </a:r>
            <a:r>
              <a:rPr lang="en-US" sz="3200" u="sng"/>
              <a:t>Requirements</a:t>
            </a:r>
            <a:r>
              <a:rPr lang="en-US" sz="3200"/>
              <a:t> to generate </a:t>
            </a:r>
            <a:r>
              <a:rPr lang="en-US" sz="3200" u="sng"/>
              <a:t>Test Requirements</a:t>
            </a:r>
            <a:endParaRPr lang="en-US" sz="3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en-US"/>
              <a:t>Visible ?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Clear? (unambiguous)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Complete?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Consistent? (conflicting requirements must be prioritized)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Reasonable? (achievable)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Measurable? (quantifiable)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Modifiable? (will it change or is it stable?)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Traceable? (the source is known)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Dependent requirements identified?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Testable? (given current environment, resources, skills)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Generating TR’s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61C9-AB6D-4980-BD93-F8A3C13F8A77}" type="slidenum">
              <a:rPr lang="en-US"/>
              <a:pPr/>
              <a:t>18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06438"/>
          </a:xfrm>
        </p:spPr>
        <p:txBody>
          <a:bodyPr/>
          <a:lstStyle/>
          <a:p>
            <a:r>
              <a:rPr lang="en-US" sz="4000"/>
              <a:t>Exit Criteria for </a:t>
            </a:r>
            <a:r>
              <a:rPr lang="en-US" sz="4000" u="sng"/>
              <a:t>Test Requirements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1011238"/>
            <a:ext cx="9220200" cy="5465762"/>
          </a:xfrm>
        </p:spPr>
        <p:txBody>
          <a:bodyPr lIns="0" rIns="0">
            <a:normAutofit lnSpcReduction="10000"/>
          </a:bodyPr>
          <a:lstStyle/>
          <a:p>
            <a:pPr lvl="2">
              <a:buFont typeface="Wingdings" pitchFamily="2" charset="2"/>
              <a:buChar char="ü"/>
            </a:pPr>
            <a:r>
              <a:rPr lang="en-US"/>
              <a:t>Can another tester create test cases/scenarios from these?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Does a Test Requirement specify what is being tested and what about it we are validating? (Clear?) 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Are the Test Requirements…</a:t>
            </a:r>
          </a:p>
          <a:p>
            <a:pPr lvl="3">
              <a:buFontTx/>
              <a:buChar char="-"/>
            </a:pPr>
            <a:r>
              <a:rPr lang="en-US"/>
              <a:t>Complete?</a:t>
            </a:r>
          </a:p>
          <a:p>
            <a:pPr lvl="3">
              <a:buFontTx/>
              <a:buChar char="-"/>
            </a:pPr>
            <a:r>
              <a:rPr lang="en-US"/>
              <a:t>Consistent? (conflicting requirements must be prioritized)</a:t>
            </a:r>
          </a:p>
          <a:p>
            <a:pPr lvl="3">
              <a:buFontTx/>
              <a:buChar char="-"/>
            </a:pPr>
            <a:r>
              <a:rPr lang="en-US"/>
              <a:t>Reasonable? (achievable)</a:t>
            </a:r>
          </a:p>
          <a:p>
            <a:pPr lvl="3">
              <a:buFontTx/>
              <a:buChar char="-"/>
            </a:pPr>
            <a:r>
              <a:rPr lang="en-US"/>
              <a:t>Measurable? (quantifiable for measuring test coverage)</a:t>
            </a:r>
          </a:p>
          <a:p>
            <a:pPr lvl="3">
              <a:buFontTx/>
              <a:buChar char="-"/>
            </a:pPr>
            <a:r>
              <a:rPr lang="en-US"/>
              <a:t>Modifiable? (will it change or is it stable?)</a:t>
            </a:r>
          </a:p>
          <a:p>
            <a:pPr lvl="3">
              <a:buFontTx/>
              <a:buChar char="-"/>
            </a:pPr>
            <a:r>
              <a:rPr lang="en-US"/>
              <a:t>Traceable? (the source is known)</a:t>
            </a:r>
          </a:p>
          <a:p>
            <a:pPr lvl="3">
              <a:buFontTx/>
              <a:buChar char="-"/>
            </a:pPr>
            <a:r>
              <a:rPr lang="en-US"/>
              <a:t>Testable? (given current environment, resources, skills)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Do the test requirements cover the complete scope of the project?</a:t>
            </a:r>
          </a:p>
          <a:p>
            <a:pPr lvl="2">
              <a:buFont typeface="Wingdings" pitchFamily="2" charset="2"/>
              <a:buChar char="ü"/>
            </a:pPr>
            <a:r>
              <a:rPr lang="en-US"/>
              <a:t>Are all the test requirements verified and signed off by the Development Team?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Generating TR’s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B751-CC4B-486C-94B4-A95B094E4D8D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304800"/>
            <a:ext cx="8496300" cy="706438"/>
          </a:xfrm>
        </p:spPr>
        <p:txBody>
          <a:bodyPr/>
          <a:lstStyle/>
          <a:p>
            <a:r>
              <a:rPr lang="en-US" sz="3600"/>
              <a:t>When creating </a:t>
            </a:r>
            <a:r>
              <a:rPr lang="en-US" sz="3600" u="sng"/>
              <a:t>Test Requirements</a:t>
            </a:r>
            <a:r>
              <a:rPr lang="en-US" sz="3600"/>
              <a:t> (“Do”)...</a:t>
            </a:r>
            <a:endParaRPr 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011238"/>
            <a:ext cx="8753475" cy="5465762"/>
          </a:xfrm>
        </p:spPr>
        <p:txBody>
          <a:bodyPr lIns="0" rIns="0">
            <a:normAutofit lnSpcReduction="10000"/>
          </a:bodyPr>
          <a:lstStyle/>
          <a:p>
            <a:r>
              <a:rPr lang="en-US"/>
              <a:t>Use “action” verbs &amp; words</a:t>
            </a:r>
          </a:p>
          <a:p>
            <a:pPr lvl="2">
              <a:buFontTx/>
              <a:buChar char="-"/>
            </a:pPr>
            <a:r>
              <a:rPr lang="en-US"/>
              <a:t>“Validate that…”</a:t>
            </a:r>
          </a:p>
          <a:p>
            <a:pPr lvl="2">
              <a:buFontTx/>
              <a:buChar char="-"/>
            </a:pPr>
            <a:r>
              <a:rPr lang="en-US"/>
              <a:t>“Check for…”</a:t>
            </a:r>
          </a:p>
          <a:p>
            <a:pPr lvl="2">
              <a:buFontTx/>
              <a:buChar char="-"/>
            </a:pPr>
            <a:r>
              <a:rPr lang="en-US"/>
              <a:t>“Test that…”</a:t>
            </a:r>
          </a:p>
          <a:p>
            <a:r>
              <a:rPr lang="en-US"/>
              <a:t>Trace them back to the source</a:t>
            </a:r>
          </a:p>
          <a:p>
            <a:r>
              <a:rPr lang="en-US"/>
              <a:t>Remember that different applications arrange in different ways</a:t>
            </a:r>
          </a:p>
          <a:p>
            <a:pPr lvl="2">
              <a:buFontTx/>
              <a:buChar char="-"/>
            </a:pPr>
            <a:r>
              <a:rPr lang="en-US" sz="2000"/>
              <a:t>Think of MF, batch, C/S, web, e-commerce, GUI, etc.</a:t>
            </a:r>
          </a:p>
          <a:p>
            <a:pPr lvl="2">
              <a:buFontTx/>
              <a:buChar char="-"/>
            </a:pPr>
            <a:r>
              <a:rPr lang="en-US" sz="2000"/>
              <a:t>Use “testing considerations” checklists that generally cover what kinds of things should be considered when testing your specific situation</a:t>
            </a:r>
            <a:endParaRPr lang="en-US"/>
          </a:p>
          <a:p>
            <a:r>
              <a:rPr lang="en-US"/>
              <a:t>Make your Test Requirements document a “living document” </a:t>
            </a:r>
          </a:p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Generating TR’s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D1CF-2F9A-4EFF-ACA3-6EB9FC4A414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11163"/>
            <a:ext cx="7772400" cy="114300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447800"/>
            <a:ext cx="7772400" cy="4894263"/>
          </a:xfrm>
        </p:spPr>
        <p:txBody>
          <a:bodyPr>
            <a:normAutofit/>
          </a:bodyPr>
          <a:lstStyle/>
          <a:p>
            <a:r>
              <a:rPr lang="en-US" dirty="0"/>
              <a:t>Defining Test Requirements (TR) </a:t>
            </a:r>
          </a:p>
          <a:p>
            <a:pPr lvl="1"/>
            <a:r>
              <a:rPr lang="en-US" dirty="0"/>
              <a:t>What, Why, Where</a:t>
            </a:r>
          </a:p>
          <a:p>
            <a:r>
              <a:rPr lang="en-US" dirty="0"/>
              <a:t>Fitting TR’s into the testing picture</a:t>
            </a:r>
          </a:p>
          <a:p>
            <a:pPr lvl="1"/>
            <a:r>
              <a:rPr lang="en-US" dirty="0"/>
              <a:t>What’s within our testing process</a:t>
            </a:r>
          </a:p>
          <a:p>
            <a:pPr lvl="1"/>
            <a:r>
              <a:rPr lang="en-US" dirty="0"/>
              <a:t>Generating TR’s</a:t>
            </a:r>
          </a:p>
          <a:p>
            <a:r>
              <a:rPr lang="en-US" dirty="0"/>
              <a:t>Organizing &amp; Decomposing TR’s</a:t>
            </a:r>
          </a:p>
          <a:p>
            <a:r>
              <a:rPr lang="en-US" dirty="0"/>
              <a:t>Test Requirements </a:t>
            </a:r>
            <a:r>
              <a:rPr lang="en-US"/>
              <a:t>Hierarchy </a:t>
            </a:r>
            <a:r>
              <a:rPr lang="en-US" smtClean="0"/>
              <a:t>Samples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875E-9E33-4010-9632-803CAD13AD96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EB04-D3B6-4164-B9B8-E863472C68FD}" type="slidenum">
              <a:rPr lang="en-US"/>
              <a:pPr/>
              <a:t>20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06438"/>
          </a:xfrm>
        </p:spPr>
        <p:txBody>
          <a:bodyPr/>
          <a:lstStyle/>
          <a:p>
            <a:pPr algn="l"/>
            <a:r>
              <a:rPr lang="en-US" sz="4000"/>
              <a:t>Also...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011238"/>
            <a:ext cx="8753475" cy="5465762"/>
          </a:xfrm>
        </p:spPr>
        <p:txBody>
          <a:bodyPr lIns="0" rIns="0"/>
          <a:lstStyle/>
          <a:p>
            <a:r>
              <a:rPr lang="en-US" dirty="0"/>
              <a:t>Maintain a level of balance between too much &amp; too little</a:t>
            </a:r>
          </a:p>
          <a:p>
            <a:pPr lvl="2">
              <a:buFontTx/>
              <a:buChar char="-"/>
            </a:pPr>
            <a:r>
              <a:rPr lang="en-US" sz="2000" dirty="0"/>
              <a:t>Too High level: won’t be useful, vague, can’t generate test cases from it.</a:t>
            </a:r>
          </a:p>
          <a:p>
            <a:pPr lvl="2">
              <a:buFontTx/>
              <a:buChar char="-"/>
            </a:pPr>
            <a:r>
              <a:rPr lang="en-US" sz="2000" dirty="0"/>
              <a:t>Too low level:  Over-process, over documentation, no productivity</a:t>
            </a:r>
          </a:p>
          <a:p>
            <a:pPr lvl="2">
              <a:buFontTx/>
              <a:buChar char="-"/>
            </a:pPr>
            <a:r>
              <a:rPr lang="en-US" sz="2000" dirty="0"/>
              <a:t>General rule: 5-7 levels deep in an outline format</a:t>
            </a:r>
          </a:p>
          <a:p>
            <a:r>
              <a:rPr lang="en-US" dirty="0"/>
              <a:t>Organize them!</a:t>
            </a:r>
          </a:p>
          <a:p>
            <a:pPr lvl="2">
              <a:buFontTx/>
              <a:buChar char="-"/>
            </a:pPr>
            <a:r>
              <a:rPr lang="en-US" dirty="0"/>
              <a:t>Outline/Hierarchy format recommended</a:t>
            </a:r>
          </a:p>
          <a:p>
            <a:pPr lvl="2">
              <a:buFontTx/>
              <a:buChar char="-"/>
            </a:pPr>
            <a:r>
              <a:rPr lang="en-US" dirty="0"/>
              <a:t>Look at how the BA breaks down the project into areas</a:t>
            </a:r>
          </a:p>
          <a:p>
            <a:pPr lvl="2">
              <a:buFontTx/>
              <a:buChar char="-"/>
            </a:pPr>
            <a:r>
              <a:rPr lang="en-US" dirty="0"/>
              <a:t>Look at how the PA breaks down the project into areas</a:t>
            </a:r>
          </a:p>
          <a:p>
            <a:pPr lvl="2">
              <a:buFontTx/>
              <a:buChar char="-"/>
            </a:pPr>
            <a:r>
              <a:rPr lang="en-US" i="1" dirty="0"/>
              <a:t>Organize by functional areas</a:t>
            </a:r>
          </a:p>
          <a:p>
            <a:pPr lvl="2">
              <a:buFontTx/>
              <a:buChar char="-"/>
            </a:pPr>
            <a:r>
              <a:rPr lang="en-US" i="1" dirty="0"/>
              <a:t>Organize by “types” of testing (Function vs. System vs. Non-Functional) </a:t>
            </a:r>
          </a:p>
          <a:p>
            <a:pPr lvl="2">
              <a:buFontTx/>
              <a:buChar char="-"/>
            </a:pPr>
            <a:endParaRPr lang="en-US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Generating TR’s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FF1B-2EE3-4197-9D75-A084181449FA}" type="slidenum">
              <a:rPr lang="en-US"/>
              <a:pPr/>
              <a:t>21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798512"/>
          </a:xfrm>
        </p:spPr>
        <p:txBody>
          <a:bodyPr/>
          <a:lstStyle/>
          <a:p>
            <a:r>
              <a:rPr lang="en-US" sz="4000"/>
              <a:t>Organizing by Functional areas….</a:t>
            </a:r>
            <a:endParaRPr lang="en-US" sz="480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45450" cy="4648200"/>
          </a:xfrm>
        </p:spPr>
        <p:txBody>
          <a:bodyPr/>
          <a:lstStyle/>
          <a:p>
            <a:r>
              <a:rPr lang="en-US" sz="3600"/>
              <a:t>Most testers perform function-based, or requirements-based tests</a:t>
            </a:r>
          </a:p>
          <a:p>
            <a:pPr lvl="2">
              <a:buFontTx/>
              <a:buChar char="-"/>
            </a:pPr>
            <a:r>
              <a:rPr lang="en-US" sz="2800"/>
              <a:t>Tests on functionality that the system will provide</a:t>
            </a:r>
          </a:p>
          <a:p>
            <a:pPr lvl="2">
              <a:buFontTx/>
              <a:buChar char="-"/>
            </a:pPr>
            <a:r>
              <a:rPr lang="en-US" sz="2800"/>
              <a:t>Usually scenario/case based</a:t>
            </a:r>
          </a:p>
          <a:p>
            <a:pPr lvl="2">
              <a:buFontTx/>
              <a:buChar char="-"/>
            </a:pPr>
            <a:r>
              <a:rPr lang="en-US" sz="2800"/>
              <a:t>includes normal and alternate (invalid) cases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Organizing TR’s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0EC4-5B72-4FA4-BAE9-D75696B20175}" type="slidenum">
              <a:rPr lang="en-US"/>
              <a:pPr/>
              <a:t>22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798512"/>
          </a:xfrm>
        </p:spPr>
        <p:txBody>
          <a:bodyPr/>
          <a:lstStyle/>
          <a:p>
            <a:r>
              <a:rPr lang="en-US" sz="4000"/>
              <a:t>Organizing by Functional areas….</a:t>
            </a:r>
            <a:endParaRPr lang="en-US" sz="480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45450" cy="4648200"/>
          </a:xfrm>
        </p:spPr>
        <p:txBody>
          <a:bodyPr/>
          <a:lstStyle/>
          <a:p>
            <a:r>
              <a:rPr lang="en-US" sz="3600"/>
              <a:t>Most testers also perform User Interface Style Tests</a:t>
            </a:r>
          </a:p>
          <a:p>
            <a:pPr lvl="2">
              <a:buFontTx/>
              <a:buChar char="-"/>
            </a:pPr>
            <a:r>
              <a:rPr lang="en-US" sz="2800"/>
              <a:t>These are generally separate from the functionality that the software will provide</a:t>
            </a:r>
          </a:p>
          <a:p>
            <a:pPr lvl="2">
              <a:buFontTx/>
              <a:buChar char="-"/>
            </a:pPr>
            <a:r>
              <a:rPr lang="en-US" sz="2800"/>
              <a:t>Usually encompass the architectural standards &amp; compliance (like Windows Design Standards)</a:t>
            </a:r>
          </a:p>
          <a:p>
            <a:pPr lvl="2">
              <a:buFontTx/>
              <a:buChar char="-"/>
            </a:pPr>
            <a:r>
              <a:rPr lang="en-US" sz="2800"/>
              <a:t>Also includes tests of navigation, menus, admin functions (like printing, saving)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383463" y="6400800"/>
            <a:ext cx="160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Organizing TR’s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17A6-3770-4EF4-B038-0D15FD304C60}" type="slidenum">
              <a:rPr lang="en-US"/>
              <a:pPr/>
              <a:t>23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Requirement Decomposition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start on the high level functional areas early into the project &amp; build in lower level areas as they become available</a:t>
            </a:r>
          </a:p>
          <a:p>
            <a:r>
              <a:rPr lang="en-US"/>
              <a:t>Any level can contain a test requirement which can also be made up of (or broken down into) lower level test requirements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6DA0-3676-45C3-AA2F-948279C14072}" type="slidenum">
              <a:rPr lang="en-US"/>
              <a:pPr/>
              <a:t>24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7813"/>
            <a:ext cx="7772400" cy="944562"/>
          </a:xfrm>
        </p:spPr>
        <p:txBody>
          <a:bodyPr/>
          <a:lstStyle/>
          <a:p>
            <a:r>
              <a:rPr lang="en-US"/>
              <a:t>Business Function Level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238250"/>
            <a:ext cx="7772400" cy="5067300"/>
          </a:xfrm>
        </p:spPr>
        <p:txBody>
          <a:bodyPr>
            <a:normAutofit lnSpcReduction="10000"/>
          </a:bodyPr>
          <a:lstStyle/>
          <a:p>
            <a:r>
              <a:rPr lang="en-US"/>
              <a:t>Try to identify “groups” of functions or functions connected by similar themes</a:t>
            </a:r>
          </a:p>
          <a:p>
            <a:pPr lvl="2">
              <a:buFontTx/>
              <a:buNone/>
            </a:pPr>
            <a:r>
              <a:rPr lang="en-US"/>
              <a:t>file management functions, printing functions, help functions, car rental functions, reservation functions, ticket purchase functions, claim reporting functions</a:t>
            </a:r>
          </a:p>
          <a:p>
            <a:r>
              <a:rPr lang="en-US"/>
              <a:t>Be sure all areas of the system are covered. If something is left out or doesn’t fit into a group, it becomes its own group.</a:t>
            </a:r>
          </a:p>
          <a:p>
            <a:r>
              <a:rPr lang="en-US"/>
              <a:t>It may be easier to identify functional areas by “window” instead of by function.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48932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61864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165350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81038" y="6297613"/>
            <a:ext cx="1087437" cy="4079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176847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310356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06438" y="6329363"/>
            <a:ext cx="9890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Function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370138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44963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243638" y="6273800"/>
            <a:ext cx="8302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Field</a:t>
            </a:r>
          </a:p>
          <a:p>
            <a:r>
              <a:rPr lang="en-US" sz="1200"/>
              <a:t>Validation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9B9F-F678-4554-85B1-D0D05D4499DF}" type="slidenum">
              <a:rPr lang="en-US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7813"/>
            <a:ext cx="7772400" cy="944562"/>
          </a:xfrm>
        </p:spPr>
        <p:txBody>
          <a:bodyPr/>
          <a:lstStyle/>
          <a:p>
            <a:r>
              <a:rPr lang="en-US"/>
              <a:t>Business Function Level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443038"/>
            <a:ext cx="7772400" cy="4114800"/>
          </a:xfrm>
        </p:spPr>
        <p:txBody>
          <a:bodyPr/>
          <a:lstStyle/>
          <a:p>
            <a:r>
              <a:rPr lang="en-US"/>
              <a:t>At this level, the idea is seeing the connections, integration, and interactions of the system’s functionality.</a:t>
            </a:r>
          </a:p>
          <a:p>
            <a:r>
              <a:rPr lang="en-US"/>
              <a:t>May not necessarily be identifying a test requirement at this level as much as just identifying the functional area.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48932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1864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165350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828675" y="6297613"/>
            <a:ext cx="939800" cy="4079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76847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10356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781050" y="6329363"/>
            <a:ext cx="1001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Function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370138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44963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6243638" y="6273800"/>
            <a:ext cx="8302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Field</a:t>
            </a:r>
          </a:p>
          <a:p>
            <a:r>
              <a:rPr lang="en-US" sz="1200"/>
              <a:t>Validation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A24-80AA-4403-9AE3-9C2260A4F9F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Level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 down each Function area into the tasks within the function</a:t>
            </a:r>
          </a:p>
          <a:p>
            <a:r>
              <a:rPr lang="en-US"/>
              <a:t>For complex tasks, it is possible to break them down further into sub-tasks</a:t>
            </a:r>
          </a:p>
          <a:p>
            <a:r>
              <a:rPr lang="en-US"/>
              <a:t>Some Business Functions can not decompose into further tasks (example: Check Writing function)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48932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1864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165350" y="6310313"/>
            <a:ext cx="939800" cy="3952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828675" y="6297613"/>
            <a:ext cx="939800" cy="40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76847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10356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879475" y="6345238"/>
            <a:ext cx="8159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2259013" y="6302375"/>
            <a:ext cx="739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Task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44963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243638" y="6273800"/>
            <a:ext cx="8302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Field</a:t>
            </a:r>
          </a:p>
          <a:p>
            <a:r>
              <a:rPr lang="en-US" sz="1200"/>
              <a:t>Validation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703-224B-4137-954C-CA074E3C29C5}" type="slidenum">
              <a:rPr lang="en-US"/>
              <a:pPr/>
              <a:t>27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3050"/>
            <a:ext cx="7772400" cy="1143000"/>
          </a:xfrm>
        </p:spPr>
        <p:txBody>
          <a:bodyPr/>
          <a:lstStyle/>
          <a:p>
            <a:r>
              <a:rPr lang="en-US"/>
              <a:t>Transaction Level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7772400" cy="5126037"/>
          </a:xfrm>
        </p:spPr>
        <p:txBody>
          <a:bodyPr/>
          <a:lstStyle/>
          <a:p>
            <a:r>
              <a:rPr lang="en-US"/>
              <a:t>From this level down, we start to address the internal things that occur to make the functions and tasks happen</a:t>
            </a:r>
          </a:p>
          <a:p>
            <a:r>
              <a:rPr lang="en-US"/>
              <a:t>Identify any logical transactions that ties the task to the database or any other transactions necessary to perform the task.</a:t>
            </a:r>
          </a:p>
          <a:p>
            <a:r>
              <a:rPr lang="en-US"/>
              <a:t>Identify any data processing, calculation, data formatting type transactions</a:t>
            </a:r>
          </a:p>
          <a:p>
            <a:pPr lvl="2">
              <a:buFontTx/>
              <a:buNone/>
            </a:pPr>
            <a:r>
              <a:rPr lang="en-US" i="1"/>
              <a:t>Note: A screen or window may cause the execution of several different logical transactions</a:t>
            </a:r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203575" y="6310313"/>
            <a:ext cx="1225550" cy="3952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1864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8811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44513" y="6297613"/>
            <a:ext cx="939800" cy="40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4843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819400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95313" y="6345238"/>
            <a:ext cx="8159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085975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227388" y="6289675"/>
            <a:ext cx="12461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Transaction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243638" y="6273800"/>
            <a:ext cx="8302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Field</a:t>
            </a:r>
          </a:p>
          <a:p>
            <a:r>
              <a:rPr lang="en-US" sz="1200"/>
              <a:t>Validation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8BB-31CE-4873-91F1-946C23AD71BF}" type="slidenum">
              <a:rPr lang="en-US"/>
              <a:pPr/>
              <a:t>28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 Type Level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which of the four types the transaction can become: Add, Change, Delete, Inquire</a:t>
            </a:r>
          </a:p>
          <a:p>
            <a:r>
              <a:rPr lang="en-US"/>
              <a:t>It is entirely possible that a transaction can be multiple types.</a:t>
            </a:r>
          </a:p>
          <a:p>
            <a:r>
              <a:rPr lang="en-US"/>
              <a:t>If a transaction is only one type, you can wrap this level up into the higher level.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27977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625975" y="6111875"/>
            <a:ext cx="1150938" cy="5937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186488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955800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19125" y="6297613"/>
            <a:ext cx="939800" cy="40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155892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8940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23068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669925" y="6345238"/>
            <a:ext cx="8159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160588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24008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595813" y="6065838"/>
            <a:ext cx="1179512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Trans Data</a:t>
            </a:r>
          </a:p>
          <a:p>
            <a:r>
              <a:rPr lang="en-US" sz="1600" b="1" u="sng"/>
              <a:t> Type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6243638" y="6273800"/>
            <a:ext cx="8302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Field</a:t>
            </a:r>
          </a:p>
          <a:p>
            <a:r>
              <a:rPr lang="en-US" sz="1200"/>
              <a:t>Validation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7C6F-3C54-4F11-B265-F2FF45B44C0B}" type="slidenum">
              <a:rPr lang="en-US"/>
              <a:pPr/>
              <a:t>29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2738"/>
            <a:ext cx="7772400" cy="1143000"/>
          </a:xfrm>
        </p:spPr>
        <p:txBody>
          <a:bodyPr/>
          <a:lstStyle/>
          <a:p>
            <a:r>
              <a:rPr lang="en-US"/>
              <a:t>Field Validation Level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406525"/>
            <a:ext cx="7772400" cy="4114800"/>
          </a:xfrm>
        </p:spPr>
        <p:txBody>
          <a:bodyPr/>
          <a:lstStyle/>
          <a:p>
            <a:r>
              <a:rPr lang="en-US"/>
              <a:t>Most testers like to jump directly to this level. It’s the most obvious at times.</a:t>
            </a:r>
          </a:p>
          <a:p>
            <a:r>
              <a:rPr lang="en-US"/>
              <a:t>Field validation covers all edits &amp; cross edits on fields and data.</a:t>
            </a:r>
          </a:p>
          <a:p>
            <a:r>
              <a:rPr lang="en-US"/>
              <a:t>Be careful of the detail you document at this level. Remember the separation between test requirement and test case.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48932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6186488" y="6200775"/>
            <a:ext cx="1125537" cy="5810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65350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828675" y="6297613"/>
            <a:ext cx="939800" cy="40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176847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10356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879475" y="6345238"/>
            <a:ext cx="8159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2370138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44963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181725" y="6151563"/>
            <a:ext cx="1127125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Field</a:t>
            </a:r>
          </a:p>
          <a:p>
            <a:r>
              <a:rPr lang="en-US" sz="1600" b="1" u="sng"/>
              <a:t>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0EE-9B70-49A9-90F5-2CD293ED039D}" type="slidenum">
              <a:rPr lang="en-US"/>
              <a:pPr/>
              <a:t>3</a:t>
            </a:fld>
            <a:endParaRPr lang="en-US"/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7388" y="238125"/>
            <a:ext cx="7772400" cy="746125"/>
          </a:xfrm>
        </p:spPr>
        <p:txBody>
          <a:bodyPr>
            <a:normAutofit fontScale="90000"/>
          </a:bodyPr>
          <a:lstStyle/>
          <a:p>
            <a:r>
              <a:rPr lang="en-US"/>
              <a:t>Background	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5683250"/>
          </a:xfrm>
        </p:spPr>
        <p:txBody>
          <a:bodyPr/>
          <a:lstStyle/>
          <a:p>
            <a:r>
              <a:rPr lang="en-US" sz="2800"/>
              <a:t>“Test Requirements Hierarchy” is a term coined from Rational’s SQA Team Test software.</a:t>
            </a:r>
          </a:p>
          <a:p>
            <a:r>
              <a:rPr lang="en-US" sz="2800"/>
              <a:t>The principle of identifying, organizing, and measuring test requirements is universal to many test processes and methodologies</a:t>
            </a:r>
          </a:p>
          <a:p>
            <a:r>
              <a:rPr lang="en-US" sz="2800"/>
              <a:t>Much of this in-service is distilled from:</a:t>
            </a:r>
          </a:p>
          <a:p>
            <a:pPr lvl="2"/>
            <a:r>
              <a:rPr lang="en-US"/>
              <a:t>Rational methodologies (we are an SQA Team Test house after all)</a:t>
            </a:r>
          </a:p>
          <a:p>
            <a:pPr lvl="2"/>
            <a:r>
              <a:rPr lang="en-US"/>
              <a:t>QAI Workbench model</a:t>
            </a:r>
          </a:p>
          <a:p>
            <a:pPr lvl="2"/>
            <a:r>
              <a:rPr lang="en-US"/>
              <a:t>Seminar topics from</a:t>
            </a:r>
          </a:p>
          <a:p>
            <a:pPr lvl="3"/>
            <a:r>
              <a:rPr lang="en-US"/>
              <a:t>19th annual International Software Testing Conference</a:t>
            </a:r>
          </a:p>
          <a:p>
            <a:pPr lvl="3"/>
            <a:r>
              <a:rPr lang="en-US"/>
              <a:t>Star ‘98 West Conference</a:t>
            </a:r>
          </a:p>
          <a:p>
            <a:pPr lvl="2"/>
            <a:r>
              <a:rPr lang="en-US"/>
              <a:t>Ed Kit’s “Software Testing in the Real World”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1E2C-B9C8-466B-95D9-FF3D879A3EE0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08DE-2298-4CF9-805A-F8F4A38C15A1}" type="slidenum">
              <a:rPr lang="en-US"/>
              <a:pPr/>
              <a:t>30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r>
              <a:rPr lang="en-US"/>
              <a:t>Field Validation Level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969963"/>
            <a:ext cx="8307387" cy="5597525"/>
          </a:xfrm>
        </p:spPr>
        <p:txBody>
          <a:bodyPr>
            <a:normAutofit lnSpcReduction="10000"/>
          </a:bodyPr>
          <a:lstStyle/>
          <a:p>
            <a:r>
              <a:rPr lang="en-US"/>
              <a:t>Not all test requirements (especially at this level) fit well to be documented in this manner.</a:t>
            </a:r>
          </a:p>
          <a:p>
            <a:pPr lvl="2">
              <a:buFontTx/>
              <a:buChar char="-"/>
            </a:pPr>
            <a:r>
              <a:rPr lang="en-US"/>
              <a:t>Example: Testing all the stated properties of windows objects</a:t>
            </a:r>
          </a:p>
          <a:p>
            <a:pPr lvl="2">
              <a:buFontTx/>
              <a:buChar char="-"/>
            </a:pPr>
            <a:r>
              <a:rPr lang="en-US"/>
              <a:t>Use </a:t>
            </a:r>
            <a:r>
              <a:rPr lang="en-US" i="1"/>
              <a:t>“Validate that the properties of all the objects in this window match the properties listed on the Object Properties Reference Table in Appendix B upon initialization of the window”</a:t>
            </a:r>
            <a:endParaRPr lang="en-US"/>
          </a:p>
          <a:p>
            <a:pPr lvl="2">
              <a:buFontTx/>
              <a:buChar char="-"/>
            </a:pPr>
            <a:r>
              <a:rPr lang="en-US"/>
              <a:t>Don’t list each property check as a separate test requirement if it can be summarize under one test requirement</a:t>
            </a:r>
          </a:p>
          <a:p>
            <a:pPr lvl="2">
              <a:buFontTx/>
              <a:buChar char="-"/>
            </a:pPr>
            <a:r>
              <a:rPr lang="en-US"/>
              <a:t>This is a judgement call YOU make for your given project.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489325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37113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165350" y="6310313"/>
            <a:ext cx="939800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828675" y="6297613"/>
            <a:ext cx="939800" cy="40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1768475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10356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4440238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5789613" y="651986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879475" y="6345238"/>
            <a:ext cx="8159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2370138" y="63674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3449638" y="6367463"/>
            <a:ext cx="10239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Transaction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05375" y="6273800"/>
            <a:ext cx="858838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Trans Data</a:t>
            </a:r>
          </a:p>
          <a:p>
            <a:r>
              <a:rPr lang="en-US" sz="1200"/>
              <a:t> Type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6186488" y="6200775"/>
            <a:ext cx="1125537" cy="5810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181725" y="6151563"/>
            <a:ext cx="1127125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 b="1" u="sng"/>
              <a:t>Field</a:t>
            </a:r>
          </a:p>
          <a:p>
            <a:r>
              <a:rPr lang="en-US" sz="1600" b="1" u="sng"/>
              <a:t>Validation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2126-B124-4993-90C9-476E4E2C4692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885825"/>
          </a:xfrm>
        </p:spPr>
        <p:txBody>
          <a:bodyPr/>
          <a:lstStyle/>
          <a:p>
            <a:r>
              <a:rPr lang="en-US" sz="4000"/>
              <a:t>Example 3: Rental Car </a:t>
            </a:r>
            <a:r>
              <a:rPr lang="en-US" sz="3600"/>
              <a:t>Application</a:t>
            </a:r>
            <a:endParaRPr 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1. Validate that a Rental can occur.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1.1 Check Customer policy coverage</a:t>
            </a:r>
          </a:p>
          <a:p>
            <a:pPr>
              <a:buFontTx/>
              <a:buNone/>
            </a:pPr>
            <a:r>
              <a:rPr lang="en-US" sz="2400"/>
              <a:t>	1.2 Query Car availability</a:t>
            </a:r>
          </a:p>
          <a:p>
            <a:pPr>
              <a:buFontTx/>
              <a:buNone/>
            </a:pPr>
            <a:r>
              <a:rPr lang="en-US" sz="2400"/>
              <a:t>	1.3 Query Car rates</a:t>
            </a:r>
          </a:p>
          <a:p>
            <a:pPr>
              <a:buFontTx/>
              <a:buNone/>
            </a:pPr>
            <a:r>
              <a:rPr lang="en-US" sz="2400"/>
              <a:t>	1.4 Open a Rental ticket</a:t>
            </a:r>
          </a:p>
          <a:p>
            <a:pPr>
              <a:buFontTx/>
              <a:buNone/>
            </a:pPr>
            <a:r>
              <a:rPr lang="en-US" sz="2400"/>
              <a:t>		1.4.1 </a:t>
            </a:r>
            <a:r>
              <a:rPr lang="en-US" sz="2400" u="sng"/>
              <a:t>Validate that a customer record can be entered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1.4.2 </a:t>
            </a:r>
            <a:r>
              <a:rPr lang="en-US" sz="2400" u="sng"/>
              <a:t>Validate that credit card approval is obtained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 		1.4.3 Validate that status on the car record is changed </a:t>
            </a:r>
          </a:p>
          <a:p>
            <a:pPr>
              <a:buFontTx/>
              <a:buNone/>
            </a:pPr>
            <a:r>
              <a:rPr lang="en-US" sz="2400"/>
              <a:t>			from “waiting” to “rented”		</a:t>
            </a:r>
          </a:p>
          <a:p>
            <a:pPr>
              <a:buFontTx/>
              <a:buNone/>
            </a:pPr>
            <a:r>
              <a:rPr lang="en-US" sz="2400" b="1"/>
              <a:t>2. Billing Function</a:t>
            </a:r>
            <a:endParaRPr lang="en-US" sz="2400"/>
          </a:p>
          <a:p>
            <a:pPr>
              <a:buFontTx/>
              <a:buNone/>
            </a:pPr>
            <a:r>
              <a:rPr lang="en-US" sz="2400" b="1"/>
              <a:t>3. Reservation Function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5740400" y="2706688"/>
            <a:ext cx="2286000" cy="858837"/>
          </a:xfrm>
          <a:prstGeom prst="wedgeEllipseCallout">
            <a:avLst>
              <a:gd name="adj1" fmla="val -78750"/>
              <a:gd name="adj2" fmla="val 7791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i="1"/>
              <a:t>Let’s look at </a:t>
            </a:r>
          </a:p>
          <a:p>
            <a:r>
              <a:rPr lang="en-US" sz="1600" i="1"/>
              <a:t>the lower levels</a:t>
            </a:r>
          </a:p>
          <a:p>
            <a:r>
              <a:rPr lang="en-US" sz="1600" i="1"/>
              <a:t> for this one</a:t>
            </a:r>
            <a:endParaRPr lang="en-US" sz="24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5964238" y="5130800"/>
            <a:ext cx="2286000" cy="858838"/>
          </a:xfrm>
          <a:prstGeom prst="wedgeEllipseCallout">
            <a:avLst>
              <a:gd name="adj1" fmla="val -85208"/>
              <a:gd name="adj2" fmla="val -12245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i="1"/>
              <a:t>Then we’ll try it</a:t>
            </a:r>
          </a:p>
          <a:p>
            <a:r>
              <a:rPr lang="en-US" sz="1600" i="1"/>
              <a:t>on this one</a:t>
            </a:r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C57-A05D-44DB-91E7-DCDCDAA75963}" type="slidenum">
              <a:rPr lang="en-US"/>
              <a:pPr/>
              <a:t>32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885825"/>
          </a:xfrm>
        </p:spPr>
        <p:txBody>
          <a:bodyPr/>
          <a:lstStyle/>
          <a:p>
            <a:r>
              <a:rPr lang="en-US" sz="4000"/>
              <a:t>Example 3: Rental Car </a:t>
            </a:r>
            <a:r>
              <a:rPr lang="en-US" sz="3600"/>
              <a:t>Application</a:t>
            </a:r>
            <a:endParaRPr lang="en-US" sz="400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327150"/>
            <a:ext cx="8645525" cy="4927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/>
              <a:t>1. Validate that a Rental can occur.</a:t>
            </a:r>
          </a:p>
          <a:p>
            <a:pPr>
              <a:buFontTx/>
              <a:buNone/>
            </a:pPr>
            <a:r>
              <a:rPr lang="en-US" sz="2400"/>
              <a:t>	1.4 Open a Rental ticket</a:t>
            </a:r>
          </a:p>
          <a:p>
            <a:pPr>
              <a:buFontTx/>
              <a:buNone/>
            </a:pPr>
            <a:r>
              <a:rPr lang="en-US" sz="2400"/>
              <a:t>		1.4.1 Validate that a customer record can be entered</a:t>
            </a:r>
          </a:p>
          <a:p>
            <a:pPr>
              <a:buFontTx/>
              <a:buNone/>
            </a:pPr>
            <a:r>
              <a:rPr lang="en-US" sz="2400"/>
              <a:t>			1.4.1.1 Validate that a new customer can be added to 			the customer table</a:t>
            </a:r>
          </a:p>
          <a:p>
            <a:pPr>
              <a:buFontTx/>
              <a:buNone/>
            </a:pPr>
            <a:r>
              <a:rPr lang="en-US" sz="2400"/>
              <a:t>			     1.4.1.1.1 Validate that the first name is all alpha</a:t>
            </a:r>
          </a:p>
          <a:p>
            <a:pPr>
              <a:buFontTx/>
              <a:buNone/>
            </a:pPr>
            <a:r>
              <a:rPr lang="en-US" sz="2400"/>
              <a:t>			     1.4.1.1.2 Validate that the age is &gt; 21.</a:t>
            </a:r>
          </a:p>
          <a:p>
            <a:pPr>
              <a:buFontTx/>
              <a:buNone/>
            </a:pPr>
            <a:r>
              <a:rPr lang="en-US" sz="2400"/>
              <a:t>			     1.4.1.1.3 Validate that the phone number is 					numeric </a:t>
            </a:r>
          </a:p>
          <a:p>
            <a:pPr>
              <a:buFontTx/>
              <a:buNone/>
            </a:pPr>
            <a:r>
              <a:rPr lang="en-US" sz="2400"/>
              <a:t>			     1.4.1.1.4 Validate area code is an existing area 					code number.</a:t>
            </a:r>
          </a:p>
          <a:p>
            <a:pPr>
              <a:buFontTx/>
              <a:buNone/>
            </a:pPr>
            <a:r>
              <a:rPr lang="en-US" sz="2400"/>
              <a:t>			1.4.1.2 Validate changing an existing customer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285E-951C-4AC8-B5B8-93CDEC04CAFA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885825"/>
          </a:xfrm>
        </p:spPr>
        <p:txBody>
          <a:bodyPr/>
          <a:lstStyle/>
          <a:p>
            <a:r>
              <a:rPr lang="en-US" sz="4000"/>
              <a:t>Example 3: Rental Car </a:t>
            </a:r>
            <a:r>
              <a:rPr lang="en-US" sz="3600"/>
              <a:t>Application</a:t>
            </a:r>
            <a:endParaRPr 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327150"/>
            <a:ext cx="8645525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1. Validate that a Rental can occur.</a:t>
            </a:r>
          </a:p>
          <a:p>
            <a:pPr>
              <a:buFontTx/>
              <a:buNone/>
            </a:pPr>
            <a:r>
              <a:rPr lang="en-US" sz="2400"/>
              <a:t>	1.4 Open a Rental ticket</a:t>
            </a:r>
          </a:p>
          <a:p>
            <a:pPr>
              <a:buFontTx/>
              <a:buNone/>
            </a:pPr>
            <a:r>
              <a:rPr lang="en-US" sz="2400"/>
              <a:t>		1.4.2 </a:t>
            </a:r>
            <a:r>
              <a:rPr lang="en-US" sz="2400" u="sng"/>
              <a:t>Validate that credit card approval is obtained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	</a:t>
            </a:r>
          </a:p>
          <a:p>
            <a:pPr>
              <a:buFontTx/>
              <a:buNone/>
            </a:pPr>
            <a:r>
              <a:rPr lang="en-US" sz="2400"/>
              <a:t>			</a:t>
            </a:r>
            <a:r>
              <a:rPr lang="en-US" sz="2800" b="1" i="1"/>
              <a:t>…fill in the lower level test requirements!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	</a:t>
            </a:r>
          </a:p>
          <a:p>
            <a:pPr>
              <a:buFontTx/>
              <a:buNone/>
            </a:pPr>
            <a:r>
              <a:rPr lang="en-US" sz="2400"/>
              <a:t>			</a:t>
            </a:r>
            <a:r>
              <a:rPr lang="en-US" sz="2400" b="1"/>
              <a:t>First</a:t>
            </a:r>
            <a:r>
              <a:rPr lang="en-US" sz="2400"/>
              <a:t>, </a:t>
            </a:r>
            <a:r>
              <a:rPr lang="en-US" sz="2400" u="sng"/>
              <a:t>Identify any sub-areas</a:t>
            </a:r>
            <a:r>
              <a:rPr lang="en-US" sz="2400"/>
              <a:t> (further tasks, or even </a:t>
            </a:r>
          </a:p>
          <a:p>
            <a:pPr>
              <a:buFontTx/>
              <a:buNone/>
            </a:pPr>
            <a:r>
              <a:rPr lang="en-US" sz="2400"/>
              <a:t>				separate transactions within this)</a:t>
            </a:r>
          </a:p>
          <a:p>
            <a:pPr>
              <a:buFontTx/>
              <a:buNone/>
            </a:pPr>
            <a:r>
              <a:rPr lang="en-US" sz="2400"/>
              <a:t>			</a:t>
            </a:r>
            <a:r>
              <a:rPr lang="en-US" sz="2400" b="1"/>
              <a:t>Then</a:t>
            </a:r>
            <a:r>
              <a:rPr lang="en-US" sz="2400"/>
              <a:t>, </a:t>
            </a:r>
            <a:r>
              <a:rPr lang="en-US" sz="2400" u="sng"/>
              <a:t>Identify the lowest level field validation</a:t>
            </a:r>
            <a:r>
              <a:rPr lang="en-US" sz="2400"/>
              <a:t> test </a:t>
            </a:r>
          </a:p>
          <a:p>
            <a:pPr>
              <a:buFontTx/>
              <a:buNone/>
            </a:pPr>
            <a:r>
              <a:rPr lang="en-US" sz="2400"/>
              <a:t>				requirements (think about what is typically </a:t>
            </a:r>
          </a:p>
          <a:p>
            <a:pPr>
              <a:buFontTx/>
              <a:buNone/>
            </a:pPr>
            <a:r>
              <a:rPr lang="en-US" sz="2400"/>
              <a:t>				involved with credit card authorizations)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Capocci, CQA, CSTE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D3E3-E840-4696-922C-95E8BF728C37}" type="slidenum">
              <a:rPr lang="en-US"/>
              <a:pPr/>
              <a:t>34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885825"/>
          </a:xfrm>
        </p:spPr>
        <p:txBody>
          <a:bodyPr/>
          <a:lstStyle/>
          <a:p>
            <a:r>
              <a:rPr lang="en-US" sz="4000"/>
              <a:t>What did you come up with?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327150"/>
            <a:ext cx="8645525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1. Validate that a Rental can occur.</a:t>
            </a:r>
          </a:p>
          <a:p>
            <a:pPr>
              <a:buFontTx/>
              <a:buNone/>
            </a:pPr>
            <a:r>
              <a:rPr lang="en-US" sz="2400"/>
              <a:t>	1.4 Open a Rental ticket</a:t>
            </a:r>
          </a:p>
          <a:p>
            <a:pPr>
              <a:buFontTx/>
              <a:buNone/>
            </a:pPr>
            <a:r>
              <a:rPr lang="en-US" sz="2400"/>
              <a:t>		1.4.2 </a:t>
            </a:r>
            <a:r>
              <a:rPr lang="en-US" sz="2400" u="sng"/>
              <a:t>Validate that credit card approval is obtained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	  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  <a:p>
            <a:pPr algn="ctr">
              <a:buFontTx/>
              <a:buNone/>
            </a:pPr>
            <a:r>
              <a:rPr lang="en-US" sz="2400"/>
              <a:t>			_________________________________________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986588" y="6400800"/>
            <a:ext cx="200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 u="sng"/>
              <a:t>Decomposing TR’s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7B66-6377-4EE4-BC4A-7F95DBD80B4D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Requirements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sz="3600"/>
              <a:t>What exactly is a Test Requirement? </a:t>
            </a:r>
          </a:p>
          <a:p>
            <a:r>
              <a:rPr lang="en-US" sz="3600"/>
              <a:t>Why identify Test Requirements?</a:t>
            </a:r>
          </a:p>
          <a:p>
            <a:r>
              <a:rPr lang="en-US" sz="3600"/>
              <a:t>Where does a Test Requirement come from?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Defining TR’s: What, Why, Where</a:t>
            </a:r>
            <a:endParaRPr lang="en-US" sz="2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724E-84C4-42B2-8ADE-EADEC13E03B7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C919-54BB-4923-9830-660E0B4039C1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r>
              <a:rPr lang="en-US"/>
              <a:t>What exactly is a Test Requirement?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/>
              <a:t>Identifies the “WHAT” of testing</a:t>
            </a:r>
          </a:p>
          <a:p>
            <a:pPr lvl="2">
              <a:buFont typeface="Wingdings" pitchFamily="2" charset="2"/>
              <a:buChar char="Ø"/>
            </a:pPr>
            <a:r>
              <a:rPr lang="en-US"/>
              <a:t>What needs to be tested, AND</a:t>
            </a:r>
          </a:p>
          <a:p>
            <a:pPr lvl="2">
              <a:buFont typeface="Wingdings" pitchFamily="2" charset="2"/>
              <a:buChar char="Ø"/>
            </a:pPr>
            <a:r>
              <a:rPr lang="en-US"/>
              <a:t>What are you going to validate about it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Includes both </a:t>
            </a:r>
            <a:r>
              <a:rPr lang="en-US" i="1"/>
              <a:t>normal</a:t>
            </a:r>
            <a:r>
              <a:rPr lang="en-US"/>
              <a:t> and </a:t>
            </a:r>
            <a:r>
              <a:rPr lang="en-US" i="1"/>
              <a:t>error</a:t>
            </a:r>
            <a:r>
              <a:rPr lang="en-US"/>
              <a:t> conditions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Covers business rules, functionality, non-functional standards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Do NOT have case specific data values assigned to them yet (data appears in test cases, the “How” of testing) </a:t>
            </a:r>
            <a:r>
              <a:rPr lang="en-US" i="1"/>
              <a:t>examples</a:t>
            </a:r>
            <a:r>
              <a:rPr lang="en-US"/>
              <a:t>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Defining TR’s: What, Why, Where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DDC1-76FB-4E70-948E-067D04405980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B76-C3C8-468D-B411-9952FEC8DE0B}" type="slidenum">
              <a:rPr lang="en-US"/>
              <a:pPr/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Example 1: Testing the inserting of a record to a table</a:t>
            </a:r>
            <a:endParaRPr lang="en-US" sz="4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8305800" cy="1752600"/>
          </a:xfrm>
          <a:noFill/>
          <a:ln w="1905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/>
              <a:t>“Validate that you can insert an entry”</a:t>
            </a:r>
          </a:p>
          <a:p>
            <a:pPr>
              <a:buFontTx/>
              <a:buNone/>
            </a:pPr>
            <a:r>
              <a:rPr lang="en-US" sz="2400"/>
              <a:t>“Validate that insertion fails if entry already present”</a:t>
            </a:r>
          </a:p>
          <a:p>
            <a:pPr>
              <a:buFontTx/>
              <a:buNone/>
            </a:pPr>
            <a:r>
              <a:rPr lang="en-US" sz="2400"/>
              <a:t>“Validate that insertion fails if table already full”</a:t>
            </a:r>
          </a:p>
          <a:p>
            <a:pPr>
              <a:buFontTx/>
              <a:buNone/>
            </a:pPr>
            <a:r>
              <a:rPr lang="en-US" sz="2400"/>
              <a:t>“Validate that you can insert an entry to an empty table (initial)”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86200"/>
            <a:ext cx="80010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i="1"/>
              <a:t>These are test requirements NOT tests because they do not describe the data element being inserted</a:t>
            </a:r>
          </a:p>
          <a:p>
            <a:r>
              <a:rPr lang="en-US" i="1"/>
              <a:t>The data is irrelevant at this level, it will appear in the test cases used to cover these test requirements</a:t>
            </a:r>
          </a:p>
          <a:p>
            <a:r>
              <a:rPr lang="en-US" i="1"/>
              <a:t>“Validate you can insert ‘John Doe’” is a test case not a test requirement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Test Requirements Identified (among others):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450013" y="6553200"/>
            <a:ext cx="26939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Defining TR’s: What, Why, Where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2781-FB9A-4BA8-8879-4E309EA447D9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7215-FBF7-4098-AE96-7EE8ADCF02BA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Why identify Test Requirements?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382000" cy="52006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/>
              <a:t>It’s what QC “owns” in our workbench: Requirements-based or Function-based testing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It’s the basis for establishing the completion of testing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Helps determine the scale of the testing effort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Governs the types of resources you will need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Serves to identify automation strategies you can use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Becomes a roadmap for your testing effort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Can be a tool for leverage and dialog with developers and business analysts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Dev Team can sign off on them (Verification!)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Defining TR’s: What, Why, Where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C5B0-488B-4676-A174-1B0432FB8B85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4DC-A3E5-4DFD-BC66-6F46498BCD1F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Where does a TR come from?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/>
              <a:t>Traditional: Business Requirements, functionality, internal logic…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Marketing specs, Functional specs, Technical specs</a:t>
            </a:r>
          </a:p>
          <a:p>
            <a:pPr>
              <a:buFont typeface="Wingdings" pitchFamily="2" charset="2"/>
              <a:buChar char="ü"/>
            </a:pPr>
            <a:r>
              <a:rPr lang="en-US"/>
              <a:t>Reality: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“Interview Analysis”, Non-Functional Checklists (standards &amp; compliance), Use Cases (from business scenarios and users), Discovery during testing, any other deliverables from previous workbenches (diagrams, modeling, flowcharts, etc.)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Defining TR’s: What, Why, Where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4E21-012D-4352-AF03-92A0244FF3F5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FF3-CF81-4C03-8518-8001E3EEDFAF}" type="slidenum">
              <a:rPr lang="en-US"/>
              <a:pPr/>
              <a:t>9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How do Test Requirements </a:t>
            </a:r>
            <a:br>
              <a:rPr lang="en-US"/>
            </a:br>
            <a:r>
              <a:rPr lang="en-US"/>
              <a:t>relate to the Test Plan?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0350"/>
            <a:ext cx="8305800" cy="50228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800"/>
              <a:t>Traditionally, the Test Plan has represented “what” was going to be tested, even including test cases.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Paradigm is shifting: Test Plan should relate what your testing process (and deliverables) will be for a particular project.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A Test Plan should build confidence in the testing process for a project, making approaches clear.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A Test Plan can include the Test Requirements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However, if the Test Requirements are too lengthy, they should become their own document: A Test Requirements Hierarchy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9436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Defining TR’s: What, Why, Where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520-0C14-465F-A086-C1E614DBF8BD}" type="datetime1">
              <a:rPr lang="en-US" smtClean="0"/>
              <a:t>5/30/2017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2357</Words>
  <Application>Microsoft Office PowerPoint</Application>
  <PresentationFormat>On-screen Show (4:3)</PresentationFormat>
  <Paragraphs>473</Paragraphs>
  <Slides>34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Microsoft Word Document</vt:lpstr>
      <vt:lpstr>TRS – Test Requirement Specification</vt:lpstr>
      <vt:lpstr>Agenda</vt:lpstr>
      <vt:lpstr>Background </vt:lpstr>
      <vt:lpstr>Test Requirements</vt:lpstr>
      <vt:lpstr>What exactly is a Test Requirement?</vt:lpstr>
      <vt:lpstr>Example 1: Testing the inserting of a record to a table</vt:lpstr>
      <vt:lpstr>Why identify Test Requirements?</vt:lpstr>
      <vt:lpstr>Where does a TR come from?</vt:lpstr>
      <vt:lpstr>How do Test Requirements  relate to the Test Plan?</vt:lpstr>
      <vt:lpstr>Agenda</vt:lpstr>
      <vt:lpstr>Drilling down: Where test requirements fit into the picture </vt:lpstr>
      <vt:lpstr>Drilling Down</vt:lpstr>
      <vt:lpstr>ATM Example: Practice Writing Test Requirements</vt:lpstr>
      <vt:lpstr>Example 2: Testing Withdrawals on an ATM</vt:lpstr>
      <vt:lpstr>Test Scenarios/Cases for -  “Validate that a withdrawal of a multiple of $20,  between $20-$300 can be done”</vt:lpstr>
      <vt:lpstr>Test Procedure &amp; Script for previous example</vt:lpstr>
      <vt:lpstr>Entrance Criteria for Business Requirements to generate Test Requirements</vt:lpstr>
      <vt:lpstr>Exit Criteria for Test Requirements</vt:lpstr>
      <vt:lpstr>When creating Test Requirements (“Do”)...</vt:lpstr>
      <vt:lpstr>Also...</vt:lpstr>
      <vt:lpstr>Organizing by Functional areas….</vt:lpstr>
      <vt:lpstr>Organizing by Functional areas….</vt:lpstr>
      <vt:lpstr>Test Requirement Decomposition</vt:lpstr>
      <vt:lpstr>Business Function Level</vt:lpstr>
      <vt:lpstr>Business Function Level</vt:lpstr>
      <vt:lpstr>Task Level</vt:lpstr>
      <vt:lpstr>Transaction Level</vt:lpstr>
      <vt:lpstr>Transaction Data Type Level</vt:lpstr>
      <vt:lpstr>Field Validation Level</vt:lpstr>
      <vt:lpstr>Field Validation Level</vt:lpstr>
      <vt:lpstr>Example 3: Rental Car Application</vt:lpstr>
      <vt:lpstr>Example 3: Rental Car Application</vt:lpstr>
      <vt:lpstr>Example 3: Rental Car Application</vt:lpstr>
      <vt:lpstr>What did you come up with?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TRS – Test Requirement Specification</dc:title>
  <dc:creator>VITCC</dc:creator>
  <cp:lastModifiedBy>VITCC</cp:lastModifiedBy>
  <cp:revision>3</cp:revision>
  <dcterms:created xsi:type="dcterms:W3CDTF">2017-05-30T05:28:49Z</dcterms:created>
  <dcterms:modified xsi:type="dcterms:W3CDTF">2017-05-30T05:34:36Z</dcterms:modified>
</cp:coreProperties>
</file>