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6" r:id="rId30"/>
    <p:sldId id="284" r:id="rId31"/>
    <p:sldId id="285" r:id="rId32"/>
    <p:sldId id="287" r:id="rId33"/>
    <p:sldId id="288"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37C98-0165-4D92-B7D6-68B7A8BCD827}"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37C98-0165-4D92-B7D6-68B7A8BCD827}"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37C98-0165-4D92-B7D6-68B7A8BCD827}"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37C98-0165-4D92-B7D6-68B7A8BCD827}"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37C98-0165-4D92-B7D6-68B7A8BCD827}"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37C98-0165-4D92-B7D6-68B7A8BCD827}"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37C98-0165-4D92-B7D6-68B7A8BCD827}" type="datetimeFigureOut">
              <a:rPr lang="en-US" smtClean="0"/>
              <a:pPr/>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37C98-0165-4D92-B7D6-68B7A8BCD827}" type="datetimeFigureOut">
              <a:rPr lang="en-US" smtClean="0"/>
              <a:pPr/>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37C98-0165-4D92-B7D6-68B7A8BCD827}" type="datetimeFigureOut">
              <a:rPr lang="en-US" smtClean="0"/>
              <a:pPr/>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37C98-0165-4D92-B7D6-68B7A8BCD827}"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37C98-0165-4D92-B7D6-68B7A8BCD827}"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3EBC2-70E9-45E8-82E1-35452979B6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37C98-0165-4D92-B7D6-68B7A8BCD827}" type="datetimeFigureOut">
              <a:rPr lang="en-US" smtClean="0"/>
              <a:pPr/>
              <a:t>5/30/2017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3EBC2-70E9-45E8-82E1-35452979B6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oftwaretestingfundamentals.com/test-c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Strategies and Tactics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b="1" dirty="0" smtClean="0"/>
              <a:t>Test Plan Identifier:</a:t>
            </a:r>
            <a:endParaRPr lang="en-US" dirty="0" smtClean="0"/>
          </a:p>
          <a:p>
            <a:pPr lvl="1"/>
            <a:r>
              <a:rPr lang="en-US" dirty="0" smtClean="0"/>
              <a:t>Provide a unique identifier for the document. (Adhere to the Configuration Management System if you have one.)</a:t>
            </a:r>
          </a:p>
          <a:p>
            <a:r>
              <a:rPr lang="en-US" b="1" dirty="0" smtClean="0"/>
              <a:t>Introduction:</a:t>
            </a:r>
            <a:endParaRPr lang="en-US" dirty="0" smtClean="0"/>
          </a:p>
          <a:p>
            <a:pPr lvl="1"/>
            <a:r>
              <a:rPr lang="en-US" dirty="0" smtClean="0"/>
              <a:t>Provide an overview of the test plan.</a:t>
            </a:r>
          </a:p>
          <a:p>
            <a:pPr lvl="1"/>
            <a:r>
              <a:rPr lang="en-US" dirty="0" smtClean="0"/>
              <a:t>Specify the goals/objectives.</a:t>
            </a:r>
          </a:p>
          <a:p>
            <a:pPr lvl="1"/>
            <a:r>
              <a:rPr lang="en-US" dirty="0" smtClean="0"/>
              <a:t>Specify any constraints.</a:t>
            </a:r>
          </a:p>
          <a:p>
            <a:r>
              <a:rPr lang="en-US" b="1" dirty="0" smtClean="0"/>
              <a:t>References</a:t>
            </a:r>
            <a:r>
              <a:rPr lang="en-US" dirty="0" smtClean="0"/>
              <a:t>:</a:t>
            </a:r>
          </a:p>
          <a:p>
            <a:pPr lvl="1"/>
            <a:r>
              <a:rPr lang="en-US" dirty="0" smtClean="0"/>
              <a:t>List the related documents, with links to them if available, including the following:</a:t>
            </a:r>
          </a:p>
          <a:p>
            <a:pPr lvl="1"/>
            <a:r>
              <a:rPr lang="en-US" dirty="0" smtClean="0"/>
              <a:t>Project Plan</a:t>
            </a:r>
          </a:p>
          <a:p>
            <a:pPr lvl="1"/>
            <a:r>
              <a:rPr lang="en-US" dirty="0" smtClean="0"/>
              <a:t>Configuration Management Plan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smtClean="0"/>
              <a:t>Test Items:</a:t>
            </a:r>
            <a:endParaRPr lang="en-US" dirty="0" smtClean="0"/>
          </a:p>
          <a:p>
            <a:pPr lvl="1"/>
            <a:r>
              <a:rPr lang="en-US" dirty="0" smtClean="0"/>
              <a:t>List the test items (software/products) and their versions.</a:t>
            </a:r>
          </a:p>
          <a:p>
            <a:r>
              <a:rPr lang="en-US" b="1" dirty="0" smtClean="0"/>
              <a:t>Features to be Tested:</a:t>
            </a:r>
            <a:endParaRPr lang="en-US" dirty="0" smtClean="0"/>
          </a:p>
          <a:p>
            <a:pPr lvl="1"/>
            <a:r>
              <a:rPr lang="en-US" dirty="0" smtClean="0"/>
              <a:t>List the features of the software/product to be tested.</a:t>
            </a:r>
          </a:p>
          <a:p>
            <a:pPr lvl="1"/>
            <a:r>
              <a:rPr lang="en-US" dirty="0" smtClean="0"/>
              <a:t>Provide references to the Requirements and/or Design specifications of the features to be tested</a:t>
            </a:r>
          </a:p>
          <a:p>
            <a:r>
              <a:rPr lang="en-US" b="1" dirty="0" smtClean="0"/>
              <a:t>Features Not to Be Tested</a:t>
            </a:r>
            <a:r>
              <a:rPr lang="en-US" dirty="0" smtClean="0"/>
              <a:t>:</a:t>
            </a:r>
          </a:p>
          <a:p>
            <a:pPr lvl="1"/>
            <a:r>
              <a:rPr lang="en-US" dirty="0" smtClean="0"/>
              <a:t>List the features of the software/product which will not be tested.</a:t>
            </a:r>
          </a:p>
          <a:p>
            <a:pPr lvl="1"/>
            <a:r>
              <a:rPr lang="en-US" dirty="0" smtClean="0"/>
              <a:t>Specify the reasons these features won’t be tested.</a:t>
            </a:r>
          </a:p>
          <a:p>
            <a:r>
              <a:rPr lang="en-US" b="1" dirty="0" smtClean="0"/>
              <a:t>Approach</a:t>
            </a:r>
            <a:r>
              <a:rPr lang="en-US" dirty="0" smtClean="0"/>
              <a:t>:</a:t>
            </a:r>
          </a:p>
          <a:p>
            <a:pPr lvl="1"/>
            <a:r>
              <a:rPr lang="en-US" dirty="0" smtClean="0"/>
              <a:t>Mention the overall approach to testing.</a:t>
            </a:r>
          </a:p>
          <a:p>
            <a:pPr lvl="1"/>
            <a:r>
              <a:rPr lang="en-US" dirty="0" smtClean="0"/>
              <a:t>Specify the testing levels [if it’s a Master Test Plan], the testing types, and the testing methods [Manual/Automated; White Box/Black Box/Gray Box]</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b="1" dirty="0" smtClean="0"/>
              <a:t>Item Pass/Fail Criteria:</a:t>
            </a:r>
            <a:endParaRPr lang="en-US" dirty="0" smtClean="0"/>
          </a:p>
          <a:p>
            <a:pPr lvl="1"/>
            <a:r>
              <a:rPr lang="en-US" dirty="0" smtClean="0"/>
              <a:t>Specify the criteria that will be used to determine whether each test item (software/product) has passed or failed testing.</a:t>
            </a:r>
          </a:p>
          <a:p>
            <a:r>
              <a:rPr lang="en-US" b="1" dirty="0" smtClean="0"/>
              <a:t>Suspension Criteria and Resumption Requirements:</a:t>
            </a:r>
            <a:endParaRPr lang="en-US" dirty="0" smtClean="0"/>
          </a:p>
          <a:p>
            <a:pPr lvl="1"/>
            <a:r>
              <a:rPr lang="en-US" dirty="0" smtClean="0"/>
              <a:t>Specify criteria to be used to suspend the testing activity.</a:t>
            </a:r>
          </a:p>
          <a:p>
            <a:pPr lvl="1"/>
            <a:r>
              <a:rPr lang="en-US" dirty="0" smtClean="0"/>
              <a:t>Specify testing activities which must be redone when testing is resumed.</a:t>
            </a:r>
          </a:p>
          <a:p>
            <a:r>
              <a:rPr lang="en-US" b="1" dirty="0" smtClean="0"/>
              <a:t>Test Deliverables</a:t>
            </a:r>
            <a:r>
              <a:rPr lang="en-US" dirty="0" smtClean="0"/>
              <a:t>:</a:t>
            </a:r>
          </a:p>
          <a:p>
            <a:pPr lvl="1"/>
            <a:r>
              <a:rPr lang="en-US" dirty="0" smtClean="0"/>
              <a:t>List test deliverables, and links to them if available, including the following:</a:t>
            </a:r>
          </a:p>
          <a:p>
            <a:pPr lvl="2"/>
            <a:r>
              <a:rPr lang="en-US" dirty="0" smtClean="0"/>
              <a:t>Test Plan (this document itself)</a:t>
            </a:r>
          </a:p>
          <a:p>
            <a:pPr lvl="2"/>
            <a:r>
              <a:rPr lang="en-US" dirty="0" smtClean="0"/>
              <a:t>Test Cases</a:t>
            </a:r>
          </a:p>
          <a:p>
            <a:pPr lvl="2"/>
            <a:r>
              <a:rPr lang="en-US" dirty="0" smtClean="0"/>
              <a:t>Test Scripts</a:t>
            </a:r>
          </a:p>
          <a:p>
            <a:pPr lvl="2"/>
            <a:r>
              <a:rPr lang="en-US" dirty="0" smtClean="0"/>
              <a:t>Defect/Enhancement Logs</a:t>
            </a:r>
          </a:p>
          <a:p>
            <a:pPr lvl="2"/>
            <a:r>
              <a:rPr lang="en-US" dirty="0" smtClean="0"/>
              <a:t>Test Reports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b="1" dirty="0" smtClean="0"/>
              <a:t>Test Environment:</a:t>
            </a:r>
            <a:endParaRPr lang="en-US" dirty="0" smtClean="0"/>
          </a:p>
          <a:p>
            <a:pPr lvl="1"/>
            <a:r>
              <a:rPr lang="en-US" dirty="0" smtClean="0"/>
              <a:t>Specify the properties of test environment: hardware, software, network etc.</a:t>
            </a:r>
          </a:p>
          <a:p>
            <a:pPr lvl="1"/>
            <a:r>
              <a:rPr lang="en-US" dirty="0" smtClean="0"/>
              <a:t>List any testing or related tools.</a:t>
            </a:r>
          </a:p>
          <a:p>
            <a:r>
              <a:rPr lang="en-US" b="1" dirty="0" smtClean="0"/>
              <a:t>Estimate:</a:t>
            </a:r>
            <a:endParaRPr lang="en-US" dirty="0" smtClean="0"/>
          </a:p>
          <a:p>
            <a:pPr lvl="1"/>
            <a:r>
              <a:rPr lang="en-US" dirty="0" smtClean="0"/>
              <a:t>Provide a summary of test estimates (cost or effort) and/or provide a link to the detailed estimation.</a:t>
            </a:r>
          </a:p>
          <a:p>
            <a:r>
              <a:rPr lang="en-US" b="1" dirty="0" smtClean="0"/>
              <a:t>Schedule:</a:t>
            </a:r>
            <a:endParaRPr lang="en-US" dirty="0" smtClean="0"/>
          </a:p>
          <a:p>
            <a:pPr lvl="1"/>
            <a:r>
              <a:rPr lang="en-US" dirty="0" smtClean="0"/>
              <a:t>Provide a summary of the schedule, specifying key test milestones, and/or provide a link to the detailed schedule.</a:t>
            </a:r>
          </a:p>
          <a:p>
            <a:r>
              <a:rPr lang="en-US" b="1" dirty="0" smtClean="0"/>
              <a:t>Staffing and Training Needs:</a:t>
            </a:r>
            <a:endParaRPr lang="en-US" dirty="0" smtClean="0"/>
          </a:p>
          <a:p>
            <a:pPr lvl="1"/>
            <a:r>
              <a:rPr lang="en-US" dirty="0" smtClean="0"/>
              <a:t>Specify staffing needs by role and required skills.</a:t>
            </a:r>
          </a:p>
          <a:p>
            <a:pPr lvl="1"/>
            <a:r>
              <a:rPr lang="en-US" dirty="0" smtClean="0"/>
              <a:t>Identify training that is necessary to provide those skills, if not already acquired.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5637"/>
            <a:ext cx="8229600" cy="5668963"/>
          </a:xfrm>
        </p:spPr>
        <p:txBody>
          <a:bodyPr>
            <a:normAutofit fontScale="85000" lnSpcReduction="20000"/>
          </a:bodyPr>
          <a:lstStyle/>
          <a:p>
            <a:r>
              <a:rPr lang="en-US" b="1" dirty="0" smtClean="0"/>
              <a:t>Responsibilities:</a:t>
            </a:r>
            <a:endParaRPr lang="en-US" dirty="0" smtClean="0"/>
          </a:p>
          <a:p>
            <a:pPr lvl="1"/>
            <a:r>
              <a:rPr lang="en-US" dirty="0" smtClean="0"/>
              <a:t>List the responsibilities of each team/role/individual.</a:t>
            </a:r>
          </a:p>
          <a:p>
            <a:r>
              <a:rPr lang="en-US" b="1" dirty="0" smtClean="0"/>
              <a:t>Risks:</a:t>
            </a:r>
            <a:endParaRPr lang="en-US" dirty="0" smtClean="0"/>
          </a:p>
          <a:p>
            <a:pPr lvl="1"/>
            <a:r>
              <a:rPr lang="en-US" dirty="0" smtClean="0"/>
              <a:t>List the risks that have been identified.</a:t>
            </a:r>
          </a:p>
          <a:p>
            <a:pPr lvl="1"/>
            <a:r>
              <a:rPr lang="en-US" dirty="0" smtClean="0"/>
              <a:t>Specify the mitigation plan and the contingency plan for each risk.</a:t>
            </a:r>
          </a:p>
          <a:p>
            <a:r>
              <a:rPr lang="en-US" b="1" dirty="0" smtClean="0"/>
              <a:t>Assumptions and Dependencies:</a:t>
            </a:r>
            <a:endParaRPr lang="en-US" dirty="0" smtClean="0"/>
          </a:p>
          <a:p>
            <a:pPr lvl="1"/>
            <a:r>
              <a:rPr lang="en-US" dirty="0" smtClean="0"/>
              <a:t>List the assumptions that have been made during the preparation of this plan.</a:t>
            </a:r>
          </a:p>
          <a:p>
            <a:pPr lvl="1"/>
            <a:r>
              <a:rPr lang="en-US" dirty="0" smtClean="0"/>
              <a:t>List the dependencies.</a:t>
            </a:r>
          </a:p>
          <a:p>
            <a:r>
              <a:rPr lang="en-US" b="1" dirty="0" smtClean="0"/>
              <a:t>Approvals:</a:t>
            </a:r>
            <a:endParaRPr lang="en-US" dirty="0" smtClean="0"/>
          </a:p>
          <a:p>
            <a:pPr lvl="1"/>
            <a:r>
              <a:rPr lang="en-US" dirty="0" smtClean="0"/>
              <a:t>Specify the names and roles of all persons who must approve the plan.</a:t>
            </a:r>
          </a:p>
          <a:p>
            <a:pPr lvl="1"/>
            <a:r>
              <a:rPr lang="en-US" dirty="0" smtClean="0"/>
              <a:t>Provide space for signatures and dates. (If the document is to be printed.)</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Test Plan V/s Test Strategy</a:t>
            </a:r>
            <a:endParaRPr lang="en-US" dirty="0"/>
          </a:p>
        </p:txBody>
      </p:sp>
      <p:graphicFrame>
        <p:nvGraphicFramePr>
          <p:cNvPr id="4" name="Content Placeholder 3"/>
          <p:cNvGraphicFramePr>
            <a:graphicFrameLocks noGrp="1"/>
          </p:cNvGraphicFramePr>
          <p:nvPr>
            <p:ph idx="1"/>
          </p:nvPr>
        </p:nvGraphicFramePr>
        <p:xfrm>
          <a:off x="457200" y="1371600"/>
          <a:ext cx="8229600" cy="51511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fontAlgn="t"/>
                      <a:r>
                        <a:rPr lang="en-US" b="1" dirty="0" smtClean="0"/>
                        <a:t>Test </a:t>
                      </a:r>
                      <a:r>
                        <a:rPr lang="en-US" b="1" dirty="0"/>
                        <a:t>Plan</a:t>
                      </a:r>
                      <a:endParaRPr lang="en-US" dirty="0"/>
                    </a:p>
                  </a:txBody>
                  <a:tcPr marL="76200" marR="76200" marT="76200" marB="76200"/>
                </a:tc>
                <a:tc>
                  <a:txBody>
                    <a:bodyPr/>
                    <a:lstStyle/>
                    <a:p>
                      <a:pPr algn="l" fontAlgn="t"/>
                      <a:r>
                        <a:rPr lang="en-US" b="1" dirty="0"/>
                        <a:t>Test Strategy</a:t>
                      </a:r>
                      <a:endParaRPr lang="en-US" dirty="0"/>
                    </a:p>
                  </a:txBody>
                  <a:tcPr marL="76200" marR="76200" marT="76200" marB="76200"/>
                </a:tc>
              </a:tr>
              <a:tr h="370840">
                <a:tc>
                  <a:txBody>
                    <a:bodyPr/>
                    <a:lstStyle/>
                    <a:p>
                      <a:pPr algn="just" fontAlgn="t">
                        <a:buFont typeface="Arial"/>
                        <a:buNone/>
                      </a:pPr>
                      <a:r>
                        <a:rPr lang="en-US" dirty="0"/>
                        <a:t>A test plan for software project can be defined as a document that defines the scope, objective, approach and emphasis on a software testing effort</a:t>
                      </a:r>
                    </a:p>
                  </a:txBody>
                  <a:tcPr marL="76200" marR="76200" marT="76200" marB="76200"/>
                </a:tc>
                <a:tc>
                  <a:txBody>
                    <a:bodyPr/>
                    <a:lstStyle/>
                    <a:p>
                      <a:pPr algn="just" fontAlgn="t">
                        <a:buFont typeface="Arial"/>
                        <a:buNone/>
                      </a:pPr>
                      <a:r>
                        <a:rPr lang="en-US" dirty="0"/>
                        <a:t>Test strategy is a set of guidelines that explains test design and determines how testing needs to be done</a:t>
                      </a:r>
                    </a:p>
                  </a:txBody>
                  <a:tcPr marL="76200" marR="76200" marT="76200" marB="76200"/>
                </a:tc>
              </a:tr>
              <a:tr h="370840">
                <a:tc>
                  <a:txBody>
                    <a:bodyPr/>
                    <a:lstStyle/>
                    <a:p>
                      <a:pPr algn="just" fontAlgn="t">
                        <a:buFont typeface="Arial"/>
                        <a:buNone/>
                      </a:pPr>
                      <a:r>
                        <a:rPr lang="en-US" dirty="0"/>
                        <a:t>Components of Test plan include- Test plan id, features to be tested, test techniques, testing tasks, features pass or fail criteria, test deliverables, responsibilities, and schedule, etc.</a:t>
                      </a:r>
                    </a:p>
                  </a:txBody>
                  <a:tcPr marL="76200" marR="76200" marT="76200" marB="76200"/>
                </a:tc>
                <a:tc>
                  <a:txBody>
                    <a:bodyPr/>
                    <a:lstStyle/>
                    <a:p>
                      <a:pPr algn="just" fontAlgn="t">
                        <a:buFont typeface="Arial"/>
                        <a:buNone/>
                      </a:pPr>
                      <a:r>
                        <a:rPr lang="en-US" dirty="0"/>
                        <a:t>Components of Test strategy includes- objectives and scope, documentation formats, test processes, team reporting structure, client communication strategy, etc.</a:t>
                      </a:r>
                    </a:p>
                  </a:txBody>
                  <a:tcPr marL="76200" marR="76200" marT="76200" marB="76200"/>
                </a:tc>
              </a:tr>
              <a:tr h="370840">
                <a:tc>
                  <a:txBody>
                    <a:bodyPr/>
                    <a:lstStyle/>
                    <a:p>
                      <a:pPr algn="just" fontAlgn="t">
                        <a:buFont typeface="Arial"/>
                        <a:buNone/>
                      </a:pPr>
                      <a:r>
                        <a:rPr lang="en-US" dirty="0"/>
                        <a:t>Test plan is carried out by a testing manager or lead that describes how to test, when to test, who will test and what to test</a:t>
                      </a:r>
                    </a:p>
                  </a:txBody>
                  <a:tcPr marL="76200" marR="76200" marT="76200" marB="76200"/>
                </a:tc>
                <a:tc>
                  <a:txBody>
                    <a:bodyPr/>
                    <a:lstStyle/>
                    <a:p>
                      <a:pPr algn="just" fontAlgn="t">
                        <a:buFont typeface="Arial"/>
                        <a:buNone/>
                      </a:pPr>
                      <a:r>
                        <a:rPr lang="en-US" dirty="0"/>
                        <a:t>A test strategy is carried out by the project manager. It says what type of technique to follow and which module to test</a:t>
                      </a:r>
                    </a:p>
                  </a:txBody>
                  <a:tcPr marL="76200" marR="76200" marT="76200" marB="76200"/>
                </a:tc>
              </a:tr>
              <a:tr h="370840">
                <a:tc>
                  <a:txBody>
                    <a:bodyPr/>
                    <a:lstStyle/>
                    <a:p>
                      <a:pPr algn="just" fontAlgn="t">
                        <a:buFont typeface="Arial"/>
                        <a:buNone/>
                      </a:pPr>
                      <a:r>
                        <a:rPr lang="en-US" dirty="0"/>
                        <a:t>Test plan narrates about the specification</a:t>
                      </a:r>
                    </a:p>
                  </a:txBody>
                  <a:tcPr marL="76200" marR="76200" marT="76200" marB="76200"/>
                </a:tc>
                <a:tc>
                  <a:txBody>
                    <a:bodyPr/>
                    <a:lstStyle/>
                    <a:p>
                      <a:pPr algn="just" fontAlgn="t">
                        <a:buFont typeface="Arial"/>
                        <a:buNone/>
                      </a:pPr>
                      <a:r>
                        <a:rPr lang="en-US" dirty="0"/>
                        <a:t>Test strategy narrates about the general approaches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3169920"/>
        </p:xfrm>
        <a:graphic>
          <a:graphicData uri="http://schemas.openxmlformats.org/drawingml/2006/table">
            <a:tbl>
              <a:tblPr firstRow="1" bandRow="1">
                <a:tableStyleId>{5C22544A-7EE6-4342-B048-85BDC9FD1C3A}</a:tableStyleId>
              </a:tblPr>
              <a:tblGrid>
                <a:gridCol w="4114800"/>
                <a:gridCol w="4114800"/>
              </a:tblGrid>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Test Plan</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Test Strategy</a:t>
                      </a:r>
                      <a:endParaRPr lang="en-US" dirty="0" smtClean="0"/>
                    </a:p>
                  </a:txBody>
                  <a:tcPr/>
                </a:tc>
              </a:tr>
              <a:tr h="370840">
                <a:tc>
                  <a:txBody>
                    <a:bodyPr/>
                    <a:lstStyle/>
                    <a:p>
                      <a:pPr algn="just" fontAlgn="t">
                        <a:buFont typeface="Arial"/>
                        <a:buNone/>
                      </a:pPr>
                      <a:r>
                        <a:rPr lang="en-US" dirty="0" smtClean="0"/>
                        <a:t>Test </a:t>
                      </a:r>
                      <a:r>
                        <a:rPr lang="en-US" dirty="0"/>
                        <a:t>plan can change</a:t>
                      </a:r>
                    </a:p>
                  </a:txBody>
                  <a:tcPr marL="76200" marR="76200" marT="76200" marB="76200"/>
                </a:tc>
                <a:tc>
                  <a:txBody>
                    <a:bodyPr/>
                    <a:lstStyle/>
                    <a:p>
                      <a:pPr algn="just" fontAlgn="t">
                        <a:buFont typeface="Arial"/>
                        <a:buNone/>
                      </a:pPr>
                      <a:r>
                        <a:rPr lang="en-US" dirty="0"/>
                        <a:t>Test strategy cannot be changed</a:t>
                      </a:r>
                    </a:p>
                  </a:txBody>
                  <a:tcPr marL="76200" marR="76200" marT="76200" marB="76200"/>
                </a:tc>
              </a:tr>
              <a:tr h="370840">
                <a:tc>
                  <a:txBody>
                    <a:bodyPr/>
                    <a:lstStyle/>
                    <a:p>
                      <a:pPr algn="just" fontAlgn="t">
                        <a:buFont typeface="Arial"/>
                        <a:buNone/>
                      </a:pPr>
                      <a:r>
                        <a:rPr lang="en-US" dirty="0"/>
                        <a:t>Test planning is done to determine possible issues and dependencies in order to identify the risks.</a:t>
                      </a:r>
                    </a:p>
                  </a:txBody>
                  <a:tcPr marL="76200" marR="76200" marT="76200" marB="76200"/>
                </a:tc>
                <a:tc>
                  <a:txBody>
                    <a:bodyPr/>
                    <a:lstStyle/>
                    <a:p>
                      <a:pPr algn="just" fontAlgn="t">
                        <a:buFont typeface="Arial"/>
                        <a:buNone/>
                      </a:pPr>
                      <a:r>
                        <a:rPr lang="en-US" dirty="0"/>
                        <a:t>It is a long-term plan of action</a:t>
                      </a:r>
                      <a:r>
                        <a:rPr lang="en-US" dirty="0" smtClean="0"/>
                        <a:t>. You </a:t>
                      </a:r>
                      <a:r>
                        <a:rPr lang="en-US" dirty="0"/>
                        <a:t>can abstract information that is not project specific and put it into test approach</a:t>
                      </a:r>
                    </a:p>
                  </a:txBody>
                  <a:tcPr marL="76200" marR="76200" marT="76200" marB="76200"/>
                </a:tc>
              </a:tr>
              <a:tr h="370840">
                <a:tc>
                  <a:txBody>
                    <a:bodyPr/>
                    <a:lstStyle/>
                    <a:p>
                      <a:pPr algn="just" fontAlgn="t">
                        <a:buFont typeface="Arial"/>
                        <a:buNone/>
                      </a:pPr>
                      <a:r>
                        <a:rPr lang="en-US" dirty="0"/>
                        <a:t>A test plan exists individually</a:t>
                      </a:r>
                    </a:p>
                  </a:txBody>
                  <a:tcPr marL="76200" marR="76200" marT="76200" marB="76200"/>
                </a:tc>
                <a:tc>
                  <a:txBody>
                    <a:bodyPr/>
                    <a:lstStyle/>
                    <a:p>
                      <a:pPr algn="just" fontAlgn="t">
                        <a:buFont typeface="Arial"/>
                        <a:buNone/>
                      </a:pPr>
                      <a:r>
                        <a:rPr lang="en-US" dirty="0"/>
                        <a:t>In smaller project, test strategy is often found as a section of a test plan</a:t>
                      </a:r>
                    </a:p>
                  </a:txBody>
                  <a:tcPr marL="76200" marR="76200" marT="76200" marB="76200"/>
                </a:tc>
              </a:tr>
              <a:tr h="370840">
                <a:tc>
                  <a:txBody>
                    <a:bodyPr/>
                    <a:lstStyle/>
                    <a:p>
                      <a:pPr algn="just" fontAlgn="t">
                        <a:buFont typeface="Arial"/>
                        <a:buNone/>
                      </a:pPr>
                      <a:r>
                        <a:rPr lang="en-US" dirty="0"/>
                        <a:t>It is defined at project level</a:t>
                      </a:r>
                    </a:p>
                  </a:txBody>
                  <a:tcPr marL="76200" marR="76200" marT="76200" marB="76200"/>
                </a:tc>
                <a:tc>
                  <a:txBody>
                    <a:bodyPr/>
                    <a:lstStyle/>
                    <a:p>
                      <a:pPr algn="just" fontAlgn="t">
                        <a:buFont typeface="Arial"/>
                        <a:buNone/>
                      </a:pPr>
                      <a:r>
                        <a:rPr lang="en-US" dirty="0"/>
                        <a:t>It is set at organization level and can be used by multiple projects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1828800"/>
            <a:ext cx="6248399" cy="4495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sp>
        <p:nvSpPr>
          <p:cNvPr id="3" name="Content Placeholder 2"/>
          <p:cNvSpPr>
            <a:spLocks noGrp="1"/>
          </p:cNvSpPr>
          <p:nvPr>
            <p:ph idx="1"/>
          </p:nvPr>
        </p:nvSpPr>
        <p:spPr/>
        <p:txBody>
          <a:bodyPr/>
          <a:lstStyle/>
          <a:p>
            <a:r>
              <a:rPr lang="en-US" dirty="0" smtClean="0"/>
              <a:t>A test case is a set of conditions or variables under which a tester will determine whether a system under test satisfies requirements or works correctly.</a:t>
            </a:r>
          </a:p>
          <a:p>
            <a:r>
              <a:rPr lang="en-US" dirty="0" smtClean="0"/>
              <a:t>The process of developing test cases can also help find problems in the requirements or design of an application.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 CASE TEMPLATE</a:t>
            </a:r>
            <a:endParaRPr lang="en-US" dirty="0"/>
          </a:p>
        </p:txBody>
      </p:sp>
      <p:graphicFrame>
        <p:nvGraphicFramePr>
          <p:cNvPr id="4" name="Content Placeholder 3"/>
          <p:cNvGraphicFramePr>
            <a:graphicFrameLocks noGrp="1"/>
          </p:cNvGraphicFramePr>
          <p:nvPr>
            <p:ph idx="1"/>
          </p:nvPr>
        </p:nvGraphicFramePr>
        <p:xfrm>
          <a:off x="457200" y="1600200"/>
          <a:ext cx="8229600" cy="4632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Test Suite ID</a:t>
                      </a:r>
                    </a:p>
                  </a:txBody>
                  <a:tcPr marL="76200" marR="76200" marT="76200" marB="76200" anchor="ctr"/>
                </a:tc>
                <a:tc>
                  <a:txBody>
                    <a:bodyPr/>
                    <a:lstStyle/>
                    <a:p>
                      <a:r>
                        <a:rPr lang="en-US"/>
                        <a:t>The ID of the test suite to which this test case belongs.</a:t>
                      </a:r>
                    </a:p>
                  </a:txBody>
                  <a:tcPr marL="76200" marR="76200" marT="76200" marB="76200" anchor="ctr"/>
                </a:tc>
              </a:tr>
              <a:tr h="370840">
                <a:tc>
                  <a:txBody>
                    <a:bodyPr/>
                    <a:lstStyle/>
                    <a:p>
                      <a:r>
                        <a:rPr lang="en-US"/>
                        <a:t>Test Case ID</a:t>
                      </a:r>
                    </a:p>
                  </a:txBody>
                  <a:tcPr marL="76200" marR="76200" marT="76200" marB="76200" anchor="ctr"/>
                </a:tc>
                <a:tc>
                  <a:txBody>
                    <a:bodyPr/>
                    <a:lstStyle/>
                    <a:p>
                      <a:r>
                        <a:rPr lang="en-US"/>
                        <a:t>The ID of the test case.</a:t>
                      </a:r>
                    </a:p>
                  </a:txBody>
                  <a:tcPr marL="76200" marR="76200" marT="76200" marB="76200" anchor="ctr"/>
                </a:tc>
              </a:tr>
              <a:tr h="370840">
                <a:tc>
                  <a:txBody>
                    <a:bodyPr/>
                    <a:lstStyle/>
                    <a:p>
                      <a:r>
                        <a:rPr lang="en-US"/>
                        <a:t>Test Case Summary</a:t>
                      </a:r>
                    </a:p>
                  </a:txBody>
                  <a:tcPr marL="76200" marR="76200" marT="76200" marB="76200" anchor="ctr"/>
                </a:tc>
                <a:tc>
                  <a:txBody>
                    <a:bodyPr/>
                    <a:lstStyle/>
                    <a:p>
                      <a:r>
                        <a:rPr lang="en-US"/>
                        <a:t>The summary / objective of the test case.</a:t>
                      </a:r>
                    </a:p>
                  </a:txBody>
                  <a:tcPr marL="76200" marR="76200" marT="76200" marB="76200" anchor="ctr"/>
                </a:tc>
              </a:tr>
              <a:tr h="370840">
                <a:tc>
                  <a:txBody>
                    <a:bodyPr/>
                    <a:lstStyle/>
                    <a:p>
                      <a:r>
                        <a:rPr lang="en-US"/>
                        <a:t>Related Requirement</a:t>
                      </a:r>
                    </a:p>
                  </a:txBody>
                  <a:tcPr marL="76200" marR="76200" marT="76200" marB="76200" anchor="ctr"/>
                </a:tc>
                <a:tc>
                  <a:txBody>
                    <a:bodyPr/>
                    <a:lstStyle/>
                    <a:p>
                      <a:r>
                        <a:rPr lang="en-US"/>
                        <a:t>The ID of the requirement this test case relates/traces to.</a:t>
                      </a:r>
                    </a:p>
                  </a:txBody>
                  <a:tcPr marL="76200" marR="76200" marT="76200" marB="76200" anchor="ctr"/>
                </a:tc>
              </a:tr>
              <a:tr h="370840">
                <a:tc>
                  <a:txBody>
                    <a:bodyPr/>
                    <a:lstStyle/>
                    <a:p>
                      <a:r>
                        <a:rPr lang="en-US"/>
                        <a:t>Prerequisites</a:t>
                      </a:r>
                    </a:p>
                  </a:txBody>
                  <a:tcPr marL="76200" marR="76200" marT="76200" marB="76200" anchor="ctr"/>
                </a:tc>
                <a:tc>
                  <a:txBody>
                    <a:bodyPr/>
                    <a:lstStyle/>
                    <a:p>
                      <a:r>
                        <a:rPr lang="en-US"/>
                        <a:t>Any prerequisites or preconditions that must be fulfilled prior to executing the test.</a:t>
                      </a:r>
                    </a:p>
                  </a:txBody>
                  <a:tcPr marL="76200" marR="76200" marT="76200" marB="76200" anchor="ctr"/>
                </a:tc>
              </a:tr>
              <a:tr h="370840">
                <a:tc>
                  <a:txBody>
                    <a:bodyPr/>
                    <a:lstStyle/>
                    <a:p>
                      <a:r>
                        <a:rPr lang="en-US"/>
                        <a:t>Test Procedure</a:t>
                      </a:r>
                    </a:p>
                  </a:txBody>
                  <a:tcPr marL="76200" marR="76200" marT="76200" marB="76200" anchor="ctr"/>
                </a:tc>
                <a:tc>
                  <a:txBody>
                    <a:bodyPr/>
                    <a:lstStyle/>
                    <a:p>
                      <a:r>
                        <a:rPr lang="en-US"/>
                        <a:t>Step-by-step procedure to execute the test.</a:t>
                      </a:r>
                    </a:p>
                  </a:txBody>
                  <a:tcPr marL="76200" marR="76200" marT="76200" marB="76200" anchor="ctr"/>
                </a:tc>
              </a:tr>
              <a:tr h="370840">
                <a:tc>
                  <a:txBody>
                    <a:bodyPr/>
                    <a:lstStyle/>
                    <a:p>
                      <a:r>
                        <a:rPr lang="en-US"/>
                        <a:t>Test Data</a:t>
                      </a:r>
                    </a:p>
                  </a:txBody>
                  <a:tcPr marL="76200" marR="76200" marT="76200" marB="76200" anchor="ctr"/>
                </a:tc>
                <a:tc>
                  <a:txBody>
                    <a:bodyPr/>
                    <a:lstStyle/>
                    <a:p>
                      <a:r>
                        <a:rPr lang="en-US" dirty="0"/>
                        <a:t>The test data, or links to the test data, that are to be used while conducting the test.</a:t>
                      </a:r>
                    </a:p>
                  </a:txBody>
                  <a:tcPr marL="76200" marR="76200" marT="76200" marB="76200"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304800"/>
            <a:ext cx="83058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609600"/>
          <a:ext cx="8229600" cy="57607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Expected Result</a:t>
                      </a:r>
                    </a:p>
                  </a:txBody>
                  <a:tcPr marL="76200" marR="76200" marT="76200" marB="76200" anchor="ctr"/>
                </a:tc>
                <a:tc>
                  <a:txBody>
                    <a:bodyPr/>
                    <a:lstStyle/>
                    <a:p>
                      <a:r>
                        <a:rPr lang="en-US"/>
                        <a:t>The expected result of the test.</a:t>
                      </a:r>
                    </a:p>
                  </a:txBody>
                  <a:tcPr marL="76200" marR="76200" marT="76200" marB="76200" anchor="ctr"/>
                </a:tc>
              </a:tr>
              <a:tr h="370840">
                <a:tc>
                  <a:txBody>
                    <a:bodyPr/>
                    <a:lstStyle/>
                    <a:p>
                      <a:r>
                        <a:rPr lang="en-US" dirty="0"/>
                        <a:t>Actual Result</a:t>
                      </a:r>
                    </a:p>
                  </a:txBody>
                  <a:tcPr marL="76200" marR="76200" marT="76200" marB="76200" anchor="ctr"/>
                </a:tc>
                <a:tc>
                  <a:txBody>
                    <a:bodyPr/>
                    <a:lstStyle/>
                    <a:p>
                      <a:r>
                        <a:rPr lang="en-US" dirty="0"/>
                        <a:t>The actual result of the test; to be filled after executing the test.</a:t>
                      </a:r>
                    </a:p>
                  </a:txBody>
                  <a:tcPr marL="76200" marR="76200" marT="76200" marB="76200" anchor="ctr"/>
                </a:tc>
              </a:tr>
              <a:tr h="370840">
                <a:tc>
                  <a:txBody>
                    <a:bodyPr/>
                    <a:lstStyle/>
                    <a:p>
                      <a:r>
                        <a:rPr lang="en-US"/>
                        <a:t>Status</a:t>
                      </a:r>
                    </a:p>
                  </a:txBody>
                  <a:tcPr marL="76200" marR="76200" marT="76200" marB="76200" anchor="ctr"/>
                </a:tc>
                <a:tc>
                  <a:txBody>
                    <a:bodyPr/>
                    <a:lstStyle/>
                    <a:p>
                      <a:r>
                        <a:rPr lang="en-US" dirty="0"/>
                        <a:t>Pass or Fail. Other statuses can be ‘Not Executed’ if testing is not performed and ‘Blocked’ if testing is blocked.</a:t>
                      </a:r>
                    </a:p>
                  </a:txBody>
                  <a:tcPr marL="76200" marR="76200" marT="76200" marB="76200" anchor="ctr"/>
                </a:tc>
              </a:tr>
              <a:tr h="370840">
                <a:tc>
                  <a:txBody>
                    <a:bodyPr/>
                    <a:lstStyle/>
                    <a:p>
                      <a:r>
                        <a:rPr lang="en-US"/>
                        <a:t>Remarks</a:t>
                      </a:r>
                    </a:p>
                  </a:txBody>
                  <a:tcPr marL="76200" marR="76200" marT="76200" marB="76200" anchor="ctr"/>
                </a:tc>
                <a:tc>
                  <a:txBody>
                    <a:bodyPr/>
                    <a:lstStyle/>
                    <a:p>
                      <a:r>
                        <a:rPr lang="en-US" dirty="0"/>
                        <a:t>Any comments on the test case or test execution.</a:t>
                      </a:r>
                    </a:p>
                  </a:txBody>
                  <a:tcPr marL="76200" marR="76200" marT="76200" marB="76200" anchor="ctr"/>
                </a:tc>
              </a:tr>
              <a:tr h="370840">
                <a:tc>
                  <a:txBody>
                    <a:bodyPr/>
                    <a:lstStyle/>
                    <a:p>
                      <a:r>
                        <a:rPr lang="en-US"/>
                        <a:t>Created By</a:t>
                      </a:r>
                    </a:p>
                  </a:txBody>
                  <a:tcPr marL="76200" marR="76200" marT="76200" marB="76200" anchor="ctr"/>
                </a:tc>
                <a:tc>
                  <a:txBody>
                    <a:bodyPr/>
                    <a:lstStyle/>
                    <a:p>
                      <a:r>
                        <a:rPr lang="en-US" dirty="0"/>
                        <a:t>The name of the author of the test case.</a:t>
                      </a:r>
                    </a:p>
                  </a:txBody>
                  <a:tcPr marL="76200" marR="76200" marT="76200" marB="76200" anchor="ctr"/>
                </a:tc>
              </a:tr>
              <a:tr h="370840">
                <a:tc>
                  <a:txBody>
                    <a:bodyPr/>
                    <a:lstStyle/>
                    <a:p>
                      <a:r>
                        <a:rPr lang="en-US"/>
                        <a:t>Date of Creation</a:t>
                      </a:r>
                    </a:p>
                  </a:txBody>
                  <a:tcPr marL="76200" marR="76200" marT="76200" marB="76200" anchor="ctr"/>
                </a:tc>
                <a:tc>
                  <a:txBody>
                    <a:bodyPr/>
                    <a:lstStyle/>
                    <a:p>
                      <a:r>
                        <a:rPr lang="en-US" dirty="0"/>
                        <a:t>The date of creation of the test case.</a:t>
                      </a:r>
                    </a:p>
                  </a:txBody>
                  <a:tcPr marL="76200" marR="76200" marT="76200" marB="76200" anchor="ctr"/>
                </a:tc>
              </a:tr>
              <a:tr h="370840">
                <a:tc>
                  <a:txBody>
                    <a:bodyPr/>
                    <a:lstStyle/>
                    <a:p>
                      <a:r>
                        <a:rPr lang="en-US"/>
                        <a:t>Executed By</a:t>
                      </a:r>
                    </a:p>
                  </a:txBody>
                  <a:tcPr marL="76200" marR="76200" marT="76200" marB="76200" anchor="ctr"/>
                </a:tc>
                <a:tc>
                  <a:txBody>
                    <a:bodyPr/>
                    <a:lstStyle/>
                    <a:p>
                      <a:r>
                        <a:rPr lang="en-US" dirty="0"/>
                        <a:t>The name of the person who executed the test.</a:t>
                      </a:r>
                    </a:p>
                  </a:txBody>
                  <a:tcPr marL="76200" marR="76200" marT="76200" marB="76200" anchor="ctr"/>
                </a:tc>
              </a:tr>
              <a:tr h="370840">
                <a:tc>
                  <a:txBody>
                    <a:bodyPr/>
                    <a:lstStyle/>
                    <a:p>
                      <a:r>
                        <a:rPr lang="en-US"/>
                        <a:t>Date of Execution</a:t>
                      </a:r>
                    </a:p>
                  </a:txBody>
                  <a:tcPr marL="76200" marR="76200" marT="76200" marB="76200" anchor="ctr"/>
                </a:tc>
                <a:tc>
                  <a:txBody>
                    <a:bodyPr/>
                    <a:lstStyle/>
                    <a:p>
                      <a:r>
                        <a:rPr lang="en-US" dirty="0"/>
                        <a:t>The date of execution of the test.</a:t>
                      </a:r>
                    </a:p>
                  </a:txBody>
                  <a:tcPr marL="76200" marR="76200" marT="76200" marB="76200" anchor="ctr"/>
                </a:tc>
              </a:tr>
              <a:tr h="370840">
                <a:tc>
                  <a:txBody>
                    <a:bodyPr/>
                    <a:lstStyle/>
                    <a:p>
                      <a:r>
                        <a:rPr lang="en-US"/>
                        <a:t>Test Environment</a:t>
                      </a:r>
                    </a:p>
                  </a:txBody>
                  <a:tcPr marL="76200" marR="76200" marT="76200" marB="76200" anchor="ctr"/>
                </a:tc>
                <a:tc>
                  <a:txBody>
                    <a:bodyPr/>
                    <a:lstStyle/>
                    <a:p>
                      <a:r>
                        <a:rPr lang="en-US" dirty="0"/>
                        <a:t>The environment (Hardware/Software/Network) in which the test was executed.</a:t>
                      </a:r>
                    </a:p>
                  </a:txBody>
                  <a:tcPr marL="76200" marR="76200" marT="76200" marB="76200"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 CASE EXAMPLE / TEST CASE SAMPLE</a:t>
            </a:r>
            <a:endParaRPr lang="en-US" dirty="0"/>
          </a:p>
        </p:txBody>
      </p:sp>
      <p:graphicFrame>
        <p:nvGraphicFramePr>
          <p:cNvPr id="4" name="Content Placeholder 3"/>
          <p:cNvGraphicFramePr>
            <a:graphicFrameLocks noGrp="1"/>
          </p:cNvGraphicFramePr>
          <p:nvPr>
            <p:ph idx="1"/>
          </p:nvPr>
        </p:nvGraphicFramePr>
        <p:xfrm>
          <a:off x="457200" y="1600200"/>
          <a:ext cx="8229600" cy="5181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Test Suite ID</a:t>
                      </a:r>
                    </a:p>
                  </a:txBody>
                  <a:tcPr marL="76200" marR="76200" marT="76200" marB="76200" anchor="ctr"/>
                </a:tc>
                <a:tc>
                  <a:txBody>
                    <a:bodyPr/>
                    <a:lstStyle/>
                    <a:p>
                      <a:r>
                        <a:rPr lang="en-US"/>
                        <a:t>TS001</a:t>
                      </a:r>
                    </a:p>
                  </a:txBody>
                  <a:tcPr marL="76200" marR="76200" marT="76200" marB="76200" anchor="ctr"/>
                </a:tc>
              </a:tr>
              <a:tr h="370840">
                <a:tc>
                  <a:txBody>
                    <a:bodyPr/>
                    <a:lstStyle/>
                    <a:p>
                      <a:r>
                        <a:rPr lang="en-US"/>
                        <a:t>Test Case ID</a:t>
                      </a:r>
                    </a:p>
                  </a:txBody>
                  <a:tcPr marL="76200" marR="76200" marT="76200" marB="76200" anchor="ctr"/>
                </a:tc>
                <a:tc>
                  <a:txBody>
                    <a:bodyPr/>
                    <a:lstStyle/>
                    <a:p>
                      <a:r>
                        <a:rPr lang="en-US"/>
                        <a:t>TC001</a:t>
                      </a:r>
                    </a:p>
                  </a:txBody>
                  <a:tcPr marL="76200" marR="76200" marT="76200" marB="76200" anchor="ctr"/>
                </a:tc>
              </a:tr>
              <a:tr h="370840">
                <a:tc>
                  <a:txBody>
                    <a:bodyPr/>
                    <a:lstStyle/>
                    <a:p>
                      <a:r>
                        <a:rPr lang="en-US"/>
                        <a:t>Test Case Summary</a:t>
                      </a:r>
                    </a:p>
                  </a:txBody>
                  <a:tcPr marL="76200" marR="76200" marT="76200" marB="76200" anchor="ctr"/>
                </a:tc>
                <a:tc>
                  <a:txBody>
                    <a:bodyPr/>
                    <a:lstStyle/>
                    <a:p>
                      <a:r>
                        <a:rPr lang="en-US"/>
                        <a:t>To verify that clicking the Generate Coin button generates coins.</a:t>
                      </a:r>
                    </a:p>
                  </a:txBody>
                  <a:tcPr marL="76200" marR="76200" marT="76200" marB="76200" anchor="ctr"/>
                </a:tc>
              </a:tr>
              <a:tr h="370840">
                <a:tc>
                  <a:txBody>
                    <a:bodyPr/>
                    <a:lstStyle/>
                    <a:p>
                      <a:r>
                        <a:rPr lang="en-US"/>
                        <a:t>Related Requirement</a:t>
                      </a:r>
                    </a:p>
                  </a:txBody>
                  <a:tcPr marL="76200" marR="76200" marT="76200" marB="76200" anchor="ctr"/>
                </a:tc>
                <a:tc>
                  <a:txBody>
                    <a:bodyPr/>
                    <a:lstStyle/>
                    <a:p>
                      <a:r>
                        <a:rPr lang="en-US"/>
                        <a:t>RS001</a:t>
                      </a:r>
                    </a:p>
                  </a:txBody>
                  <a:tcPr marL="76200" marR="76200" marT="76200" marB="76200" anchor="ctr"/>
                </a:tc>
              </a:tr>
              <a:tr h="370840">
                <a:tc>
                  <a:txBody>
                    <a:bodyPr/>
                    <a:lstStyle/>
                    <a:p>
                      <a:r>
                        <a:rPr lang="en-US"/>
                        <a:t>Prerequisites</a:t>
                      </a:r>
                    </a:p>
                  </a:txBody>
                  <a:tcPr marL="76200" marR="76200" marT="76200" marB="76200" anchor="ctr"/>
                </a:tc>
                <a:tc>
                  <a:txBody>
                    <a:bodyPr/>
                    <a:lstStyle/>
                    <a:p>
                      <a:pPr>
                        <a:buFont typeface="+mj-lt"/>
                        <a:buAutoNum type="arabicPeriod"/>
                      </a:pPr>
                      <a:r>
                        <a:rPr lang="en-US"/>
                        <a:t>User is authorized.</a:t>
                      </a:r>
                    </a:p>
                    <a:p>
                      <a:pPr>
                        <a:buFont typeface="+mj-lt"/>
                        <a:buAutoNum type="arabicPeriod"/>
                      </a:pPr>
                      <a:r>
                        <a:rPr lang="en-US"/>
                        <a:t>Coin balance is available.</a:t>
                      </a:r>
                    </a:p>
                  </a:txBody>
                  <a:tcPr marL="76200" marR="76200" marT="76200" marB="76200" anchor="ctr"/>
                </a:tc>
              </a:tr>
              <a:tr h="370840">
                <a:tc>
                  <a:txBody>
                    <a:bodyPr/>
                    <a:lstStyle/>
                    <a:p>
                      <a:r>
                        <a:rPr lang="en-US"/>
                        <a:t>Test Procedure</a:t>
                      </a:r>
                    </a:p>
                  </a:txBody>
                  <a:tcPr marL="76200" marR="76200" marT="76200" marB="76200" anchor="ctr"/>
                </a:tc>
                <a:tc>
                  <a:txBody>
                    <a:bodyPr/>
                    <a:lstStyle/>
                    <a:p>
                      <a:pPr>
                        <a:buFont typeface="+mj-lt"/>
                        <a:buAutoNum type="arabicPeriod"/>
                      </a:pPr>
                      <a:r>
                        <a:rPr lang="en-US" dirty="0"/>
                        <a:t>Select the coin denomination in the Denomination field.</a:t>
                      </a:r>
                    </a:p>
                    <a:p>
                      <a:pPr>
                        <a:buFont typeface="+mj-lt"/>
                        <a:buAutoNum type="arabicPeriod"/>
                      </a:pPr>
                      <a:r>
                        <a:rPr lang="en-US" dirty="0"/>
                        <a:t>Enter the number of coins in the Quantity field.</a:t>
                      </a:r>
                    </a:p>
                    <a:p>
                      <a:pPr>
                        <a:buFont typeface="+mj-lt"/>
                        <a:buAutoNum type="arabicPeriod"/>
                      </a:pPr>
                      <a:r>
                        <a:rPr lang="en-US" dirty="0"/>
                        <a:t>Click Generate Coin.</a:t>
                      </a:r>
                    </a:p>
                  </a:txBody>
                  <a:tcPr marL="76200" marR="76200" marT="76200" marB="76200" anchor="ctr"/>
                </a:tc>
              </a:tr>
              <a:tr h="370840">
                <a:tc>
                  <a:txBody>
                    <a:bodyPr/>
                    <a:lstStyle/>
                    <a:p>
                      <a:r>
                        <a:rPr lang="en-US" dirty="0"/>
                        <a:t>Test Data</a:t>
                      </a:r>
                    </a:p>
                  </a:txBody>
                  <a:tcPr marL="76200" marR="76200" marT="76200" marB="76200" anchor="ctr"/>
                </a:tc>
                <a:tc>
                  <a:txBody>
                    <a:bodyPr/>
                    <a:lstStyle/>
                    <a:p>
                      <a:pPr>
                        <a:buFont typeface="+mj-lt"/>
                        <a:buAutoNum type="arabicPeriod"/>
                      </a:pPr>
                      <a:r>
                        <a:rPr lang="fr-FR" dirty="0" err="1"/>
                        <a:t>Denominations</a:t>
                      </a:r>
                      <a:r>
                        <a:rPr lang="fr-FR" dirty="0"/>
                        <a:t>: 0.05, 0.10, 0.25, 0.50, 1, 2, 5</a:t>
                      </a:r>
                    </a:p>
                    <a:p>
                      <a:pPr>
                        <a:buFont typeface="+mj-lt"/>
                        <a:buAutoNum type="arabicPeriod"/>
                      </a:pPr>
                      <a:r>
                        <a:rPr lang="fr-FR" dirty="0" err="1"/>
                        <a:t>Quantities</a:t>
                      </a:r>
                      <a:r>
                        <a:rPr lang="fr-FR" dirty="0"/>
                        <a:t>: 0, 1, 5, 10, 20</a:t>
                      </a:r>
                    </a:p>
                  </a:txBody>
                  <a:tcPr marL="76200" marR="76200" marT="76200" marB="76200"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0"/>
          <a:ext cx="8534400" cy="6719824"/>
        </p:xfrm>
        <a:graphic>
          <a:graphicData uri="http://schemas.openxmlformats.org/drawingml/2006/table">
            <a:tbl>
              <a:tblPr firstRow="1" bandRow="1">
                <a:tableStyleId>{5C22544A-7EE6-4342-B048-85BDC9FD1C3A}</a:tableStyleId>
              </a:tblPr>
              <a:tblGrid>
                <a:gridCol w="4267200"/>
                <a:gridCol w="4267200"/>
              </a:tblGrid>
              <a:tr h="1934464">
                <a:tc>
                  <a:txBody>
                    <a:bodyPr/>
                    <a:lstStyle/>
                    <a:p>
                      <a:r>
                        <a:rPr lang="en-US" dirty="0"/>
                        <a:t>Expected Result</a:t>
                      </a:r>
                    </a:p>
                  </a:txBody>
                  <a:tcPr marL="76200" marR="76200" marT="76200" marB="76200" anchor="ctr"/>
                </a:tc>
                <a:tc>
                  <a:txBody>
                    <a:bodyPr/>
                    <a:lstStyle/>
                    <a:p>
                      <a:pPr>
                        <a:buFont typeface="+mj-lt"/>
                        <a:buAutoNum type="arabicPeriod"/>
                      </a:pPr>
                      <a:r>
                        <a:rPr lang="en-US" dirty="0"/>
                        <a:t>Coin of the specified denomination should be produced if the specified Quantity is valid (1, 5)</a:t>
                      </a:r>
                    </a:p>
                    <a:p>
                      <a:pPr>
                        <a:buFont typeface="+mj-lt"/>
                        <a:buAutoNum type="arabicPeriod"/>
                      </a:pPr>
                      <a:r>
                        <a:rPr lang="en-US" dirty="0"/>
                        <a:t>A message ‘Please enter a valid quantity between 1 and 10’ should be displayed if the specified quantity is invalid.</a:t>
                      </a:r>
                    </a:p>
                  </a:txBody>
                  <a:tcPr marL="76200" marR="76200" marT="76200" marB="76200" anchor="ctr"/>
                </a:tc>
              </a:tr>
              <a:tr h="1422400">
                <a:tc>
                  <a:txBody>
                    <a:bodyPr/>
                    <a:lstStyle/>
                    <a:p>
                      <a:r>
                        <a:rPr lang="en-US" dirty="0"/>
                        <a:t>Actual Result</a:t>
                      </a:r>
                    </a:p>
                  </a:txBody>
                  <a:tcPr marL="76200" marR="76200" marT="76200" marB="76200" anchor="ctr"/>
                </a:tc>
                <a:tc>
                  <a:txBody>
                    <a:bodyPr/>
                    <a:lstStyle/>
                    <a:p>
                      <a:pPr>
                        <a:buFont typeface="+mj-lt"/>
                        <a:buAutoNum type="arabicPeriod"/>
                      </a:pPr>
                      <a:r>
                        <a:rPr lang="en-US" dirty="0"/>
                        <a:t>If the specified quantity is valid, the result is as expected.</a:t>
                      </a:r>
                    </a:p>
                    <a:p>
                      <a:pPr>
                        <a:buFont typeface="+mj-lt"/>
                        <a:buAutoNum type="arabicPeriod"/>
                      </a:pPr>
                      <a:r>
                        <a:rPr lang="en-US" dirty="0"/>
                        <a:t>If the specified quantity is invalid, nothing happens; the expected message is not displayed</a:t>
                      </a:r>
                    </a:p>
                  </a:txBody>
                  <a:tcPr marL="76200" marR="76200" marT="76200" marB="76200" anchor="ctr"/>
                </a:tc>
              </a:tr>
              <a:tr h="398272">
                <a:tc>
                  <a:txBody>
                    <a:bodyPr/>
                    <a:lstStyle/>
                    <a:p>
                      <a:r>
                        <a:rPr lang="en-US"/>
                        <a:t>Status</a:t>
                      </a:r>
                    </a:p>
                  </a:txBody>
                  <a:tcPr marL="76200" marR="76200" marT="76200" marB="76200" anchor="ctr"/>
                </a:tc>
                <a:tc>
                  <a:txBody>
                    <a:bodyPr/>
                    <a:lstStyle/>
                    <a:p>
                      <a:r>
                        <a:rPr lang="en-US" dirty="0"/>
                        <a:t>Fail</a:t>
                      </a:r>
                    </a:p>
                  </a:txBody>
                  <a:tcPr marL="76200" marR="76200" marT="76200" marB="76200" anchor="ctr"/>
                </a:tc>
              </a:tr>
              <a:tr h="398272">
                <a:tc>
                  <a:txBody>
                    <a:bodyPr/>
                    <a:lstStyle/>
                    <a:p>
                      <a:r>
                        <a:rPr lang="en-US"/>
                        <a:t>Remarks</a:t>
                      </a:r>
                    </a:p>
                  </a:txBody>
                  <a:tcPr marL="76200" marR="76200" marT="76200" marB="76200" anchor="ctr"/>
                </a:tc>
                <a:tc>
                  <a:txBody>
                    <a:bodyPr/>
                    <a:lstStyle/>
                    <a:p>
                      <a:r>
                        <a:rPr lang="en-US" dirty="0"/>
                        <a:t>This is a sample test case.</a:t>
                      </a:r>
                    </a:p>
                  </a:txBody>
                  <a:tcPr marL="76200" marR="76200" marT="76200" marB="76200" anchor="ctr"/>
                </a:tc>
              </a:tr>
              <a:tr h="398272">
                <a:tc>
                  <a:txBody>
                    <a:bodyPr/>
                    <a:lstStyle/>
                    <a:p>
                      <a:r>
                        <a:rPr lang="en-US"/>
                        <a:t>Created By</a:t>
                      </a:r>
                    </a:p>
                  </a:txBody>
                  <a:tcPr marL="76200" marR="76200" marT="76200" marB="76200" anchor="ctr"/>
                </a:tc>
                <a:tc>
                  <a:txBody>
                    <a:bodyPr/>
                    <a:lstStyle/>
                    <a:p>
                      <a:r>
                        <a:rPr lang="en-US" dirty="0"/>
                        <a:t>John Doe</a:t>
                      </a:r>
                    </a:p>
                  </a:txBody>
                  <a:tcPr marL="76200" marR="76200" marT="76200" marB="76200" anchor="ctr"/>
                </a:tc>
              </a:tr>
              <a:tr h="398272">
                <a:tc>
                  <a:txBody>
                    <a:bodyPr/>
                    <a:lstStyle/>
                    <a:p>
                      <a:r>
                        <a:rPr lang="en-US"/>
                        <a:t>Date of Creation</a:t>
                      </a:r>
                    </a:p>
                  </a:txBody>
                  <a:tcPr marL="76200" marR="76200" marT="76200" marB="76200" anchor="ctr"/>
                </a:tc>
                <a:tc>
                  <a:txBody>
                    <a:bodyPr/>
                    <a:lstStyle/>
                    <a:p>
                      <a:r>
                        <a:rPr lang="en-US" dirty="0"/>
                        <a:t>01/14/2020</a:t>
                      </a:r>
                    </a:p>
                  </a:txBody>
                  <a:tcPr marL="76200" marR="76200" marT="76200" marB="76200" anchor="ctr"/>
                </a:tc>
              </a:tr>
              <a:tr h="398272">
                <a:tc>
                  <a:txBody>
                    <a:bodyPr/>
                    <a:lstStyle/>
                    <a:p>
                      <a:r>
                        <a:rPr lang="en-US"/>
                        <a:t>Executed By</a:t>
                      </a:r>
                    </a:p>
                  </a:txBody>
                  <a:tcPr marL="76200" marR="76200" marT="76200" marB="76200" anchor="ctr"/>
                </a:tc>
                <a:tc>
                  <a:txBody>
                    <a:bodyPr/>
                    <a:lstStyle/>
                    <a:p>
                      <a:r>
                        <a:rPr lang="en-US" dirty="0"/>
                        <a:t>Jane Roe</a:t>
                      </a:r>
                    </a:p>
                  </a:txBody>
                  <a:tcPr marL="76200" marR="76200" marT="76200" marB="76200" anchor="ctr"/>
                </a:tc>
              </a:tr>
              <a:tr h="398272">
                <a:tc>
                  <a:txBody>
                    <a:bodyPr/>
                    <a:lstStyle/>
                    <a:p>
                      <a:r>
                        <a:rPr lang="en-US"/>
                        <a:t>Date of Execution</a:t>
                      </a:r>
                    </a:p>
                  </a:txBody>
                  <a:tcPr marL="76200" marR="76200" marT="76200" marB="76200" anchor="ctr"/>
                </a:tc>
                <a:tc>
                  <a:txBody>
                    <a:bodyPr/>
                    <a:lstStyle/>
                    <a:p>
                      <a:r>
                        <a:rPr lang="en-US" dirty="0"/>
                        <a:t>02/16/2020</a:t>
                      </a:r>
                    </a:p>
                  </a:txBody>
                  <a:tcPr marL="76200" marR="76200" marT="76200" marB="76200" anchor="ctr"/>
                </a:tc>
              </a:tr>
              <a:tr h="654304">
                <a:tc>
                  <a:txBody>
                    <a:bodyPr/>
                    <a:lstStyle/>
                    <a:p>
                      <a:r>
                        <a:rPr lang="en-US" dirty="0"/>
                        <a:t>Test Environment</a:t>
                      </a:r>
                    </a:p>
                  </a:txBody>
                  <a:tcPr marL="76200" marR="76200" marT="76200" marB="76200" anchor="ctr"/>
                </a:tc>
                <a:tc>
                  <a:txBody>
                    <a:bodyPr/>
                    <a:lstStyle/>
                    <a:p>
                      <a:pPr>
                        <a:buFont typeface="Arial"/>
                        <a:buChar char="•"/>
                      </a:pPr>
                      <a:r>
                        <a:rPr lang="en-US" dirty="0"/>
                        <a:t>OS: Windows Y</a:t>
                      </a:r>
                    </a:p>
                    <a:p>
                      <a:pPr>
                        <a:buFont typeface="Arial"/>
                        <a:buChar char="•"/>
                      </a:pPr>
                      <a:r>
                        <a:rPr lang="en-US" dirty="0"/>
                        <a:t>Browser: Chrome N</a:t>
                      </a:r>
                    </a:p>
                  </a:txBody>
                  <a:tcPr marL="76200" marR="76200" marT="76200" marB="76200"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b="1" dirty="0" smtClean="0"/>
              <a:t>WRITING GOOD TEST CASES</a:t>
            </a:r>
            <a:endParaRPr lang="en-US" dirty="0" smtClean="0"/>
          </a:p>
          <a:p>
            <a:pPr lvl="1"/>
            <a:r>
              <a:rPr lang="en-US" dirty="0" smtClean="0"/>
              <a:t>As far as possible, write test cases in such a way that you test only one thing at a time. Do not overlap or complicate test cases. </a:t>
            </a:r>
          </a:p>
          <a:p>
            <a:pPr lvl="1"/>
            <a:r>
              <a:rPr lang="en-US" dirty="0" smtClean="0"/>
              <a:t>Ensure that all positive scenarios and negative scenarios are covered.</a:t>
            </a:r>
          </a:p>
          <a:p>
            <a:r>
              <a:rPr lang="en-US" dirty="0" smtClean="0"/>
              <a:t>Language:</a:t>
            </a:r>
          </a:p>
          <a:p>
            <a:pPr lvl="1"/>
            <a:r>
              <a:rPr lang="en-US" dirty="0" smtClean="0"/>
              <a:t>Write in simple and easy to understand language.</a:t>
            </a:r>
          </a:p>
          <a:p>
            <a:pPr lvl="1"/>
            <a:r>
              <a:rPr lang="en-US" dirty="0" smtClean="0"/>
              <a:t>Use active voice: Do this, do that.</a:t>
            </a:r>
          </a:p>
          <a:p>
            <a:pPr lvl="1"/>
            <a:r>
              <a:rPr lang="en-US" dirty="0" smtClean="0"/>
              <a:t>Use exact and consistent names (of forms, fields, etc).</a:t>
            </a:r>
          </a:p>
          <a:p>
            <a:r>
              <a:rPr lang="en-US" dirty="0" smtClean="0"/>
              <a:t>Characteristics of a good test case:</a:t>
            </a:r>
          </a:p>
          <a:p>
            <a:pPr lvl="1"/>
            <a:r>
              <a:rPr lang="en-US" i="1" dirty="0" smtClean="0"/>
              <a:t>Accurate</a:t>
            </a:r>
            <a:r>
              <a:rPr lang="en-US" dirty="0" smtClean="0"/>
              <a:t>: Exacts the purpose.</a:t>
            </a:r>
          </a:p>
          <a:p>
            <a:pPr lvl="1"/>
            <a:r>
              <a:rPr lang="en-US" i="1" dirty="0" smtClean="0"/>
              <a:t>Economical</a:t>
            </a:r>
            <a:r>
              <a:rPr lang="en-US" dirty="0" smtClean="0"/>
              <a:t>: No unnecessary steps or words.</a:t>
            </a:r>
          </a:p>
          <a:p>
            <a:pPr lvl="1"/>
            <a:r>
              <a:rPr lang="en-US" i="1" dirty="0" smtClean="0"/>
              <a:t>Traceable</a:t>
            </a:r>
            <a:r>
              <a:rPr lang="en-US" dirty="0" smtClean="0"/>
              <a:t>: Capable of being traced to requirements.</a:t>
            </a:r>
          </a:p>
          <a:p>
            <a:pPr lvl="1"/>
            <a:r>
              <a:rPr lang="en-US" i="1" dirty="0" smtClean="0"/>
              <a:t>Repeatable</a:t>
            </a:r>
            <a:r>
              <a:rPr lang="en-US" dirty="0" smtClean="0"/>
              <a:t>: Can be used to perform the test over and over.</a:t>
            </a:r>
          </a:p>
          <a:p>
            <a:pPr lvl="1"/>
            <a:r>
              <a:rPr lang="en-US" i="1" dirty="0" smtClean="0"/>
              <a:t>Reusable</a:t>
            </a:r>
            <a:r>
              <a:rPr lang="en-US" dirty="0" smtClean="0"/>
              <a:t>: Can be reused if necessary.</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Scenario</a:t>
            </a:r>
            <a:endParaRPr lang="en-US" dirty="0"/>
          </a:p>
        </p:txBody>
      </p:sp>
      <p:sp>
        <p:nvSpPr>
          <p:cNvPr id="3" name="Content Placeholder 2"/>
          <p:cNvSpPr>
            <a:spLocks noGrp="1"/>
          </p:cNvSpPr>
          <p:nvPr>
            <p:ph idx="1"/>
          </p:nvPr>
        </p:nvSpPr>
        <p:spPr/>
        <p:txBody>
          <a:bodyPr/>
          <a:lstStyle/>
          <a:p>
            <a:r>
              <a:rPr lang="en-US" b="1" dirty="0" smtClean="0"/>
              <a:t>Test Scenario is ‘What to be tested’ </a:t>
            </a:r>
          </a:p>
          <a:p>
            <a:r>
              <a:rPr lang="en-US" b="1" dirty="0" smtClean="0"/>
              <a:t>Test Case is ‘How to be tested’.</a:t>
            </a:r>
          </a:p>
          <a:p>
            <a:r>
              <a:rPr lang="en-US" dirty="0" smtClean="0"/>
              <a:t>Test scenarios are the high level classification of test requirement grouped depending on the functionality of a module.</a:t>
            </a:r>
          </a:p>
          <a:p>
            <a:pPr>
              <a:buNone/>
            </a:pP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685800" y="609600"/>
            <a:ext cx="7924799" cy="193436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762000" y="2919413"/>
            <a:ext cx="7772400" cy="1804987"/>
          </a:xfrm>
          <a:prstGeom prst="rect">
            <a:avLst/>
          </a:prstGeom>
          <a:noFill/>
          <a:ln w="9525">
            <a:noFill/>
            <a:miter lim="800000"/>
            <a:headEnd/>
            <a:tailEnd/>
          </a:ln>
        </p:spPr>
      </p:pic>
      <p:sp>
        <p:nvSpPr>
          <p:cNvPr id="6" name="Rectangle 5"/>
          <p:cNvSpPr/>
          <p:nvPr/>
        </p:nvSpPr>
        <p:spPr>
          <a:xfrm>
            <a:off x="609600" y="5334000"/>
            <a:ext cx="7924800" cy="646331"/>
          </a:xfrm>
          <a:prstGeom prst="rect">
            <a:avLst/>
          </a:prstGeom>
        </p:spPr>
        <p:txBody>
          <a:bodyPr wrap="square">
            <a:spAutoFit/>
          </a:bodyPr>
          <a:lstStyle/>
          <a:p>
            <a:r>
              <a:rPr lang="en-US" dirty="0" smtClean="0">
                <a:latin typeface="Times New Roman" pitchFamily="18" charset="0"/>
                <a:cs typeface="Times New Roman" pitchFamily="18" charset="0"/>
              </a:rPr>
              <a:t>In the above example, there are 2 scenarios identified for the above requirement and each could have 4 and 6 test cases respectively.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Take a sample application, say login page with username, password, login, and cancel buttons. If asked to write test cases for the same, we will end up writing more than 50 test cases by combining different options and details.</a:t>
            </a:r>
          </a:p>
          <a:p>
            <a:r>
              <a:rPr lang="en-US" dirty="0" smtClean="0"/>
              <a:t>But if test scenarios to be written, it will be a matter of 10 lines as below:</a:t>
            </a:r>
          </a:p>
          <a:p>
            <a:r>
              <a:rPr lang="en-US" b="1" dirty="0" smtClean="0"/>
              <a:t>High Level Scenario:</a:t>
            </a:r>
            <a:r>
              <a:rPr lang="en-US" dirty="0" smtClean="0"/>
              <a:t>   Login Functionality</a:t>
            </a:r>
            <a:br>
              <a:rPr lang="en-US" dirty="0" smtClean="0"/>
            </a:br>
            <a:r>
              <a:rPr lang="en-US" b="1" dirty="0" smtClean="0"/>
              <a:t>Low Level Scenarios</a:t>
            </a:r>
            <a:r>
              <a:rPr lang="en-US" dirty="0" smtClean="0"/>
              <a:t>:</a:t>
            </a:r>
          </a:p>
          <a:p>
            <a:pPr lvl="1"/>
            <a:r>
              <a:rPr lang="en-US" dirty="0" smtClean="0"/>
              <a:t>1. To check Application is Launching</a:t>
            </a:r>
            <a:br>
              <a:rPr lang="en-US" dirty="0" smtClean="0"/>
            </a:br>
            <a:r>
              <a:rPr lang="en-US" dirty="0" smtClean="0"/>
              <a:t>2. To check text contents on login page</a:t>
            </a:r>
            <a:br>
              <a:rPr lang="en-US" dirty="0" smtClean="0"/>
            </a:br>
            <a:r>
              <a:rPr lang="en-US" dirty="0" smtClean="0"/>
              <a:t>3. To check Username field</a:t>
            </a:r>
            <a:br>
              <a:rPr lang="en-US" dirty="0" smtClean="0"/>
            </a:br>
            <a:r>
              <a:rPr lang="en-US" dirty="0" smtClean="0"/>
              <a:t>4. To check Password field</a:t>
            </a:r>
            <a:br>
              <a:rPr lang="en-US" dirty="0" smtClean="0"/>
            </a:br>
            <a:r>
              <a:rPr lang="en-US" dirty="0" smtClean="0"/>
              <a:t>5. To check Login Button and cancel button functionality</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Vs Test Scenarios</a:t>
            </a:r>
            <a:endParaRPr lang="en-US" dirty="0"/>
          </a:p>
        </p:txBody>
      </p:sp>
      <p:graphicFrame>
        <p:nvGraphicFramePr>
          <p:cNvPr id="4" name="Content Placeholder 3"/>
          <p:cNvGraphicFramePr>
            <a:graphicFrameLocks noGrp="1"/>
          </p:cNvGraphicFramePr>
          <p:nvPr>
            <p:ph idx="1"/>
          </p:nvPr>
        </p:nvGraphicFramePr>
        <p:xfrm>
          <a:off x="457200" y="1600200"/>
          <a:ext cx="8229600" cy="4724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ctr"/>
                      <a:r>
                        <a:rPr lang="en-US" b="1" dirty="0"/>
                        <a:t/>
                      </a:r>
                      <a:br>
                        <a:rPr lang="en-US" b="1" dirty="0"/>
                      </a:br>
                      <a:endParaRPr lang="en-US" b="1" dirty="0"/>
                    </a:p>
                  </a:txBody>
                  <a:tcPr marL="76200" marR="76200" marT="76200" marB="76200" anchor="ctr"/>
                </a:tc>
                <a:tc>
                  <a:txBody>
                    <a:bodyPr/>
                    <a:lstStyle/>
                    <a:p>
                      <a:pPr algn="l" fontAlgn="ctr"/>
                      <a:r>
                        <a:rPr lang="en-US" b="1" dirty="0" smtClean="0"/>
                        <a:t>Test Cases</a:t>
                      </a:r>
                      <a:endParaRPr lang="en-US" b="1" dirty="0"/>
                    </a:p>
                  </a:txBody>
                  <a:tcPr marL="76200" marR="76200" marT="76200" marB="762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Test Scenarios</a:t>
                      </a:r>
                    </a:p>
                    <a:p>
                      <a:endParaRPr lang="en-US" dirty="0"/>
                    </a:p>
                  </a:txBody>
                  <a:tcPr/>
                </a:tc>
              </a:tr>
              <a:tr h="370840">
                <a:tc>
                  <a:txBody>
                    <a:bodyPr/>
                    <a:lstStyle/>
                    <a:p>
                      <a:pPr algn="l" fontAlgn="t"/>
                      <a:r>
                        <a:rPr lang="en-US" b="1"/>
                        <a:t>What it is =&gt;</a:t>
                      </a:r>
                      <a:endParaRPr lang="en-US"/>
                    </a:p>
                  </a:txBody>
                  <a:tcPr marL="76200" marR="76200" marT="76200" marB="76200"/>
                </a:tc>
                <a:tc>
                  <a:txBody>
                    <a:bodyPr/>
                    <a:lstStyle/>
                    <a:p>
                      <a:pPr algn="l" fontAlgn="t"/>
                      <a:r>
                        <a:rPr lang="en-US" dirty="0"/>
                        <a:t>A concept which provides detailed information </a:t>
                      </a:r>
                      <a:r>
                        <a:rPr lang="en-US" dirty="0" smtClean="0"/>
                        <a:t>how to </a:t>
                      </a:r>
                      <a:r>
                        <a:rPr lang="en-US" dirty="0"/>
                        <a:t>test, steps to be taken and expected result of the same</a:t>
                      </a:r>
                    </a:p>
                  </a:txBody>
                  <a:tcPr marL="76200" marR="76200" marT="76200" marB="76200"/>
                </a:tc>
                <a:tc>
                  <a:txBody>
                    <a:bodyPr/>
                    <a:lstStyle/>
                    <a:p>
                      <a:pPr algn="l" fontAlgn="t"/>
                      <a:r>
                        <a:rPr lang="en-US"/>
                        <a:t>A concept which provides one-line information about what to test.</a:t>
                      </a:r>
                    </a:p>
                  </a:txBody>
                  <a:tcPr marL="76200" marR="76200" marT="76200" marB="76200"/>
                </a:tc>
              </a:tr>
              <a:tr h="370840">
                <a:tc>
                  <a:txBody>
                    <a:bodyPr/>
                    <a:lstStyle/>
                    <a:p>
                      <a:pPr algn="l" fontAlgn="t"/>
                      <a:r>
                        <a:rPr lang="en-US" b="1"/>
                        <a:t>It’s about =&gt;</a:t>
                      </a:r>
                      <a:endParaRPr lang="en-US"/>
                    </a:p>
                  </a:txBody>
                  <a:tcPr marL="76200" marR="76200" marT="76200" marB="76200"/>
                </a:tc>
                <a:tc>
                  <a:txBody>
                    <a:bodyPr/>
                    <a:lstStyle/>
                    <a:p>
                      <a:pPr algn="l" fontAlgn="t"/>
                      <a:r>
                        <a:rPr lang="en-US"/>
                        <a:t>It’s more about documenting details.</a:t>
                      </a:r>
                    </a:p>
                  </a:txBody>
                  <a:tcPr marL="76200" marR="76200" marT="76200" marB="76200"/>
                </a:tc>
                <a:tc>
                  <a:txBody>
                    <a:bodyPr/>
                    <a:lstStyle/>
                    <a:p>
                      <a:pPr algn="l" fontAlgn="t"/>
                      <a:r>
                        <a:rPr lang="en-US" dirty="0"/>
                        <a:t>It’s more about thinking and discussing details.</a:t>
                      </a:r>
                    </a:p>
                  </a:txBody>
                  <a:tcPr marL="76200" marR="76200" marT="76200" marB="76200"/>
                </a:tc>
              </a:tr>
              <a:tr h="370840">
                <a:tc>
                  <a:txBody>
                    <a:bodyPr/>
                    <a:lstStyle/>
                    <a:p>
                      <a:pPr algn="l" fontAlgn="t"/>
                      <a:r>
                        <a:rPr lang="en-US" b="1"/>
                        <a:t>Importance =&gt;</a:t>
                      </a:r>
                      <a:endParaRPr lang="en-US"/>
                    </a:p>
                  </a:txBody>
                  <a:tcPr marL="76200" marR="76200" marT="76200" marB="76200"/>
                </a:tc>
                <a:tc>
                  <a:txBody>
                    <a:bodyPr/>
                    <a:lstStyle/>
                    <a:p>
                      <a:pPr algn="l" fontAlgn="t"/>
                      <a:r>
                        <a:rPr lang="en-US"/>
                        <a:t>It’s important when testing is off shored and development is onsite. Writing test cases with details will help both dev and QA team in sync.</a:t>
                      </a:r>
                    </a:p>
                  </a:txBody>
                  <a:tcPr marL="76200" marR="76200" marT="76200" marB="76200"/>
                </a:tc>
                <a:tc>
                  <a:txBody>
                    <a:bodyPr/>
                    <a:lstStyle/>
                    <a:p>
                      <a:pPr algn="l" fontAlgn="t"/>
                      <a:r>
                        <a:rPr lang="en-US" dirty="0"/>
                        <a:t>It’s important when time is less and most of the team members can agree / understand the details from one-liner scenario.</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14842"/>
          <a:ext cx="8229600" cy="6009758"/>
        </p:xfrm>
        <a:graphic>
          <a:graphicData uri="http://schemas.openxmlformats.org/drawingml/2006/table">
            <a:tbl>
              <a:tblPr firstRow="1" bandRow="1">
                <a:tableStyleId>{5C22544A-7EE6-4342-B048-85BDC9FD1C3A}</a:tableStyleId>
              </a:tblPr>
              <a:tblGrid>
                <a:gridCol w="2743200"/>
                <a:gridCol w="2743200"/>
                <a:gridCol w="2743200"/>
              </a:tblGrid>
              <a:tr h="3048000">
                <a:tc>
                  <a:txBody>
                    <a:bodyPr/>
                    <a:lstStyle/>
                    <a:p>
                      <a:pPr algn="l" fontAlgn="t"/>
                      <a:endParaRPr lang="en-US" sz="1400" b="1" dirty="0" smtClean="0"/>
                    </a:p>
                    <a:p>
                      <a:pPr algn="l" fontAlgn="t"/>
                      <a:endParaRPr lang="en-US" sz="1400" b="1" dirty="0" smtClean="0"/>
                    </a:p>
                    <a:p>
                      <a:pPr algn="l" fontAlgn="t"/>
                      <a:endParaRPr lang="en-US" sz="1400" b="1" dirty="0" smtClean="0"/>
                    </a:p>
                    <a:p>
                      <a:pPr algn="l" fontAlgn="t"/>
                      <a:endParaRPr lang="en-US" sz="1400" b="1" dirty="0" smtClean="0"/>
                    </a:p>
                    <a:p>
                      <a:pPr algn="l" fontAlgn="t"/>
                      <a:endParaRPr lang="en-US" sz="1400" b="1" dirty="0" smtClean="0"/>
                    </a:p>
                    <a:p>
                      <a:pPr algn="l" fontAlgn="t"/>
                      <a:endParaRPr lang="en-US" sz="1400" b="1" dirty="0" smtClean="0"/>
                    </a:p>
                    <a:p>
                      <a:pPr algn="l" fontAlgn="t"/>
                      <a:endParaRPr lang="en-US" sz="1400" b="1" dirty="0" smtClean="0"/>
                    </a:p>
                    <a:p>
                      <a:pPr algn="l" fontAlgn="t"/>
                      <a:endParaRPr lang="en-US" sz="1400" dirty="0"/>
                    </a:p>
                  </a:txBody>
                  <a:tcPr marL="76200" marR="76200" marT="76200" marB="76200"/>
                </a:tc>
                <a:tc>
                  <a:txBody>
                    <a:bodyPr/>
                    <a:lstStyle/>
                    <a:p>
                      <a:pPr algn="l" fontAlgn="t"/>
                      <a:r>
                        <a:rPr lang="en-US" sz="1400" dirty="0"/>
                        <a:t>One time documentation of all the test cases is beneficial to track 1000s rounds of regression testing in future.</a:t>
                      </a:r>
                      <a:br>
                        <a:rPr lang="en-US" sz="1400" dirty="0"/>
                      </a:br>
                      <a:r>
                        <a:rPr lang="en-US" sz="1400" dirty="0"/>
                        <a:t>Most of the time, its helpful while bug reporting. Tester just need to give reference of test case ID and does not require mentioning each and every minute detail.</a:t>
                      </a:r>
                      <a:br>
                        <a:rPr lang="en-US" sz="1400" dirty="0"/>
                      </a:br>
                      <a:endParaRPr lang="en-US" sz="1400" dirty="0"/>
                    </a:p>
                  </a:txBody>
                  <a:tcPr marL="76200" marR="76200" marT="76200" marB="76200"/>
                </a:tc>
                <a:tc>
                  <a:txBody>
                    <a:bodyPr/>
                    <a:lstStyle/>
                    <a:p>
                      <a:pPr algn="l" fontAlgn="t"/>
                      <a:r>
                        <a:rPr lang="en-US" sz="1400" dirty="0"/>
                        <a:t>A time saver and idea generation activity, preferred by new generation software testing community.</a:t>
                      </a:r>
                      <a:br>
                        <a:rPr lang="en-US" sz="1400" dirty="0"/>
                      </a:br>
                      <a:r>
                        <a:rPr lang="en-US" sz="1400" dirty="0"/>
                        <a:t>Modification and addition is simple and not specific to a person.</a:t>
                      </a:r>
                      <a:br>
                        <a:rPr lang="en-US" sz="1400" dirty="0"/>
                      </a:br>
                      <a:r>
                        <a:rPr lang="en-US" sz="1400" dirty="0"/>
                        <a:t>For a huge project, where group of people know specific modules only, this activity gives a chance to everyone to look into other modules and brain storm and </a:t>
                      </a:r>
                      <a:r>
                        <a:rPr lang="en-US" sz="1400" dirty="0" smtClean="0"/>
                        <a:t>discuss</a:t>
                      </a:r>
                      <a:endParaRPr lang="en-US" sz="1400" dirty="0"/>
                    </a:p>
                  </a:txBody>
                  <a:tcPr marL="76200" marR="76200" marT="76200" marB="76200"/>
                </a:tc>
              </a:tr>
              <a:tr h="1358605">
                <a:tc>
                  <a:txBody>
                    <a:bodyPr/>
                    <a:lstStyle/>
                    <a:p>
                      <a:pPr algn="l" fontAlgn="t"/>
                      <a:r>
                        <a:rPr lang="en-US" sz="1400" b="1" dirty="0"/>
                        <a:t>Beneficial to =&gt;</a:t>
                      </a:r>
                      <a:endParaRPr lang="en-US" sz="1400" dirty="0"/>
                    </a:p>
                  </a:txBody>
                  <a:tcPr marL="76200" marR="76200" marT="76200" marB="76200"/>
                </a:tc>
                <a:tc>
                  <a:txBody>
                    <a:bodyPr/>
                    <a:lstStyle/>
                    <a:p>
                      <a:pPr algn="l" fontAlgn="t"/>
                      <a:r>
                        <a:rPr lang="en-US" sz="1400"/>
                        <a:t>A full-proof test case document is a life line for new tester.</a:t>
                      </a:r>
                    </a:p>
                  </a:txBody>
                  <a:tcPr marL="76200" marR="76200" marT="76200" marB="76200"/>
                </a:tc>
                <a:tc>
                  <a:txBody>
                    <a:bodyPr/>
                    <a:lstStyle/>
                    <a:p>
                      <a:pPr algn="l" fontAlgn="t"/>
                      <a:r>
                        <a:rPr lang="en-US" sz="1400" dirty="0"/>
                        <a:t>Good test coverage can be achieved by dividing application in test scenarios and it reduces repeatability and complexity of product</a:t>
                      </a:r>
                    </a:p>
                  </a:txBody>
                  <a:tcPr marL="76200" marR="76200" marT="76200" marB="76200"/>
                </a:tc>
              </a:tr>
              <a:tr h="1603153">
                <a:tc>
                  <a:txBody>
                    <a:bodyPr/>
                    <a:lstStyle/>
                    <a:p>
                      <a:pPr algn="l" fontAlgn="t"/>
                      <a:r>
                        <a:rPr lang="en-US" sz="1400" b="1" dirty="0"/>
                        <a:t>Disadvantage =&gt;</a:t>
                      </a:r>
                      <a:endParaRPr lang="en-US" sz="1400" dirty="0"/>
                    </a:p>
                  </a:txBody>
                  <a:tcPr marL="76200" marR="76200" marT="76200" marB="76200"/>
                </a:tc>
                <a:tc>
                  <a:txBody>
                    <a:bodyPr/>
                    <a:lstStyle/>
                    <a:p>
                      <a:pPr algn="l" fontAlgn="t"/>
                      <a:r>
                        <a:rPr lang="en-US" sz="1400"/>
                        <a:t>Time and money consuming as it requires more resources to detail out everything about what to test and how to test</a:t>
                      </a:r>
                    </a:p>
                  </a:txBody>
                  <a:tcPr marL="76200" marR="76200" marT="76200" marB="76200"/>
                </a:tc>
                <a:tc>
                  <a:txBody>
                    <a:bodyPr/>
                    <a:lstStyle/>
                    <a:p>
                      <a:pPr algn="l" fontAlgn="t"/>
                      <a:r>
                        <a:rPr lang="en-US" sz="1400" dirty="0"/>
                        <a:t>If created by specific person, the reviewer or the other user might not sync the exact idea behind it. Need more discussions and team efforts.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Script</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Test Script</a:t>
            </a:r>
            <a:r>
              <a:rPr lang="en-US" dirty="0" smtClean="0"/>
              <a:t> is a set of instructions (written using a scripting/programming language) that is performed on a system under test to verify that the system performs as expected. Test scripts are used in automated testing.</a:t>
            </a:r>
          </a:p>
          <a:p>
            <a:r>
              <a:rPr lang="en-US" dirty="0" smtClean="0"/>
              <a:t>Sometimes, a set of instructions (written in a human language), used in manual testing,  is also called a Test Script but a better term for that would be a </a:t>
            </a:r>
            <a:r>
              <a:rPr lang="en-US" dirty="0" smtClean="0">
                <a:hlinkClick r:id="rId2"/>
              </a:rPr>
              <a:t>Test Case</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Strategy</a:t>
            </a:r>
            <a:endParaRPr lang="en-US" dirty="0"/>
          </a:p>
        </p:txBody>
      </p:sp>
      <p:sp>
        <p:nvSpPr>
          <p:cNvPr id="3" name="Content Placeholder 2"/>
          <p:cNvSpPr>
            <a:spLocks noGrp="1"/>
          </p:cNvSpPr>
          <p:nvPr>
            <p:ph idx="1"/>
          </p:nvPr>
        </p:nvSpPr>
        <p:spPr/>
        <p:txBody>
          <a:bodyPr/>
          <a:lstStyle/>
          <a:p>
            <a:pPr algn="just"/>
            <a:r>
              <a:rPr lang="en-US" dirty="0" smtClean="0"/>
              <a:t>A Test Strategy document is a high level document and normally developed by </a:t>
            </a:r>
            <a:r>
              <a:rPr lang="en-US" dirty="0" smtClean="0"/>
              <a:t>project </a:t>
            </a:r>
            <a:r>
              <a:rPr lang="en-US" smtClean="0"/>
              <a:t>and Test </a:t>
            </a:r>
            <a:r>
              <a:rPr lang="en-US" dirty="0" smtClean="0"/>
              <a:t>manager. This document defines “Software Testing Approach” to achieve testing objectives. </a:t>
            </a:r>
          </a:p>
          <a:p>
            <a:pPr algn="just"/>
            <a:r>
              <a:rPr lang="en-US" dirty="0" smtClean="0"/>
              <a:t>The Test Strategy is normally derived from the Business Requirement Specification document.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Test Script</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smtClean="0"/>
              <a:t>This is the little tricky part to explain. Generally this is where lot of debates happened. To most of us the test scripts are the automation scripts written in any of the programming language like VB script, Java, python etc which can be interpreted and executed automatically by a testing tool.</a:t>
            </a:r>
          </a:p>
          <a:p>
            <a:pPr algn="just" fontAlgn="base"/>
            <a:r>
              <a:rPr lang="en-US" dirty="0" smtClean="0"/>
              <a:t>Yes this is 80% correct by not 100%. To my definition a test script is nothing but a test case fabricated with test data. </a:t>
            </a:r>
          </a:p>
          <a:p>
            <a:pPr algn="just" fontAlgn="base"/>
            <a:r>
              <a:rPr lang="en-US" dirty="0" smtClean="0"/>
              <a:t>A single test case can be fabricated with the combination of multiple set of test data to form multiple test scripts of the same test case.</a:t>
            </a:r>
          </a:p>
          <a:p>
            <a:pPr algn="just"/>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u="sng" dirty="0" smtClean="0"/>
              <a:t>Manual test scripts</a:t>
            </a:r>
            <a:r>
              <a:rPr lang="en-US" dirty="0" smtClean="0"/>
              <a:t> – are the manual test cases fabricated with the multiple set of test data to enable even a layman to do the testing as per the documentation</a:t>
            </a:r>
          </a:p>
          <a:p>
            <a:pPr fontAlgn="base"/>
            <a:r>
              <a:rPr lang="en-US" u="sng" dirty="0" smtClean="0"/>
              <a:t>Automation test Script</a:t>
            </a:r>
            <a:r>
              <a:rPr lang="en-US" dirty="0" smtClean="0"/>
              <a:t> – are the programmed test cases with the combination of test data which can be executed by a tool</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Some scripting languages used in automated testing are:</a:t>
            </a:r>
          </a:p>
          <a:p>
            <a:pPr lvl="1"/>
            <a:r>
              <a:rPr lang="en-US" dirty="0" smtClean="0"/>
              <a:t>JavaScript</a:t>
            </a:r>
          </a:p>
          <a:p>
            <a:pPr lvl="1"/>
            <a:r>
              <a:rPr lang="en-US" dirty="0" smtClean="0"/>
              <a:t>Perl</a:t>
            </a:r>
          </a:p>
          <a:p>
            <a:pPr lvl="1"/>
            <a:r>
              <a:rPr lang="en-US" dirty="0" smtClean="0"/>
              <a:t>Python</a:t>
            </a:r>
          </a:p>
          <a:p>
            <a:pPr lvl="1"/>
            <a:r>
              <a:rPr lang="en-US" dirty="0" smtClean="0"/>
              <a:t>Ruby</a:t>
            </a:r>
          </a:p>
          <a:p>
            <a:pPr lvl="1"/>
            <a:r>
              <a:rPr lang="en-US" dirty="0" err="1" smtClean="0"/>
              <a:t>Tcl</a:t>
            </a:r>
            <a:endParaRPr lang="en-US" dirty="0" smtClean="0"/>
          </a:p>
          <a:p>
            <a:pPr lvl="1"/>
            <a:r>
              <a:rPr lang="en-US" dirty="0" smtClean="0"/>
              <a:t>Unix Shell Script</a:t>
            </a:r>
          </a:p>
          <a:p>
            <a:pPr lvl="1"/>
            <a:r>
              <a:rPr lang="en-US" dirty="0" smtClean="0"/>
              <a:t>VBScript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Procedure</a:t>
            </a:r>
            <a:endParaRPr lang="en-US" dirty="0"/>
          </a:p>
        </p:txBody>
      </p:sp>
      <p:sp>
        <p:nvSpPr>
          <p:cNvPr id="3" name="Content Placeholder 2"/>
          <p:cNvSpPr>
            <a:spLocks noGrp="1"/>
          </p:cNvSpPr>
          <p:nvPr>
            <p:ph idx="1"/>
          </p:nvPr>
        </p:nvSpPr>
        <p:spPr/>
        <p:txBody>
          <a:bodyPr/>
          <a:lstStyle/>
          <a:p>
            <a:r>
              <a:rPr lang="en-US" dirty="0" smtClean="0"/>
              <a:t>Detailed instructions document for the set-up, execution, and evaluation of results for a given test case. This document contains a set of associated instructions. </a:t>
            </a:r>
            <a:endParaRPr lang="en-US" smtClean="0"/>
          </a:p>
          <a:p>
            <a:r>
              <a:rPr lang="en-US" smtClean="0"/>
              <a:t>This </a:t>
            </a:r>
            <a:r>
              <a:rPr lang="en-US" dirty="0" smtClean="0"/>
              <a:t>documentation may have steps specifying a sequence of actions for the execution of a test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The Test Strategy document is a static document meaning that it is not updated too often. </a:t>
            </a:r>
          </a:p>
          <a:p>
            <a:pPr algn="just"/>
            <a:r>
              <a:rPr lang="en-US" dirty="0" smtClean="0"/>
              <a:t>It sets the standards for testing processes and activities and other documents such as the Test Plan draws its contents from those standards set in the Test Strategy Document.</a:t>
            </a:r>
          </a:p>
          <a:p>
            <a:pPr algn="just"/>
            <a:r>
              <a:rPr lang="en-US" dirty="0" smtClean="0"/>
              <a:t>For larger projects, there is one Test Strategy document and different number of Test Plans for each phase or level of testing.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Components of the Test Strategy document</a:t>
            </a:r>
          </a:p>
          <a:p>
            <a:pPr lvl="1"/>
            <a:r>
              <a:rPr lang="en-US" dirty="0" smtClean="0"/>
              <a:t>Scope and Objectives</a:t>
            </a:r>
          </a:p>
          <a:p>
            <a:pPr lvl="1"/>
            <a:r>
              <a:rPr lang="en-US" dirty="0" smtClean="0"/>
              <a:t>Business issues</a:t>
            </a:r>
          </a:p>
          <a:p>
            <a:pPr lvl="1"/>
            <a:r>
              <a:rPr lang="en-US" dirty="0" smtClean="0"/>
              <a:t>Roles and responsibilities</a:t>
            </a:r>
          </a:p>
          <a:p>
            <a:pPr lvl="1"/>
            <a:r>
              <a:rPr lang="en-US" dirty="0" smtClean="0"/>
              <a:t>Communication and status reporting</a:t>
            </a:r>
          </a:p>
          <a:p>
            <a:pPr lvl="1"/>
            <a:r>
              <a:rPr lang="en-US" dirty="0" smtClean="0"/>
              <a:t>Test deliverables</a:t>
            </a:r>
          </a:p>
          <a:p>
            <a:pPr lvl="1"/>
            <a:r>
              <a:rPr lang="en-US" dirty="0" smtClean="0"/>
              <a:t>Industry standards to follow</a:t>
            </a:r>
          </a:p>
          <a:p>
            <a:pPr lvl="1"/>
            <a:r>
              <a:rPr lang="en-US" dirty="0" smtClean="0"/>
              <a:t>Test automation and tools</a:t>
            </a:r>
          </a:p>
          <a:p>
            <a:pPr lvl="1"/>
            <a:r>
              <a:rPr lang="en-US" dirty="0" smtClean="0"/>
              <a:t>Testing measurements and </a:t>
            </a:r>
            <a:r>
              <a:rPr lang="en-US" dirty="0" err="1" smtClean="0"/>
              <a:t>metrices</a:t>
            </a:r>
            <a:endParaRPr lang="en-US" dirty="0" smtClean="0"/>
          </a:p>
          <a:p>
            <a:pPr lvl="1"/>
            <a:r>
              <a:rPr lang="en-US" dirty="0" smtClean="0"/>
              <a:t>Risks and mitigation</a:t>
            </a:r>
          </a:p>
          <a:p>
            <a:pPr lvl="1"/>
            <a:r>
              <a:rPr lang="en-US" dirty="0" smtClean="0"/>
              <a:t>Defect reporting and tracking</a:t>
            </a:r>
          </a:p>
          <a:p>
            <a:pPr lvl="1"/>
            <a:r>
              <a:rPr lang="en-US" dirty="0" smtClean="0"/>
              <a:t>Change and configuration management</a:t>
            </a:r>
          </a:p>
          <a:p>
            <a:pPr lvl="1"/>
            <a:r>
              <a:rPr lang="en-US" dirty="0" smtClean="0"/>
              <a:t>Training plan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smtClean="0"/>
              <a:t>A Software Test Plan is a document describing the testing scope and activities. It is the basis for formally testing any software/product in a project.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smtClean="0"/>
              <a:t>test plan</a:t>
            </a:r>
            <a:r>
              <a:rPr lang="en-US" dirty="0" smtClean="0"/>
              <a:t>: A document describing the scope, approach, resources and schedule of intended test activities.</a:t>
            </a:r>
          </a:p>
          <a:p>
            <a:pPr algn="just"/>
            <a:r>
              <a:rPr lang="en-US" dirty="0" smtClean="0"/>
              <a:t> It is a record of the test planning process.</a:t>
            </a:r>
          </a:p>
          <a:p>
            <a:pPr algn="just"/>
            <a:r>
              <a:rPr lang="en-US" b="1" dirty="0" smtClean="0"/>
              <a:t>master test plan</a:t>
            </a:r>
            <a:r>
              <a:rPr lang="en-US" dirty="0" smtClean="0"/>
              <a:t>: A test plan that typically addresses multiple test levels.</a:t>
            </a:r>
          </a:p>
          <a:p>
            <a:pPr algn="just"/>
            <a:r>
              <a:rPr lang="en-US" b="1" dirty="0" smtClean="0"/>
              <a:t>phase test plan</a:t>
            </a:r>
            <a:r>
              <a:rPr lang="en-US" dirty="0" smtClean="0"/>
              <a:t>: A test plan that typically addresses one test phase.</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 PLAN TYPES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Master Test Plan:</a:t>
            </a:r>
            <a:r>
              <a:rPr lang="en-US" dirty="0" smtClean="0"/>
              <a:t> A single high-level test plan for a project/product that unifies all other test plans.</a:t>
            </a:r>
          </a:p>
          <a:p>
            <a:r>
              <a:rPr lang="en-US" b="1" dirty="0" smtClean="0"/>
              <a:t>Testing Level Specific Test </a:t>
            </a:r>
            <a:r>
              <a:rPr lang="en-US" b="1" dirty="0" err="1" smtClean="0"/>
              <a:t>Plans:</a:t>
            </a:r>
            <a:r>
              <a:rPr lang="en-US" dirty="0" err="1" smtClean="0"/>
              <a:t>Plans</a:t>
            </a:r>
            <a:r>
              <a:rPr lang="en-US" dirty="0" smtClean="0"/>
              <a:t> for each level of testing.</a:t>
            </a:r>
          </a:p>
          <a:p>
            <a:pPr lvl="1"/>
            <a:r>
              <a:rPr lang="en-US" dirty="0" smtClean="0"/>
              <a:t>Unit Test Plan</a:t>
            </a:r>
          </a:p>
          <a:p>
            <a:pPr lvl="1"/>
            <a:r>
              <a:rPr lang="en-US" dirty="0" smtClean="0"/>
              <a:t>Integration Test Plan</a:t>
            </a:r>
          </a:p>
          <a:p>
            <a:pPr lvl="1"/>
            <a:r>
              <a:rPr lang="en-US" dirty="0" smtClean="0"/>
              <a:t>System Test Plan</a:t>
            </a:r>
          </a:p>
          <a:p>
            <a:pPr lvl="1"/>
            <a:r>
              <a:rPr lang="en-US" dirty="0" smtClean="0"/>
              <a:t>Acceptance Test Plan</a:t>
            </a:r>
          </a:p>
          <a:p>
            <a:r>
              <a:rPr lang="en-US" b="1" dirty="0" smtClean="0"/>
              <a:t>Testing Type Specific Test Plans: </a:t>
            </a:r>
            <a:r>
              <a:rPr lang="en-US" dirty="0" smtClean="0"/>
              <a:t>Plans for major types of testing like Performance Test Plan and Security Test Plan.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b="1" dirty="0" smtClean="0"/>
              <a:t>TEST PLAN TEMPLATE</a:t>
            </a:r>
            <a:endParaRPr lang="en-US" dirty="0" smtClean="0"/>
          </a:p>
          <a:p>
            <a:pPr algn="just"/>
            <a:r>
              <a:rPr lang="en-US" i="1" dirty="0" smtClean="0"/>
              <a:t>The format and content of a software test plan vary depending on the processes, standards, and test management tools being implemented. </a:t>
            </a:r>
          </a:p>
          <a:p>
            <a:pPr algn="just"/>
            <a:r>
              <a:rPr lang="en-US" i="1" dirty="0" smtClean="0"/>
              <a:t>Nevertheless, the following format, which is based on IEEE standard for software test documentation, provides a summary of what a test plan can/should contain.</a:t>
            </a:r>
            <a:endParaRPr lang="en-US" dirty="0" smtClean="0"/>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4069</TotalTime>
  <Words>2172</Words>
  <Application>Microsoft Office PowerPoint</Application>
  <PresentationFormat>On-screen Show (4:3)</PresentationFormat>
  <Paragraphs>260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Testing Strategies and Tactics</vt:lpstr>
      <vt:lpstr>Slide 2</vt:lpstr>
      <vt:lpstr>Test Strategy</vt:lpstr>
      <vt:lpstr>Slide 4</vt:lpstr>
      <vt:lpstr>Slide 5</vt:lpstr>
      <vt:lpstr>Test Plan</vt:lpstr>
      <vt:lpstr>Slide 7</vt:lpstr>
      <vt:lpstr>TEST PLAN TYPES</vt:lpstr>
      <vt:lpstr>Slide 9</vt:lpstr>
      <vt:lpstr>Slide 10</vt:lpstr>
      <vt:lpstr>Slide 11</vt:lpstr>
      <vt:lpstr>Slide 12</vt:lpstr>
      <vt:lpstr>Slide 13</vt:lpstr>
      <vt:lpstr>Slide 14</vt:lpstr>
      <vt:lpstr>Test Plan V/s Test Strategy</vt:lpstr>
      <vt:lpstr>Slide 16</vt:lpstr>
      <vt:lpstr>Test Case</vt:lpstr>
      <vt:lpstr>Test case</vt:lpstr>
      <vt:lpstr>TEST CASE TEMPLATE</vt:lpstr>
      <vt:lpstr>Slide 20</vt:lpstr>
      <vt:lpstr>TEST CASE EXAMPLE / TEST CASE SAMPLE</vt:lpstr>
      <vt:lpstr>Slide 22</vt:lpstr>
      <vt:lpstr>Slide 23</vt:lpstr>
      <vt:lpstr>Test Scenario</vt:lpstr>
      <vt:lpstr>Slide 25</vt:lpstr>
      <vt:lpstr>Slide 26</vt:lpstr>
      <vt:lpstr>Test Case Vs Test Scenarios</vt:lpstr>
      <vt:lpstr>Slide 28</vt:lpstr>
      <vt:lpstr>Test Script</vt:lpstr>
      <vt:lpstr>Test Script</vt:lpstr>
      <vt:lpstr>Slide 31</vt:lpstr>
      <vt:lpstr>Slide 32</vt:lpstr>
      <vt:lpstr>Test Procedure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Strategies and Tactics</dc:title>
  <dc:creator>VITCC</dc:creator>
  <cp:lastModifiedBy>VITCC</cp:lastModifiedBy>
  <cp:revision>23</cp:revision>
  <dcterms:created xsi:type="dcterms:W3CDTF">2016-05-31T12:02:19Z</dcterms:created>
  <dcterms:modified xsi:type="dcterms:W3CDTF">2017-05-30T06:55:31Z</dcterms:modified>
</cp:coreProperties>
</file>