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A1CA8C-CA97-4558-8D65-DFD54327FD86}"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1CA8C-CA97-4558-8D65-DFD54327FD86}"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1CA8C-CA97-4558-8D65-DFD54327FD86}"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A1CA8C-CA97-4558-8D65-DFD54327FD86}"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A1CA8C-CA97-4558-8D65-DFD54327FD86}" type="datetimeFigureOut">
              <a:rPr lang="en-US" smtClean="0"/>
              <a:pPr/>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A1CA8C-CA97-4558-8D65-DFD54327FD86}"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A1CA8C-CA97-4558-8D65-DFD54327FD86}" type="datetimeFigureOut">
              <a:rPr lang="en-US" smtClean="0"/>
              <a:pPr/>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A1CA8C-CA97-4558-8D65-DFD54327FD86}" type="datetimeFigureOut">
              <a:rPr lang="en-US" smtClean="0"/>
              <a:pPr/>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1CA8C-CA97-4558-8D65-DFD54327FD86}" type="datetimeFigureOut">
              <a:rPr lang="en-US" smtClean="0"/>
              <a:pPr/>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1CA8C-CA97-4558-8D65-DFD54327FD86}"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1CA8C-CA97-4558-8D65-DFD54327FD86}" type="datetimeFigureOut">
              <a:rPr lang="en-US" smtClean="0"/>
              <a:pPr/>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8AA18-E732-432E-B431-78B40A0854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1CA8C-CA97-4558-8D65-DFD54327FD86}" type="datetimeFigureOut">
              <a:rPr lang="en-US" smtClean="0"/>
              <a:pPr/>
              <a:t>6/1/2017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8AA18-E732-432E-B431-78B40A0854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Guidelines</a:t>
            </a:r>
          </a:p>
        </p:txBody>
      </p:sp>
      <p:sp>
        <p:nvSpPr>
          <p:cNvPr id="3" name="Content Placeholder 2"/>
          <p:cNvSpPr>
            <a:spLocks noGrp="1"/>
          </p:cNvSpPr>
          <p:nvPr>
            <p:ph idx="1"/>
          </p:nvPr>
        </p:nvSpPr>
        <p:spPr/>
        <p:txBody>
          <a:bodyPr>
            <a:noAutofit/>
          </a:bodyPr>
          <a:lstStyle/>
          <a:p>
            <a:pPr marL="457200" indent="-457200" algn="just">
              <a:buAutoNum type="arabicPeriod"/>
            </a:pPr>
            <a:r>
              <a:rPr lang="en-US" sz="2100" b="1" dirty="0" smtClean="0"/>
              <a:t>Software </a:t>
            </a:r>
            <a:r>
              <a:rPr lang="en-US" sz="2100" b="1" dirty="0"/>
              <a:t>testing should reduce software development risk</a:t>
            </a:r>
            <a:r>
              <a:rPr lang="en-US" sz="2100" b="1" dirty="0" smtClean="0"/>
              <a:t>.</a:t>
            </a:r>
          </a:p>
          <a:p>
            <a:pPr marL="457200" indent="-457200" algn="just">
              <a:buNone/>
            </a:pPr>
            <a:r>
              <a:rPr lang="en-US" sz="2100" dirty="0" smtClean="0"/>
              <a:t> 	Risk </a:t>
            </a:r>
            <a:r>
              <a:rPr lang="en-US" sz="2100" dirty="0"/>
              <a:t>is </a:t>
            </a:r>
            <a:r>
              <a:rPr lang="en-US" sz="2100" dirty="0" smtClean="0"/>
              <a:t>present in </a:t>
            </a:r>
            <a:r>
              <a:rPr lang="en-US" sz="2100" dirty="0"/>
              <a:t>all software development projects, and testing is a control that </a:t>
            </a:r>
            <a:r>
              <a:rPr lang="en-US" sz="2100" dirty="0" smtClean="0"/>
              <a:t>reduces those </a:t>
            </a:r>
            <a:r>
              <a:rPr lang="en-US" sz="2100" dirty="0"/>
              <a:t>risks</a:t>
            </a:r>
            <a:r>
              <a:rPr lang="en-US" sz="2100" dirty="0" smtClean="0"/>
              <a:t>.</a:t>
            </a:r>
          </a:p>
          <a:p>
            <a:pPr algn="just">
              <a:buNone/>
            </a:pPr>
            <a:endParaRPr lang="en-US" sz="2100" dirty="0"/>
          </a:p>
          <a:p>
            <a:pPr algn="just">
              <a:buNone/>
            </a:pPr>
            <a:r>
              <a:rPr lang="en-US" sz="2100" dirty="0"/>
              <a:t>2. </a:t>
            </a:r>
            <a:r>
              <a:rPr lang="en-US" sz="2100" b="1" dirty="0"/>
              <a:t>Testing should be performed effectively. </a:t>
            </a:r>
            <a:endParaRPr lang="en-US" sz="2100" b="1" dirty="0" smtClean="0"/>
          </a:p>
          <a:p>
            <a:pPr algn="just">
              <a:buNone/>
            </a:pPr>
            <a:r>
              <a:rPr lang="en-US" sz="2100" b="1" dirty="0" smtClean="0"/>
              <a:t>	</a:t>
            </a:r>
            <a:r>
              <a:rPr lang="en-US" sz="2100" dirty="0" smtClean="0"/>
              <a:t>Testing </a:t>
            </a:r>
            <a:r>
              <a:rPr lang="en-US" sz="2100" dirty="0"/>
              <a:t>should be performed </a:t>
            </a:r>
            <a:r>
              <a:rPr lang="en-US" sz="2100" dirty="0" smtClean="0"/>
              <a:t>in a </a:t>
            </a:r>
            <a:r>
              <a:rPr lang="en-US" sz="2100" dirty="0"/>
              <a:t>manner in which the maximum benefits are achieved from the </a:t>
            </a:r>
            <a:r>
              <a:rPr lang="en-US" sz="2100" dirty="0" smtClean="0"/>
              <a:t>software testing </a:t>
            </a:r>
            <a:r>
              <a:rPr lang="en-US" sz="2100" dirty="0"/>
              <a:t>efforts</a:t>
            </a:r>
            <a:r>
              <a:rPr lang="en-US" sz="2100" dirty="0" smtClean="0"/>
              <a:t>.</a:t>
            </a:r>
          </a:p>
          <a:p>
            <a:pPr algn="just">
              <a:buNone/>
            </a:pPr>
            <a:endParaRPr lang="en-US" sz="2100" dirty="0"/>
          </a:p>
          <a:p>
            <a:pPr algn="just">
              <a:buNone/>
            </a:pPr>
            <a:r>
              <a:rPr lang="en-US" sz="2100" dirty="0"/>
              <a:t>3. </a:t>
            </a:r>
            <a:r>
              <a:rPr lang="en-US" sz="2100" b="1" dirty="0"/>
              <a:t>Testing should uncover defects. </a:t>
            </a:r>
            <a:endParaRPr lang="en-US" sz="2100" b="1" dirty="0" smtClean="0"/>
          </a:p>
          <a:p>
            <a:pPr algn="just">
              <a:buNone/>
            </a:pPr>
            <a:r>
              <a:rPr lang="en-US" sz="2100" b="1" dirty="0" smtClean="0"/>
              <a:t>	</a:t>
            </a:r>
            <a:r>
              <a:rPr lang="en-US" sz="2100" dirty="0" smtClean="0"/>
              <a:t>Ideally</a:t>
            </a:r>
            <a:r>
              <a:rPr lang="en-US" sz="2100" dirty="0"/>
              <a:t>, at the conclusion of testing </a:t>
            </a:r>
            <a:r>
              <a:rPr lang="en-US" sz="2100" dirty="0" smtClean="0"/>
              <a:t>there should </a:t>
            </a:r>
            <a:r>
              <a:rPr lang="en-US" sz="2100" dirty="0"/>
              <a:t>be no defects in the software</a:t>
            </a:r>
            <a:r>
              <a:rPr lang="en-US" sz="2100" dirty="0" smtClean="0"/>
              <a:t>.</a:t>
            </a:r>
            <a:endParaRPr lang="en-US" sz="2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gn="just">
              <a:buNone/>
            </a:pPr>
            <a:r>
              <a:rPr lang="en-US" dirty="0" smtClean="0"/>
              <a:t>4. </a:t>
            </a:r>
            <a:r>
              <a:rPr lang="en-US" sz="3800" b="1" dirty="0" smtClean="0"/>
              <a:t>Testing should be performed using business logic.</a:t>
            </a:r>
          </a:p>
          <a:p>
            <a:pPr algn="just">
              <a:buNone/>
            </a:pPr>
            <a:r>
              <a:rPr lang="en-US" sz="3800" dirty="0" smtClean="0"/>
              <a:t>	Money should not be spent on testing unless it can be spent economically to reduce business risk. In other words, it does not make business sense to spend more money on testing than the losses that might occur from the business risk.</a:t>
            </a:r>
          </a:p>
          <a:p>
            <a:pPr algn="just">
              <a:buNone/>
            </a:pPr>
            <a:endParaRPr lang="en-US" sz="3800" dirty="0" smtClean="0"/>
          </a:p>
          <a:p>
            <a:pPr algn="just">
              <a:buNone/>
            </a:pPr>
            <a:r>
              <a:rPr lang="en-US" sz="3800" dirty="0" smtClean="0"/>
              <a:t>5. </a:t>
            </a:r>
            <a:r>
              <a:rPr lang="en-US" sz="3800" b="1" dirty="0" smtClean="0"/>
              <a:t>Testing should occur throughout the development life cycle. </a:t>
            </a:r>
          </a:p>
          <a:p>
            <a:pPr algn="just">
              <a:buNone/>
            </a:pPr>
            <a:r>
              <a:rPr lang="en-US" sz="3800" b="1" dirty="0"/>
              <a:t>	</a:t>
            </a:r>
            <a:r>
              <a:rPr lang="en-US" sz="3800" dirty="0" smtClean="0"/>
              <a:t>Testing is not a phase, but rather a process. It begins when development begins and ends when the software is no longer being used.</a:t>
            </a:r>
          </a:p>
          <a:p>
            <a:pPr algn="just">
              <a:buNone/>
            </a:pPr>
            <a:endParaRPr lang="en-US" sz="3800" dirty="0" smtClean="0"/>
          </a:p>
          <a:p>
            <a:pPr algn="just">
              <a:buNone/>
            </a:pPr>
            <a:r>
              <a:rPr lang="en-US" sz="3800" dirty="0" smtClean="0"/>
              <a:t>6. </a:t>
            </a:r>
            <a:r>
              <a:rPr lang="en-US" sz="3800" b="1" dirty="0" smtClean="0"/>
              <a:t>Testing should test both structure and function. </a:t>
            </a:r>
          </a:p>
          <a:p>
            <a:pPr algn="just">
              <a:buNone/>
            </a:pPr>
            <a:r>
              <a:rPr lang="en-US" sz="3800" b="1" dirty="0" smtClean="0"/>
              <a:t>	</a:t>
            </a:r>
            <a:r>
              <a:rPr lang="en-US" sz="3800" dirty="0" smtClean="0"/>
              <a:t>Testing should test the functional requirements to ensure they are correct, and test the adequacy of the software structure to process those functional requirements in an effective and efficient manner.</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457200"/>
            <a:ext cx="8305800" cy="5943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381000" y="990600"/>
            <a:ext cx="8305800" cy="51053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457200" y="762000"/>
            <a:ext cx="8305800" cy="5714999"/>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533400" y="1524000"/>
            <a:ext cx="8153400" cy="4572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Workbench Concept</a:t>
            </a:r>
            <a:endParaRPr lang="en-US" dirty="0"/>
          </a:p>
        </p:txBody>
      </p:sp>
      <p:sp>
        <p:nvSpPr>
          <p:cNvPr id="3" name="Content Placeholder 2"/>
          <p:cNvSpPr>
            <a:spLocks noGrp="1"/>
          </p:cNvSpPr>
          <p:nvPr>
            <p:ph idx="1"/>
          </p:nvPr>
        </p:nvSpPr>
        <p:spPr/>
        <p:txBody>
          <a:bodyPr>
            <a:normAutofit fontScale="92500"/>
          </a:bodyPr>
          <a:lstStyle/>
          <a:p>
            <a:pPr algn="just">
              <a:buNone/>
            </a:pPr>
            <a:r>
              <a:rPr lang="en-US" dirty="0" smtClean="0"/>
              <a:t>	In IT </a:t>
            </a:r>
            <a:r>
              <a:rPr lang="en-US" dirty="0"/>
              <a:t>organizations, </a:t>
            </a:r>
            <a:r>
              <a:rPr lang="en-US" dirty="0" smtClean="0"/>
              <a:t>workbenches </a:t>
            </a:r>
            <a:r>
              <a:rPr lang="en-US" dirty="0"/>
              <a:t>are more frequently referred to as phases, steps, </a:t>
            </a:r>
            <a:r>
              <a:rPr lang="en-US" dirty="0" smtClean="0"/>
              <a:t>or tasks. </a:t>
            </a:r>
          </a:p>
          <a:p>
            <a:pPr algn="just">
              <a:buNone/>
            </a:pPr>
            <a:r>
              <a:rPr lang="en-US" dirty="0"/>
              <a:t>	</a:t>
            </a:r>
            <a:r>
              <a:rPr lang="en-US" dirty="0" smtClean="0"/>
              <a:t>The workbench is a way of illustrating and documenting how a specific activity is </a:t>
            </a:r>
            <a:r>
              <a:rPr lang="en-US" dirty="0"/>
              <a:t>to be performed. </a:t>
            </a:r>
            <a:endParaRPr lang="en-US" dirty="0" smtClean="0"/>
          </a:p>
          <a:p>
            <a:pPr algn="just">
              <a:buNone/>
            </a:pPr>
            <a:r>
              <a:rPr lang="en-US" dirty="0"/>
              <a:t>	</a:t>
            </a:r>
            <a:r>
              <a:rPr lang="en-US" dirty="0" smtClean="0"/>
              <a:t>Defining </a:t>
            </a:r>
            <a:r>
              <a:rPr lang="en-US" dirty="0"/>
              <a:t>workbenches is normally the </a:t>
            </a:r>
            <a:r>
              <a:rPr lang="en-US" dirty="0" smtClean="0"/>
              <a:t>responsibility </a:t>
            </a:r>
            <a:r>
              <a:rPr lang="en-US" dirty="0"/>
              <a:t>of a </a:t>
            </a:r>
            <a:r>
              <a:rPr lang="en-US" dirty="0" smtClean="0"/>
              <a:t>process management </a:t>
            </a:r>
            <a:r>
              <a:rPr lang="en-US" dirty="0"/>
              <a:t>committee, which in the past has been more frequently referred to as </a:t>
            </a:r>
            <a:r>
              <a:rPr lang="en-US" dirty="0" smtClean="0"/>
              <a:t>a standards </a:t>
            </a:r>
            <a:r>
              <a:rPr lang="en-US" dirty="0"/>
              <a:t>committee.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457200" y="1524000"/>
            <a:ext cx="8153400" cy="299164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533400" y="304800"/>
            <a:ext cx="8229599" cy="6096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cstate="print"/>
          <a:srcRect/>
          <a:stretch>
            <a:fillRect/>
          </a:stretch>
        </p:blipFill>
        <p:spPr bwMode="auto">
          <a:xfrm>
            <a:off x="304800" y="1447800"/>
            <a:ext cx="8458200" cy="384413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a Policy for Software Testing</a:t>
            </a:r>
          </a:p>
        </p:txBody>
      </p:sp>
      <p:sp>
        <p:nvSpPr>
          <p:cNvPr id="3" name="Content Placeholder 2"/>
          <p:cNvSpPr>
            <a:spLocks noGrp="1"/>
          </p:cNvSpPr>
          <p:nvPr>
            <p:ph idx="1"/>
          </p:nvPr>
        </p:nvSpPr>
        <p:spPr/>
        <p:txBody>
          <a:bodyPr>
            <a:normAutofit/>
          </a:bodyPr>
          <a:lstStyle/>
          <a:p>
            <a:pPr algn="just"/>
            <a:r>
              <a:rPr lang="en-US" dirty="0"/>
              <a:t>A software testing policy serves two purposes. </a:t>
            </a:r>
          </a:p>
          <a:p>
            <a:pPr algn="just"/>
            <a:r>
              <a:rPr lang="en-US" dirty="0" smtClean="0"/>
              <a:t>it </a:t>
            </a:r>
            <a:r>
              <a:rPr lang="en-US" dirty="0"/>
              <a:t>is the basis for defining </a:t>
            </a:r>
            <a:r>
              <a:rPr lang="en-US" dirty="0" smtClean="0"/>
              <a:t>what software </a:t>
            </a:r>
            <a:r>
              <a:rPr lang="en-US" dirty="0"/>
              <a:t>testers will include in the test processes. </a:t>
            </a:r>
            <a:endParaRPr lang="en-US" dirty="0" smtClean="0"/>
          </a:p>
          <a:p>
            <a:pPr algn="just"/>
            <a:r>
              <a:rPr lang="en-US" dirty="0" smtClean="0"/>
              <a:t>It </a:t>
            </a:r>
            <a:r>
              <a:rPr lang="en-US" dirty="0"/>
              <a:t>explains to outside </a:t>
            </a:r>
            <a:r>
              <a:rPr lang="en-US" dirty="0" smtClean="0"/>
              <a:t>parties, such </a:t>
            </a:r>
            <a:r>
              <a:rPr lang="en-US" dirty="0"/>
              <a:t>as organizational management, IT customers and users, as well as project </a:t>
            </a:r>
            <a:r>
              <a:rPr lang="en-US" dirty="0" smtClean="0"/>
              <a:t>personnel</a:t>
            </a:r>
            <a:r>
              <a:rPr lang="en-US" dirty="0"/>
              <a:t>, the role and responsibilities of software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cstate="print"/>
          <a:srcRect/>
          <a:stretch>
            <a:fillRect/>
          </a:stretch>
        </p:blipFill>
        <p:spPr bwMode="auto">
          <a:xfrm>
            <a:off x="457200" y="1219200"/>
            <a:ext cx="8305800" cy="457199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cstate="print"/>
          <a:srcRect/>
          <a:stretch>
            <a:fillRect/>
          </a:stretch>
        </p:blipFill>
        <p:spPr bwMode="auto">
          <a:xfrm>
            <a:off x="457200" y="304800"/>
            <a:ext cx="8229600" cy="6172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cstate="print"/>
          <a:srcRect/>
          <a:stretch>
            <a:fillRect/>
          </a:stretch>
        </p:blipFill>
        <p:spPr bwMode="auto">
          <a:xfrm>
            <a:off x="457200" y="381000"/>
            <a:ext cx="8305800" cy="6019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the Test Strategy Objectives</a:t>
            </a:r>
          </a:p>
        </p:txBody>
      </p:sp>
      <p:sp>
        <p:nvSpPr>
          <p:cNvPr id="3" name="Content Placeholder 2"/>
          <p:cNvSpPr>
            <a:spLocks noGrp="1"/>
          </p:cNvSpPr>
          <p:nvPr>
            <p:ph idx="1"/>
          </p:nvPr>
        </p:nvSpPr>
        <p:spPr/>
        <p:txBody>
          <a:bodyPr>
            <a:normAutofit fontScale="92500" lnSpcReduction="20000"/>
          </a:bodyPr>
          <a:lstStyle/>
          <a:p>
            <a:pPr algn="just">
              <a:buNone/>
            </a:pPr>
            <a:r>
              <a:rPr lang="en-US" dirty="0" smtClean="0"/>
              <a:t>	What </a:t>
            </a:r>
            <a:r>
              <a:rPr lang="en-US" dirty="0"/>
              <a:t>is the ranking of the test factors?</a:t>
            </a:r>
          </a:p>
          <a:p>
            <a:pPr algn="just">
              <a:buNone/>
            </a:pPr>
            <a:r>
              <a:rPr lang="en-US" dirty="0" smtClean="0"/>
              <a:t>	Which </a:t>
            </a:r>
            <a:r>
              <a:rPr lang="en-US" dirty="0"/>
              <a:t>of the high-level risks are the </a:t>
            </a:r>
            <a:r>
              <a:rPr lang="en-US" dirty="0" smtClean="0"/>
              <a:t>most significant</a:t>
            </a:r>
            <a:r>
              <a:rPr lang="en-US" dirty="0"/>
              <a:t>?</a:t>
            </a:r>
          </a:p>
          <a:p>
            <a:pPr algn="just">
              <a:buNone/>
            </a:pPr>
            <a:r>
              <a:rPr lang="en-US" dirty="0" smtClean="0"/>
              <a:t>	What </a:t>
            </a:r>
            <a:r>
              <a:rPr lang="en-US" dirty="0"/>
              <a:t>damage can be done to the business if the </a:t>
            </a:r>
            <a:r>
              <a:rPr lang="en-US" dirty="0" smtClean="0"/>
              <a:t>software fails </a:t>
            </a:r>
            <a:r>
              <a:rPr lang="en-US" dirty="0"/>
              <a:t>to </a:t>
            </a:r>
            <a:r>
              <a:rPr lang="en-US" dirty="0" smtClean="0"/>
              <a:t>perform Correct</a:t>
            </a:r>
          </a:p>
          <a:p>
            <a:pPr algn="just">
              <a:buNone/>
            </a:pPr>
            <a:r>
              <a:rPr lang="en-US" dirty="0" smtClean="0"/>
              <a:t>	What </a:t>
            </a:r>
            <a:r>
              <a:rPr lang="en-US" dirty="0"/>
              <a:t>is the ranking of the test factors?</a:t>
            </a:r>
          </a:p>
          <a:p>
            <a:pPr algn="just">
              <a:buNone/>
            </a:pPr>
            <a:r>
              <a:rPr lang="en-US" dirty="0" smtClean="0"/>
              <a:t>	Which </a:t>
            </a:r>
            <a:r>
              <a:rPr lang="en-US" dirty="0"/>
              <a:t>of the high-level risks are the most significant?</a:t>
            </a:r>
          </a:p>
          <a:p>
            <a:pPr algn="just">
              <a:buNone/>
            </a:pPr>
            <a:r>
              <a:rPr lang="en-US" dirty="0" smtClean="0"/>
              <a:t>	What </a:t>
            </a:r>
            <a:r>
              <a:rPr lang="en-US" dirty="0"/>
              <a:t>damage can be done to the business if the software fails to </a:t>
            </a:r>
            <a:r>
              <a:rPr lang="en-US" dirty="0" smtClean="0"/>
              <a:t>perform correctly?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cstate="print"/>
          <a:srcRect/>
          <a:stretch>
            <a:fillRect/>
          </a:stretch>
        </p:blipFill>
        <p:spPr bwMode="auto">
          <a:xfrm>
            <a:off x="457200" y="304800"/>
            <a:ext cx="8381999" cy="60198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7410" name="Picture 2"/>
          <p:cNvPicPr>
            <a:picLocks noChangeAspect="1" noChangeArrowheads="1"/>
          </p:cNvPicPr>
          <p:nvPr/>
        </p:nvPicPr>
        <p:blipFill>
          <a:blip r:embed="rId2" cstate="print"/>
          <a:srcRect/>
          <a:stretch>
            <a:fillRect/>
          </a:stretch>
        </p:blipFill>
        <p:spPr bwMode="auto">
          <a:xfrm>
            <a:off x="2286000" y="228600"/>
            <a:ext cx="4143375" cy="381000"/>
          </a:xfrm>
          <a:prstGeom prst="rect">
            <a:avLst/>
          </a:prstGeom>
          <a:noFill/>
          <a:ln w="9525">
            <a:noFill/>
            <a:miter lim="800000"/>
            <a:headEnd/>
            <a:tailEnd/>
          </a:ln>
        </p:spPr>
      </p:pic>
      <p:pic>
        <p:nvPicPr>
          <p:cNvPr id="17411" name="Picture 3"/>
          <p:cNvPicPr>
            <a:picLocks noGrp="1" noChangeAspect="1" noChangeArrowheads="1"/>
          </p:cNvPicPr>
          <p:nvPr>
            <p:ph idx="1"/>
          </p:nvPr>
        </p:nvPicPr>
        <p:blipFill>
          <a:blip r:embed="rId3" cstate="print"/>
          <a:srcRect/>
          <a:stretch>
            <a:fillRect/>
          </a:stretch>
        </p:blipFill>
        <p:spPr bwMode="auto">
          <a:xfrm>
            <a:off x="228600" y="685800"/>
            <a:ext cx="8610600" cy="6172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457200" y="304800"/>
            <a:ext cx="8305800" cy="6172199"/>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cstate="print"/>
          <a:srcRect/>
          <a:stretch>
            <a:fillRect/>
          </a:stretch>
        </p:blipFill>
        <p:spPr bwMode="auto">
          <a:xfrm>
            <a:off x="381000" y="1219200"/>
            <a:ext cx="8305800" cy="13049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2728913" y="228600"/>
            <a:ext cx="3686175" cy="400050"/>
          </a:xfrm>
          <a:prstGeom prst="rect">
            <a:avLst/>
          </a:prstGeom>
          <a:noFill/>
          <a:ln w="9525">
            <a:noFill/>
            <a:miter lim="800000"/>
            <a:headEnd/>
            <a:tailEnd/>
          </a:ln>
        </p:spPr>
      </p:pic>
      <p:pic>
        <p:nvPicPr>
          <p:cNvPr id="20483" name="Picture 3"/>
          <p:cNvPicPr>
            <a:picLocks noGrp="1" noChangeAspect="1" noChangeArrowheads="1"/>
          </p:cNvPicPr>
          <p:nvPr>
            <p:ph idx="1"/>
          </p:nvPr>
        </p:nvPicPr>
        <p:blipFill>
          <a:blip r:embed="rId3" cstate="print"/>
          <a:srcRect/>
          <a:stretch>
            <a:fillRect/>
          </a:stretch>
        </p:blipFill>
        <p:spPr bwMode="auto">
          <a:xfrm>
            <a:off x="685800" y="914400"/>
            <a:ext cx="8077200" cy="5410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2" cstate="print"/>
          <a:srcRect/>
          <a:stretch>
            <a:fillRect/>
          </a:stretch>
        </p:blipFill>
        <p:spPr bwMode="auto">
          <a:xfrm>
            <a:off x="2105025" y="19050"/>
            <a:ext cx="4933950" cy="438150"/>
          </a:xfrm>
          <a:prstGeom prst="rect">
            <a:avLst/>
          </a:prstGeom>
          <a:noFill/>
          <a:ln w="9525">
            <a:noFill/>
            <a:miter lim="800000"/>
            <a:headEnd/>
            <a:tailEnd/>
          </a:ln>
        </p:spPr>
      </p:pic>
      <p:pic>
        <p:nvPicPr>
          <p:cNvPr id="21507" name="Picture 3"/>
          <p:cNvPicPr>
            <a:picLocks noChangeAspect="1" noChangeArrowheads="1"/>
          </p:cNvPicPr>
          <p:nvPr/>
        </p:nvPicPr>
        <p:blipFill>
          <a:blip r:embed="rId3" cstate="print"/>
          <a:srcRect/>
          <a:stretch>
            <a:fillRect/>
          </a:stretch>
        </p:blipFill>
        <p:spPr bwMode="auto">
          <a:xfrm>
            <a:off x="228600" y="533400"/>
            <a:ext cx="8686800" cy="63341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Criteria for a Testing Policy</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 </a:t>
            </a:r>
            <a:r>
              <a:rPr lang="en-US" dirty="0"/>
              <a:t>testing policy involves the following four criteria:</a:t>
            </a:r>
          </a:p>
          <a:p>
            <a:pPr algn="just"/>
            <a:r>
              <a:rPr lang="en-US" dirty="0" smtClean="0"/>
              <a:t>Definition </a:t>
            </a:r>
            <a:r>
              <a:rPr lang="en-US" dirty="0"/>
              <a:t>of </a:t>
            </a:r>
            <a:r>
              <a:rPr lang="en-US" dirty="0" smtClean="0"/>
              <a:t>testing: </a:t>
            </a:r>
            <a:r>
              <a:rPr lang="en-US" dirty="0"/>
              <a:t>A brief but clear definition of testing.</a:t>
            </a:r>
          </a:p>
          <a:p>
            <a:pPr algn="just"/>
            <a:r>
              <a:rPr lang="en-US" dirty="0" smtClean="0"/>
              <a:t>Testing system: </a:t>
            </a:r>
            <a:r>
              <a:rPr lang="en-US" dirty="0"/>
              <a:t>The method through which testing will be achieved </a:t>
            </a:r>
            <a:r>
              <a:rPr lang="en-US" dirty="0" smtClean="0"/>
              <a:t>and enforced</a:t>
            </a:r>
            <a:r>
              <a:rPr lang="en-US" dirty="0"/>
              <a:t>.</a:t>
            </a:r>
          </a:p>
          <a:p>
            <a:pPr algn="just"/>
            <a:r>
              <a:rPr lang="en-US" dirty="0" smtClean="0"/>
              <a:t>Evaluation: </a:t>
            </a:r>
            <a:r>
              <a:rPr lang="en-US" dirty="0"/>
              <a:t>How information services management will measure and </a:t>
            </a:r>
            <a:r>
              <a:rPr lang="en-US" dirty="0" smtClean="0"/>
              <a:t>evaluate testing</a:t>
            </a:r>
            <a:endParaRPr lang="en-US" dirty="0"/>
          </a:p>
          <a:p>
            <a:pPr algn="just"/>
            <a:r>
              <a:rPr lang="en-US" dirty="0" smtClean="0"/>
              <a:t>Standards: </a:t>
            </a:r>
            <a:r>
              <a:rPr lang="en-US" dirty="0"/>
              <a:t>The standards against which testing will be measured.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2" cstate="print"/>
          <a:srcRect/>
          <a:stretch>
            <a:fillRect/>
          </a:stretch>
        </p:blipFill>
        <p:spPr bwMode="auto">
          <a:xfrm>
            <a:off x="2238375" y="742950"/>
            <a:ext cx="4667250" cy="476250"/>
          </a:xfrm>
          <a:prstGeom prst="rect">
            <a:avLst/>
          </a:prstGeom>
          <a:noFill/>
          <a:ln w="9525">
            <a:noFill/>
            <a:miter lim="800000"/>
            <a:headEnd/>
            <a:tailEnd/>
          </a:ln>
        </p:spPr>
      </p:pic>
      <p:pic>
        <p:nvPicPr>
          <p:cNvPr id="22531" name="Picture 3"/>
          <p:cNvPicPr>
            <a:picLocks noChangeAspect="1" noChangeArrowheads="1"/>
          </p:cNvPicPr>
          <p:nvPr/>
        </p:nvPicPr>
        <p:blipFill>
          <a:blip r:embed="rId3" cstate="print"/>
          <a:srcRect/>
          <a:stretch>
            <a:fillRect/>
          </a:stretch>
        </p:blipFill>
        <p:spPr bwMode="auto">
          <a:xfrm>
            <a:off x="381000" y="1447800"/>
            <a:ext cx="8305800" cy="487679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3556" name="Picture 4"/>
          <p:cNvPicPr>
            <a:picLocks noChangeAspect="1" noChangeArrowheads="1"/>
          </p:cNvPicPr>
          <p:nvPr/>
        </p:nvPicPr>
        <p:blipFill>
          <a:blip r:embed="rId2" cstate="print"/>
          <a:srcRect/>
          <a:stretch>
            <a:fillRect/>
          </a:stretch>
        </p:blipFill>
        <p:spPr bwMode="auto">
          <a:xfrm>
            <a:off x="457200" y="295275"/>
            <a:ext cx="8305799" cy="626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457200" y="533400"/>
            <a:ext cx="8229600" cy="5562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cstate="print"/>
          <a:srcRect/>
          <a:stretch>
            <a:fillRect/>
          </a:stretch>
        </p:blipFill>
        <p:spPr bwMode="auto">
          <a:xfrm>
            <a:off x="381000" y="457200"/>
            <a:ext cx="8305800" cy="5668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cstate="print"/>
          <a:srcRect/>
          <a:stretch>
            <a:fillRect/>
          </a:stretch>
        </p:blipFill>
        <p:spPr bwMode="auto">
          <a:xfrm>
            <a:off x="457200" y="457200"/>
            <a:ext cx="8381999"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8674" name="Picture 2"/>
          <p:cNvPicPr>
            <a:picLocks noGrp="1" noChangeAspect="1" noChangeArrowheads="1"/>
          </p:cNvPicPr>
          <p:nvPr>
            <p:ph idx="1"/>
          </p:nvPr>
        </p:nvPicPr>
        <p:blipFill>
          <a:blip r:embed="rId2" cstate="print"/>
          <a:srcRect/>
          <a:stretch>
            <a:fillRect/>
          </a:stretch>
        </p:blipFill>
        <p:spPr bwMode="auto">
          <a:xfrm>
            <a:off x="457200" y="304800"/>
            <a:ext cx="8382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533400" y="685800"/>
            <a:ext cx="81534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cstate="print"/>
          <a:srcRect/>
          <a:stretch>
            <a:fillRect/>
          </a:stretch>
        </p:blipFill>
        <p:spPr bwMode="auto">
          <a:xfrm>
            <a:off x="457200" y="304800"/>
            <a:ext cx="83820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endParaRPr lang="en-US"/>
          </a:p>
        </p:txBody>
      </p:sp>
      <p:pic>
        <p:nvPicPr>
          <p:cNvPr id="31746" name="Picture 2"/>
          <p:cNvPicPr>
            <a:picLocks noGrp="1" noChangeAspect="1" noChangeArrowheads="1"/>
          </p:cNvPicPr>
          <p:nvPr>
            <p:ph idx="1"/>
          </p:nvPr>
        </p:nvPicPr>
        <p:blipFill>
          <a:blip r:embed="rId2" cstate="print"/>
          <a:srcRect/>
          <a:stretch>
            <a:fillRect/>
          </a:stretch>
        </p:blipFill>
        <p:spPr bwMode="auto">
          <a:xfrm>
            <a:off x="457200" y="304800"/>
            <a:ext cx="8229600" cy="5821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a:t>Selecting a Tool Manager</a:t>
            </a:r>
          </a:p>
          <a:p>
            <a:pPr>
              <a:buNone/>
            </a:pPr>
            <a:r>
              <a:rPr lang="en-US" dirty="0" smtClean="0"/>
              <a:t>	Ideally</a:t>
            </a:r>
            <a:r>
              <a:rPr lang="en-US" dirty="0"/>
              <a:t>, the tool manager should be selected during the process of selecting the </a:t>
            </a:r>
            <a:r>
              <a:rPr lang="en-US" dirty="0" smtClean="0"/>
              <a:t>tool, and </a:t>
            </a:r>
            <a:r>
              <a:rPr lang="en-US" dirty="0"/>
              <a:t>have ownership in the selection decision. </a:t>
            </a:r>
            <a:endParaRPr lang="en-US" dirty="0" smtClean="0"/>
          </a:p>
          <a:p>
            <a:pPr>
              <a:buNone/>
            </a:pPr>
            <a:endParaRPr lang="en-US" dirty="0"/>
          </a:p>
          <a:p>
            <a:pPr>
              <a:buNone/>
            </a:pPr>
            <a:r>
              <a:rPr lang="en-US" dirty="0" smtClean="0"/>
              <a:t>The </a:t>
            </a:r>
            <a:r>
              <a:rPr lang="en-US" dirty="0"/>
              <a:t>tool manager should possess </a:t>
            </a:r>
            <a:r>
              <a:rPr lang="en-US" dirty="0" smtClean="0"/>
              <a:t>the following</a:t>
            </a:r>
            <a:r>
              <a:rPr lang="en-US" dirty="0"/>
              <a:t>:</a:t>
            </a:r>
          </a:p>
          <a:p>
            <a:pPr>
              <a:buNone/>
            </a:pPr>
            <a:r>
              <a:rPr lang="en-US" dirty="0" smtClean="0"/>
              <a:t>	Training </a:t>
            </a:r>
            <a:r>
              <a:rPr lang="en-US" dirty="0"/>
              <a:t>skills</a:t>
            </a:r>
          </a:p>
          <a:p>
            <a:pPr>
              <a:buNone/>
            </a:pPr>
            <a:r>
              <a:rPr lang="en-US" dirty="0" smtClean="0"/>
              <a:t>	Tool </a:t>
            </a:r>
            <a:r>
              <a:rPr lang="en-US" dirty="0"/>
              <a:t>skills</a:t>
            </a:r>
          </a:p>
          <a:p>
            <a:pPr>
              <a:buNone/>
            </a:pPr>
            <a:r>
              <a:rPr lang="en-US" dirty="0" smtClean="0"/>
              <a:t>	Managerial </a:t>
            </a:r>
            <a:r>
              <a:rPr lang="en-US" dirty="0"/>
              <a:t>skills</a:t>
            </a:r>
          </a:p>
          <a:p>
            <a:pPr>
              <a:buNone/>
            </a:pPr>
            <a:r>
              <a:rPr lang="en-US" dirty="0" smtClean="0"/>
              <a:t>	Planning</a:t>
            </a:r>
            <a:endParaRPr lang="en-US" dirty="0"/>
          </a:p>
          <a:p>
            <a:pPr>
              <a:buNone/>
            </a:pPr>
            <a:r>
              <a:rPr lang="en-US" dirty="0" smtClean="0"/>
              <a:t>	Organizing</a:t>
            </a:r>
          </a:p>
          <a:p>
            <a:pPr>
              <a:buNone/>
            </a:pPr>
            <a:r>
              <a:rPr lang="en-US" dirty="0" smtClean="0"/>
              <a:t>	Directing</a:t>
            </a:r>
            <a:endParaRPr lang="en-US" dirty="0"/>
          </a:p>
          <a:p>
            <a:pPr>
              <a:buNone/>
            </a:pPr>
            <a:r>
              <a:rPr lang="en-US" dirty="0" smtClean="0"/>
              <a:t>	Controlling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304800"/>
            <a:ext cx="8229600" cy="582136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990600" y="2133600"/>
            <a:ext cx="7467600" cy="237728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533400" y="990600"/>
            <a:ext cx="8153400" cy="518159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609600"/>
            <a:ext cx="8305800" cy="5791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2514600" y="2362200"/>
            <a:ext cx="3743325" cy="9620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testing process is the means by which the test strategy is achieved. </a:t>
            </a:r>
            <a:endParaRPr lang="en-US" dirty="0" smtClean="0"/>
          </a:p>
          <a:p>
            <a:r>
              <a:rPr lang="en-US" dirty="0" smtClean="0"/>
              <a:t>The </a:t>
            </a:r>
            <a:r>
              <a:rPr lang="en-US" dirty="0"/>
              <a:t>team </a:t>
            </a:r>
            <a:r>
              <a:rPr lang="en-US" dirty="0" smtClean="0"/>
              <a:t>that develops </a:t>
            </a:r>
            <a:r>
              <a:rPr lang="en-US" dirty="0"/>
              <a:t>the testing process uses the test strategy as the requirements for the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191</Words>
  <Application>Microsoft Office PowerPoint</Application>
  <PresentationFormat>On-screen Show (4:3)</PresentationFormat>
  <Paragraphs>53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 II</vt:lpstr>
      <vt:lpstr>Writing a Policy for Software Testing</vt:lpstr>
      <vt:lpstr>Criteria for a Testing Policy</vt:lpstr>
      <vt:lpstr>Slide 4</vt:lpstr>
      <vt:lpstr>Slide 5</vt:lpstr>
      <vt:lpstr>Slide 6</vt:lpstr>
      <vt:lpstr>Slide 7</vt:lpstr>
      <vt:lpstr>Slide 8</vt:lpstr>
      <vt:lpstr>Slide 9</vt:lpstr>
      <vt:lpstr>Software Testing Guidelines</vt:lpstr>
      <vt:lpstr>Slide 11</vt:lpstr>
      <vt:lpstr>Slide 12</vt:lpstr>
      <vt:lpstr>Slide 13</vt:lpstr>
      <vt:lpstr>Slide 14</vt:lpstr>
      <vt:lpstr>Slide 15</vt:lpstr>
      <vt:lpstr>Workbench Concept</vt:lpstr>
      <vt:lpstr>Slide 17</vt:lpstr>
      <vt:lpstr>Slide 18</vt:lpstr>
      <vt:lpstr>Slide 19</vt:lpstr>
      <vt:lpstr>Slide 20</vt:lpstr>
      <vt:lpstr>Slide 21</vt:lpstr>
      <vt:lpstr>Slide 22</vt:lpstr>
      <vt:lpstr>Determining the Test Strategy Objectives</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VITCC</dc:creator>
  <cp:lastModifiedBy>VITCC</cp:lastModifiedBy>
  <cp:revision>24</cp:revision>
  <dcterms:created xsi:type="dcterms:W3CDTF">2016-06-09T17:21:32Z</dcterms:created>
  <dcterms:modified xsi:type="dcterms:W3CDTF">2017-06-01T06:01:51Z</dcterms:modified>
</cp:coreProperties>
</file>