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7" r:id="rId4"/>
    <p:sldId id="259" r:id="rId5"/>
    <p:sldId id="260" r:id="rId6"/>
    <p:sldId id="261" r:id="rId7"/>
    <p:sldId id="275" r:id="rId8"/>
    <p:sldId id="265" r:id="rId9"/>
    <p:sldId id="266" r:id="rId10"/>
    <p:sldId id="267" r:id="rId11"/>
    <p:sldId id="268" r:id="rId12"/>
    <p:sldId id="269" r:id="rId13"/>
    <p:sldId id="273" r:id="rId14"/>
    <p:sldId id="270" r:id="rId15"/>
    <p:sldId id="271" r:id="rId16"/>
    <p:sldId id="27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68375"/>
            <a:ext cx="7772400" cy="1470025"/>
          </a:xfrm>
        </p:spPr>
        <p:txBody>
          <a:bodyPr/>
          <a:lstStyle/>
          <a:p>
            <a:endParaRPr lang="en-US" dirty="0"/>
          </a:p>
        </p:txBody>
      </p:sp>
      <p:sp>
        <p:nvSpPr>
          <p:cNvPr id="3" name="Subtitle 2"/>
          <p:cNvSpPr>
            <a:spLocks noGrp="1"/>
          </p:cNvSpPr>
          <p:nvPr>
            <p:ph type="subTitle" idx="1"/>
          </p:nvPr>
        </p:nvSpPr>
        <p:spPr>
          <a:xfrm>
            <a:off x="1371600" y="3429000"/>
            <a:ext cx="6400800" cy="1752600"/>
          </a:xfrm>
        </p:spPr>
        <p:txBody>
          <a:bodyPr/>
          <a:lstStyle/>
          <a:p>
            <a:r>
              <a:rPr lang="en-US" dirty="0" smtClean="0">
                <a:solidFill>
                  <a:schemeClr val="tx1"/>
                </a:solidFill>
              </a:rPr>
              <a:t>Life Cycle Testing &amp; Test Project Management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Inspecting Design Deliverables</a:t>
            </a:r>
            <a:endParaRPr lang="en-US" dirty="0"/>
          </a:p>
        </p:txBody>
      </p:sp>
      <p:sp>
        <p:nvSpPr>
          <p:cNvPr id="3" name="Content Placeholder 2"/>
          <p:cNvSpPr>
            <a:spLocks noGrp="1"/>
          </p:cNvSpPr>
          <p:nvPr>
            <p:ph idx="1"/>
          </p:nvPr>
        </p:nvSpPr>
        <p:spPr/>
        <p:txBody>
          <a:bodyPr/>
          <a:lstStyle/>
          <a:p>
            <a:r>
              <a:rPr lang="en-US" dirty="0" smtClean="0"/>
              <a:t>Untested design products</a:t>
            </a:r>
          </a:p>
          <a:p>
            <a:r>
              <a:rPr lang="en-US" dirty="0" smtClean="0"/>
              <a:t>Defects: </a:t>
            </a:r>
          </a:p>
          <a:p>
            <a:pPr lvl="1"/>
            <a:r>
              <a:rPr lang="en-US" dirty="0" smtClean="0"/>
              <a:t>Errors, missing, extra</a:t>
            </a:r>
          </a:p>
          <a:p>
            <a:r>
              <a:rPr lang="en-US" dirty="0" smtClean="0"/>
              <a:t>Improve the quality by peer evaluation</a:t>
            </a:r>
          </a:p>
          <a:p>
            <a:r>
              <a:rPr lang="en-US" dirty="0" smtClean="0"/>
              <a:t>Remove defects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Estimation</a:t>
            </a:r>
            <a:endParaRPr lang="en-US" dirty="0"/>
          </a:p>
        </p:txBody>
      </p:sp>
      <p:sp>
        <p:nvSpPr>
          <p:cNvPr id="3" name="Content Placeholder 2"/>
          <p:cNvSpPr>
            <a:spLocks noGrp="1"/>
          </p:cNvSpPr>
          <p:nvPr>
            <p:ph idx="1"/>
          </p:nvPr>
        </p:nvSpPr>
        <p:spPr/>
        <p:txBody>
          <a:bodyPr/>
          <a:lstStyle/>
          <a:p>
            <a:r>
              <a:rPr lang="en-US" dirty="0" smtClean="0"/>
              <a:t>FP based/Size based Estimation</a:t>
            </a:r>
          </a:p>
          <a:p>
            <a:r>
              <a:rPr lang="en-US" dirty="0" smtClean="0"/>
              <a:t>Test Case Enumeration</a:t>
            </a:r>
          </a:p>
          <a:p>
            <a:pPr lvl="1"/>
            <a:r>
              <a:rPr lang="en-US" dirty="0" smtClean="0"/>
              <a:t>List all test cases, effort </a:t>
            </a:r>
            <a:r>
              <a:rPr lang="en-US" dirty="0" err="1" smtClean="0"/>
              <a:t>req</a:t>
            </a:r>
            <a:r>
              <a:rPr lang="en-US" dirty="0" smtClean="0"/>
              <a:t> for each test case</a:t>
            </a:r>
          </a:p>
          <a:p>
            <a:pPr lvl="1"/>
            <a:r>
              <a:rPr lang="en-US" dirty="0" smtClean="0"/>
              <a:t>Best, Normal, Worst</a:t>
            </a:r>
          </a:p>
          <a:p>
            <a:pPr lvl="1"/>
            <a:r>
              <a:rPr lang="en-US" dirty="0" smtClean="0"/>
              <a:t>Best Case + Worst Case + (4 * Normal Case) / 6</a:t>
            </a:r>
          </a:p>
          <a:p>
            <a:r>
              <a:rPr lang="en-US" dirty="0" smtClean="0"/>
              <a:t>Task based Estimation</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Test Environment</a:t>
            </a:r>
            <a:endParaRPr lang="en-US" dirty="0"/>
          </a:p>
        </p:txBody>
      </p:sp>
      <p:sp>
        <p:nvSpPr>
          <p:cNvPr id="3" name="Content Placeholder 2"/>
          <p:cNvSpPr>
            <a:spLocks noGrp="1"/>
          </p:cNvSpPr>
          <p:nvPr>
            <p:ph idx="1"/>
          </p:nvPr>
        </p:nvSpPr>
        <p:spPr/>
        <p:txBody>
          <a:bodyPr/>
          <a:lstStyle/>
          <a:p>
            <a:r>
              <a:rPr lang="en-US" dirty="0" smtClean="0"/>
              <a:t>Tester – Competent</a:t>
            </a:r>
          </a:p>
          <a:p>
            <a:r>
              <a:rPr lang="en-US" dirty="0" smtClean="0"/>
              <a:t>Data Setup</a:t>
            </a:r>
          </a:p>
          <a:p>
            <a:r>
              <a:rPr lang="en-US" dirty="0" smtClean="0"/>
              <a:t>Infrastructure setup</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&amp; </a:t>
            </a:r>
            <a:r>
              <a:rPr lang="en-US" dirty="0" err="1" smtClean="0"/>
              <a:t>Resp</a:t>
            </a:r>
            <a:endParaRPr lang="en-US" dirty="0"/>
          </a:p>
        </p:txBody>
      </p:sp>
      <p:grpSp>
        <p:nvGrpSpPr>
          <p:cNvPr id="3" name="Group 43"/>
          <p:cNvGrpSpPr/>
          <p:nvPr/>
        </p:nvGrpSpPr>
        <p:grpSpPr>
          <a:xfrm>
            <a:off x="247510" y="1023196"/>
            <a:ext cx="8896490" cy="5453803"/>
            <a:chOff x="247510" y="1023196"/>
            <a:chExt cx="9335478" cy="5358805"/>
          </a:xfrm>
        </p:grpSpPr>
        <p:grpSp>
          <p:nvGrpSpPr>
            <p:cNvPr id="4" name="Group 45"/>
            <p:cNvGrpSpPr>
              <a:grpSpLocks/>
            </p:cNvGrpSpPr>
            <p:nvPr/>
          </p:nvGrpSpPr>
          <p:grpSpPr bwMode="auto">
            <a:xfrm>
              <a:off x="247510" y="1531625"/>
              <a:ext cx="2404269" cy="4702814"/>
              <a:chOff x="780" y="432"/>
              <a:chExt cx="1398" cy="3244"/>
            </a:xfrm>
          </p:grpSpPr>
          <p:grpSp>
            <p:nvGrpSpPr>
              <p:cNvPr id="5" name="Group 10"/>
              <p:cNvGrpSpPr>
                <a:grpSpLocks/>
              </p:cNvGrpSpPr>
              <p:nvPr/>
            </p:nvGrpSpPr>
            <p:grpSpPr bwMode="auto">
              <a:xfrm>
                <a:off x="780" y="432"/>
                <a:ext cx="1398" cy="288"/>
                <a:chOff x="324" y="1440"/>
                <a:chExt cx="972" cy="288"/>
              </a:xfrm>
            </p:grpSpPr>
            <p:sp>
              <p:nvSpPr>
                <p:cNvPr id="18" name="AutoShape 5"/>
                <p:cNvSpPr>
                  <a:spLocks noChangeArrowheads="1"/>
                </p:cNvSpPr>
                <p:nvPr/>
              </p:nvSpPr>
              <p:spPr bwMode="auto">
                <a:xfrm>
                  <a:off x="324" y="1440"/>
                  <a:ext cx="100" cy="192"/>
                </a:xfrm>
                <a:prstGeom prst="homePlate">
                  <a:avLst>
                    <a:gd name="adj" fmla="val 50481"/>
                  </a:avLst>
                </a:prstGeom>
                <a:solidFill>
                  <a:srgbClr val="FFCC99"/>
                </a:solidFill>
                <a:ln w="12700">
                  <a:solidFill>
                    <a:schemeClr val="tx1"/>
                  </a:solidFill>
                  <a:miter lim="800000"/>
                  <a:headEnd/>
                  <a:tailEnd/>
                </a:ln>
                <a:effectLst/>
              </p:spPr>
              <p:txBody>
                <a:bodyPr wrap="none" lIns="92075" tIns="46038" rIns="92075" bIns="46038" anchor="ctr">
                  <a:spAutoFit/>
                </a:bodyPr>
                <a:lstStyle/>
                <a:p>
                  <a:endParaRPr lang="en-US" u="none">
                    <a:latin typeface="+mn-lt"/>
                  </a:endParaRPr>
                </a:p>
              </p:txBody>
            </p:sp>
            <p:sp>
              <p:nvSpPr>
                <p:cNvPr id="19" name="Text Box 6"/>
                <p:cNvSpPr txBox="1">
                  <a:spLocks noChangeArrowheads="1"/>
                </p:cNvSpPr>
                <p:nvPr/>
              </p:nvSpPr>
              <p:spPr bwMode="auto">
                <a:xfrm>
                  <a:off x="396" y="1536"/>
                  <a:ext cx="900" cy="192"/>
                </a:xfrm>
                <a:prstGeom prst="rect">
                  <a:avLst/>
                </a:prstGeom>
                <a:solidFill>
                  <a:srgbClr val="FFCC99"/>
                </a:solidFill>
                <a:ln w="12700">
                  <a:noFill/>
                  <a:miter lim="800000"/>
                  <a:headEnd/>
                  <a:tailEnd/>
                </a:ln>
                <a:effectLst/>
              </p:spPr>
              <p:txBody>
                <a:bodyPr lIns="92075" tIns="46038" rIns="92075" bIns="46038">
                  <a:spAutoFit/>
                </a:bodyPr>
                <a:lstStyle/>
                <a:p>
                  <a:pPr algn="ctr">
                    <a:spcBef>
                      <a:spcPct val="50000"/>
                    </a:spcBef>
                  </a:pPr>
                  <a:r>
                    <a:rPr lang="en-US" sz="1200" b="1" u="none" dirty="0">
                      <a:latin typeface="+mn-lt"/>
                    </a:rPr>
                    <a:t>Test Requirements Analysis</a:t>
                  </a:r>
                </a:p>
              </p:txBody>
            </p:sp>
          </p:grpSp>
          <p:grpSp>
            <p:nvGrpSpPr>
              <p:cNvPr id="6" name="Group 11"/>
              <p:cNvGrpSpPr>
                <a:grpSpLocks/>
              </p:cNvGrpSpPr>
              <p:nvPr/>
            </p:nvGrpSpPr>
            <p:grpSpPr bwMode="auto">
              <a:xfrm>
                <a:off x="780" y="1128"/>
                <a:ext cx="1398" cy="289"/>
                <a:chOff x="324" y="1440"/>
                <a:chExt cx="972" cy="289"/>
              </a:xfrm>
            </p:grpSpPr>
            <p:sp>
              <p:nvSpPr>
                <p:cNvPr id="16" name="AutoShape 12"/>
                <p:cNvSpPr>
                  <a:spLocks noChangeArrowheads="1"/>
                </p:cNvSpPr>
                <p:nvPr/>
              </p:nvSpPr>
              <p:spPr bwMode="auto">
                <a:xfrm>
                  <a:off x="324" y="1440"/>
                  <a:ext cx="100" cy="192"/>
                </a:xfrm>
                <a:prstGeom prst="homePlate">
                  <a:avLst>
                    <a:gd name="adj" fmla="val 50481"/>
                  </a:avLst>
                </a:prstGeom>
                <a:solidFill>
                  <a:srgbClr val="FFCC99"/>
                </a:solidFill>
                <a:ln w="12700">
                  <a:solidFill>
                    <a:schemeClr val="tx1"/>
                  </a:solidFill>
                  <a:miter lim="800000"/>
                  <a:headEnd/>
                  <a:tailEnd/>
                </a:ln>
                <a:effectLst/>
              </p:spPr>
              <p:txBody>
                <a:bodyPr wrap="none" lIns="92075" tIns="46038" rIns="92075" bIns="46038" anchor="ctr">
                  <a:spAutoFit/>
                </a:bodyPr>
                <a:lstStyle/>
                <a:p>
                  <a:endParaRPr lang="en-US" u="none">
                    <a:latin typeface="+mn-lt"/>
                  </a:endParaRPr>
                </a:p>
              </p:txBody>
            </p:sp>
            <p:sp>
              <p:nvSpPr>
                <p:cNvPr id="17" name="Text Box 13"/>
                <p:cNvSpPr txBox="1">
                  <a:spLocks noChangeArrowheads="1"/>
                </p:cNvSpPr>
                <p:nvPr/>
              </p:nvSpPr>
              <p:spPr bwMode="auto">
                <a:xfrm>
                  <a:off x="396" y="1537"/>
                  <a:ext cx="900" cy="192"/>
                </a:xfrm>
                <a:prstGeom prst="rect">
                  <a:avLst/>
                </a:prstGeom>
                <a:solidFill>
                  <a:srgbClr val="FFCC99"/>
                </a:solidFill>
                <a:ln w="12700">
                  <a:noFill/>
                  <a:miter lim="800000"/>
                  <a:headEnd/>
                  <a:tailEnd/>
                </a:ln>
                <a:effectLst/>
              </p:spPr>
              <p:txBody>
                <a:bodyPr lIns="92075" tIns="46038" rIns="92075" bIns="46038">
                  <a:spAutoFit/>
                </a:bodyPr>
                <a:lstStyle/>
                <a:p>
                  <a:pPr algn="ctr">
                    <a:spcBef>
                      <a:spcPct val="50000"/>
                    </a:spcBef>
                  </a:pPr>
                  <a:r>
                    <a:rPr lang="en-US" sz="1200" b="1" u="none" dirty="0">
                      <a:latin typeface="+mn-lt"/>
                    </a:rPr>
                    <a:t>Test Strategy and Planning</a:t>
                  </a:r>
                </a:p>
              </p:txBody>
            </p:sp>
          </p:grpSp>
          <p:grpSp>
            <p:nvGrpSpPr>
              <p:cNvPr id="7" name="Group 14"/>
              <p:cNvGrpSpPr>
                <a:grpSpLocks/>
              </p:cNvGrpSpPr>
              <p:nvPr/>
            </p:nvGrpSpPr>
            <p:grpSpPr bwMode="auto">
              <a:xfrm>
                <a:off x="780" y="1836"/>
                <a:ext cx="1398" cy="412"/>
                <a:chOff x="324" y="1440"/>
                <a:chExt cx="972" cy="412"/>
              </a:xfrm>
            </p:grpSpPr>
            <p:sp>
              <p:nvSpPr>
                <p:cNvPr id="14" name="AutoShape 15"/>
                <p:cNvSpPr>
                  <a:spLocks noChangeArrowheads="1"/>
                </p:cNvSpPr>
                <p:nvPr/>
              </p:nvSpPr>
              <p:spPr bwMode="auto">
                <a:xfrm>
                  <a:off x="324" y="1440"/>
                  <a:ext cx="100" cy="192"/>
                </a:xfrm>
                <a:prstGeom prst="homePlate">
                  <a:avLst>
                    <a:gd name="adj" fmla="val 50481"/>
                  </a:avLst>
                </a:prstGeom>
                <a:solidFill>
                  <a:srgbClr val="FFCC99"/>
                </a:solidFill>
                <a:ln w="12700">
                  <a:solidFill>
                    <a:schemeClr val="tx1"/>
                  </a:solidFill>
                  <a:miter lim="800000"/>
                  <a:headEnd/>
                  <a:tailEnd/>
                </a:ln>
                <a:effectLst/>
              </p:spPr>
              <p:txBody>
                <a:bodyPr wrap="none" lIns="92075" tIns="46038" rIns="92075" bIns="46038" anchor="ctr">
                  <a:spAutoFit/>
                </a:bodyPr>
                <a:lstStyle/>
                <a:p>
                  <a:endParaRPr lang="en-US" u="none">
                    <a:latin typeface="+mn-lt"/>
                  </a:endParaRPr>
                </a:p>
              </p:txBody>
            </p:sp>
            <p:sp>
              <p:nvSpPr>
                <p:cNvPr id="15" name="Text Box 16"/>
                <p:cNvSpPr txBox="1">
                  <a:spLocks noChangeArrowheads="1"/>
                </p:cNvSpPr>
                <p:nvPr/>
              </p:nvSpPr>
              <p:spPr bwMode="auto">
                <a:xfrm>
                  <a:off x="396" y="1536"/>
                  <a:ext cx="900" cy="316"/>
                </a:xfrm>
                <a:prstGeom prst="rect">
                  <a:avLst/>
                </a:prstGeom>
                <a:solidFill>
                  <a:srgbClr val="FFCC99"/>
                </a:solidFill>
                <a:ln w="12700">
                  <a:noFill/>
                  <a:miter lim="800000"/>
                  <a:headEnd/>
                  <a:tailEnd/>
                </a:ln>
                <a:effectLst/>
              </p:spPr>
              <p:txBody>
                <a:bodyPr lIns="92075" tIns="46038" rIns="92075" bIns="46038">
                  <a:spAutoFit/>
                </a:bodyPr>
                <a:lstStyle/>
                <a:p>
                  <a:pPr algn="ctr">
                    <a:spcBef>
                      <a:spcPct val="50000"/>
                    </a:spcBef>
                  </a:pPr>
                  <a:r>
                    <a:rPr lang="en-US" sz="1200" b="1" u="none">
                      <a:latin typeface="+mn-lt"/>
                    </a:rPr>
                    <a:t>Test Design and Development</a:t>
                  </a:r>
                </a:p>
              </p:txBody>
            </p:sp>
          </p:grpSp>
          <p:grpSp>
            <p:nvGrpSpPr>
              <p:cNvPr id="8" name="Group 17"/>
              <p:cNvGrpSpPr>
                <a:grpSpLocks/>
              </p:cNvGrpSpPr>
              <p:nvPr/>
            </p:nvGrpSpPr>
            <p:grpSpPr bwMode="auto">
              <a:xfrm>
                <a:off x="780" y="2556"/>
                <a:ext cx="1398" cy="289"/>
                <a:chOff x="324" y="1440"/>
                <a:chExt cx="972" cy="289"/>
              </a:xfrm>
            </p:grpSpPr>
            <p:sp>
              <p:nvSpPr>
                <p:cNvPr id="12" name="AutoShape 18"/>
                <p:cNvSpPr>
                  <a:spLocks noChangeArrowheads="1"/>
                </p:cNvSpPr>
                <p:nvPr/>
              </p:nvSpPr>
              <p:spPr bwMode="auto">
                <a:xfrm>
                  <a:off x="324" y="1440"/>
                  <a:ext cx="100" cy="192"/>
                </a:xfrm>
                <a:prstGeom prst="homePlate">
                  <a:avLst>
                    <a:gd name="adj" fmla="val 50481"/>
                  </a:avLst>
                </a:prstGeom>
                <a:solidFill>
                  <a:srgbClr val="FFCC99"/>
                </a:solidFill>
                <a:ln w="12700">
                  <a:solidFill>
                    <a:schemeClr val="tx1"/>
                  </a:solidFill>
                  <a:miter lim="800000"/>
                  <a:headEnd/>
                  <a:tailEnd/>
                </a:ln>
                <a:effectLst/>
              </p:spPr>
              <p:txBody>
                <a:bodyPr wrap="none" lIns="92075" tIns="46038" rIns="92075" bIns="46038" anchor="ctr">
                  <a:spAutoFit/>
                </a:bodyPr>
                <a:lstStyle/>
                <a:p>
                  <a:endParaRPr lang="en-US" u="none">
                    <a:latin typeface="+mn-lt"/>
                  </a:endParaRPr>
                </a:p>
              </p:txBody>
            </p:sp>
            <p:sp>
              <p:nvSpPr>
                <p:cNvPr id="13" name="Text Box 19"/>
                <p:cNvSpPr txBox="1">
                  <a:spLocks noChangeArrowheads="1"/>
                </p:cNvSpPr>
                <p:nvPr/>
              </p:nvSpPr>
              <p:spPr bwMode="auto">
                <a:xfrm>
                  <a:off x="396" y="1537"/>
                  <a:ext cx="900" cy="192"/>
                </a:xfrm>
                <a:prstGeom prst="rect">
                  <a:avLst/>
                </a:prstGeom>
                <a:solidFill>
                  <a:srgbClr val="FFCC99"/>
                </a:solidFill>
                <a:ln w="12700">
                  <a:noFill/>
                  <a:miter lim="800000"/>
                  <a:headEnd/>
                  <a:tailEnd/>
                </a:ln>
                <a:effectLst/>
              </p:spPr>
              <p:txBody>
                <a:bodyPr lIns="92075" tIns="46038" rIns="92075" bIns="46038">
                  <a:spAutoFit/>
                </a:bodyPr>
                <a:lstStyle/>
                <a:p>
                  <a:pPr algn="ctr">
                    <a:spcBef>
                      <a:spcPct val="50000"/>
                    </a:spcBef>
                  </a:pPr>
                  <a:r>
                    <a:rPr lang="en-US" sz="1200" b="1" u="none">
                      <a:latin typeface="+mn-lt"/>
                    </a:rPr>
                    <a:t>Test Execution</a:t>
                  </a:r>
                </a:p>
              </p:txBody>
            </p:sp>
          </p:grpSp>
          <p:grpSp>
            <p:nvGrpSpPr>
              <p:cNvPr id="9" name="Group 20"/>
              <p:cNvGrpSpPr>
                <a:grpSpLocks/>
              </p:cNvGrpSpPr>
              <p:nvPr/>
            </p:nvGrpSpPr>
            <p:grpSpPr bwMode="auto">
              <a:xfrm>
                <a:off x="780" y="3264"/>
                <a:ext cx="1398" cy="412"/>
                <a:chOff x="324" y="1440"/>
                <a:chExt cx="972" cy="412"/>
              </a:xfrm>
            </p:grpSpPr>
            <p:sp>
              <p:nvSpPr>
                <p:cNvPr id="10" name="AutoShape 21"/>
                <p:cNvSpPr>
                  <a:spLocks noChangeArrowheads="1"/>
                </p:cNvSpPr>
                <p:nvPr/>
              </p:nvSpPr>
              <p:spPr bwMode="auto">
                <a:xfrm>
                  <a:off x="324" y="1440"/>
                  <a:ext cx="100" cy="192"/>
                </a:xfrm>
                <a:prstGeom prst="homePlate">
                  <a:avLst>
                    <a:gd name="adj" fmla="val 50481"/>
                  </a:avLst>
                </a:prstGeom>
                <a:solidFill>
                  <a:srgbClr val="FFCC99"/>
                </a:solidFill>
                <a:ln w="12700">
                  <a:solidFill>
                    <a:schemeClr val="tx1"/>
                  </a:solidFill>
                  <a:miter lim="800000"/>
                  <a:headEnd/>
                  <a:tailEnd/>
                </a:ln>
                <a:effectLst/>
              </p:spPr>
              <p:txBody>
                <a:bodyPr wrap="none" lIns="92075" tIns="46038" rIns="92075" bIns="46038" anchor="ctr">
                  <a:spAutoFit/>
                </a:bodyPr>
                <a:lstStyle/>
                <a:p>
                  <a:endParaRPr lang="en-US" u="none">
                    <a:latin typeface="+mn-lt"/>
                  </a:endParaRPr>
                </a:p>
              </p:txBody>
            </p:sp>
            <p:sp>
              <p:nvSpPr>
                <p:cNvPr id="11" name="Text Box 22"/>
                <p:cNvSpPr txBox="1">
                  <a:spLocks noChangeArrowheads="1"/>
                </p:cNvSpPr>
                <p:nvPr/>
              </p:nvSpPr>
              <p:spPr bwMode="auto">
                <a:xfrm>
                  <a:off x="396" y="1536"/>
                  <a:ext cx="900" cy="316"/>
                </a:xfrm>
                <a:prstGeom prst="rect">
                  <a:avLst/>
                </a:prstGeom>
                <a:solidFill>
                  <a:srgbClr val="FFCC99"/>
                </a:solidFill>
                <a:ln w="12700">
                  <a:noFill/>
                  <a:miter lim="800000"/>
                  <a:headEnd/>
                  <a:tailEnd/>
                </a:ln>
                <a:effectLst/>
              </p:spPr>
              <p:txBody>
                <a:bodyPr lIns="92075" tIns="46038" rIns="92075" bIns="46038">
                  <a:spAutoFit/>
                </a:bodyPr>
                <a:lstStyle/>
                <a:p>
                  <a:pPr algn="ctr">
                    <a:spcBef>
                      <a:spcPct val="50000"/>
                    </a:spcBef>
                  </a:pPr>
                  <a:r>
                    <a:rPr lang="en-US" sz="1200" b="1" u="none">
                      <a:latin typeface="+mn-lt"/>
                    </a:rPr>
                    <a:t>Test Results Analysis and Tuning</a:t>
                  </a:r>
                </a:p>
              </p:txBody>
            </p:sp>
          </p:grpSp>
        </p:grpSp>
        <p:grpSp>
          <p:nvGrpSpPr>
            <p:cNvPr id="20" name="Group 43"/>
            <p:cNvGrpSpPr>
              <a:grpSpLocks/>
            </p:cNvGrpSpPr>
            <p:nvPr/>
          </p:nvGrpSpPr>
          <p:grpSpPr bwMode="auto">
            <a:xfrm>
              <a:off x="2827940" y="1607520"/>
              <a:ext cx="4395788" cy="4774481"/>
              <a:chOff x="1440" y="456"/>
              <a:chExt cx="2556" cy="3282"/>
            </a:xfrm>
          </p:grpSpPr>
          <p:grpSp>
            <p:nvGrpSpPr>
              <p:cNvPr id="21" name="Group 30"/>
              <p:cNvGrpSpPr>
                <a:grpSpLocks/>
              </p:cNvGrpSpPr>
              <p:nvPr/>
            </p:nvGrpSpPr>
            <p:grpSpPr bwMode="auto">
              <a:xfrm>
                <a:off x="1452" y="456"/>
                <a:ext cx="2544" cy="429"/>
                <a:chOff x="2268" y="456"/>
                <a:chExt cx="2544" cy="429"/>
              </a:xfrm>
            </p:grpSpPr>
            <p:sp>
              <p:nvSpPr>
                <p:cNvPr id="34" name="AutoShape 24"/>
                <p:cNvSpPr>
                  <a:spLocks noChangeArrowheads="1"/>
                </p:cNvSpPr>
                <p:nvPr/>
              </p:nvSpPr>
              <p:spPr bwMode="auto">
                <a:xfrm>
                  <a:off x="2268" y="456"/>
                  <a:ext cx="2544" cy="191"/>
                </a:xfrm>
                <a:prstGeom prst="chevron">
                  <a:avLst>
                    <a:gd name="adj" fmla="val 103922"/>
                  </a:avLst>
                </a:prstGeom>
                <a:solidFill>
                  <a:srgbClr val="B15156"/>
                </a:solidFill>
                <a:ln w="12700">
                  <a:solidFill>
                    <a:schemeClr val="tx1"/>
                  </a:solidFill>
                  <a:miter lim="800000"/>
                  <a:headEnd/>
                  <a:tailEnd/>
                </a:ln>
                <a:effectLst/>
              </p:spPr>
              <p:txBody>
                <a:bodyPr lIns="92075" tIns="46038" rIns="92075" bIns="46038" anchor="ctr">
                  <a:spAutoFit/>
                </a:bodyPr>
                <a:lstStyle/>
                <a:p>
                  <a:endParaRPr lang="en-US" u="none">
                    <a:latin typeface="+mn-lt"/>
                  </a:endParaRPr>
                </a:p>
              </p:txBody>
            </p:sp>
            <p:sp>
              <p:nvSpPr>
                <p:cNvPr id="35" name="Text Box 25"/>
                <p:cNvSpPr txBox="1">
                  <a:spLocks noChangeArrowheads="1"/>
                </p:cNvSpPr>
                <p:nvPr/>
              </p:nvSpPr>
              <p:spPr bwMode="auto">
                <a:xfrm>
                  <a:off x="2772" y="504"/>
                  <a:ext cx="1392" cy="381"/>
                </a:xfrm>
                <a:prstGeom prst="rect">
                  <a:avLst/>
                </a:prstGeom>
                <a:noFill/>
                <a:ln w="12700">
                  <a:noFill/>
                  <a:miter lim="800000"/>
                  <a:headEnd/>
                  <a:tailEnd/>
                </a:ln>
                <a:effectLst/>
              </p:spPr>
              <p:txBody>
                <a:bodyPr lIns="92075" tIns="46038" rIns="92075" bIns="46038">
                  <a:spAutoFit/>
                </a:bodyPr>
                <a:lstStyle/>
                <a:p>
                  <a:pPr algn="ctr">
                    <a:spcBef>
                      <a:spcPct val="50000"/>
                    </a:spcBef>
                  </a:pPr>
                  <a:r>
                    <a:rPr lang="en-US" sz="1200" b="1" u="none">
                      <a:latin typeface="+mn-lt"/>
                    </a:rPr>
                    <a:t>Test Architect</a:t>
                  </a:r>
                </a:p>
                <a:p>
                  <a:pPr algn="ctr">
                    <a:spcBef>
                      <a:spcPct val="50000"/>
                    </a:spcBef>
                  </a:pPr>
                  <a:r>
                    <a:rPr lang="en-US" sz="1200" b="1" u="none">
                      <a:latin typeface="+mn-lt"/>
                    </a:rPr>
                    <a:t>Test Lead</a:t>
                  </a:r>
                </a:p>
              </p:txBody>
            </p:sp>
          </p:grpSp>
          <p:grpSp>
            <p:nvGrpSpPr>
              <p:cNvPr id="22" name="Group 31"/>
              <p:cNvGrpSpPr>
                <a:grpSpLocks/>
              </p:cNvGrpSpPr>
              <p:nvPr/>
            </p:nvGrpSpPr>
            <p:grpSpPr bwMode="auto">
              <a:xfrm>
                <a:off x="1452" y="1152"/>
                <a:ext cx="2544" cy="429"/>
                <a:chOff x="2268" y="456"/>
                <a:chExt cx="2544" cy="429"/>
              </a:xfrm>
            </p:grpSpPr>
            <p:sp>
              <p:nvSpPr>
                <p:cNvPr id="32" name="AutoShape 32"/>
                <p:cNvSpPr>
                  <a:spLocks noChangeArrowheads="1"/>
                </p:cNvSpPr>
                <p:nvPr/>
              </p:nvSpPr>
              <p:spPr bwMode="auto">
                <a:xfrm>
                  <a:off x="2268" y="456"/>
                  <a:ext cx="2544" cy="191"/>
                </a:xfrm>
                <a:prstGeom prst="chevron">
                  <a:avLst>
                    <a:gd name="adj" fmla="val 103922"/>
                  </a:avLst>
                </a:prstGeom>
                <a:solidFill>
                  <a:srgbClr val="B15156"/>
                </a:solidFill>
                <a:ln w="12700">
                  <a:solidFill>
                    <a:schemeClr val="tx1"/>
                  </a:solidFill>
                  <a:miter lim="800000"/>
                  <a:headEnd/>
                  <a:tailEnd/>
                </a:ln>
                <a:effectLst/>
              </p:spPr>
              <p:txBody>
                <a:bodyPr lIns="92075" tIns="46038" rIns="92075" bIns="46038" anchor="ctr">
                  <a:spAutoFit/>
                </a:bodyPr>
                <a:lstStyle/>
                <a:p>
                  <a:endParaRPr lang="en-US" u="none">
                    <a:latin typeface="+mn-lt"/>
                  </a:endParaRPr>
                </a:p>
              </p:txBody>
            </p:sp>
            <p:sp>
              <p:nvSpPr>
                <p:cNvPr id="33" name="Text Box 33"/>
                <p:cNvSpPr txBox="1">
                  <a:spLocks noChangeArrowheads="1"/>
                </p:cNvSpPr>
                <p:nvPr/>
              </p:nvSpPr>
              <p:spPr bwMode="auto">
                <a:xfrm>
                  <a:off x="2772" y="504"/>
                  <a:ext cx="1392" cy="381"/>
                </a:xfrm>
                <a:prstGeom prst="rect">
                  <a:avLst/>
                </a:prstGeom>
                <a:noFill/>
                <a:ln w="12700">
                  <a:noFill/>
                  <a:miter lim="800000"/>
                  <a:headEnd/>
                  <a:tailEnd/>
                </a:ln>
                <a:effectLst/>
              </p:spPr>
              <p:txBody>
                <a:bodyPr lIns="92075" tIns="46038" rIns="92075" bIns="46038">
                  <a:spAutoFit/>
                </a:bodyPr>
                <a:lstStyle/>
                <a:p>
                  <a:pPr algn="ctr">
                    <a:spcBef>
                      <a:spcPct val="50000"/>
                    </a:spcBef>
                  </a:pPr>
                  <a:r>
                    <a:rPr lang="en-US" sz="1200" b="1" u="none">
                      <a:latin typeface="+mn-lt"/>
                    </a:rPr>
                    <a:t>Test Architect</a:t>
                  </a:r>
                </a:p>
                <a:p>
                  <a:pPr algn="ctr">
                    <a:spcBef>
                      <a:spcPct val="50000"/>
                    </a:spcBef>
                  </a:pPr>
                  <a:r>
                    <a:rPr lang="en-US" sz="1200" b="1" u="none">
                      <a:latin typeface="+mn-lt"/>
                    </a:rPr>
                    <a:t>Test Lead</a:t>
                  </a:r>
                </a:p>
              </p:txBody>
            </p:sp>
          </p:grpSp>
          <p:grpSp>
            <p:nvGrpSpPr>
              <p:cNvPr id="23" name="Group 34"/>
              <p:cNvGrpSpPr>
                <a:grpSpLocks/>
              </p:cNvGrpSpPr>
              <p:nvPr/>
            </p:nvGrpSpPr>
            <p:grpSpPr bwMode="auto">
              <a:xfrm>
                <a:off x="1440" y="1872"/>
                <a:ext cx="2544" cy="426"/>
                <a:chOff x="2268" y="456"/>
                <a:chExt cx="2544" cy="426"/>
              </a:xfrm>
            </p:grpSpPr>
            <p:sp>
              <p:nvSpPr>
                <p:cNvPr id="30" name="AutoShape 35"/>
                <p:cNvSpPr>
                  <a:spLocks noChangeArrowheads="1"/>
                </p:cNvSpPr>
                <p:nvPr/>
              </p:nvSpPr>
              <p:spPr bwMode="auto">
                <a:xfrm>
                  <a:off x="2268" y="456"/>
                  <a:ext cx="2544" cy="191"/>
                </a:xfrm>
                <a:prstGeom prst="chevron">
                  <a:avLst>
                    <a:gd name="adj" fmla="val 103922"/>
                  </a:avLst>
                </a:prstGeom>
                <a:solidFill>
                  <a:srgbClr val="B15156"/>
                </a:solidFill>
                <a:ln w="12700">
                  <a:solidFill>
                    <a:schemeClr val="tx1"/>
                  </a:solidFill>
                  <a:miter lim="800000"/>
                  <a:headEnd/>
                  <a:tailEnd/>
                </a:ln>
                <a:effectLst/>
              </p:spPr>
              <p:txBody>
                <a:bodyPr lIns="92075" tIns="46038" rIns="92075" bIns="46038" anchor="ctr">
                  <a:spAutoFit/>
                </a:bodyPr>
                <a:lstStyle/>
                <a:p>
                  <a:endParaRPr lang="en-US" u="none">
                    <a:latin typeface="+mn-lt"/>
                  </a:endParaRPr>
                </a:p>
              </p:txBody>
            </p:sp>
            <p:sp>
              <p:nvSpPr>
                <p:cNvPr id="31" name="Text Box 36"/>
                <p:cNvSpPr txBox="1">
                  <a:spLocks noChangeArrowheads="1"/>
                </p:cNvSpPr>
                <p:nvPr/>
              </p:nvSpPr>
              <p:spPr bwMode="auto">
                <a:xfrm>
                  <a:off x="2772" y="504"/>
                  <a:ext cx="1392" cy="378"/>
                </a:xfrm>
                <a:prstGeom prst="rect">
                  <a:avLst/>
                </a:prstGeom>
                <a:noFill/>
                <a:ln w="12700">
                  <a:noFill/>
                  <a:miter lim="800000"/>
                  <a:headEnd/>
                  <a:tailEnd/>
                </a:ln>
                <a:effectLst/>
              </p:spPr>
              <p:txBody>
                <a:bodyPr lIns="92075" tIns="46038" rIns="92075" bIns="46038">
                  <a:spAutoFit/>
                </a:bodyPr>
                <a:lstStyle/>
                <a:p>
                  <a:pPr algn="ctr">
                    <a:spcBef>
                      <a:spcPct val="50000"/>
                    </a:spcBef>
                  </a:pPr>
                  <a:r>
                    <a:rPr lang="en-US" sz="1200" b="1" u="none">
                      <a:latin typeface="+mn-lt"/>
                    </a:rPr>
                    <a:t>Test Engineers</a:t>
                  </a:r>
                </a:p>
                <a:p>
                  <a:pPr algn="ctr">
                    <a:spcBef>
                      <a:spcPct val="50000"/>
                    </a:spcBef>
                  </a:pPr>
                  <a:r>
                    <a:rPr lang="en-US" sz="1200" b="1" u="none">
                      <a:latin typeface="+mn-lt"/>
                    </a:rPr>
                    <a:t>Test Lead</a:t>
                  </a:r>
                </a:p>
              </p:txBody>
            </p:sp>
          </p:grpSp>
          <p:grpSp>
            <p:nvGrpSpPr>
              <p:cNvPr id="24" name="Group 37"/>
              <p:cNvGrpSpPr>
                <a:grpSpLocks/>
              </p:cNvGrpSpPr>
              <p:nvPr/>
            </p:nvGrpSpPr>
            <p:grpSpPr bwMode="auto">
              <a:xfrm>
                <a:off x="1452" y="2580"/>
                <a:ext cx="2544" cy="620"/>
                <a:chOff x="2268" y="456"/>
                <a:chExt cx="2544" cy="620"/>
              </a:xfrm>
            </p:grpSpPr>
            <p:sp>
              <p:nvSpPr>
                <p:cNvPr id="28" name="AutoShape 38"/>
                <p:cNvSpPr>
                  <a:spLocks noChangeArrowheads="1"/>
                </p:cNvSpPr>
                <p:nvPr/>
              </p:nvSpPr>
              <p:spPr bwMode="auto">
                <a:xfrm>
                  <a:off x="2268" y="456"/>
                  <a:ext cx="2544" cy="191"/>
                </a:xfrm>
                <a:prstGeom prst="chevron">
                  <a:avLst>
                    <a:gd name="adj" fmla="val 103922"/>
                  </a:avLst>
                </a:prstGeom>
                <a:solidFill>
                  <a:srgbClr val="B15156"/>
                </a:solidFill>
                <a:ln w="12700">
                  <a:solidFill>
                    <a:schemeClr val="tx1"/>
                  </a:solidFill>
                  <a:miter lim="800000"/>
                  <a:headEnd/>
                  <a:tailEnd/>
                </a:ln>
                <a:effectLst/>
              </p:spPr>
              <p:txBody>
                <a:bodyPr lIns="92075" tIns="46038" rIns="92075" bIns="46038" anchor="ctr">
                  <a:spAutoFit/>
                </a:bodyPr>
                <a:lstStyle/>
                <a:p>
                  <a:endParaRPr lang="en-US" u="none">
                    <a:latin typeface="+mn-lt"/>
                  </a:endParaRPr>
                </a:p>
              </p:txBody>
            </p:sp>
            <p:sp>
              <p:nvSpPr>
                <p:cNvPr id="29" name="Text Box 39"/>
                <p:cNvSpPr txBox="1">
                  <a:spLocks noChangeArrowheads="1"/>
                </p:cNvSpPr>
                <p:nvPr/>
              </p:nvSpPr>
              <p:spPr bwMode="auto">
                <a:xfrm>
                  <a:off x="2772" y="504"/>
                  <a:ext cx="1392" cy="572"/>
                </a:xfrm>
                <a:prstGeom prst="rect">
                  <a:avLst/>
                </a:prstGeom>
                <a:noFill/>
                <a:ln w="12700">
                  <a:noFill/>
                  <a:miter lim="800000"/>
                  <a:headEnd/>
                  <a:tailEnd/>
                </a:ln>
                <a:effectLst/>
              </p:spPr>
              <p:txBody>
                <a:bodyPr lIns="92075" tIns="46038" rIns="92075" bIns="46038">
                  <a:spAutoFit/>
                </a:bodyPr>
                <a:lstStyle/>
                <a:p>
                  <a:pPr algn="ctr">
                    <a:spcBef>
                      <a:spcPct val="50000"/>
                    </a:spcBef>
                  </a:pPr>
                  <a:r>
                    <a:rPr lang="en-US" sz="1200" b="1" u="none">
                      <a:latin typeface="+mn-lt"/>
                    </a:rPr>
                    <a:t>Test Architect</a:t>
                  </a:r>
                </a:p>
                <a:p>
                  <a:pPr algn="ctr">
                    <a:spcBef>
                      <a:spcPct val="50000"/>
                    </a:spcBef>
                  </a:pPr>
                  <a:r>
                    <a:rPr lang="en-US" sz="1200" b="1" u="none">
                      <a:latin typeface="+mn-lt"/>
                    </a:rPr>
                    <a:t>Test Engineer</a:t>
                  </a:r>
                </a:p>
                <a:p>
                  <a:pPr algn="ctr">
                    <a:spcBef>
                      <a:spcPct val="50000"/>
                    </a:spcBef>
                  </a:pPr>
                  <a:r>
                    <a:rPr lang="en-US" sz="1200" b="1" u="none">
                      <a:latin typeface="+mn-lt"/>
                    </a:rPr>
                    <a:t>Test Lead</a:t>
                  </a:r>
                </a:p>
              </p:txBody>
            </p:sp>
          </p:grpSp>
          <p:grpSp>
            <p:nvGrpSpPr>
              <p:cNvPr id="25" name="Group 40"/>
              <p:cNvGrpSpPr>
                <a:grpSpLocks/>
              </p:cNvGrpSpPr>
              <p:nvPr/>
            </p:nvGrpSpPr>
            <p:grpSpPr bwMode="auto">
              <a:xfrm>
                <a:off x="1452" y="3288"/>
                <a:ext cx="2544" cy="450"/>
                <a:chOff x="2268" y="456"/>
                <a:chExt cx="2544" cy="450"/>
              </a:xfrm>
            </p:grpSpPr>
            <p:sp>
              <p:nvSpPr>
                <p:cNvPr id="26" name="AutoShape 41"/>
                <p:cNvSpPr>
                  <a:spLocks noChangeArrowheads="1"/>
                </p:cNvSpPr>
                <p:nvPr/>
              </p:nvSpPr>
              <p:spPr bwMode="auto">
                <a:xfrm>
                  <a:off x="2268" y="456"/>
                  <a:ext cx="2544" cy="191"/>
                </a:xfrm>
                <a:prstGeom prst="chevron">
                  <a:avLst>
                    <a:gd name="adj" fmla="val 103922"/>
                  </a:avLst>
                </a:prstGeom>
                <a:solidFill>
                  <a:srgbClr val="B15156"/>
                </a:solidFill>
                <a:ln w="12700">
                  <a:solidFill>
                    <a:schemeClr val="tx1"/>
                  </a:solidFill>
                  <a:miter lim="800000"/>
                  <a:headEnd/>
                  <a:tailEnd/>
                </a:ln>
                <a:effectLst/>
              </p:spPr>
              <p:txBody>
                <a:bodyPr lIns="92075" tIns="46038" rIns="92075" bIns="46038" anchor="ctr">
                  <a:spAutoFit/>
                </a:bodyPr>
                <a:lstStyle/>
                <a:p>
                  <a:endParaRPr lang="en-US" u="none">
                    <a:latin typeface="+mn-lt"/>
                  </a:endParaRPr>
                </a:p>
              </p:txBody>
            </p:sp>
            <p:sp>
              <p:nvSpPr>
                <p:cNvPr id="27" name="Text Box 42"/>
                <p:cNvSpPr txBox="1">
                  <a:spLocks noChangeArrowheads="1"/>
                </p:cNvSpPr>
                <p:nvPr/>
              </p:nvSpPr>
              <p:spPr bwMode="auto">
                <a:xfrm>
                  <a:off x="2772" y="504"/>
                  <a:ext cx="1392" cy="402"/>
                </a:xfrm>
                <a:prstGeom prst="rect">
                  <a:avLst/>
                </a:prstGeom>
                <a:noFill/>
                <a:ln w="12700">
                  <a:noFill/>
                  <a:miter lim="800000"/>
                  <a:headEnd/>
                  <a:tailEnd/>
                </a:ln>
                <a:effectLst/>
              </p:spPr>
              <p:txBody>
                <a:bodyPr lIns="92075" tIns="46038" rIns="92075" bIns="46038">
                  <a:spAutoFit/>
                </a:bodyPr>
                <a:lstStyle/>
                <a:p>
                  <a:pPr algn="ctr">
                    <a:spcBef>
                      <a:spcPct val="50000"/>
                    </a:spcBef>
                  </a:pPr>
                  <a:endParaRPr lang="en-US" sz="1400" b="1" u="none">
                    <a:latin typeface="+mn-lt"/>
                  </a:endParaRPr>
                </a:p>
                <a:p>
                  <a:pPr algn="ctr">
                    <a:spcBef>
                      <a:spcPct val="50000"/>
                    </a:spcBef>
                  </a:pPr>
                  <a:r>
                    <a:rPr lang="en-US" sz="1200" b="1" u="none">
                      <a:latin typeface="+mn-lt"/>
                    </a:rPr>
                    <a:t>Test Architect</a:t>
                  </a:r>
                </a:p>
              </p:txBody>
            </p:sp>
          </p:grpSp>
        </p:grpSp>
        <p:grpSp>
          <p:nvGrpSpPr>
            <p:cNvPr id="36" name="Group 51"/>
            <p:cNvGrpSpPr>
              <a:grpSpLocks/>
            </p:cNvGrpSpPr>
            <p:nvPr/>
          </p:nvGrpSpPr>
          <p:grpSpPr bwMode="auto">
            <a:xfrm>
              <a:off x="7229850" y="1379835"/>
              <a:ext cx="1972601" cy="4830503"/>
              <a:chOff x="4382" y="632"/>
              <a:chExt cx="1147" cy="3313"/>
            </a:xfrm>
          </p:grpSpPr>
          <p:sp>
            <p:nvSpPr>
              <p:cNvPr id="37" name="Rectangle 46"/>
              <p:cNvSpPr>
                <a:spLocks noChangeArrowheads="1"/>
              </p:cNvSpPr>
              <p:nvPr/>
            </p:nvSpPr>
            <p:spPr bwMode="auto">
              <a:xfrm>
                <a:off x="4399" y="632"/>
                <a:ext cx="1113" cy="876"/>
              </a:xfrm>
              <a:prstGeom prst="rect">
                <a:avLst/>
              </a:prstGeom>
              <a:solidFill>
                <a:schemeClr val="accent1"/>
              </a:solidFill>
              <a:ln w="12700">
                <a:solidFill>
                  <a:schemeClr val="tx1"/>
                </a:solidFill>
                <a:miter lim="800000"/>
                <a:headEnd/>
                <a:tailEnd/>
              </a:ln>
              <a:effectLst/>
            </p:spPr>
            <p:txBody>
              <a:bodyPr wrap="none" lIns="92075" tIns="46038" rIns="92075" bIns="46038" anchor="ctr">
                <a:spAutoFit/>
              </a:bodyPr>
              <a:lstStyle/>
              <a:p>
                <a:pPr algn="ctr">
                  <a:spcBef>
                    <a:spcPct val="50000"/>
                  </a:spcBef>
                </a:pPr>
                <a:r>
                  <a:rPr lang="en-US" sz="1400" b="1" u="none" dirty="0">
                    <a:latin typeface="+mn-lt"/>
                  </a:rPr>
                  <a:t>End Users</a:t>
                </a:r>
              </a:p>
              <a:p>
                <a:pPr algn="ctr">
                  <a:spcBef>
                    <a:spcPct val="50000"/>
                  </a:spcBef>
                </a:pPr>
                <a:r>
                  <a:rPr lang="en-US" sz="1400" b="1" u="none" dirty="0">
                    <a:latin typeface="+mn-lt"/>
                  </a:rPr>
                  <a:t>Business Analysts</a:t>
                </a:r>
              </a:p>
              <a:p>
                <a:pPr algn="ctr">
                  <a:spcBef>
                    <a:spcPct val="50000"/>
                  </a:spcBef>
                </a:pPr>
                <a:r>
                  <a:rPr lang="en-US" sz="1400" b="1" u="none" dirty="0">
                    <a:latin typeface="+mn-lt"/>
                  </a:rPr>
                  <a:t>Development team</a:t>
                </a:r>
              </a:p>
              <a:p>
                <a:pPr algn="ctr">
                  <a:spcBef>
                    <a:spcPct val="50000"/>
                  </a:spcBef>
                </a:pPr>
                <a:r>
                  <a:rPr lang="en-US" sz="1400" b="1" u="none" dirty="0">
                    <a:latin typeface="+mn-lt"/>
                  </a:rPr>
                  <a:t>Technical Architects</a:t>
                </a:r>
              </a:p>
            </p:txBody>
          </p:sp>
          <p:sp>
            <p:nvSpPr>
              <p:cNvPr id="38" name="Rectangle 47"/>
              <p:cNvSpPr>
                <a:spLocks noChangeArrowheads="1"/>
              </p:cNvSpPr>
              <p:nvPr/>
            </p:nvSpPr>
            <p:spPr bwMode="auto">
              <a:xfrm>
                <a:off x="4399" y="2049"/>
                <a:ext cx="1113" cy="876"/>
              </a:xfrm>
              <a:prstGeom prst="rect">
                <a:avLst/>
              </a:prstGeom>
              <a:solidFill>
                <a:schemeClr val="accent1"/>
              </a:solidFill>
              <a:ln w="12700">
                <a:solidFill>
                  <a:schemeClr val="tx1"/>
                </a:solidFill>
                <a:miter lim="800000"/>
                <a:headEnd/>
                <a:tailEnd/>
              </a:ln>
              <a:effectLst/>
            </p:spPr>
            <p:txBody>
              <a:bodyPr wrap="none" lIns="92075" tIns="46038" rIns="92075" bIns="46038" anchor="ctr">
                <a:spAutoFit/>
              </a:bodyPr>
              <a:lstStyle/>
              <a:p>
                <a:pPr algn="ctr">
                  <a:spcBef>
                    <a:spcPct val="50000"/>
                  </a:spcBef>
                </a:pPr>
                <a:r>
                  <a:rPr lang="en-US" sz="1400" b="1" u="none">
                    <a:latin typeface="+mn-lt"/>
                  </a:rPr>
                  <a:t>Development team</a:t>
                </a:r>
              </a:p>
              <a:p>
                <a:pPr algn="ctr">
                  <a:spcBef>
                    <a:spcPct val="50000"/>
                  </a:spcBef>
                </a:pPr>
                <a:r>
                  <a:rPr lang="en-US" sz="1400" b="1" u="none">
                    <a:latin typeface="+mn-lt"/>
                  </a:rPr>
                  <a:t>Technical Architects</a:t>
                </a:r>
              </a:p>
              <a:p>
                <a:pPr algn="ctr">
                  <a:spcBef>
                    <a:spcPct val="50000"/>
                  </a:spcBef>
                </a:pPr>
                <a:r>
                  <a:rPr lang="en-US" sz="1400" b="1" u="none">
                    <a:latin typeface="+mn-lt"/>
                  </a:rPr>
                  <a:t>DBA’s</a:t>
                </a:r>
              </a:p>
              <a:p>
                <a:pPr algn="ctr">
                  <a:spcBef>
                    <a:spcPct val="50000"/>
                  </a:spcBef>
                </a:pPr>
                <a:r>
                  <a:rPr lang="en-US" sz="1400" b="1" u="none">
                    <a:latin typeface="+mn-lt"/>
                  </a:rPr>
                  <a:t>System Admin</a:t>
                </a:r>
              </a:p>
            </p:txBody>
          </p:sp>
          <p:sp>
            <p:nvSpPr>
              <p:cNvPr id="39" name="Rectangle 49"/>
              <p:cNvSpPr>
                <a:spLocks noChangeArrowheads="1"/>
              </p:cNvSpPr>
              <p:nvPr/>
            </p:nvSpPr>
            <p:spPr bwMode="auto">
              <a:xfrm>
                <a:off x="4382" y="3069"/>
                <a:ext cx="1147" cy="876"/>
              </a:xfrm>
              <a:prstGeom prst="rect">
                <a:avLst/>
              </a:prstGeom>
              <a:solidFill>
                <a:schemeClr val="accent1"/>
              </a:solidFill>
              <a:ln w="12700">
                <a:solidFill>
                  <a:schemeClr val="tx1"/>
                </a:solidFill>
                <a:miter lim="800000"/>
                <a:headEnd/>
                <a:tailEnd/>
              </a:ln>
              <a:effectLst/>
            </p:spPr>
            <p:txBody>
              <a:bodyPr wrap="none" lIns="92075" tIns="46038" rIns="92075" bIns="46038" anchor="ctr">
                <a:spAutoFit/>
              </a:bodyPr>
              <a:lstStyle/>
              <a:p>
                <a:pPr algn="ctr">
                  <a:spcBef>
                    <a:spcPct val="50000"/>
                  </a:spcBef>
                </a:pPr>
                <a:r>
                  <a:rPr lang="en-US" sz="1400" b="1" u="none">
                    <a:latin typeface="+mn-lt"/>
                  </a:rPr>
                  <a:t>Development team</a:t>
                </a:r>
              </a:p>
              <a:p>
                <a:pPr algn="ctr">
                  <a:spcBef>
                    <a:spcPct val="50000"/>
                  </a:spcBef>
                </a:pPr>
                <a:r>
                  <a:rPr lang="en-US" sz="1400" b="1" u="none">
                    <a:latin typeface="+mn-lt"/>
                  </a:rPr>
                  <a:t>Technical Architects</a:t>
                </a:r>
              </a:p>
              <a:p>
                <a:pPr algn="ctr">
                  <a:spcBef>
                    <a:spcPct val="50000"/>
                  </a:spcBef>
                </a:pPr>
                <a:r>
                  <a:rPr lang="en-US" sz="1400" b="1" u="none">
                    <a:latin typeface="+mn-lt"/>
                  </a:rPr>
                  <a:t>DBA’s, N/W Engineer</a:t>
                </a:r>
              </a:p>
              <a:p>
                <a:pPr algn="ctr">
                  <a:spcBef>
                    <a:spcPct val="50000"/>
                  </a:spcBef>
                </a:pPr>
                <a:r>
                  <a:rPr lang="en-US" sz="1400" b="1" u="none">
                    <a:latin typeface="+mn-lt"/>
                  </a:rPr>
                  <a:t>System Admin</a:t>
                </a:r>
              </a:p>
            </p:txBody>
          </p:sp>
        </p:grpSp>
        <p:grpSp>
          <p:nvGrpSpPr>
            <p:cNvPr id="40" name="Group 56"/>
            <p:cNvGrpSpPr>
              <a:grpSpLocks/>
            </p:cNvGrpSpPr>
            <p:nvPr/>
          </p:nvGrpSpPr>
          <p:grpSpPr bwMode="auto">
            <a:xfrm>
              <a:off x="323629" y="1023196"/>
              <a:ext cx="9259359" cy="436563"/>
              <a:chOff x="196" y="506"/>
              <a:chExt cx="5384" cy="275"/>
            </a:xfrm>
          </p:grpSpPr>
          <p:sp>
            <p:nvSpPr>
              <p:cNvPr id="41" name="Text Box 52"/>
              <p:cNvSpPr txBox="1">
                <a:spLocks noChangeArrowheads="1"/>
              </p:cNvSpPr>
              <p:nvPr/>
            </p:nvSpPr>
            <p:spPr bwMode="auto">
              <a:xfrm>
                <a:off x="196" y="539"/>
                <a:ext cx="1308" cy="194"/>
              </a:xfrm>
              <a:prstGeom prst="rect">
                <a:avLst/>
              </a:prstGeom>
              <a:noFill/>
              <a:ln w="12700">
                <a:noFill/>
                <a:miter lim="800000"/>
                <a:headEnd/>
                <a:tailEnd/>
              </a:ln>
              <a:effectLst/>
            </p:spPr>
            <p:txBody>
              <a:bodyPr lIns="92075" tIns="46038" rIns="92075" bIns="46038">
                <a:spAutoFit/>
              </a:bodyPr>
              <a:lstStyle/>
              <a:p>
                <a:pPr algn="ctr">
                  <a:spcBef>
                    <a:spcPct val="50000"/>
                  </a:spcBef>
                </a:pPr>
                <a:r>
                  <a:rPr lang="en-US" sz="1400" b="1" u="none" dirty="0">
                    <a:latin typeface="+mn-lt"/>
                  </a:rPr>
                  <a:t>Life Cycle Stage</a:t>
                </a:r>
              </a:p>
            </p:txBody>
          </p:sp>
          <p:sp>
            <p:nvSpPr>
              <p:cNvPr id="42" name="Text Box 54"/>
              <p:cNvSpPr txBox="1">
                <a:spLocks noChangeArrowheads="1"/>
              </p:cNvSpPr>
              <p:nvPr/>
            </p:nvSpPr>
            <p:spPr bwMode="auto">
              <a:xfrm>
                <a:off x="1652" y="587"/>
                <a:ext cx="2292" cy="194"/>
              </a:xfrm>
              <a:prstGeom prst="rect">
                <a:avLst/>
              </a:prstGeom>
              <a:noFill/>
              <a:ln w="12700">
                <a:noFill/>
                <a:miter lim="800000"/>
                <a:headEnd/>
                <a:tailEnd/>
              </a:ln>
              <a:effectLst/>
            </p:spPr>
            <p:txBody>
              <a:bodyPr lIns="92075" tIns="46038" rIns="92075" bIns="46038">
                <a:spAutoFit/>
              </a:bodyPr>
              <a:lstStyle/>
              <a:p>
                <a:pPr algn="ctr">
                  <a:spcBef>
                    <a:spcPct val="50000"/>
                  </a:spcBef>
                </a:pPr>
                <a:r>
                  <a:rPr lang="en-US" sz="1400" b="1" u="none" dirty="0">
                    <a:latin typeface="+mn-lt"/>
                  </a:rPr>
                  <a:t>Involvement from Performance Test Team</a:t>
                </a:r>
              </a:p>
            </p:txBody>
          </p:sp>
          <p:sp>
            <p:nvSpPr>
              <p:cNvPr id="43" name="Text Box 55"/>
              <p:cNvSpPr txBox="1">
                <a:spLocks noChangeArrowheads="1"/>
              </p:cNvSpPr>
              <p:nvPr/>
            </p:nvSpPr>
            <p:spPr bwMode="auto">
              <a:xfrm>
                <a:off x="4272" y="506"/>
                <a:ext cx="1308" cy="272"/>
              </a:xfrm>
              <a:prstGeom prst="rect">
                <a:avLst/>
              </a:prstGeom>
              <a:noFill/>
              <a:ln w="12700">
                <a:noFill/>
                <a:miter lim="800000"/>
                <a:headEnd/>
                <a:tailEnd/>
              </a:ln>
              <a:effectLst/>
            </p:spPr>
            <p:txBody>
              <a:bodyPr lIns="92075" tIns="46038" rIns="92075" bIns="46038">
                <a:spAutoFit/>
              </a:bodyPr>
              <a:lstStyle/>
              <a:p>
                <a:pPr algn="ctr">
                  <a:spcBef>
                    <a:spcPct val="50000"/>
                  </a:spcBef>
                </a:pPr>
                <a:r>
                  <a:rPr lang="en-US" sz="1100" b="1" u="none" dirty="0">
                    <a:latin typeface="+mn-lt"/>
                  </a:rPr>
                  <a:t>Involvement and dependence on other stakeholders</a:t>
                </a:r>
              </a:p>
            </p:txBody>
          </p:sp>
        </p:gr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t>
            </a:r>
            <a:endParaRPr lang="en-US" dirty="0"/>
          </a:p>
        </p:txBody>
      </p:sp>
      <p:sp>
        <p:nvSpPr>
          <p:cNvPr id="3" name="Content Placeholder 2"/>
          <p:cNvSpPr>
            <a:spLocks noGrp="1"/>
          </p:cNvSpPr>
          <p:nvPr>
            <p:ph idx="1"/>
          </p:nvPr>
        </p:nvSpPr>
        <p:spPr/>
        <p:txBody>
          <a:bodyPr>
            <a:normAutofit lnSpcReduction="10000"/>
          </a:bodyPr>
          <a:lstStyle/>
          <a:p>
            <a:pPr algn="just">
              <a:lnSpc>
                <a:spcPct val="90000"/>
              </a:lnSpc>
              <a:buFont typeface="Wingdings" pitchFamily="2" charset="2"/>
              <a:buChar char="§"/>
            </a:pPr>
            <a:r>
              <a:rPr lang="en-US" sz="2000" dirty="0" smtClean="0"/>
              <a:t>Test Environment consists of two main parts</a:t>
            </a:r>
          </a:p>
          <a:p>
            <a:pPr lvl="1" algn="just">
              <a:lnSpc>
                <a:spcPct val="90000"/>
              </a:lnSpc>
              <a:buFont typeface="Wingdings" pitchFamily="2" charset="2"/>
              <a:buChar char="§"/>
            </a:pPr>
            <a:r>
              <a:rPr lang="en-US" sz="2000" dirty="0" smtClean="0"/>
              <a:t>Application setup environment</a:t>
            </a:r>
          </a:p>
          <a:p>
            <a:pPr lvl="1" algn="just">
              <a:lnSpc>
                <a:spcPct val="90000"/>
              </a:lnSpc>
              <a:buFont typeface="Wingdings" pitchFamily="2" charset="2"/>
              <a:buChar char="§"/>
            </a:pPr>
            <a:r>
              <a:rPr lang="en-US" sz="2000" dirty="0" smtClean="0"/>
              <a:t>Load Generation and monitoring environment</a:t>
            </a:r>
          </a:p>
          <a:p>
            <a:pPr algn="just">
              <a:lnSpc>
                <a:spcPct val="90000"/>
              </a:lnSpc>
              <a:buFont typeface="Wingdings" pitchFamily="2" charset="2"/>
              <a:buChar char="§"/>
            </a:pPr>
            <a:r>
              <a:rPr lang="en-US" sz="2000" b="1" dirty="0" smtClean="0">
                <a:solidFill>
                  <a:srgbClr val="FF0000"/>
                </a:solidFill>
              </a:rPr>
              <a:t>Application environment </a:t>
            </a:r>
            <a:r>
              <a:rPr lang="en-US" sz="2000" dirty="0" smtClean="0"/>
              <a:t>consists of all the different architecture components of the application.</a:t>
            </a:r>
          </a:p>
          <a:p>
            <a:pPr lvl="1" algn="just">
              <a:lnSpc>
                <a:spcPct val="90000"/>
              </a:lnSpc>
              <a:buFont typeface="Wingdings" pitchFamily="2" charset="2"/>
              <a:buChar char="§"/>
            </a:pPr>
            <a:r>
              <a:rPr lang="en-US" sz="2000" dirty="0" err="1" smtClean="0"/>
              <a:t>Eg</a:t>
            </a:r>
            <a:r>
              <a:rPr lang="en-US" sz="2000" dirty="0" smtClean="0"/>
              <a:t>. Web servers, App servers, DB servers, Mainframe interfaces, messaging layer components, load balancing setup, network connectivity, etc…</a:t>
            </a:r>
          </a:p>
          <a:p>
            <a:pPr algn="just">
              <a:lnSpc>
                <a:spcPct val="90000"/>
              </a:lnSpc>
              <a:buFont typeface="Wingdings" pitchFamily="2" charset="2"/>
              <a:buChar char="§"/>
            </a:pPr>
            <a:r>
              <a:rPr lang="en-US" sz="2000" b="1" dirty="0" smtClean="0">
                <a:solidFill>
                  <a:srgbClr val="FF0000"/>
                </a:solidFill>
              </a:rPr>
              <a:t>Load Generation environment </a:t>
            </a:r>
            <a:r>
              <a:rPr lang="en-US" sz="2000" dirty="0" smtClean="0"/>
              <a:t>typically consists of the following components</a:t>
            </a:r>
          </a:p>
          <a:p>
            <a:pPr lvl="1" algn="just">
              <a:lnSpc>
                <a:spcPct val="90000"/>
              </a:lnSpc>
              <a:buFont typeface="Wingdings" pitchFamily="2" charset="2"/>
              <a:buChar char="§"/>
            </a:pPr>
            <a:r>
              <a:rPr lang="en-US" sz="2000" dirty="0" smtClean="0"/>
              <a:t>Load Generation Hardware</a:t>
            </a:r>
          </a:p>
          <a:p>
            <a:pPr lvl="1" algn="just">
              <a:lnSpc>
                <a:spcPct val="90000"/>
              </a:lnSpc>
              <a:buFont typeface="Wingdings" pitchFamily="2" charset="2"/>
              <a:buChar char="§"/>
            </a:pPr>
            <a:r>
              <a:rPr lang="en-US" sz="2000" dirty="0" smtClean="0"/>
              <a:t>Load Generator – Recording tool, Controller, Agents and Analysis tool</a:t>
            </a:r>
          </a:p>
          <a:p>
            <a:pPr lvl="1" algn="just">
              <a:lnSpc>
                <a:spcPct val="90000"/>
              </a:lnSpc>
              <a:buFont typeface="Wingdings" pitchFamily="2" charset="2"/>
              <a:buChar char="§"/>
            </a:pPr>
            <a:r>
              <a:rPr lang="en-US" sz="2000" dirty="0" smtClean="0"/>
              <a:t>Performance Monitors – At all the tiers</a:t>
            </a:r>
          </a:p>
          <a:p>
            <a:pPr lvl="1" algn="just">
              <a:lnSpc>
                <a:spcPct val="90000"/>
              </a:lnSpc>
              <a:buFont typeface="Wingdings" pitchFamily="2" charset="2"/>
              <a:buChar char="§"/>
            </a:pPr>
            <a:r>
              <a:rPr lang="en-US" sz="2000" dirty="0" smtClean="0"/>
              <a:t>Network simulators and background noise simulators</a:t>
            </a:r>
          </a:p>
          <a:p>
            <a:pPr lvl="1" algn="just">
              <a:lnSpc>
                <a:spcPct val="90000"/>
              </a:lnSpc>
              <a:buFont typeface="Wingdings" pitchFamily="2" charset="2"/>
              <a:buChar char="§"/>
            </a:pPr>
            <a:r>
              <a:rPr lang="en-US" sz="2000" dirty="0" smtClean="0"/>
              <a:t>Performance Profiling tools</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1" name="Group 270"/>
          <p:cNvGrpSpPr/>
          <p:nvPr/>
        </p:nvGrpSpPr>
        <p:grpSpPr>
          <a:xfrm>
            <a:off x="330201" y="1308101"/>
            <a:ext cx="8432799" cy="3876057"/>
            <a:chOff x="330201" y="1308101"/>
            <a:chExt cx="9200885" cy="4229100"/>
          </a:xfrm>
        </p:grpSpPr>
        <p:sp>
          <p:nvSpPr>
            <p:cNvPr id="4" name="Rectangle 541"/>
            <p:cNvSpPr>
              <a:spLocks noChangeArrowheads="1"/>
            </p:cNvSpPr>
            <p:nvPr/>
          </p:nvSpPr>
          <p:spPr bwMode="auto">
            <a:xfrm>
              <a:off x="7230005" y="3260726"/>
              <a:ext cx="2301081" cy="2276475"/>
            </a:xfrm>
            <a:prstGeom prst="rect">
              <a:avLst/>
            </a:prstGeom>
            <a:solidFill>
              <a:srgbClr val="FFFFFF"/>
            </a:solidFill>
            <a:ln w="9525">
              <a:solidFill>
                <a:srgbClr val="000000"/>
              </a:solidFill>
              <a:miter lim="800000"/>
              <a:headEnd/>
              <a:tailEnd/>
            </a:ln>
          </p:spPr>
          <p:txBody>
            <a:bodyPr/>
            <a:lstStyle/>
            <a:p>
              <a:endParaRPr lang="en-US"/>
            </a:p>
          </p:txBody>
        </p:sp>
        <p:grpSp>
          <p:nvGrpSpPr>
            <p:cNvPr id="5" name="Group 542"/>
            <p:cNvGrpSpPr>
              <a:grpSpLocks/>
            </p:cNvGrpSpPr>
            <p:nvPr/>
          </p:nvGrpSpPr>
          <p:grpSpPr bwMode="auto">
            <a:xfrm>
              <a:off x="330201" y="1981201"/>
              <a:ext cx="871935" cy="606425"/>
              <a:chOff x="1805" y="3985"/>
              <a:chExt cx="819" cy="671"/>
            </a:xfrm>
          </p:grpSpPr>
          <p:sp>
            <p:nvSpPr>
              <p:cNvPr id="6" name="Freeform 543"/>
              <p:cNvSpPr>
                <a:spLocks/>
              </p:cNvSpPr>
              <p:nvPr/>
            </p:nvSpPr>
            <p:spPr bwMode="auto">
              <a:xfrm>
                <a:off x="1805" y="3985"/>
                <a:ext cx="819" cy="671"/>
              </a:xfrm>
              <a:custGeom>
                <a:avLst/>
                <a:gdLst/>
                <a:ahLst/>
                <a:cxnLst>
                  <a:cxn ang="0">
                    <a:pos x="410" y="0"/>
                  </a:cxn>
                  <a:cxn ang="0">
                    <a:pos x="327" y="2"/>
                  </a:cxn>
                  <a:cxn ang="0">
                    <a:pos x="287" y="5"/>
                  </a:cxn>
                  <a:cxn ang="0">
                    <a:pos x="250" y="8"/>
                  </a:cxn>
                  <a:cxn ang="0">
                    <a:pos x="214" y="13"/>
                  </a:cxn>
                  <a:cxn ang="0">
                    <a:pos x="180" y="19"/>
                  </a:cxn>
                  <a:cxn ang="0">
                    <a:pos x="149" y="23"/>
                  </a:cxn>
                  <a:cxn ang="0">
                    <a:pos x="119" y="31"/>
                  </a:cxn>
                  <a:cxn ang="0">
                    <a:pos x="93" y="39"/>
                  </a:cxn>
                  <a:cxn ang="0">
                    <a:pos x="70" y="47"/>
                  </a:cxn>
                  <a:cxn ang="0">
                    <a:pos x="49" y="54"/>
                  </a:cxn>
                  <a:cxn ang="0">
                    <a:pos x="32" y="64"/>
                  </a:cxn>
                  <a:cxn ang="0">
                    <a:pos x="18" y="75"/>
                  </a:cxn>
                  <a:cxn ang="0">
                    <a:pos x="7" y="84"/>
                  </a:cxn>
                  <a:cxn ang="0">
                    <a:pos x="1" y="95"/>
                  </a:cxn>
                  <a:cxn ang="0">
                    <a:pos x="0" y="106"/>
                  </a:cxn>
                  <a:cxn ang="0">
                    <a:pos x="0" y="565"/>
                  </a:cxn>
                  <a:cxn ang="0">
                    <a:pos x="1" y="576"/>
                  </a:cxn>
                  <a:cxn ang="0">
                    <a:pos x="7" y="587"/>
                  </a:cxn>
                  <a:cxn ang="0">
                    <a:pos x="18" y="596"/>
                  </a:cxn>
                  <a:cxn ang="0">
                    <a:pos x="32" y="607"/>
                  </a:cxn>
                  <a:cxn ang="0">
                    <a:pos x="49" y="616"/>
                  </a:cxn>
                  <a:cxn ang="0">
                    <a:pos x="70" y="624"/>
                  </a:cxn>
                  <a:cxn ang="0">
                    <a:pos x="93" y="632"/>
                  </a:cxn>
                  <a:cxn ang="0">
                    <a:pos x="119" y="640"/>
                  </a:cxn>
                  <a:cxn ang="0">
                    <a:pos x="149" y="647"/>
                  </a:cxn>
                  <a:cxn ang="0">
                    <a:pos x="180" y="654"/>
                  </a:cxn>
                  <a:cxn ang="0">
                    <a:pos x="214" y="658"/>
                  </a:cxn>
                  <a:cxn ang="0">
                    <a:pos x="250" y="663"/>
                  </a:cxn>
                  <a:cxn ang="0">
                    <a:pos x="287" y="666"/>
                  </a:cxn>
                  <a:cxn ang="0">
                    <a:pos x="327" y="669"/>
                  </a:cxn>
                  <a:cxn ang="0">
                    <a:pos x="410" y="671"/>
                  </a:cxn>
                  <a:cxn ang="0">
                    <a:pos x="492" y="669"/>
                  </a:cxn>
                  <a:cxn ang="0">
                    <a:pos x="532" y="666"/>
                  </a:cxn>
                  <a:cxn ang="0">
                    <a:pos x="569" y="663"/>
                  </a:cxn>
                  <a:cxn ang="0">
                    <a:pos x="605" y="658"/>
                  </a:cxn>
                  <a:cxn ang="0">
                    <a:pos x="639" y="654"/>
                  </a:cxn>
                  <a:cxn ang="0">
                    <a:pos x="670" y="647"/>
                  </a:cxn>
                  <a:cxn ang="0">
                    <a:pos x="700" y="640"/>
                  </a:cxn>
                  <a:cxn ang="0">
                    <a:pos x="726" y="632"/>
                  </a:cxn>
                  <a:cxn ang="0">
                    <a:pos x="750" y="624"/>
                  </a:cxn>
                  <a:cxn ang="0">
                    <a:pos x="770" y="616"/>
                  </a:cxn>
                  <a:cxn ang="0">
                    <a:pos x="787" y="607"/>
                  </a:cxn>
                  <a:cxn ang="0">
                    <a:pos x="801" y="596"/>
                  </a:cxn>
                  <a:cxn ang="0">
                    <a:pos x="812" y="587"/>
                  </a:cxn>
                  <a:cxn ang="0">
                    <a:pos x="818" y="576"/>
                  </a:cxn>
                  <a:cxn ang="0">
                    <a:pos x="819" y="565"/>
                  </a:cxn>
                  <a:cxn ang="0">
                    <a:pos x="819" y="106"/>
                  </a:cxn>
                  <a:cxn ang="0">
                    <a:pos x="818" y="95"/>
                  </a:cxn>
                  <a:cxn ang="0">
                    <a:pos x="812" y="84"/>
                  </a:cxn>
                  <a:cxn ang="0">
                    <a:pos x="801" y="75"/>
                  </a:cxn>
                  <a:cxn ang="0">
                    <a:pos x="787" y="64"/>
                  </a:cxn>
                  <a:cxn ang="0">
                    <a:pos x="770" y="54"/>
                  </a:cxn>
                  <a:cxn ang="0">
                    <a:pos x="750" y="47"/>
                  </a:cxn>
                  <a:cxn ang="0">
                    <a:pos x="726" y="39"/>
                  </a:cxn>
                  <a:cxn ang="0">
                    <a:pos x="700" y="31"/>
                  </a:cxn>
                  <a:cxn ang="0">
                    <a:pos x="670" y="23"/>
                  </a:cxn>
                  <a:cxn ang="0">
                    <a:pos x="639" y="19"/>
                  </a:cxn>
                  <a:cxn ang="0">
                    <a:pos x="605" y="13"/>
                  </a:cxn>
                  <a:cxn ang="0">
                    <a:pos x="569" y="8"/>
                  </a:cxn>
                  <a:cxn ang="0">
                    <a:pos x="532" y="5"/>
                  </a:cxn>
                  <a:cxn ang="0">
                    <a:pos x="492" y="2"/>
                  </a:cxn>
                  <a:cxn ang="0">
                    <a:pos x="410" y="0"/>
                  </a:cxn>
                </a:cxnLst>
                <a:rect l="0" t="0" r="r" b="b"/>
                <a:pathLst>
                  <a:path w="819" h="671">
                    <a:moveTo>
                      <a:pt x="410" y="0"/>
                    </a:moveTo>
                    <a:lnTo>
                      <a:pt x="327" y="2"/>
                    </a:lnTo>
                    <a:lnTo>
                      <a:pt x="287" y="5"/>
                    </a:lnTo>
                    <a:lnTo>
                      <a:pt x="250" y="8"/>
                    </a:lnTo>
                    <a:lnTo>
                      <a:pt x="214" y="13"/>
                    </a:lnTo>
                    <a:lnTo>
                      <a:pt x="180" y="19"/>
                    </a:lnTo>
                    <a:lnTo>
                      <a:pt x="149" y="23"/>
                    </a:lnTo>
                    <a:lnTo>
                      <a:pt x="119" y="31"/>
                    </a:lnTo>
                    <a:lnTo>
                      <a:pt x="93" y="39"/>
                    </a:lnTo>
                    <a:lnTo>
                      <a:pt x="70" y="47"/>
                    </a:lnTo>
                    <a:lnTo>
                      <a:pt x="49" y="54"/>
                    </a:lnTo>
                    <a:lnTo>
                      <a:pt x="32" y="64"/>
                    </a:lnTo>
                    <a:lnTo>
                      <a:pt x="18" y="75"/>
                    </a:lnTo>
                    <a:lnTo>
                      <a:pt x="7" y="84"/>
                    </a:lnTo>
                    <a:lnTo>
                      <a:pt x="1" y="95"/>
                    </a:lnTo>
                    <a:lnTo>
                      <a:pt x="0" y="106"/>
                    </a:lnTo>
                    <a:lnTo>
                      <a:pt x="0" y="565"/>
                    </a:lnTo>
                    <a:lnTo>
                      <a:pt x="1" y="576"/>
                    </a:lnTo>
                    <a:lnTo>
                      <a:pt x="7" y="587"/>
                    </a:lnTo>
                    <a:lnTo>
                      <a:pt x="18" y="596"/>
                    </a:lnTo>
                    <a:lnTo>
                      <a:pt x="32" y="607"/>
                    </a:lnTo>
                    <a:lnTo>
                      <a:pt x="49" y="616"/>
                    </a:lnTo>
                    <a:lnTo>
                      <a:pt x="70" y="624"/>
                    </a:lnTo>
                    <a:lnTo>
                      <a:pt x="93" y="632"/>
                    </a:lnTo>
                    <a:lnTo>
                      <a:pt x="119" y="640"/>
                    </a:lnTo>
                    <a:lnTo>
                      <a:pt x="149" y="647"/>
                    </a:lnTo>
                    <a:lnTo>
                      <a:pt x="180" y="654"/>
                    </a:lnTo>
                    <a:lnTo>
                      <a:pt x="214" y="658"/>
                    </a:lnTo>
                    <a:lnTo>
                      <a:pt x="250" y="663"/>
                    </a:lnTo>
                    <a:lnTo>
                      <a:pt x="287" y="666"/>
                    </a:lnTo>
                    <a:lnTo>
                      <a:pt x="327" y="669"/>
                    </a:lnTo>
                    <a:lnTo>
                      <a:pt x="410" y="671"/>
                    </a:lnTo>
                    <a:lnTo>
                      <a:pt x="492" y="669"/>
                    </a:lnTo>
                    <a:lnTo>
                      <a:pt x="532" y="666"/>
                    </a:lnTo>
                    <a:lnTo>
                      <a:pt x="569" y="663"/>
                    </a:lnTo>
                    <a:lnTo>
                      <a:pt x="605" y="658"/>
                    </a:lnTo>
                    <a:lnTo>
                      <a:pt x="639" y="654"/>
                    </a:lnTo>
                    <a:lnTo>
                      <a:pt x="670" y="647"/>
                    </a:lnTo>
                    <a:lnTo>
                      <a:pt x="700" y="640"/>
                    </a:lnTo>
                    <a:lnTo>
                      <a:pt x="726" y="632"/>
                    </a:lnTo>
                    <a:lnTo>
                      <a:pt x="750" y="624"/>
                    </a:lnTo>
                    <a:lnTo>
                      <a:pt x="770" y="616"/>
                    </a:lnTo>
                    <a:lnTo>
                      <a:pt x="787" y="607"/>
                    </a:lnTo>
                    <a:lnTo>
                      <a:pt x="801" y="596"/>
                    </a:lnTo>
                    <a:lnTo>
                      <a:pt x="812" y="587"/>
                    </a:lnTo>
                    <a:lnTo>
                      <a:pt x="818" y="576"/>
                    </a:lnTo>
                    <a:lnTo>
                      <a:pt x="819" y="565"/>
                    </a:lnTo>
                    <a:lnTo>
                      <a:pt x="819" y="106"/>
                    </a:lnTo>
                    <a:lnTo>
                      <a:pt x="818" y="95"/>
                    </a:lnTo>
                    <a:lnTo>
                      <a:pt x="812" y="84"/>
                    </a:lnTo>
                    <a:lnTo>
                      <a:pt x="801" y="75"/>
                    </a:lnTo>
                    <a:lnTo>
                      <a:pt x="787" y="64"/>
                    </a:lnTo>
                    <a:lnTo>
                      <a:pt x="770" y="54"/>
                    </a:lnTo>
                    <a:lnTo>
                      <a:pt x="750" y="47"/>
                    </a:lnTo>
                    <a:lnTo>
                      <a:pt x="726" y="39"/>
                    </a:lnTo>
                    <a:lnTo>
                      <a:pt x="700" y="31"/>
                    </a:lnTo>
                    <a:lnTo>
                      <a:pt x="670" y="23"/>
                    </a:lnTo>
                    <a:lnTo>
                      <a:pt x="639" y="19"/>
                    </a:lnTo>
                    <a:lnTo>
                      <a:pt x="605" y="13"/>
                    </a:lnTo>
                    <a:lnTo>
                      <a:pt x="569" y="8"/>
                    </a:lnTo>
                    <a:lnTo>
                      <a:pt x="532" y="5"/>
                    </a:lnTo>
                    <a:lnTo>
                      <a:pt x="492" y="2"/>
                    </a:lnTo>
                    <a:lnTo>
                      <a:pt x="410" y="0"/>
                    </a:lnTo>
                    <a:close/>
                  </a:path>
                </a:pathLst>
              </a:custGeom>
              <a:solidFill>
                <a:srgbClr val="FFCC99"/>
              </a:solidFill>
              <a:ln w="9525">
                <a:noFill/>
                <a:round/>
                <a:headEnd/>
                <a:tailEnd/>
              </a:ln>
            </p:spPr>
            <p:txBody>
              <a:bodyPr/>
              <a:lstStyle/>
              <a:p>
                <a:endParaRPr lang="en-US"/>
              </a:p>
            </p:txBody>
          </p:sp>
          <p:sp>
            <p:nvSpPr>
              <p:cNvPr id="7" name="Freeform 544"/>
              <p:cNvSpPr>
                <a:spLocks/>
              </p:cNvSpPr>
              <p:nvPr/>
            </p:nvSpPr>
            <p:spPr bwMode="auto">
              <a:xfrm>
                <a:off x="1805" y="3985"/>
                <a:ext cx="819" cy="671"/>
              </a:xfrm>
              <a:custGeom>
                <a:avLst/>
                <a:gdLst/>
                <a:ahLst/>
                <a:cxnLst>
                  <a:cxn ang="0">
                    <a:pos x="410" y="0"/>
                  </a:cxn>
                  <a:cxn ang="0">
                    <a:pos x="327" y="2"/>
                  </a:cxn>
                  <a:cxn ang="0">
                    <a:pos x="287" y="5"/>
                  </a:cxn>
                  <a:cxn ang="0">
                    <a:pos x="250" y="8"/>
                  </a:cxn>
                  <a:cxn ang="0">
                    <a:pos x="214" y="13"/>
                  </a:cxn>
                  <a:cxn ang="0">
                    <a:pos x="180" y="19"/>
                  </a:cxn>
                  <a:cxn ang="0">
                    <a:pos x="149" y="23"/>
                  </a:cxn>
                  <a:cxn ang="0">
                    <a:pos x="119" y="31"/>
                  </a:cxn>
                  <a:cxn ang="0">
                    <a:pos x="93" y="39"/>
                  </a:cxn>
                  <a:cxn ang="0">
                    <a:pos x="70" y="47"/>
                  </a:cxn>
                  <a:cxn ang="0">
                    <a:pos x="49" y="54"/>
                  </a:cxn>
                  <a:cxn ang="0">
                    <a:pos x="32" y="64"/>
                  </a:cxn>
                  <a:cxn ang="0">
                    <a:pos x="18" y="75"/>
                  </a:cxn>
                  <a:cxn ang="0">
                    <a:pos x="7" y="84"/>
                  </a:cxn>
                  <a:cxn ang="0">
                    <a:pos x="1" y="95"/>
                  </a:cxn>
                  <a:cxn ang="0">
                    <a:pos x="0" y="106"/>
                  </a:cxn>
                  <a:cxn ang="0">
                    <a:pos x="0" y="565"/>
                  </a:cxn>
                  <a:cxn ang="0">
                    <a:pos x="1" y="576"/>
                  </a:cxn>
                  <a:cxn ang="0">
                    <a:pos x="7" y="587"/>
                  </a:cxn>
                  <a:cxn ang="0">
                    <a:pos x="18" y="596"/>
                  </a:cxn>
                  <a:cxn ang="0">
                    <a:pos x="32" y="607"/>
                  </a:cxn>
                  <a:cxn ang="0">
                    <a:pos x="49" y="616"/>
                  </a:cxn>
                  <a:cxn ang="0">
                    <a:pos x="70" y="624"/>
                  </a:cxn>
                  <a:cxn ang="0">
                    <a:pos x="93" y="632"/>
                  </a:cxn>
                  <a:cxn ang="0">
                    <a:pos x="119" y="640"/>
                  </a:cxn>
                  <a:cxn ang="0">
                    <a:pos x="149" y="647"/>
                  </a:cxn>
                  <a:cxn ang="0">
                    <a:pos x="180" y="654"/>
                  </a:cxn>
                  <a:cxn ang="0">
                    <a:pos x="214" y="658"/>
                  </a:cxn>
                  <a:cxn ang="0">
                    <a:pos x="250" y="663"/>
                  </a:cxn>
                  <a:cxn ang="0">
                    <a:pos x="287" y="666"/>
                  </a:cxn>
                  <a:cxn ang="0">
                    <a:pos x="327" y="669"/>
                  </a:cxn>
                  <a:cxn ang="0">
                    <a:pos x="410" y="671"/>
                  </a:cxn>
                  <a:cxn ang="0">
                    <a:pos x="492" y="669"/>
                  </a:cxn>
                  <a:cxn ang="0">
                    <a:pos x="532" y="666"/>
                  </a:cxn>
                  <a:cxn ang="0">
                    <a:pos x="569" y="663"/>
                  </a:cxn>
                  <a:cxn ang="0">
                    <a:pos x="605" y="658"/>
                  </a:cxn>
                  <a:cxn ang="0">
                    <a:pos x="639" y="654"/>
                  </a:cxn>
                  <a:cxn ang="0">
                    <a:pos x="670" y="647"/>
                  </a:cxn>
                  <a:cxn ang="0">
                    <a:pos x="700" y="640"/>
                  </a:cxn>
                  <a:cxn ang="0">
                    <a:pos x="726" y="632"/>
                  </a:cxn>
                  <a:cxn ang="0">
                    <a:pos x="750" y="624"/>
                  </a:cxn>
                  <a:cxn ang="0">
                    <a:pos x="770" y="616"/>
                  </a:cxn>
                  <a:cxn ang="0">
                    <a:pos x="787" y="607"/>
                  </a:cxn>
                  <a:cxn ang="0">
                    <a:pos x="801" y="596"/>
                  </a:cxn>
                  <a:cxn ang="0">
                    <a:pos x="812" y="587"/>
                  </a:cxn>
                  <a:cxn ang="0">
                    <a:pos x="818" y="576"/>
                  </a:cxn>
                  <a:cxn ang="0">
                    <a:pos x="819" y="565"/>
                  </a:cxn>
                  <a:cxn ang="0">
                    <a:pos x="819" y="106"/>
                  </a:cxn>
                  <a:cxn ang="0">
                    <a:pos x="818" y="95"/>
                  </a:cxn>
                  <a:cxn ang="0">
                    <a:pos x="812" y="84"/>
                  </a:cxn>
                  <a:cxn ang="0">
                    <a:pos x="801" y="75"/>
                  </a:cxn>
                  <a:cxn ang="0">
                    <a:pos x="787" y="64"/>
                  </a:cxn>
                  <a:cxn ang="0">
                    <a:pos x="770" y="54"/>
                  </a:cxn>
                  <a:cxn ang="0">
                    <a:pos x="750" y="47"/>
                  </a:cxn>
                  <a:cxn ang="0">
                    <a:pos x="726" y="39"/>
                  </a:cxn>
                  <a:cxn ang="0">
                    <a:pos x="700" y="31"/>
                  </a:cxn>
                  <a:cxn ang="0">
                    <a:pos x="670" y="23"/>
                  </a:cxn>
                  <a:cxn ang="0">
                    <a:pos x="639" y="19"/>
                  </a:cxn>
                  <a:cxn ang="0">
                    <a:pos x="605" y="13"/>
                  </a:cxn>
                  <a:cxn ang="0">
                    <a:pos x="569" y="8"/>
                  </a:cxn>
                  <a:cxn ang="0">
                    <a:pos x="532" y="5"/>
                  </a:cxn>
                  <a:cxn ang="0">
                    <a:pos x="492" y="2"/>
                  </a:cxn>
                  <a:cxn ang="0">
                    <a:pos x="410" y="0"/>
                  </a:cxn>
                </a:cxnLst>
                <a:rect l="0" t="0" r="r" b="b"/>
                <a:pathLst>
                  <a:path w="819" h="671">
                    <a:moveTo>
                      <a:pt x="410" y="0"/>
                    </a:moveTo>
                    <a:lnTo>
                      <a:pt x="327" y="2"/>
                    </a:lnTo>
                    <a:lnTo>
                      <a:pt x="287" y="5"/>
                    </a:lnTo>
                    <a:lnTo>
                      <a:pt x="250" y="8"/>
                    </a:lnTo>
                    <a:lnTo>
                      <a:pt x="214" y="13"/>
                    </a:lnTo>
                    <a:lnTo>
                      <a:pt x="180" y="19"/>
                    </a:lnTo>
                    <a:lnTo>
                      <a:pt x="149" y="23"/>
                    </a:lnTo>
                    <a:lnTo>
                      <a:pt x="119" y="31"/>
                    </a:lnTo>
                    <a:lnTo>
                      <a:pt x="93" y="39"/>
                    </a:lnTo>
                    <a:lnTo>
                      <a:pt x="70" y="47"/>
                    </a:lnTo>
                    <a:lnTo>
                      <a:pt x="49" y="54"/>
                    </a:lnTo>
                    <a:lnTo>
                      <a:pt x="32" y="64"/>
                    </a:lnTo>
                    <a:lnTo>
                      <a:pt x="18" y="75"/>
                    </a:lnTo>
                    <a:lnTo>
                      <a:pt x="7" y="84"/>
                    </a:lnTo>
                    <a:lnTo>
                      <a:pt x="1" y="95"/>
                    </a:lnTo>
                    <a:lnTo>
                      <a:pt x="0" y="106"/>
                    </a:lnTo>
                    <a:lnTo>
                      <a:pt x="0" y="565"/>
                    </a:lnTo>
                    <a:lnTo>
                      <a:pt x="1" y="576"/>
                    </a:lnTo>
                    <a:lnTo>
                      <a:pt x="7" y="587"/>
                    </a:lnTo>
                    <a:lnTo>
                      <a:pt x="18" y="596"/>
                    </a:lnTo>
                    <a:lnTo>
                      <a:pt x="32" y="607"/>
                    </a:lnTo>
                    <a:lnTo>
                      <a:pt x="49" y="616"/>
                    </a:lnTo>
                    <a:lnTo>
                      <a:pt x="70" y="624"/>
                    </a:lnTo>
                    <a:lnTo>
                      <a:pt x="93" y="632"/>
                    </a:lnTo>
                    <a:lnTo>
                      <a:pt x="119" y="640"/>
                    </a:lnTo>
                    <a:lnTo>
                      <a:pt x="149" y="647"/>
                    </a:lnTo>
                    <a:lnTo>
                      <a:pt x="180" y="654"/>
                    </a:lnTo>
                    <a:lnTo>
                      <a:pt x="214" y="658"/>
                    </a:lnTo>
                    <a:lnTo>
                      <a:pt x="250" y="663"/>
                    </a:lnTo>
                    <a:lnTo>
                      <a:pt x="287" y="666"/>
                    </a:lnTo>
                    <a:lnTo>
                      <a:pt x="327" y="669"/>
                    </a:lnTo>
                    <a:lnTo>
                      <a:pt x="410" y="671"/>
                    </a:lnTo>
                    <a:lnTo>
                      <a:pt x="492" y="669"/>
                    </a:lnTo>
                    <a:lnTo>
                      <a:pt x="532" y="666"/>
                    </a:lnTo>
                    <a:lnTo>
                      <a:pt x="569" y="663"/>
                    </a:lnTo>
                    <a:lnTo>
                      <a:pt x="605" y="658"/>
                    </a:lnTo>
                    <a:lnTo>
                      <a:pt x="639" y="654"/>
                    </a:lnTo>
                    <a:lnTo>
                      <a:pt x="670" y="647"/>
                    </a:lnTo>
                    <a:lnTo>
                      <a:pt x="700" y="640"/>
                    </a:lnTo>
                    <a:lnTo>
                      <a:pt x="726" y="632"/>
                    </a:lnTo>
                    <a:lnTo>
                      <a:pt x="750" y="624"/>
                    </a:lnTo>
                    <a:lnTo>
                      <a:pt x="770" y="616"/>
                    </a:lnTo>
                    <a:lnTo>
                      <a:pt x="787" y="607"/>
                    </a:lnTo>
                    <a:lnTo>
                      <a:pt x="801" y="596"/>
                    </a:lnTo>
                    <a:lnTo>
                      <a:pt x="812" y="587"/>
                    </a:lnTo>
                    <a:lnTo>
                      <a:pt x="818" y="576"/>
                    </a:lnTo>
                    <a:lnTo>
                      <a:pt x="819" y="565"/>
                    </a:lnTo>
                    <a:lnTo>
                      <a:pt x="819" y="106"/>
                    </a:lnTo>
                    <a:lnTo>
                      <a:pt x="818" y="95"/>
                    </a:lnTo>
                    <a:lnTo>
                      <a:pt x="812" y="84"/>
                    </a:lnTo>
                    <a:lnTo>
                      <a:pt x="801" y="75"/>
                    </a:lnTo>
                    <a:lnTo>
                      <a:pt x="787" y="64"/>
                    </a:lnTo>
                    <a:lnTo>
                      <a:pt x="770" y="54"/>
                    </a:lnTo>
                    <a:lnTo>
                      <a:pt x="750" y="47"/>
                    </a:lnTo>
                    <a:lnTo>
                      <a:pt x="726" y="39"/>
                    </a:lnTo>
                    <a:lnTo>
                      <a:pt x="700" y="31"/>
                    </a:lnTo>
                    <a:lnTo>
                      <a:pt x="670" y="23"/>
                    </a:lnTo>
                    <a:lnTo>
                      <a:pt x="639" y="19"/>
                    </a:lnTo>
                    <a:lnTo>
                      <a:pt x="605" y="13"/>
                    </a:lnTo>
                    <a:lnTo>
                      <a:pt x="569" y="8"/>
                    </a:lnTo>
                    <a:lnTo>
                      <a:pt x="532" y="5"/>
                    </a:lnTo>
                    <a:lnTo>
                      <a:pt x="492" y="2"/>
                    </a:lnTo>
                    <a:lnTo>
                      <a:pt x="410" y="0"/>
                    </a:lnTo>
                    <a:close/>
                  </a:path>
                </a:pathLst>
              </a:custGeom>
              <a:noFill/>
              <a:ln w="5715">
                <a:solidFill>
                  <a:srgbClr val="000000"/>
                </a:solidFill>
                <a:prstDash val="solid"/>
                <a:round/>
                <a:headEnd/>
                <a:tailEnd/>
              </a:ln>
            </p:spPr>
            <p:txBody>
              <a:bodyPr/>
              <a:lstStyle/>
              <a:p>
                <a:endParaRPr lang="en-US"/>
              </a:p>
            </p:txBody>
          </p:sp>
          <p:sp>
            <p:nvSpPr>
              <p:cNvPr id="8" name="Freeform 545"/>
              <p:cNvSpPr>
                <a:spLocks/>
              </p:cNvSpPr>
              <p:nvPr/>
            </p:nvSpPr>
            <p:spPr bwMode="auto">
              <a:xfrm>
                <a:off x="1805" y="4091"/>
                <a:ext cx="819" cy="105"/>
              </a:xfrm>
              <a:custGeom>
                <a:avLst/>
                <a:gdLst/>
                <a:ahLst/>
                <a:cxnLst>
                  <a:cxn ang="0">
                    <a:pos x="0" y="0"/>
                  </a:cxn>
                  <a:cxn ang="0">
                    <a:pos x="1" y="11"/>
                  </a:cxn>
                  <a:cxn ang="0">
                    <a:pos x="7" y="21"/>
                  </a:cxn>
                  <a:cxn ang="0">
                    <a:pos x="18" y="31"/>
                  </a:cxn>
                  <a:cxn ang="0">
                    <a:pos x="32" y="40"/>
                  </a:cxn>
                  <a:cxn ang="0">
                    <a:pos x="49" y="49"/>
                  </a:cxn>
                  <a:cxn ang="0">
                    <a:pos x="70" y="59"/>
                  </a:cxn>
                  <a:cxn ang="0">
                    <a:pos x="93" y="66"/>
                  </a:cxn>
                  <a:cxn ang="0">
                    <a:pos x="119" y="74"/>
                  </a:cxn>
                  <a:cxn ang="0">
                    <a:pos x="149" y="80"/>
                  </a:cxn>
                  <a:cxn ang="0">
                    <a:pos x="180" y="87"/>
                  </a:cxn>
                  <a:cxn ang="0">
                    <a:pos x="214" y="93"/>
                  </a:cxn>
                  <a:cxn ang="0">
                    <a:pos x="250" y="98"/>
                  </a:cxn>
                  <a:cxn ang="0">
                    <a:pos x="287" y="101"/>
                  </a:cxn>
                  <a:cxn ang="0">
                    <a:pos x="327" y="104"/>
                  </a:cxn>
                  <a:cxn ang="0">
                    <a:pos x="410" y="105"/>
                  </a:cxn>
                  <a:cxn ang="0">
                    <a:pos x="492" y="104"/>
                  </a:cxn>
                  <a:cxn ang="0">
                    <a:pos x="532" y="101"/>
                  </a:cxn>
                  <a:cxn ang="0">
                    <a:pos x="569" y="98"/>
                  </a:cxn>
                  <a:cxn ang="0">
                    <a:pos x="605" y="93"/>
                  </a:cxn>
                  <a:cxn ang="0">
                    <a:pos x="639" y="87"/>
                  </a:cxn>
                  <a:cxn ang="0">
                    <a:pos x="670" y="80"/>
                  </a:cxn>
                  <a:cxn ang="0">
                    <a:pos x="700" y="74"/>
                  </a:cxn>
                  <a:cxn ang="0">
                    <a:pos x="726" y="66"/>
                  </a:cxn>
                  <a:cxn ang="0">
                    <a:pos x="750" y="59"/>
                  </a:cxn>
                  <a:cxn ang="0">
                    <a:pos x="770" y="49"/>
                  </a:cxn>
                  <a:cxn ang="0">
                    <a:pos x="787" y="40"/>
                  </a:cxn>
                  <a:cxn ang="0">
                    <a:pos x="801" y="31"/>
                  </a:cxn>
                  <a:cxn ang="0">
                    <a:pos x="812" y="21"/>
                  </a:cxn>
                  <a:cxn ang="0">
                    <a:pos x="818" y="11"/>
                  </a:cxn>
                  <a:cxn ang="0">
                    <a:pos x="819" y="0"/>
                  </a:cxn>
                </a:cxnLst>
                <a:rect l="0" t="0" r="r" b="b"/>
                <a:pathLst>
                  <a:path w="819" h="105">
                    <a:moveTo>
                      <a:pt x="0" y="0"/>
                    </a:moveTo>
                    <a:lnTo>
                      <a:pt x="1" y="11"/>
                    </a:lnTo>
                    <a:lnTo>
                      <a:pt x="7" y="21"/>
                    </a:lnTo>
                    <a:lnTo>
                      <a:pt x="18" y="31"/>
                    </a:lnTo>
                    <a:lnTo>
                      <a:pt x="32" y="40"/>
                    </a:lnTo>
                    <a:lnTo>
                      <a:pt x="49" y="49"/>
                    </a:lnTo>
                    <a:lnTo>
                      <a:pt x="70" y="59"/>
                    </a:lnTo>
                    <a:lnTo>
                      <a:pt x="93" y="66"/>
                    </a:lnTo>
                    <a:lnTo>
                      <a:pt x="119" y="74"/>
                    </a:lnTo>
                    <a:lnTo>
                      <a:pt x="149" y="80"/>
                    </a:lnTo>
                    <a:lnTo>
                      <a:pt x="180" y="87"/>
                    </a:lnTo>
                    <a:lnTo>
                      <a:pt x="214" y="93"/>
                    </a:lnTo>
                    <a:lnTo>
                      <a:pt x="250" y="98"/>
                    </a:lnTo>
                    <a:lnTo>
                      <a:pt x="287" y="101"/>
                    </a:lnTo>
                    <a:lnTo>
                      <a:pt x="327" y="104"/>
                    </a:lnTo>
                    <a:lnTo>
                      <a:pt x="410" y="105"/>
                    </a:lnTo>
                    <a:lnTo>
                      <a:pt x="492" y="104"/>
                    </a:lnTo>
                    <a:lnTo>
                      <a:pt x="532" y="101"/>
                    </a:lnTo>
                    <a:lnTo>
                      <a:pt x="569" y="98"/>
                    </a:lnTo>
                    <a:lnTo>
                      <a:pt x="605" y="93"/>
                    </a:lnTo>
                    <a:lnTo>
                      <a:pt x="639" y="87"/>
                    </a:lnTo>
                    <a:lnTo>
                      <a:pt x="670" y="80"/>
                    </a:lnTo>
                    <a:lnTo>
                      <a:pt x="700" y="74"/>
                    </a:lnTo>
                    <a:lnTo>
                      <a:pt x="726" y="66"/>
                    </a:lnTo>
                    <a:lnTo>
                      <a:pt x="750" y="59"/>
                    </a:lnTo>
                    <a:lnTo>
                      <a:pt x="770" y="49"/>
                    </a:lnTo>
                    <a:lnTo>
                      <a:pt x="787" y="40"/>
                    </a:lnTo>
                    <a:lnTo>
                      <a:pt x="801" y="31"/>
                    </a:lnTo>
                    <a:lnTo>
                      <a:pt x="812" y="21"/>
                    </a:lnTo>
                    <a:lnTo>
                      <a:pt x="818" y="11"/>
                    </a:lnTo>
                    <a:lnTo>
                      <a:pt x="819" y="0"/>
                    </a:lnTo>
                  </a:path>
                </a:pathLst>
              </a:custGeom>
              <a:noFill/>
              <a:ln w="5715">
                <a:solidFill>
                  <a:srgbClr val="000000"/>
                </a:solidFill>
                <a:prstDash val="solid"/>
                <a:round/>
                <a:headEnd/>
                <a:tailEnd/>
              </a:ln>
            </p:spPr>
            <p:txBody>
              <a:bodyPr/>
              <a:lstStyle/>
              <a:p>
                <a:endParaRPr lang="en-US"/>
              </a:p>
            </p:txBody>
          </p:sp>
        </p:grpSp>
        <p:sp>
          <p:nvSpPr>
            <p:cNvPr id="9" name="Rectangle 546"/>
            <p:cNvSpPr>
              <a:spLocks noChangeArrowheads="1"/>
            </p:cNvSpPr>
            <p:nvPr/>
          </p:nvSpPr>
          <p:spPr bwMode="auto">
            <a:xfrm>
              <a:off x="596768" y="2162176"/>
              <a:ext cx="214802" cy="107722"/>
            </a:xfrm>
            <a:prstGeom prst="rect">
              <a:avLst/>
            </a:prstGeom>
            <a:noFill/>
            <a:ln w="9525">
              <a:noFill/>
              <a:miter lim="800000"/>
              <a:headEnd/>
              <a:tailEnd/>
            </a:ln>
          </p:spPr>
          <p:txBody>
            <a:bodyPr wrap="none" lIns="0" tIns="0" rIns="0" bIns="0">
              <a:spAutoFit/>
            </a:bodyPr>
            <a:lstStyle/>
            <a:p>
              <a:pPr>
                <a:spcBef>
                  <a:spcPct val="50000"/>
                </a:spcBef>
              </a:pPr>
              <a:r>
                <a:rPr lang="en-US" sz="700">
                  <a:solidFill>
                    <a:srgbClr val="000000"/>
                  </a:solidFill>
                  <a:latin typeface="Verdana" pitchFamily="34" charset="0"/>
                </a:rPr>
                <a:t>Test</a:t>
              </a:r>
              <a:endParaRPr lang="en-US" sz="1800">
                <a:latin typeface="Arial" charset="0"/>
              </a:endParaRPr>
            </a:p>
          </p:txBody>
        </p:sp>
        <p:sp>
          <p:nvSpPr>
            <p:cNvPr id="10" name="Rectangle 547"/>
            <p:cNvSpPr>
              <a:spLocks noChangeArrowheads="1"/>
            </p:cNvSpPr>
            <p:nvPr/>
          </p:nvSpPr>
          <p:spPr bwMode="auto">
            <a:xfrm>
              <a:off x="462624" y="2324101"/>
              <a:ext cx="379912" cy="107722"/>
            </a:xfrm>
            <a:prstGeom prst="rect">
              <a:avLst/>
            </a:prstGeom>
            <a:noFill/>
            <a:ln w="9525">
              <a:noFill/>
              <a:miter lim="800000"/>
              <a:headEnd/>
              <a:tailEnd/>
            </a:ln>
          </p:spPr>
          <p:txBody>
            <a:bodyPr wrap="none" lIns="0" tIns="0" rIns="0" bIns="0">
              <a:spAutoFit/>
            </a:bodyPr>
            <a:lstStyle/>
            <a:p>
              <a:pPr>
                <a:spcBef>
                  <a:spcPct val="50000"/>
                </a:spcBef>
              </a:pPr>
              <a:r>
                <a:rPr lang="en-US" sz="700">
                  <a:solidFill>
                    <a:srgbClr val="000000"/>
                  </a:solidFill>
                  <a:latin typeface="Verdana" pitchFamily="34" charset="0"/>
                </a:rPr>
                <a:t>Scripts </a:t>
              </a:r>
              <a:endParaRPr lang="en-US" sz="1800">
                <a:latin typeface="Arial" charset="0"/>
              </a:endParaRPr>
            </a:p>
          </p:txBody>
        </p:sp>
        <p:sp>
          <p:nvSpPr>
            <p:cNvPr id="11" name="Rectangle 548"/>
            <p:cNvSpPr>
              <a:spLocks noChangeArrowheads="1"/>
            </p:cNvSpPr>
            <p:nvPr/>
          </p:nvSpPr>
          <p:spPr bwMode="auto">
            <a:xfrm>
              <a:off x="1812660" y="1352551"/>
              <a:ext cx="1969162" cy="506413"/>
            </a:xfrm>
            <a:prstGeom prst="rect">
              <a:avLst/>
            </a:prstGeom>
            <a:solidFill>
              <a:srgbClr val="919191"/>
            </a:solidFill>
            <a:ln w="9525">
              <a:noFill/>
              <a:miter lim="800000"/>
              <a:headEnd/>
              <a:tailEnd/>
            </a:ln>
          </p:spPr>
          <p:txBody>
            <a:bodyPr/>
            <a:lstStyle/>
            <a:p>
              <a:endParaRPr lang="en-US"/>
            </a:p>
          </p:txBody>
        </p:sp>
        <p:sp>
          <p:nvSpPr>
            <p:cNvPr id="12" name="Rectangle 549"/>
            <p:cNvSpPr>
              <a:spLocks noChangeArrowheads="1"/>
            </p:cNvSpPr>
            <p:nvPr/>
          </p:nvSpPr>
          <p:spPr bwMode="auto">
            <a:xfrm>
              <a:off x="1785144" y="1330326"/>
              <a:ext cx="1970881" cy="504825"/>
            </a:xfrm>
            <a:prstGeom prst="rect">
              <a:avLst/>
            </a:prstGeom>
            <a:solidFill>
              <a:srgbClr val="99CCFF"/>
            </a:solidFill>
            <a:ln w="9525">
              <a:noFill/>
              <a:miter lim="800000"/>
              <a:headEnd/>
              <a:tailEnd/>
            </a:ln>
          </p:spPr>
          <p:txBody>
            <a:bodyPr/>
            <a:lstStyle/>
            <a:p>
              <a:endParaRPr lang="en-US"/>
            </a:p>
          </p:txBody>
        </p:sp>
        <p:sp>
          <p:nvSpPr>
            <p:cNvPr id="13" name="Rectangle 550"/>
            <p:cNvSpPr>
              <a:spLocks noChangeArrowheads="1"/>
            </p:cNvSpPr>
            <p:nvPr/>
          </p:nvSpPr>
          <p:spPr bwMode="auto">
            <a:xfrm>
              <a:off x="1833298" y="1533525"/>
              <a:ext cx="553773" cy="268288"/>
            </a:xfrm>
            <a:prstGeom prst="rect">
              <a:avLst/>
            </a:prstGeom>
            <a:solidFill>
              <a:srgbClr val="FFFFFF"/>
            </a:solidFill>
            <a:ln w="5715">
              <a:solidFill>
                <a:srgbClr val="000000"/>
              </a:solidFill>
              <a:miter lim="800000"/>
              <a:headEnd/>
              <a:tailEnd/>
            </a:ln>
          </p:spPr>
          <p:txBody>
            <a:bodyPr/>
            <a:lstStyle/>
            <a:p>
              <a:endParaRPr lang="en-US"/>
            </a:p>
          </p:txBody>
        </p:sp>
        <p:sp>
          <p:nvSpPr>
            <p:cNvPr id="14" name="Rectangle 551"/>
            <p:cNvSpPr>
              <a:spLocks noChangeArrowheads="1"/>
            </p:cNvSpPr>
            <p:nvPr/>
          </p:nvSpPr>
          <p:spPr bwMode="auto">
            <a:xfrm>
              <a:off x="1922728" y="1584326"/>
              <a:ext cx="227626" cy="107722"/>
            </a:xfrm>
            <a:prstGeom prst="rect">
              <a:avLst/>
            </a:prstGeom>
            <a:noFill/>
            <a:ln w="9525">
              <a:noFill/>
              <a:miter lim="800000"/>
              <a:headEnd/>
              <a:tailEnd/>
            </a:ln>
          </p:spPr>
          <p:txBody>
            <a:bodyPr wrap="none" lIns="0" tIns="0" rIns="0" bIns="0">
              <a:spAutoFit/>
            </a:bodyPr>
            <a:lstStyle/>
            <a:p>
              <a:pPr>
                <a:spcBef>
                  <a:spcPct val="50000"/>
                </a:spcBef>
              </a:pPr>
              <a:r>
                <a:rPr lang="en-US" sz="700">
                  <a:solidFill>
                    <a:srgbClr val="000000"/>
                  </a:solidFill>
                  <a:latin typeface="Verdana" pitchFamily="34" charset="0"/>
                </a:rPr>
                <a:t>COM</a:t>
              </a:r>
              <a:endParaRPr lang="en-US" sz="1800">
                <a:latin typeface="Arial" charset="0"/>
              </a:endParaRPr>
            </a:p>
          </p:txBody>
        </p:sp>
        <p:sp>
          <p:nvSpPr>
            <p:cNvPr id="15" name="Rectangle 552"/>
            <p:cNvSpPr>
              <a:spLocks noChangeArrowheads="1"/>
            </p:cNvSpPr>
            <p:nvPr/>
          </p:nvSpPr>
          <p:spPr bwMode="auto">
            <a:xfrm>
              <a:off x="2474781" y="1531939"/>
              <a:ext cx="553773" cy="268287"/>
            </a:xfrm>
            <a:prstGeom prst="rect">
              <a:avLst/>
            </a:prstGeom>
            <a:solidFill>
              <a:srgbClr val="FFFFFF"/>
            </a:solidFill>
            <a:ln w="5715">
              <a:solidFill>
                <a:srgbClr val="000000"/>
              </a:solidFill>
              <a:miter lim="800000"/>
              <a:headEnd/>
              <a:tailEnd/>
            </a:ln>
          </p:spPr>
          <p:txBody>
            <a:bodyPr/>
            <a:lstStyle/>
            <a:p>
              <a:endParaRPr lang="en-US"/>
            </a:p>
          </p:txBody>
        </p:sp>
        <p:sp>
          <p:nvSpPr>
            <p:cNvPr id="16" name="Rectangle 553"/>
            <p:cNvSpPr>
              <a:spLocks noChangeArrowheads="1"/>
            </p:cNvSpPr>
            <p:nvPr/>
          </p:nvSpPr>
          <p:spPr bwMode="auto">
            <a:xfrm>
              <a:off x="2547012" y="1584326"/>
              <a:ext cx="262892" cy="107722"/>
            </a:xfrm>
            <a:prstGeom prst="rect">
              <a:avLst/>
            </a:prstGeom>
            <a:noFill/>
            <a:ln w="9525">
              <a:noFill/>
              <a:miter lim="800000"/>
              <a:headEnd/>
              <a:tailEnd/>
            </a:ln>
          </p:spPr>
          <p:txBody>
            <a:bodyPr wrap="none" lIns="0" tIns="0" rIns="0" bIns="0">
              <a:spAutoFit/>
            </a:bodyPr>
            <a:lstStyle/>
            <a:p>
              <a:pPr>
                <a:spcBef>
                  <a:spcPct val="50000"/>
                </a:spcBef>
              </a:pPr>
              <a:r>
                <a:rPr lang="en-US" sz="700">
                  <a:solidFill>
                    <a:srgbClr val="000000"/>
                  </a:solidFill>
                  <a:latin typeface="Verdana" pitchFamily="34" charset="0"/>
                </a:rPr>
                <a:t>HTTP</a:t>
              </a:r>
              <a:endParaRPr lang="en-US" sz="1800">
                <a:latin typeface="Arial" charset="0"/>
              </a:endParaRPr>
            </a:p>
          </p:txBody>
        </p:sp>
        <p:sp>
          <p:nvSpPr>
            <p:cNvPr id="17" name="Rectangle 554"/>
            <p:cNvSpPr>
              <a:spLocks noChangeArrowheads="1"/>
            </p:cNvSpPr>
            <p:nvPr/>
          </p:nvSpPr>
          <p:spPr bwMode="auto">
            <a:xfrm>
              <a:off x="3135181" y="1531939"/>
              <a:ext cx="555492" cy="268287"/>
            </a:xfrm>
            <a:prstGeom prst="rect">
              <a:avLst/>
            </a:prstGeom>
            <a:solidFill>
              <a:srgbClr val="FFFFFF"/>
            </a:solidFill>
            <a:ln w="5715">
              <a:solidFill>
                <a:srgbClr val="000000"/>
              </a:solidFill>
              <a:miter lim="800000"/>
              <a:headEnd/>
              <a:tailEnd/>
            </a:ln>
          </p:spPr>
          <p:txBody>
            <a:bodyPr/>
            <a:lstStyle/>
            <a:p>
              <a:endParaRPr lang="en-US"/>
            </a:p>
          </p:txBody>
        </p:sp>
        <p:sp>
          <p:nvSpPr>
            <p:cNvPr id="18" name="Rectangle 555"/>
            <p:cNvSpPr>
              <a:spLocks noChangeArrowheads="1"/>
            </p:cNvSpPr>
            <p:nvPr/>
          </p:nvSpPr>
          <p:spPr bwMode="auto">
            <a:xfrm>
              <a:off x="3255567" y="1584326"/>
              <a:ext cx="205184" cy="107722"/>
            </a:xfrm>
            <a:prstGeom prst="rect">
              <a:avLst/>
            </a:prstGeom>
            <a:noFill/>
            <a:ln w="9525">
              <a:noFill/>
              <a:miter lim="800000"/>
              <a:headEnd/>
              <a:tailEnd/>
            </a:ln>
          </p:spPr>
          <p:txBody>
            <a:bodyPr wrap="none" lIns="0" tIns="0" rIns="0" bIns="0">
              <a:spAutoFit/>
            </a:bodyPr>
            <a:lstStyle/>
            <a:p>
              <a:pPr>
                <a:spcBef>
                  <a:spcPct val="50000"/>
                </a:spcBef>
              </a:pPr>
              <a:r>
                <a:rPr lang="en-US" sz="700">
                  <a:solidFill>
                    <a:srgbClr val="000000"/>
                  </a:solidFill>
                  <a:latin typeface="Verdana" pitchFamily="34" charset="0"/>
                </a:rPr>
                <a:t>RMI</a:t>
              </a:r>
              <a:endParaRPr lang="en-US" sz="1800">
                <a:latin typeface="Arial" charset="0"/>
              </a:endParaRPr>
            </a:p>
          </p:txBody>
        </p:sp>
        <p:sp>
          <p:nvSpPr>
            <p:cNvPr id="19" name="Rectangle 556"/>
            <p:cNvSpPr>
              <a:spLocks noChangeArrowheads="1"/>
            </p:cNvSpPr>
            <p:nvPr/>
          </p:nvSpPr>
          <p:spPr bwMode="auto">
            <a:xfrm>
              <a:off x="2070629" y="1308101"/>
              <a:ext cx="1437746" cy="244475"/>
            </a:xfrm>
            <a:prstGeom prst="rect">
              <a:avLst/>
            </a:prstGeom>
            <a:noFill/>
            <a:ln w="9525">
              <a:noFill/>
              <a:miter lim="800000"/>
              <a:headEnd/>
              <a:tailEnd/>
            </a:ln>
          </p:spPr>
          <p:txBody>
            <a:bodyPr/>
            <a:lstStyle/>
            <a:p>
              <a:endParaRPr lang="en-US"/>
            </a:p>
          </p:txBody>
        </p:sp>
        <p:sp>
          <p:nvSpPr>
            <p:cNvPr id="20" name="Rectangle 557"/>
            <p:cNvSpPr>
              <a:spLocks noChangeArrowheads="1"/>
            </p:cNvSpPr>
            <p:nvPr/>
          </p:nvSpPr>
          <p:spPr bwMode="auto">
            <a:xfrm>
              <a:off x="2168659" y="1346201"/>
              <a:ext cx="700513" cy="107722"/>
            </a:xfrm>
            <a:prstGeom prst="rect">
              <a:avLst/>
            </a:prstGeom>
            <a:noFill/>
            <a:ln w="9525">
              <a:noFill/>
              <a:miter lim="800000"/>
              <a:headEnd/>
              <a:tailEnd/>
            </a:ln>
          </p:spPr>
          <p:txBody>
            <a:bodyPr wrap="none" lIns="0" tIns="0" rIns="0" bIns="0">
              <a:spAutoFit/>
            </a:bodyPr>
            <a:lstStyle/>
            <a:p>
              <a:pPr>
                <a:spcBef>
                  <a:spcPct val="50000"/>
                </a:spcBef>
              </a:pPr>
              <a:r>
                <a:rPr lang="en-US" sz="700" b="1">
                  <a:solidFill>
                    <a:srgbClr val="000000"/>
                  </a:solidFill>
                  <a:latin typeface="Verdana" pitchFamily="34" charset="0"/>
                </a:rPr>
                <a:t>Test Recorder</a:t>
              </a:r>
              <a:endParaRPr lang="en-US" sz="1800">
                <a:latin typeface="Arial" charset="0"/>
              </a:endParaRPr>
            </a:p>
          </p:txBody>
        </p:sp>
        <p:grpSp>
          <p:nvGrpSpPr>
            <p:cNvPr id="21" name="Group 558"/>
            <p:cNvGrpSpPr>
              <a:grpSpLocks/>
            </p:cNvGrpSpPr>
            <p:nvPr/>
          </p:nvGrpSpPr>
          <p:grpSpPr bwMode="auto">
            <a:xfrm>
              <a:off x="765308" y="1666876"/>
              <a:ext cx="1067990" cy="314325"/>
              <a:chOff x="2213" y="3637"/>
              <a:chExt cx="1003" cy="348"/>
            </a:xfrm>
          </p:grpSpPr>
          <p:sp>
            <p:nvSpPr>
              <p:cNvPr id="22" name="Freeform 559"/>
              <p:cNvSpPr>
                <a:spLocks/>
              </p:cNvSpPr>
              <p:nvPr/>
            </p:nvSpPr>
            <p:spPr bwMode="auto">
              <a:xfrm>
                <a:off x="2255" y="3637"/>
                <a:ext cx="961" cy="258"/>
              </a:xfrm>
              <a:custGeom>
                <a:avLst/>
                <a:gdLst/>
                <a:ahLst/>
                <a:cxnLst>
                  <a:cxn ang="0">
                    <a:pos x="961" y="0"/>
                  </a:cxn>
                  <a:cxn ang="0">
                    <a:pos x="883" y="2"/>
                  </a:cxn>
                  <a:cxn ang="0">
                    <a:pos x="806" y="5"/>
                  </a:cxn>
                  <a:cxn ang="0">
                    <a:pos x="730" y="13"/>
                  </a:cxn>
                  <a:cxn ang="0">
                    <a:pos x="654" y="21"/>
                  </a:cxn>
                  <a:cxn ang="0">
                    <a:pos x="581" y="31"/>
                  </a:cxn>
                  <a:cxn ang="0">
                    <a:pos x="509" y="45"/>
                  </a:cxn>
                  <a:cxn ang="0">
                    <a:pos x="439" y="59"/>
                  </a:cxn>
                  <a:cxn ang="0">
                    <a:pos x="374" y="76"/>
                  </a:cxn>
                  <a:cxn ang="0">
                    <a:pos x="310" y="95"/>
                  </a:cxn>
                  <a:cxn ang="0">
                    <a:pos x="251" y="115"/>
                  </a:cxn>
                  <a:cxn ang="0">
                    <a:pos x="197" y="137"/>
                  </a:cxn>
                  <a:cxn ang="0">
                    <a:pos x="147" y="159"/>
                  </a:cxn>
                  <a:cxn ang="0">
                    <a:pos x="101" y="182"/>
                  </a:cxn>
                  <a:cxn ang="0">
                    <a:pos x="62" y="207"/>
                  </a:cxn>
                  <a:cxn ang="0">
                    <a:pos x="43" y="219"/>
                  </a:cxn>
                  <a:cxn ang="0">
                    <a:pos x="28" y="232"/>
                  </a:cxn>
                  <a:cxn ang="0">
                    <a:pos x="12" y="246"/>
                  </a:cxn>
                  <a:cxn ang="0">
                    <a:pos x="0" y="258"/>
                  </a:cxn>
                </a:cxnLst>
                <a:rect l="0" t="0" r="r" b="b"/>
                <a:pathLst>
                  <a:path w="961" h="258">
                    <a:moveTo>
                      <a:pt x="961" y="0"/>
                    </a:moveTo>
                    <a:lnTo>
                      <a:pt x="883" y="2"/>
                    </a:lnTo>
                    <a:lnTo>
                      <a:pt x="806" y="5"/>
                    </a:lnTo>
                    <a:lnTo>
                      <a:pt x="730" y="13"/>
                    </a:lnTo>
                    <a:lnTo>
                      <a:pt x="654" y="21"/>
                    </a:lnTo>
                    <a:lnTo>
                      <a:pt x="581" y="31"/>
                    </a:lnTo>
                    <a:lnTo>
                      <a:pt x="509" y="45"/>
                    </a:lnTo>
                    <a:lnTo>
                      <a:pt x="439" y="59"/>
                    </a:lnTo>
                    <a:lnTo>
                      <a:pt x="374" y="76"/>
                    </a:lnTo>
                    <a:lnTo>
                      <a:pt x="310" y="95"/>
                    </a:lnTo>
                    <a:lnTo>
                      <a:pt x="251" y="115"/>
                    </a:lnTo>
                    <a:lnTo>
                      <a:pt x="197" y="137"/>
                    </a:lnTo>
                    <a:lnTo>
                      <a:pt x="147" y="159"/>
                    </a:lnTo>
                    <a:lnTo>
                      <a:pt x="101" y="182"/>
                    </a:lnTo>
                    <a:lnTo>
                      <a:pt x="62" y="207"/>
                    </a:lnTo>
                    <a:lnTo>
                      <a:pt x="43" y="219"/>
                    </a:lnTo>
                    <a:lnTo>
                      <a:pt x="28" y="232"/>
                    </a:lnTo>
                    <a:lnTo>
                      <a:pt x="12" y="246"/>
                    </a:lnTo>
                    <a:lnTo>
                      <a:pt x="0" y="258"/>
                    </a:lnTo>
                  </a:path>
                </a:pathLst>
              </a:custGeom>
              <a:noFill/>
              <a:ln w="5715">
                <a:solidFill>
                  <a:srgbClr val="000000"/>
                </a:solidFill>
                <a:prstDash val="solid"/>
                <a:round/>
                <a:headEnd/>
                <a:tailEnd/>
              </a:ln>
            </p:spPr>
            <p:txBody>
              <a:bodyPr/>
              <a:lstStyle/>
              <a:p>
                <a:endParaRPr lang="en-US"/>
              </a:p>
            </p:txBody>
          </p:sp>
          <p:sp>
            <p:nvSpPr>
              <p:cNvPr id="23" name="Freeform 560"/>
              <p:cNvSpPr>
                <a:spLocks/>
              </p:cNvSpPr>
              <p:nvPr/>
            </p:nvSpPr>
            <p:spPr bwMode="auto">
              <a:xfrm>
                <a:off x="2213" y="3876"/>
                <a:ext cx="88" cy="109"/>
              </a:xfrm>
              <a:custGeom>
                <a:avLst/>
                <a:gdLst/>
                <a:ahLst/>
                <a:cxnLst>
                  <a:cxn ang="0">
                    <a:pos x="0" y="0"/>
                  </a:cxn>
                  <a:cxn ang="0">
                    <a:pos x="2" y="109"/>
                  </a:cxn>
                  <a:cxn ang="0">
                    <a:pos x="88" y="42"/>
                  </a:cxn>
                  <a:cxn ang="0">
                    <a:pos x="0" y="0"/>
                  </a:cxn>
                </a:cxnLst>
                <a:rect l="0" t="0" r="r" b="b"/>
                <a:pathLst>
                  <a:path w="88" h="109">
                    <a:moveTo>
                      <a:pt x="0" y="0"/>
                    </a:moveTo>
                    <a:lnTo>
                      <a:pt x="2" y="109"/>
                    </a:lnTo>
                    <a:lnTo>
                      <a:pt x="88" y="42"/>
                    </a:lnTo>
                    <a:lnTo>
                      <a:pt x="0" y="0"/>
                    </a:lnTo>
                    <a:close/>
                  </a:path>
                </a:pathLst>
              </a:custGeom>
              <a:solidFill>
                <a:srgbClr val="000000"/>
              </a:solidFill>
              <a:ln w="9525">
                <a:noFill/>
                <a:round/>
                <a:headEnd/>
                <a:tailEnd/>
              </a:ln>
            </p:spPr>
            <p:txBody>
              <a:bodyPr/>
              <a:lstStyle/>
              <a:p>
                <a:endParaRPr lang="en-US"/>
              </a:p>
            </p:txBody>
          </p:sp>
        </p:grpSp>
        <p:sp>
          <p:nvSpPr>
            <p:cNvPr id="24" name="Rectangle 561"/>
            <p:cNvSpPr>
              <a:spLocks noChangeArrowheads="1"/>
            </p:cNvSpPr>
            <p:nvPr/>
          </p:nvSpPr>
          <p:spPr bwMode="auto">
            <a:xfrm>
              <a:off x="5145617" y="3538538"/>
              <a:ext cx="644407" cy="107722"/>
            </a:xfrm>
            <a:prstGeom prst="rect">
              <a:avLst/>
            </a:prstGeom>
            <a:noFill/>
            <a:ln w="9525">
              <a:noFill/>
              <a:miter lim="800000"/>
              <a:headEnd/>
              <a:tailEnd/>
            </a:ln>
          </p:spPr>
          <p:txBody>
            <a:bodyPr wrap="none" lIns="0" tIns="0" rIns="0" bIns="0">
              <a:spAutoFit/>
            </a:bodyPr>
            <a:lstStyle/>
            <a:p>
              <a:pPr>
                <a:spcBef>
                  <a:spcPct val="50000"/>
                </a:spcBef>
              </a:pPr>
              <a:r>
                <a:rPr lang="en-US" sz="700" b="1">
                  <a:solidFill>
                    <a:srgbClr val="919191"/>
                  </a:solidFill>
                  <a:latin typeface="Verdana" pitchFamily="34" charset="0"/>
                </a:rPr>
                <a:t>Performance</a:t>
              </a:r>
              <a:endParaRPr lang="en-US" sz="1800">
                <a:latin typeface="Arial" charset="0"/>
              </a:endParaRPr>
            </a:p>
          </p:txBody>
        </p:sp>
        <p:sp>
          <p:nvSpPr>
            <p:cNvPr id="25" name="Rectangle 562"/>
            <p:cNvSpPr>
              <a:spLocks noChangeArrowheads="1"/>
            </p:cNvSpPr>
            <p:nvPr/>
          </p:nvSpPr>
          <p:spPr bwMode="auto">
            <a:xfrm>
              <a:off x="5372630" y="3698876"/>
              <a:ext cx="387927" cy="107722"/>
            </a:xfrm>
            <a:prstGeom prst="rect">
              <a:avLst/>
            </a:prstGeom>
            <a:noFill/>
            <a:ln w="9525">
              <a:noFill/>
              <a:miter lim="800000"/>
              <a:headEnd/>
              <a:tailEnd/>
            </a:ln>
          </p:spPr>
          <p:txBody>
            <a:bodyPr wrap="none" lIns="0" tIns="0" rIns="0" bIns="0">
              <a:spAutoFit/>
            </a:bodyPr>
            <a:lstStyle/>
            <a:p>
              <a:pPr>
                <a:spcBef>
                  <a:spcPct val="50000"/>
                </a:spcBef>
              </a:pPr>
              <a:r>
                <a:rPr lang="en-US" sz="700" b="1">
                  <a:solidFill>
                    <a:srgbClr val="919191"/>
                  </a:solidFill>
                  <a:latin typeface="Verdana" pitchFamily="34" charset="0"/>
                </a:rPr>
                <a:t>Monitor</a:t>
              </a:r>
              <a:endParaRPr lang="en-US" sz="1800">
                <a:latin typeface="Arial" charset="0"/>
              </a:endParaRPr>
            </a:p>
          </p:txBody>
        </p:sp>
        <p:sp>
          <p:nvSpPr>
            <p:cNvPr id="26" name="Rectangle 563"/>
            <p:cNvSpPr>
              <a:spLocks noChangeArrowheads="1"/>
            </p:cNvSpPr>
            <p:nvPr/>
          </p:nvSpPr>
          <p:spPr bwMode="auto">
            <a:xfrm>
              <a:off x="5121539" y="3530600"/>
              <a:ext cx="1190096" cy="339725"/>
            </a:xfrm>
            <a:prstGeom prst="rect">
              <a:avLst/>
            </a:prstGeom>
            <a:solidFill>
              <a:srgbClr val="919191"/>
            </a:solidFill>
            <a:ln w="9525">
              <a:noFill/>
              <a:miter lim="800000"/>
              <a:headEnd/>
              <a:tailEnd/>
            </a:ln>
          </p:spPr>
          <p:txBody>
            <a:bodyPr/>
            <a:lstStyle/>
            <a:p>
              <a:endParaRPr lang="en-US"/>
            </a:p>
          </p:txBody>
        </p:sp>
        <p:sp>
          <p:nvSpPr>
            <p:cNvPr id="27" name="Rectangle 564"/>
            <p:cNvSpPr>
              <a:spLocks noChangeArrowheads="1"/>
            </p:cNvSpPr>
            <p:nvPr/>
          </p:nvSpPr>
          <p:spPr bwMode="auto">
            <a:xfrm>
              <a:off x="5094023" y="3508376"/>
              <a:ext cx="1191816" cy="339725"/>
            </a:xfrm>
            <a:prstGeom prst="rect">
              <a:avLst/>
            </a:prstGeom>
            <a:solidFill>
              <a:srgbClr val="666699"/>
            </a:solidFill>
            <a:ln w="9525">
              <a:noFill/>
              <a:miter lim="800000"/>
              <a:headEnd/>
              <a:tailEnd/>
            </a:ln>
          </p:spPr>
          <p:txBody>
            <a:bodyPr/>
            <a:lstStyle/>
            <a:p>
              <a:endParaRPr lang="en-US"/>
            </a:p>
          </p:txBody>
        </p:sp>
        <p:sp>
          <p:nvSpPr>
            <p:cNvPr id="28" name="Rectangle 565"/>
            <p:cNvSpPr>
              <a:spLocks noChangeArrowheads="1"/>
            </p:cNvSpPr>
            <p:nvPr/>
          </p:nvSpPr>
          <p:spPr bwMode="auto">
            <a:xfrm>
              <a:off x="5119821" y="3516313"/>
              <a:ext cx="644407" cy="107722"/>
            </a:xfrm>
            <a:prstGeom prst="rect">
              <a:avLst/>
            </a:prstGeom>
            <a:noFill/>
            <a:ln w="9525">
              <a:noFill/>
              <a:miter lim="800000"/>
              <a:headEnd/>
              <a:tailEnd/>
            </a:ln>
          </p:spPr>
          <p:txBody>
            <a:bodyPr wrap="none" lIns="0" tIns="0" rIns="0" bIns="0">
              <a:spAutoFit/>
            </a:bodyPr>
            <a:lstStyle/>
            <a:p>
              <a:pPr>
                <a:spcBef>
                  <a:spcPct val="50000"/>
                </a:spcBef>
              </a:pPr>
              <a:r>
                <a:rPr lang="en-US" sz="700" b="1">
                  <a:solidFill>
                    <a:srgbClr val="000000"/>
                  </a:solidFill>
                  <a:latin typeface="Verdana" pitchFamily="34" charset="0"/>
                </a:rPr>
                <a:t>Performance</a:t>
              </a:r>
              <a:endParaRPr lang="en-US" sz="1800">
                <a:latin typeface="Arial" charset="0"/>
              </a:endParaRPr>
            </a:p>
          </p:txBody>
        </p:sp>
        <p:sp>
          <p:nvSpPr>
            <p:cNvPr id="29" name="Rectangle 566"/>
            <p:cNvSpPr>
              <a:spLocks noChangeArrowheads="1"/>
            </p:cNvSpPr>
            <p:nvPr/>
          </p:nvSpPr>
          <p:spPr bwMode="auto">
            <a:xfrm>
              <a:off x="5346833" y="3675063"/>
              <a:ext cx="387927" cy="107722"/>
            </a:xfrm>
            <a:prstGeom prst="rect">
              <a:avLst/>
            </a:prstGeom>
            <a:noFill/>
            <a:ln w="9525">
              <a:noFill/>
              <a:miter lim="800000"/>
              <a:headEnd/>
              <a:tailEnd/>
            </a:ln>
          </p:spPr>
          <p:txBody>
            <a:bodyPr wrap="none" lIns="0" tIns="0" rIns="0" bIns="0">
              <a:spAutoFit/>
            </a:bodyPr>
            <a:lstStyle/>
            <a:p>
              <a:pPr>
                <a:spcBef>
                  <a:spcPct val="50000"/>
                </a:spcBef>
              </a:pPr>
              <a:r>
                <a:rPr lang="en-US" sz="700" b="1">
                  <a:solidFill>
                    <a:srgbClr val="000000"/>
                  </a:solidFill>
                  <a:latin typeface="Verdana" pitchFamily="34" charset="0"/>
                </a:rPr>
                <a:t>Monitor</a:t>
              </a:r>
              <a:endParaRPr lang="en-US" sz="1800">
                <a:latin typeface="Arial" charset="0"/>
              </a:endParaRPr>
            </a:p>
          </p:txBody>
        </p:sp>
        <p:grpSp>
          <p:nvGrpSpPr>
            <p:cNvPr id="30" name="Group 567"/>
            <p:cNvGrpSpPr>
              <a:grpSpLocks/>
            </p:cNvGrpSpPr>
            <p:nvPr/>
          </p:nvGrpSpPr>
          <p:grpSpPr bwMode="auto">
            <a:xfrm>
              <a:off x="3824817" y="3798888"/>
              <a:ext cx="634604" cy="404812"/>
              <a:chOff x="5084" y="5997"/>
              <a:chExt cx="596" cy="447"/>
            </a:xfrm>
          </p:grpSpPr>
          <p:sp>
            <p:nvSpPr>
              <p:cNvPr id="31" name="Freeform 568"/>
              <p:cNvSpPr>
                <a:spLocks/>
              </p:cNvSpPr>
              <p:nvPr/>
            </p:nvSpPr>
            <p:spPr bwMode="auto">
              <a:xfrm>
                <a:off x="5084" y="5997"/>
                <a:ext cx="596" cy="447"/>
              </a:xfrm>
              <a:custGeom>
                <a:avLst/>
                <a:gdLst/>
                <a:ahLst/>
                <a:cxnLst>
                  <a:cxn ang="0">
                    <a:pos x="0" y="424"/>
                  </a:cxn>
                  <a:cxn ang="0">
                    <a:pos x="34" y="432"/>
                  </a:cxn>
                  <a:cxn ang="0">
                    <a:pos x="66" y="439"/>
                  </a:cxn>
                  <a:cxn ang="0">
                    <a:pos x="94" y="442"/>
                  </a:cxn>
                  <a:cxn ang="0">
                    <a:pos x="121" y="447"/>
                  </a:cxn>
                  <a:cxn ang="0">
                    <a:pos x="136" y="447"/>
                  </a:cxn>
                  <a:cxn ang="0">
                    <a:pos x="150" y="447"/>
                  </a:cxn>
                  <a:cxn ang="0">
                    <a:pos x="161" y="446"/>
                  </a:cxn>
                  <a:cxn ang="0">
                    <a:pos x="170" y="446"/>
                  </a:cxn>
                  <a:cxn ang="0">
                    <a:pos x="184" y="444"/>
                  </a:cxn>
                  <a:cxn ang="0">
                    <a:pos x="195" y="441"/>
                  </a:cxn>
                  <a:cxn ang="0">
                    <a:pos x="205" y="439"/>
                  </a:cxn>
                  <a:cxn ang="0">
                    <a:pos x="214" y="438"/>
                  </a:cxn>
                  <a:cxn ang="0">
                    <a:pos x="223" y="435"/>
                  </a:cxn>
                  <a:cxn ang="0">
                    <a:pos x="232" y="433"/>
                  </a:cxn>
                  <a:cxn ang="0">
                    <a:pos x="251" y="427"/>
                  </a:cxn>
                  <a:cxn ang="0">
                    <a:pos x="260" y="424"/>
                  </a:cxn>
                  <a:cxn ang="0">
                    <a:pos x="270" y="422"/>
                  </a:cxn>
                  <a:cxn ang="0">
                    <a:pos x="287" y="416"/>
                  </a:cxn>
                  <a:cxn ang="0">
                    <a:pos x="305" y="408"/>
                  </a:cxn>
                  <a:cxn ang="0">
                    <a:pos x="326" y="402"/>
                  </a:cxn>
                  <a:cxn ang="0">
                    <a:pos x="344" y="396"/>
                  </a:cxn>
                  <a:cxn ang="0">
                    <a:pos x="357" y="394"/>
                  </a:cxn>
                  <a:cxn ang="0">
                    <a:pos x="369" y="391"/>
                  </a:cxn>
                  <a:cxn ang="0">
                    <a:pos x="392" y="385"/>
                  </a:cxn>
                  <a:cxn ang="0">
                    <a:pos x="419" y="380"/>
                  </a:cxn>
                  <a:cxn ang="0">
                    <a:pos x="447" y="377"/>
                  </a:cxn>
                  <a:cxn ang="0">
                    <a:pos x="464" y="377"/>
                  </a:cxn>
                  <a:cxn ang="0">
                    <a:pos x="479" y="376"/>
                  </a:cxn>
                  <a:cxn ang="0">
                    <a:pos x="496" y="374"/>
                  </a:cxn>
                  <a:cxn ang="0">
                    <a:pos x="514" y="373"/>
                  </a:cxn>
                  <a:cxn ang="0">
                    <a:pos x="514" y="338"/>
                  </a:cxn>
                  <a:cxn ang="0">
                    <a:pos x="529" y="337"/>
                  </a:cxn>
                  <a:cxn ang="0">
                    <a:pos x="552" y="337"/>
                  </a:cxn>
                  <a:cxn ang="0">
                    <a:pos x="552" y="300"/>
                  </a:cxn>
                  <a:cxn ang="0">
                    <a:pos x="571" y="298"/>
                  </a:cxn>
                  <a:cxn ang="0">
                    <a:pos x="596" y="298"/>
                  </a:cxn>
                  <a:cxn ang="0">
                    <a:pos x="596" y="0"/>
                  </a:cxn>
                  <a:cxn ang="0">
                    <a:pos x="82" y="0"/>
                  </a:cxn>
                  <a:cxn ang="0">
                    <a:pos x="82" y="37"/>
                  </a:cxn>
                  <a:cxn ang="0">
                    <a:pos x="42" y="37"/>
                  </a:cxn>
                  <a:cxn ang="0">
                    <a:pos x="42" y="76"/>
                  </a:cxn>
                  <a:cxn ang="0">
                    <a:pos x="0" y="76"/>
                  </a:cxn>
                  <a:cxn ang="0">
                    <a:pos x="0" y="424"/>
                  </a:cxn>
                </a:cxnLst>
                <a:rect l="0" t="0" r="r" b="b"/>
                <a:pathLst>
                  <a:path w="596" h="447">
                    <a:moveTo>
                      <a:pt x="0" y="424"/>
                    </a:moveTo>
                    <a:lnTo>
                      <a:pt x="34" y="432"/>
                    </a:lnTo>
                    <a:lnTo>
                      <a:pt x="66" y="439"/>
                    </a:lnTo>
                    <a:lnTo>
                      <a:pt x="94" y="442"/>
                    </a:lnTo>
                    <a:lnTo>
                      <a:pt x="121" y="447"/>
                    </a:lnTo>
                    <a:lnTo>
                      <a:pt x="136" y="447"/>
                    </a:lnTo>
                    <a:lnTo>
                      <a:pt x="150" y="447"/>
                    </a:lnTo>
                    <a:lnTo>
                      <a:pt x="161" y="446"/>
                    </a:lnTo>
                    <a:lnTo>
                      <a:pt x="170" y="446"/>
                    </a:lnTo>
                    <a:lnTo>
                      <a:pt x="184" y="444"/>
                    </a:lnTo>
                    <a:lnTo>
                      <a:pt x="195" y="441"/>
                    </a:lnTo>
                    <a:lnTo>
                      <a:pt x="205" y="439"/>
                    </a:lnTo>
                    <a:lnTo>
                      <a:pt x="214" y="438"/>
                    </a:lnTo>
                    <a:lnTo>
                      <a:pt x="223" y="435"/>
                    </a:lnTo>
                    <a:lnTo>
                      <a:pt x="232" y="433"/>
                    </a:lnTo>
                    <a:lnTo>
                      <a:pt x="251" y="427"/>
                    </a:lnTo>
                    <a:lnTo>
                      <a:pt x="260" y="424"/>
                    </a:lnTo>
                    <a:lnTo>
                      <a:pt x="270" y="422"/>
                    </a:lnTo>
                    <a:lnTo>
                      <a:pt x="287" y="416"/>
                    </a:lnTo>
                    <a:lnTo>
                      <a:pt x="305" y="408"/>
                    </a:lnTo>
                    <a:lnTo>
                      <a:pt x="326" y="402"/>
                    </a:lnTo>
                    <a:lnTo>
                      <a:pt x="344" y="396"/>
                    </a:lnTo>
                    <a:lnTo>
                      <a:pt x="357" y="394"/>
                    </a:lnTo>
                    <a:lnTo>
                      <a:pt x="369" y="391"/>
                    </a:lnTo>
                    <a:lnTo>
                      <a:pt x="392" y="385"/>
                    </a:lnTo>
                    <a:lnTo>
                      <a:pt x="419" y="380"/>
                    </a:lnTo>
                    <a:lnTo>
                      <a:pt x="447" y="377"/>
                    </a:lnTo>
                    <a:lnTo>
                      <a:pt x="464" y="377"/>
                    </a:lnTo>
                    <a:lnTo>
                      <a:pt x="479" y="376"/>
                    </a:lnTo>
                    <a:lnTo>
                      <a:pt x="496" y="374"/>
                    </a:lnTo>
                    <a:lnTo>
                      <a:pt x="514" y="373"/>
                    </a:lnTo>
                    <a:lnTo>
                      <a:pt x="514" y="338"/>
                    </a:lnTo>
                    <a:lnTo>
                      <a:pt x="529" y="337"/>
                    </a:lnTo>
                    <a:lnTo>
                      <a:pt x="552" y="337"/>
                    </a:lnTo>
                    <a:lnTo>
                      <a:pt x="552" y="300"/>
                    </a:lnTo>
                    <a:lnTo>
                      <a:pt x="571" y="298"/>
                    </a:lnTo>
                    <a:lnTo>
                      <a:pt x="596" y="298"/>
                    </a:lnTo>
                    <a:lnTo>
                      <a:pt x="596" y="0"/>
                    </a:lnTo>
                    <a:lnTo>
                      <a:pt x="82" y="0"/>
                    </a:lnTo>
                    <a:lnTo>
                      <a:pt x="82" y="37"/>
                    </a:lnTo>
                    <a:lnTo>
                      <a:pt x="42" y="37"/>
                    </a:lnTo>
                    <a:lnTo>
                      <a:pt x="42" y="76"/>
                    </a:lnTo>
                    <a:lnTo>
                      <a:pt x="0" y="76"/>
                    </a:lnTo>
                    <a:lnTo>
                      <a:pt x="0" y="424"/>
                    </a:lnTo>
                    <a:close/>
                  </a:path>
                </a:pathLst>
              </a:custGeom>
              <a:solidFill>
                <a:srgbClr val="99CCFF"/>
              </a:solidFill>
              <a:ln w="9525">
                <a:noFill/>
                <a:round/>
                <a:headEnd/>
                <a:tailEnd/>
              </a:ln>
            </p:spPr>
            <p:txBody>
              <a:bodyPr/>
              <a:lstStyle/>
              <a:p>
                <a:endParaRPr lang="en-US"/>
              </a:p>
            </p:txBody>
          </p:sp>
          <p:sp>
            <p:nvSpPr>
              <p:cNvPr id="32" name="Freeform 569"/>
              <p:cNvSpPr>
                <a:spLocks/>
              </p:cNvSpPr>
              <p:nvPr/>
            </p:nvSpPr>
            <p:spPr bwMode="auto">
              <a:xfrm>
                <a:off x="5084" y="5997"/>
                <a:ext cx="596" cy="447"/>
              </a:xfrm>
              <a:custGeom>
                <a:avLst/>
                <a:gdLst/>
                <a:ahLst/>
                <a:cxnLst>
                  <a:cxn ang="0">
                    <a:pos x="0" y="424"/>
                  </a:cxn>
                  <a:cxn ang="0">
                    <a:pos x="34" y="432"/>
                  </a:cxn>
                  <a:cxn ang="0">
                    <a:pos x="66" y="439"/>
                  </a:cxn>
                  <a:cxn ang="0">
                    <a:pos x="94" y="442"/>
                  </a:cxn>
                  <a:cxn ang="0">
                    <a:pos x="121" y="447"/>
                  </a:cxn>
                  <a:cxn ang="0">
                    <a:pos x="136" y="447"/>
                  </a:cxn>
                  <a:cxn ang="0">
                    <a:pos x="150" y="447"/>
                  </a:cxn>
                  <a:cxn ang="0">
                    <a:pos x="161" y="446"/>
                  </a:cxn>
                  <a:cxn ang="0">
                    <a:pos x="170" y="446"/>
                  </a:cxn>
                  <a:cxn ang="0">
                    <a:pos x="184" y="444"/>
                  </a:cxn>
                  <a:cxn ang="0">
                    <a:pos x="195" y="441"/>
                  </a:cxn>
                  <a:cxn ang="0">
                    <a:pos x="205" y="439"/>
                  </a:cxn>
                  <a:cxn ang="0">
                    <a:pos x="214" y="438"/>
                  </a:cxn>
                  <a:cxn ang="0">
                    <a:pos x="223" y="435"/>
                  </a:cxn>
                  <a:cxn ang="0">
                    <a:pos x="232" y="433"/>
                  </a:cxn>
                  <a:cxn ang="0">
                    <a:pos x="251" y="427"/>
                  </a:cxn>
                  <a:cxn ang="0">
                    <a:pos x="260" y="424"/>
                  </a:cxn>
                  <a:cxn ang="0">
                    <a:pos x="270" y="422"/>
                  </a:cxn>
                  <a:cxn ang="0">
                    <a:pos x="287" y="416"/>
                  </a:cxn>
                  <a:cxn ang="0">
                    <a:pos x="305" y="408"/>
                  </a:cxn>
                  <a:cxn ang="0">
                    <a:pos x="326" y="402"/>
                  </a:cxn>
                  <a:cxn ang="0">
                    <a:pos x="344" y="396"/>
                  </a:cxn>
                  <a:cxn ang="0">
                    <a:pos x="357" y="394"/>
                  </a:cxn>
                  <a:cxn ang="0">
                    <a:pos x="369" y="391"/>
                  </a:cxn>
                  <a:cxn ang="0">
                    <a:pos x="392" y="385"/>
                  </a:cxn>
                  <a:cxn ang="0">
                    <a:pos x="419" y="380"/>
                  </a:cxn>
                  <a:cxn ang="0">
                    <a:pos x="447" y="377"/>
                  </a:cxn>
                  <a:cxn ang="0">
                    <a:pos x="464" y="377"/>
                  </a:cxn>
                  <a:cxn ang="0">
                    <a:pos x="479" y="376"/>
                  </a:cxn>
                  <a:cxn ang="0">
                    <a:pos x="496" y="374"/>
                  </a:cxn>
                  <a:cxn ang="0">
                    <a:pos x="514" y="373"/>
                  </a:cxn>
                  <a:cxn ang="0">
                    <a:pos x="514" y="338"/>
                  </a:cxn>
                  <a:cxn ang="0">
                    <a:pos x="529" y="337"/>
                  </a:cxn>
                  <a:cxn ang="0">
                    <a:pos x="552" y="337"/>
                  </a:cxn>
                  <a:cxn ang="0">
                    <a:pos x="552" y="300"/>
                  </a:cxn>
                  <a:cxn ang="0">
                    <a:pos x="571" y="298"/>
                  </a:cxn>
                  <a:cxn ang="0">
                    <a:pos x="596" y="298"/>
                  </a:cxn>
                  <a:cxn ang="0">
                    <a:pos x="596" y="0"/>
                  </a:cxn>
                  <a:cxn ang="0">
                    <a:pos x="82" y="0"/>
                  </a:cxn>
                  <a:cxn ang="0">
                    <a:pos x="82" y="37"/>
                  </a:cxn>
                  <a:cxn ang="0">
                    <a:pos x="42" y="37"/>
                  </a:cxn>
                  <a:cxn ang="0">
                    <a:pos x="42" y="76"/>
                  </a:cxn>
                  <a:cxn ang="0">
                    <a:pos x="0" y="76"/>
                  </a:cxn>
                  <a:cxn ang="0">
                    <a:pos x="0" y="424"/>
                  </a:cxn>
                </a:cxnLst>
                <a:rect l="0" t="0" r="r" b="b"/>
                <a:pathLst>
                  <a:path w="596" h="447">
                    <a:moveTo>
                      <a:pt x="0" y="424"/>
                    </a:moveTo>
                    <a:lnTo>
                      <a:pt x="34" y="432"/>
                    </a:lnTo>
                    <a:lnTo>
                      <a:pt x="66" y="439"/>
                    </a:lnTo>
                    <a:lnTo>
                      <a:pt x="94" y="442"/>
                    </a:lnTo>
                    <a:lnTo>
                      <a:pt x="121" y="447"/>
                    </a:lnTo>
                    <a:lnTo>
                      <a:pt x="136" y="447"/>
                    </a:lnTo>
                    <a:lnTo>
                      <a:pt x="150" y="447"/>
                    </a:lnTo>
                    <a:lnTo>
                      <a:pt x="161" y="446"/>
                    </a:lnTo>
                    <a:lnTo>
                      <a:pt x="170" y="446"/>
                    </a:lnTo>
                    <a:lnTo>
                      <a:pt x="184" y="444"/>
                    </a:lnTo>
                    <a:lnTo>
                      <a:pt x="195" y="441"/>
                    </a:lnTo>
                    <a:lnTo>
                      <a:pt x="205" y="439"/>
                    </a:lnTo>
                    <a:lnTo>
                      <a:pt x="214" y="438"/>
                    </a:lnTo>
                    <a:lnTo>
                      <a:pt x="223" y="435"/>
                    </a:lnTo>
                    <a:lnTo>
                      <a:pt x="232" y="433"/>
                    </a:lnTo>
                    <a:lnTo>
                      <a:pt x="251" y="427"/>
                    </a:lnTo>
                    <a:lnTo>
                      <a:pt x="260" y="424"/>
                    </a:lnTo>
                    <a:lnTo>
                      <a:pt x="270" y="422"/>
                    </a:lnTo>
                    <a:lnTo>
                      <a:pt x="287" y="416"/>
                    </a:lnTo>
                    <a:lnTo>
                      <a:pt x="305" y="408"/>
                    </a:lnTo>
                    <a:lnTo>
                      <a:pt x="326" y="402"/>
                    </a:lnTo>
                    <a:lnTo>
                      <a:pt x="344" y="396"/>
                    </a:lnTo>
                    <a:lnTo>
                      <a:pt x="357" y="394"/>
                    </a:lnTo>
                    <a:lnTo>
                      <a:pt x="369" y="391"/>
                    </a:lnTo>
                    <a:lnTo>
                      <a:pt x="392" y="385"/>
                    </a:lnTo>
                    <a:lnTo>
                      <a:pt x="419" y="380"/>
                    </a:lnTo>
                    <a:lnTo>
                      <a:pt x="447" y="377"/>
                    </a:lnTo>
                    <a:lnTo>
                      <a:pt x="464" y="377"/>
                    </a:lnTo>
                    <a:lnTo>
                      <a:pt x="479" y="376"/>
                    </a:lnTo>
                    <a:lnTo>
                      <a:pt x="496" y="374"/>
                    </a:lnTo>
                    <a:lnTo>
                      <a:pt x="514" y="373"/>
                    </a:lnTo>
                    <a:lnTo>
                      <a:pt x="514" y="338"/>
                    </a:lnTo>
                    <a:lnTo>
                      <a:pt x="529" y="337"/>
                    </a:lnTo>
                    <a:lnTo>
                      <a:pt x="552" y="337"/>
                    </a:lnTo>
                    <a:lnTo>
                      <a:pt x="552" y="300"/>
                    </a:lnTo>
                    <a:lnTo>
                      <a:pt x="571" y="298"/>
                    </a:lnTo>
                    <a:lnTo>
                      <a:pt x="596" y="298"/>
                    </a:lnTo>
                    <a:lnTo>
                      <a:pt x="596" y="0"/>
                    </a:lnTo>
                    <a:lnTo>
                      <a:pt x="82" y="0"/>
                    </a:lnTo>
                    <a:lnTo>
                      <a:pt x="82" y="37"/>
                    </a:lnTo>
                    <a:lnTo>
                      <a:pt x="42" y="37"/>
                    </a:lnTo>
                    <a:lnTo>
                      <a:pt x="42" y="76"/>
                    </a:lnTo>
                    <a:lnTo>
                      <a:pt x="0" y="76"/>
                    </a:lnTo>
                    <a:lnTo>
                      <a:pt x="0" y="424"/>
                    </a:lnTo>
                    <a:close/>
                  </a:path>
                </a:pathLst>
              </a:custGeom>
              <a:noFill/>
              <a:ln w="5715">
                <a:solidFill>
                  <a:srgbClr val="000000"/>
                </a:solidFill>
                <a:prstDash val="solid"/>
                <a:round/>
                <a:headEnd/>
                <a:tailEnd/>
              </a:ln>
            </p:spPr>
            <p:txBody>
              <a:bodyPr/>
              <a:lstStyle/>
              <a:p>
                <a:endParaRPr lang="en-US"/>
              </a:p>
            </p:txBody>
          </p:sp>
          <p:sp>
            <p:nvSpPr>
              <p:cNvPr id="33" name="Freeform 570"/>
              <p:cNvSpPr>
                <a:spLocks/>
              </p:cNvSpPr>
              <p:nvPr/>
            </p:nvSpPr>
            <p:spPr bwMode="auto">
              <a:xfrm>
                <a:off x="5126" y="6073"/>
                <a:ext cx="472" cy="262"/>
              </a:xfrm>
              <a:custGeom>
                <a:avLst/>
                <a:gdLst/>
                <a:ahLst/>
                <a:cxnLst>
                  <a:cxn ang="0">
                    <a:pos x="0" y="0"/>
                  </a:cxn>
                  <a:cxn ang="0">
                    <a:pos x="472" y="0"/>
                  </a:cxn>
                  <a:cxn ang="0">
                    <a:pos x="472" y="262"/>
                  </a:cxn>
                </a:cxnLst>
                <a:rect l="0" t="0" r="r" b="b"/>
                <a:pathLst>
                  <a:path w="472" h="262">
                    <a:moveTo>
                      <a:pt x="0" y="0"/>
                    </a:moveTo>
                    <a:lnTo>
                      <a:pt x="472" y="0"/>
                    </a:lnTo>
                    <a:lnTo>
                      <a:pt x="472" y="262"/>
                    </a:lnTo>
                  </a:path>
                </a:pathLst>
              </a:custGeom>
              <a:noFill/>
              <a:ln w="5715">
                <a:solidFill>
                  <a:srgbClr val="000000"/>
                </a:solidFill>
                <a:prstDash val="solid"/>
                <a:round/>
                <a:headEnd/>
                <a:tailEnd/>
              </a:ln>
            </p:spPr>
            <p:txBody>
              <a:bodyPr/>
              <a:lstStyle/>
              <a:p>
                <a:endParaRPr lang="en-US"/>
              </a:p>
            </p:txBody>
          </p:sp>
          <p:sp>
            <p:nvSpPr>
              <p:cNvPr id="34" name="Freeform 571"/>
              <p:cNvSpPr>
                <a:spLocks/>
              </p:cNvSpPr>
              <p:nvPr/>
            </p:nvSpPr>
            <p:spPr bwMode="auto">
              <a:xfrm>
                <a:off x="5166" y="6034"/>
                <a:ext cx="470" cy="263"/>
              </a:xfrm>
              <a:custGeom>
                <a:avLst/>
                <a:gdLst/>
                <a:ahLst/>
                <a:cxnLst>
                  <a:cxn ang="0">
                    <a:pos x="0" y="0"/>
                  </a:cxn>
                  <a:cxn ang="0">
                    <a:pos x="470" y="0"/>
                  </a:cxn>
                  <a:cxn ang="0">
                    <a:pos x="470" y="263"/>
                  </a:cxn>
                </a:cxnLst>
                <a:rect l="0" t="0" r="r" b="b"/>
                <a:pathLst>
                  <a:path w="470" h="263">
                    <a:moveTo>
                      <a:pt x="0" y="0"/>
                    </a:moveTo>
                    <a:lnTo>
                      <a:pt x="470" y="0"/>
                    </a:lnTo>
                    <a:lnTo>
                      <a:pt x="470" y="263"/>
                    </a:lnTo>
                  </a:path>
                </a:pathLst>
              </a:custGeom>
              <a:noFill/>
              <a:ln w="5715">
                <a:solidFill>
                  <a:srgbClr val="000000"/>
                </a:solidFill>
                <a:prstDash val="solid"/>
                <a:round/>
                <a:headEnd/>
                <a:tailEnd/>
              </a:ln>
            </p:spPr>
            <p:txBody>
              <a:bodyPr/>
              <a:lstStyle/>
              <a:p>
                <a:endParaRPr lang="en-US"/>
              </a:p>
            </p:txBody>
          </p:sp>
        </p:grpSp>
        <p:sp>
          <p:nvSpPr>
            <p:cNvPr id="35" name="Rectangle 572"/>
            <p:cNvSpPr>
              <a:spLocks noChangeArrowheads="1"/>
            </p:cNvSpPr>
            <p:nvPr/>
          </p:nvSpPr>
          <p:spPr bwMode="auto">
            <a:xfrm>
              <a:off x="3969279" y="3919538"/>
              <a:ext cx="181140" cy="107722"/>
            </a:xfrm>
            <a:prstGeom prst="rect">
              <a:avLst/>
            </a:prstGeom>
            <a:noFill/>
            <a:ln w="9525">
              <a:noFill/>
              <a:miter lim="800000"/>
              <a:headEnd/>
              <a:tailEnd/>
            </a:ln>
          </p:spPr>
          <p:txBody>
            <a:bodyPr wrap="none" lIns="0" tIns="0" rIns="0" bIns="0">
              <a:spAutoFit/>
            </a:bodyPr>
            <a:lstStyle/>
            <a:p>
              <a:pPr>
                <a:spcBef>
                  <a:spcPct val="50000"/>
                </a:spcBef>
              </a:pPr>
              <a:r>
                <a:rPr lang="en-US" sz="700">
                  <a:solidFill>
                    <a:srgbClr val="000000"/>
                  </a:solidFill>
                  <a:latin typeface="Verdana" pitchFamily="34" charset="0"/>
                </a:rPr>
                <a:t>Log</a:t>
              </a:r>
              <a:endParaRPr lang="en-US" sz="1800">
                <a:latin typeface="Arial" charset="0"/>
              </a:endParaRPr>
            </a:p>
          </p:txBody>
        </p:sp>
        <p:grpSp>
          <p:nvGrpSpPr>
            <p:cNvPr id="36" name="Group 573"/>
            <p:cNvGrpSpPr>
              <a:grpSpLocks/>
            </p:cNvGrpSpPr>
            <p:nvPr/>
          </p:nvGrpSpPr>
          <p:grpSpPr bwMode="auto">
            <a:xfrm>
              <a:off x="4141259" y="3678238"/>
              <a:ext cx="952765" cy="120650"/>
              <a:chOff x="5382" y="5862"/>
              <a:chExt cx="894" cy="135"/>
            </a:xfrm>
          </p:grpSpPr>
          <p:sp>
            <p:nvSpPr>
              <p:cNvPr id="37" name="Freeform 574"/>
              <p:cNvSpPr>
                <a:spLocks/>
              </p:cNvSpPr>
              <p:nvPr/>
            </p:nvSpPr>
            <p:spPr bwMode="auto">
              <a:xfrm>
                <a:off x="5462" y="5862"/>
                <a:ext cx="814" cy="82"/>
              </a:xfrm>
              <a:custGeom>
                <a:avLst/>
                <a:gdLst/>
                <a:ahLst/>
                <a:cxnLst>
                  <a:cxn ang="0">
                    <a:pos x="814" y="0"/>
                  </a:cxn>
                  <a:cxn ang="0">
                    <a:pos x="690" y="2"/>
                  </a:cxn>
                  <a:cxn ang="0">
                    <a:pos x="567" y="6"/>
                  </a:cxn>
                  <a:cxn ang="0">
                    <a:pos x="508" y="9"/>
                  </a:cxn>
                  <a:cxn ang="0">
                    <a:pos x="451" y="14"/>
                  </a:cxn>
                  <a:cxn ang="0">
                    <a:pos x="393" y="19"/>
                  </a:cxn>
                  <a:cxn ang="0">
                    <a:pos x="339" y="23"/>
                  </a:cxn>
                  <a:cxn ang="0">
                    <a:pos x="286" y="29"/>
                  </a:cxn>
                  <a:cxn ang="0">
                    <a:pos x="236" y="36"/>
                  </a:cxn>
                  <a:cxn ang="0">
                    <a:pos x="188" y="42"/>
                  </a:cxn>
                  <a:cxn ang="0">
                    <a:pos x="143" y="50"/>
                  </a:cxn>
                  <a:cxn ang="0">
                    <a:pos x="103" y="57"/>
                  </a:cxn>
                  <a:cxn ang="0">
                    <a:pos x="64" y="65"/>
                  </a:cxn>
                  <a:cxn ang="0">
                    <a:pos x="30" y="73"/>
                  </a:cxn>
                  <a:cxn ang="0">
                    <a:pos x="0" y="82"/>
                  </a:cxn>
                </a:cxnLst>
                <a:rect l="0" t="0" r="r" b="b"/>
                <a:pathLst>
                  <a:path w="814" h="82">
                    <a:moveTo>
                      <a:pt x="814" y="0"/>
                    </a:moveTo>
                    <a:lnTo>
                      <a:pt x="690" y="2"/>
                    </a:lnTo>
                    <a:lnTo>
                      <a:pt x="567" y="6"/>
                    </a:lnTo>
                    <a:lnTo>
                      <a:pt x="508" y="9"/>
                    </a:lnTo>
                    <a:lnTo>
                      <a:pt x="451" y="14"/>
                    </a:lnTo>
                    <a:lnTo>
                      <a:pt x="393" y="19"/>
                    </a:lnTo>
                    <a:lnTo>
                      <a:pt x="339" y="23"/>
                    </a:lnTo>
                    <a:lnTo>
                      <a:pt x="286" y="29"/>
                    </a:lnTo>
                    <a:lnTo>
                      <a:pt x="236" y="36"/>
                    </a:lnTo>
                    <a:lnTo>
                      <a:pt x="188" y="42"/>
                    </a:lnTo>
                    <a:lnTo>
                      <a:pt x="143" y="50"/>
                    </a:lnTo>
                    <a:lnTo>
                      <a:pt x="103" y="57"/>
                    </a:lnTo>
                    <a:lnTo>
                      <a:pt x="64" y="65"/>
                    </a:lnTo>
                    <a:lnTo>
                      <a:pt x="30" y="73"/>
                    </a:lnTo>
                    <a:lnTo>
                      <a:pt x="0" y="82"/>
                    </a:lnTo>
                  </a:path>
                </a:pathLst>
              </a:custGeom>
              <a:noFill/>
              <a:ln w="5715">
                <a:solidFill>
                  <a:srgbClr val="000000"/>
                </a:solidFill>
                <a:prstDash val="solid"/>
                <a:round/>
                <a:headEnd/>
                <a:tailEnd/>
              </a:ln>
            </p:spPr>
            <p:txBody>
              <a:bodyPr/>
              <a:lstStyle/>
              <a:p>
                <a:endParaRPr lang="en-US"/>
              </a:p>
            </p:txBody>
          </p:sp>
          <p:sp>
            <p:nvSpPr>
              <p:cNvPr id="38" name="Freeform 575"/>
              <p:cNvSpPr>
                <a:spLocks/>
              </p:cNvSpPr>
              <p:nvPr/>
            </p:nvSpPr>
            <p:spPr bwMode="auto">
              <a:xfrm>
                <a:off x="5382" y="5904"/>
                <a:ext cx="110" cy="93"/>
              </a:xfrm>
              <a:custGeom>
                <a:avLst/>
                <a:gdLst/>
                <a:ahLst/>
                <a:cxnLst>
                  <a:cxn ang="0">
                    <a:pos x="57" y="0"/>
                  </a:cxn>
                  <a:cxn ang="0">
                    <a:pos x="0" y="93"/>
                  </a:cxn>
                  <a:cxn ang="0">
                    <a:pos x="110" y="82"/>
                  </a:cxn>
                  <a:cxn ang="0">
                    <a:pos x="57" y="0"/>
                  </a:cxn>
                </a:cxnLst>
                <a:rect l="0" t="0" r="r" b="b"/>
                <a:pathLst>
                  <a:path w="110" h="93">
                    <a:moveTo>
                      <a:pt x="57" y="0"/>
                    </a:moveTo>
                    <a:lnTo>
                      <a:pt x="0" y="93"/>
                    </a:lnTo>
                    <a:lnTo>
                      <a:pt x="110" y="82"/>
                    </a:lnTo>
                    <a:lnTo>
                      <a:pt x="57" y="0"/>
                    </a:lnTo>
                    <a:close/>
                  </a:path>
                </a:pathLst>
              </a:custGeom>
              <a:solidFill>
                <a:srgbClr val="000000"/>
              </a:solidFill>
              <a:ln w="9525">
                <a:noFill/>
                <a:round/>
                <a:headEnd/>
                <a:tailEnd/>
              </a:ln>
            </p:spPr>
            <p:txBody>
              <a:bodyPr/>
              <a:lstStyle/>
              <a:p>
                <a:endParaRPr lang="en-US"/>
              </a:p>
            </p:txBody>
          </p:sp>
        </p:grpSp>
        <p:sp>
          <p:nvSpPr>
            <p:cNvPr id="39" name="Rectangle 576"/>
            <p:cNvSpPr>
              <a:spLocks noChangeArrowheads="1"/>
            </p:cNvSpPr>
            <p:nvPr/>
          </p:nvSpPr>
          <p:spPr bwMode="auto">
            <a:xfrm>
              <a:off x="1800622" y="2105026"/>
              <a:ext cx="1890051" cy="504825"/>
            </a:xfrm>
            <a:prstGeom prst="rect">
              <a:avLst/>
            </a:prstGeom>
            <a:solidFill>
              <a:srgbClr val="919191"/>
            </a:solidFill>
            <a:ln w="9525">
              <a:noFill/>
              <a:miter lim="800000"/>
              <a:headEnd/>
              <a:tailEnd/>
            </a:ln>
          </p:spPr>
          <p:txBody>
            <a:bodyPr/>
            <a:lstStyle/>
            <a:p>
              <a:endParaRPr lang="en-US"/>
            </a:p>
          </p:txBody>
        </p:sp>
        <p:sp>
          <p:nvSpPr>
            <p:cNvPr id="40" name="Rectangle 577"/>
            <p:cNvSpPr>
              <a:spLocks noChangeArrowheads="1"/>
            </p:cNvSpPr>
            <p:nvPr/>
          </p:nvSpPr>
          <p:spPr bwMode="auto">
            <a:xfrm>
              <a:off x="1774825" y="2082801"/>
              <a:ext cx="1890052" cy="504825"/>
            </a:xfrm>
            <a:prstGeom prst="rect">
              <a:avLst/>
            </a:prstGeom>
            <a:solidFill>
              <a:srgbClr val="CCFFCC"/>
            </a:solidFill>
            <a:ln w="9525">
              <a:noFill/>
              <a:miter lim="800000"/>
              <a:headEnd/>
              <a:tailEnd/>
            </a:ln>
          </p:spPr>
          <p:txBody>
            <a:bodyPr/>
            <a:lstStyle/>
            <a:p>
              <a:endParaRPr lang="en-US"/>
            </a:p>
          </p:txBody>
        </p:sp>
        <p:sp>
          <p:nvSpPr>
            <p:cNvPr id="41" name="Rectangle 578"/>
            <p:cNvSpPr>
              <a:spLocks noChangeArrowheads="1"/>
            </p:cNvSpPr>
            <p:nvPr/>
          </p:nvSpPr>
          <p:spPr bwMode="auto">
            <a:xfrm>
              <a:off x="1809221" y="2286000"/>
              <a:ext cx="335360" cy="268288"/>
            </a:xfrm>
            <a:prstGeom prst="rect">
              <a:avLst/>
            </a:prstGeom>
            <a:solidFill>
              <a:srgbClr val="FFFFFF"/>
            </a:solidFill>
            <a:ln w="5715">
              <a:solidFill>
                <a:srgbClr val="000000"/>
              </a:solidFill>
              <a:miter lim="800000"/>
              <a:headEnd/>
              <a:tailEnd/>
            </a:ln>
          </p:spPr>
          <p:txBody>
            <a:bodyPr/>
            <a:lstStyle/>
            <a:p>
              <a:endParaRPr lang="en-US"/>
            </a:p>
          </p:txBody>
        </p:sp>
        <p:sp>
          <p:nvSpPr>
            <p:cNvPr id="42" name="Rectangle 579"/>
            <p:cNvSpPr>
              <a:spLocks noChangeArrowheads="1"/>
            </p:cNvSpPr>
            <p:nvPr/>
          </p:nvSpPr>
          <p:spPr bwMode="auto">
            <a:xfrm>
              <a:off x="1998398" y="2060575"/>
              <a:ext cx="1573610" cy="242888"/>
            </a:xfrm>
            <a:prstGeom prst="rect">
              <a:avLst/>
            </a:prstGeom>
            <a:noFill/>
            <a:ln w="9525">
              <a:noFill/>
              <a:miter lim="800000"/>
              <a:headEnd/>
              <a:tailEnd/>
            </a:ln>
          </p:spPr>
          <p:txBody>
            <a:bodyPr/>
            <a:lstStyle/>
            <a:p>
              <a:endParaRPr lang="en-US"/>
            </a:p>
          </p:txBody>
        </p:sp>
        <p:sp>
          <p:nvSpPr>
            <p:cNvPr id="43" name="Rectangle 580"/>
            <p:cNvSpPr>
              <a:spLocks noChangeArrowheads="1"/>
            </p:cNvSpPr>
            <p:nvPr/>
          </p:nvSpPr>
          <p:spPr bwMode="auto">
            <a:xfrm>
              <a:off x="2092988" y="2098676"/>
              <a:ext cx="777457" cy="107722"/>
            </a:xfrm>
            <a:prstGeom prst="rect">
              <a:avLst/>
            </a:prstGeom>
            <a:noFill/>
            <a:ln w="9525">
              <a:noFill/>
              <a:miter lim="800000"/>
              <a:headEnd/>
              <a:tailEnd/>
            </a:ln>
          </p:spPr>
          <p:txBody>
            <a:bodyPr wrap="none" lIns="0" tIns="0" rIns="0" bIns="0">
              <a:spAutoFit/>
            </a:bodyPr>
            <a:lstStyle/>
            <a:p>
              <a:pPr>
                <a:spcBef>
                  <a:spcPct val="50000"/>
                </a:spcBef>
              </a:pPr>
              <a:r>
                <a:rPr lang="en-US" sz="700" b="1">
                  <a:solidFill>
                    <a:srgbClr val="000000"/>
                  </a:solidFill>
                  <a:latin typeface="Verdana" pitchFamily="34" charset="0"/>
                </a:rPr>
                <a:t>Load Generator</a:t>
              </a:r>
              <a:endParaRPr lang="en-US" sz="1800">
                <a:latin typeface="Arial" charset="0"/>
              </a:endParaRPr>
            </a:p>
          </p:txBody>
        </p:sp>
        <p:grpSp>
          <p:nvGrpSpPr>
            <p:cNvPr id="44" name="Group 581"/>
            <p:cNvGrpSpPr>
              <a:grpSpLocks/>
            </p:cNvGrpSpPr>
            <p:nvPr/>
          </p:nvGrpSpPr>
          <p:grpSpPr bwMode="auto">
            <a:xfrm>
              <a:off x="1891771" y="2317750"/>
              <a:ext cx="158221" cy="198438"/>
              <a:chOff x="3270" y="4358"/>
              <a:chExt cx="149" cy="219"/>
            </a:xfrm>
          </p:grpSpPr>
          <p:sp>
            <p:nvSpPr>
              <p:cNvPr id="45" name="Freeform 582"/>
              <p:cNvSpPr>
                <a:spLocks/>
              </p:cNvSpPr>
              <p:nvPr/>
            </p:nvSpPr>
            <p:spPr bwMode="auto">
              <a:xfrm>
                <a:off x="3270" y="4358"/>
                <a:ext cx="149" cy="219"/>
              </a:xfrm>
              <a:custGeom>
                <a:avLst/>
                <a:gdLst/>
                <a:ahLst/>
                <a:cxnLst>
                  <a:cxn ang="0">
                    <a:pos x="0" y="0"/>
                  </a:cxn>
                  <a:cxn ang="0">
                    <a:pos x="30" y="1"/>
                  </a:cxn>
                  <a:cxn ang="0">
                    <a:pos x="58" y="6"/>
                  </a:cxn>
                  <a:cxn ang="0">
                    <a:pos x="84" y="14"/>
                  </a:cxn>
                  <a:cxn ang="0">
                    <a:pos x="106" y="23"/>
                  </a:cxn>
                  <a:cxn ang="0">
                    <a:pos x="124" y="34"/>
                  </a:cxn>
                  <a:cxn ang="0">
                    <a:pos x="137" y="48"/>
                  </a:cxn>
                  <a:cxn ang="0">
                    <a:pos x="146" y="62"/>
                  </a:cxn>
                  <a:cxn ang="0">
                    <a:pos x="149" y="70"/>
                  </a:cxn>
                  <a:cxn ang="0">
                    <a:pos x="149" y="77"/>
                  </a:cxn>
                  <a:cxn ang="0">
                    <a:pos x="149" y="122"/>
                  </a:cxn>
                  <a:cxn ang="0">
                    <a:pos x="148" y="135"/>
                  </a:cxn>
                  <a:cxn ang="0">
                    <a:pos x="142" y="147"/>
                  </a:cxn>
                  <a:cxn ang="0">
                    <a:pos x="134" y="158"/>
                  </a:cxn>
                  <a:cxn ang="0">
                    <a:pos x="121" y="169"/>
                  </a:cxn>
                  <a:cxn ang="0">
                    <a:pos x="107" y="178"/>
                  </a:cxn>
                  <a:cxn ang="0">
                    <a:pos x="90" y="186"/>
                  </a:cxn>
                  <a:cxn ang="0">
                    <a:pos x="72" y="192"/>
                  </a:cxn>
                  <a:cxn ang="0">
                    <a:pos x="50" y="197"/>
                  </a:cxn>
                  <a:cxn ang="0">
                    <a:pos x="50" y="219"/>
                  </a:cxn>
                  <a:cxn ang="0">
                    <a:pos x="0" y="178"/>
                  </a:cxn>
                  <a:cxn ang="0">
                    <a:pos x="50" y="130"/>
                  </a:cxn>
                  <a:cxn ang="0">
                    <a:pos x="50" y="152"/>
                  </a:cxn>
                  <a:cxn ang="0">
                    <a:pos x="81" y="144"/>
                  </a:cxn>
                  <a:cxn ang="0">
                    <a:pos x="109" y="132"/>
                  </a:cxn>
                  <a:cxn ang="0">
                    <a:pos x="120" y="125"/>
                  </a:cxn>
                  <a:cxn ang="0">
                    <a:pos x="129" y="118"/>
                  </a:cxn>
                  <a:cxn ang="0">
                    <a:pos x="137" y="110"/>
                  </a:cxn>
                  <a:cxn ang="0">
                    <a:pos x="143" y="101"/>
                  </a:cxn>
                  <a:cxn ang="0">
                    <a:pos x="143" y="101"/>
                  </a:cxn>
                  <a:cxn ang="0">
                    <a:pos x="134" y="88"/>
                  </a:cxn>
                  <a:cxn ang="0">
                    <a:pos x="123" y="77"/>
                  </a:cxn>
                  <a:cxn ang="0">
                    <a:pos x="107" y="68"/>
                  </a:cxn>
                  <a:cxn ang="0">
                    <a:pos x="89" y="60"/>
                  </a:cxn>
                  <a:cxn ang="0">
                    <a:pos x="69" y="54"/>
                  </a:cxn>
                  <a:cxn ang="0">
                    <a:pos x="47" y="49"/>
                  </a:cxn>
                  <a:cxn ang="0">
                    <a:pos x="25" y="46"/>
                  </a:cxn>
                  <a:cxn ang="0">
                    <a:pos x="0" y="45"/>
                  </a:cxn>
                  <a:cxn ang="0">
                    <a:pos x="0" y="0"/>
                  </a:cxn>
                </a:cxnLst>
                <a:rect l="0" t="0" r="r" b="b"/>
                <a:pathLst>
                  <a:path w="149" h="219">
                    <a:moveTo>
                      <a:pt x="0" y="0"/>
                    </a:moveTo>
                    <a:lnTo>
                      <a:pt x="30" y="1"/>
                    </a:lnTo>
                    <a:lnTo>
                      <a:pt x="58" y="6"/>
                    </a:lnTo>
                    <a:lnTo>
                      <a:pt x="84" y="14"/>
                    </a:lnTo>
                    <a:lnTo>
                      <a:pt x="106" y="23"/>
                    </a:lnTo>
                    <a:lnTo>
                      <a:pt x="124" y="34"/>
                    </a:lnTo>
                    <a:lnTo>
                      <a:pt x="137" y="48"/>
                    </a:lnTo>
                    <a:lnTo>
                      <a:pt x="146" y="62"/>
                    </a:lnTo>
                    <a:lnTo>
                      <a:pt x="149" y="70"/>
                    </a:lnTo>
                    <a:lnTo>
                      <a:pt x="149" y="77"/>
                    </a:lnTo>
                    <a:lnTo>
                      <a:pt x="149" y="122"/>
                    </a:lnTo>
                    <a:lnTo>
                      <a:pt x="148" y="135"/>
                    </a:lnTo>
                    <a:lnTo>
                      <a:pt x="142" y="147"/>
                    </a:lnTo>
                    <a:lnTo>
                      <a:pt x="134" y="158"/>
                    </a:lnTo>
                    <a:lnTo>
                      <a:pt x="121" y="169"/>
                    </a:lnTo>
                    <a:lnTo>
                      <a:pt x="107" y="178"/>
                    </a:lnTo>
                    <a:lnTo>
                      <a:pt x="90" y="186"/>
                    </a:lnTo>
                    <a:lnTo>
                      <a:pt x="72" y="192"/>
                    </a:lnTo>
                    <a:lnTo>
                      <a:pt x="50" y="197"/>
                    </a:lnTo>
                    <a:lnTo>
                      <a:pt x="50" y="219"/>
                    </a:lnTo>
                    <a:lnTo>
                      <a:pt x="0" y="178"/>
                    </a:lnTo>
                    <a:lnTo>
                      <a:pt x="50" y="130"/>
                    </a:lnTo>
                    <a:lnTo>
                      <a:pt x="50" y="152"/>
                    </a:lnTo>
                    <a:lnTo>
                      <a:pt x="81" y="144"/>
                    </a:lnTo>
                    <a:lnTo>
                      <a:pt x="109" y="132"/>
                    </a:lnTo>
                    <a:lnTo>
                      <a:pt x="120" y="125"/>
                    </a:lnTo>
                    <a:lnTo>
                      <a:pt x="129" y="118"/>
                    </a:lnTo>
                    <a:lnTo>
                      <a:pt x="137" y="110"/>
                    </a:lnTo>
                    <a:lnTo>
                      <a:pt x="143" y="101"/>
                    </a:lnTo>
                    <a:lnTo>
                      <a:pt x="143" y="101"/>
                    </a:lnTo>
                    <a:lnTo>
                      <a:pt x="134" y="88"/>
                    </a:lnTo>
                    <a:lnTo>
                      <a:pt x="123" y="77"/>
                    </a:lnTo>
                    <a:lnTo>
                      <a:pt x="107" y="68"/>
                    </a:lnTo>
                    <a:lnTo>
                      <a:pt x="89" y="60"/>
                    </a:lnTo>
                    <a:lnTo>
                      <a:pt x="69" y="54"/>
                    </a:lnTo>
                    <a:lnTo>
                      <a:pt x="47" y="49"/>
                    </a:lnTo>
                    <a:lnTo>
                      <a:pt x="25" y="46"/>
                    </a:lnTo>
                    <a:lnTo>
                      <a:pt x="0" y="45"/>
                    </a:lnTo>
                    <a:lnTo>
                      <a:pt x="0" y="0"/>
                    </a:lnTo>
                    <a:close/>
                  </a:path>
                </a:pathLst>
              </a:custGeom>
              <a:solidFill>
                <a:srgbClr val="99CCFF"/>
              </a:solidFill>
              <a:ln w="9525">
                <a:noFill/>
                <a:round/>
                <a:headEnd/>
                <a:tailEnd/>
              </a:ln>
            </p:spPr>
            <p:txBody>
              <a:bodyPr/>
              <a:lstStyle/>
              <a:p>
                <a:endParaRPr lang="en-US"/>
              </a:p>
            </p:txBody>
          </p:sp>
          <p:sp>
            <p:nvSpPr>
              <p:cNvPr id="46" name="Freeform 583"/>
              <p:cNvSpPr>
                <a:spLocks/>
              </p:cNvSpPr>
              <p:nvPr/>
            </p:nvSpPr>
            <p:spPr bwMode="auto">
              <a:xfrm>
                <a:off x="3270" y="4358"/>
                <a:ext cx="149" cy="122"/>
              </a:xfrm>
              <a:custGeom>
                <a:avLst/>
                <a:gdLst/>
                <a:ahLst/>
                <a:cxnLst>
                  <a:cxn ang="0">
                    <a:pos x="0" y="0"/>
                  </a:cxn>
                  <a:cxn ang="0">
                    <a:pos x="30" y="1"/>
                  </a:cxn>
                  <a:cxn ang="0">
                    <a:pos x="58" y="6"/>
                  </a:cxn>
                  <a:cxn ang="0">
                    <a:pos x="84" y="14"/>
                  </a:cxn>
                  <a:cxn ang="0">
                    <a:pos x="106" y="23"/>
                  </a:cxn>
                  <a:cxn ang="0">
                    <a:pos x="124" y="34"/>
                  </a:cxn>
                  <a:cxn ang="0">
                    <a:pos x="137" y="48"/>
                  </a:cxn>
                  <a:cxn ang="0">
                    <a:pos x="146" y="62"/>
                  </a:cxn>
                  <a:cxn ang="0">
                    <a:pos x="149" y="70"/>
                  </a:cxn>
                  <a:cxn ang="0">
                    <a:pos x="149" y="77"/>
                  </a:cxn>
                  <a:cxn ang="0">
                    <a:pos x="149" y="122"/>
                  </a:cxn>
                  <a:cxn ang="0">
                    <a:pos x="149" y="115"/>
                  </a:cxn>
                  <a:cxn ang="0">
                    <a:pos x="146" y="107"/>
                  </a:cxn>
                  <a:cxn ang="0">
                    <a:pos x="137" y="91"/>
                  </a:cxn>
                  <a:cxn ang="0">
                    <a:pos x="124" y="79"/>
                  </a:cxn>
                  <a:cxn ang="0">
                    <a:pos x="106" y="68"/>
                  </a:cxn>
                  <a:cxn ang="0">
                    <a:pos x="84" y="57"/>
                  </a:cxn>
                  <a:cxn ang="0">
                    <a:pos x="58" y="51"/>
                  </a:cxn>
                  <a:cxn ang="0">
                    <a:pos x="30" y="46"/>
                  </a:cxn>
                  <a:cxn ang="0">
                    <a:pos x="0" y="45"/>
                  </a:cxn>
                  <a:cxn ang="0">
                    <a:pos x="0" y="0"/>
                  </a:cxn>
                </a:cxnLst>
                <a:rect l="0" t="0" r="r" b="b"/>
                <a:pathLst>
                  <a:path w="149" h="122">
                    <a:moveTo>
                      <a:pt x="0" y="0"/>
                    </a:moveTo>
                    <a:lnTo>
                      <a:pt x="30" y="1"/>
                    </a:lnTo>
                    <a:lnTo>
                      <a:pt x="58" y="6"/>
                    </a:lnTo>
                    <a:lnTo>
                      <a:pt x="84" y="14"/>
                    </a:lnTo>
                    <a:lnTo>
                      <a:pt x="106" y="23"/>
                    </a:lnTo>
                    <a:lnTo>
                      <a:pt x="124" y="34"/>
                    </a:lnTo>
                    <a:lnTo>
                      <a:pt x="137" y="48"/>
                    </a:lnTo>
                    <a:lnTo>
                      <a:pt x="146" y="62"/>
                    </a:lnTo>
                    <a:lnTo>
                      <a:pt x="149" y="70"/>
                    </a:lnTo>
                    <a:lnTo>
                      <a:pt x="149" y="77"/>
                    </a:lnTo>
                    <a:lnTo>
                      <a:pt x="149" y="122"/>
                    </a:lnTo>
                    <a:lnTo>
                      <a:pt x="149" y="115"/>
                    </a:lnTo>
                    <a:lnTo>
                      <a:pt x="146" y="107"/>
                    </a:lnTo>
                    <a:lnTo>
                      <a:pt x="137" y="91"/>
                    </a:lnTo>
                    <a:lnTo>
                      <a:pt x="124" y="79"/>
                    </a:lnTo>
                    <a:lnTo>
                      <a:pt x="106" y="68"/>
                    </a:lnTo>
                    <a:lnTo>
                      <a:pt x="84" y="57"/>
                    </a:lnTo>
                    <a:lnTo>
                      <a:pt x="58" y="51"/>
                    </a:lnTo>
                    <a:lnTo>
                      <a:pt x="30" y="46"/>
                    </a:lnTo>
                    <a:lnTo>
                      <a:pt x="0" y="45"/>
                    </a:lnTo>
                    <a:lnTo>
                      <a:pt x="0" y="0"/>
                    </a:lnTo>
                    <a:close/>
                  </a:path>
                </a:pathLst>
              </a:custGeom>
              <a:solidFill>
                <a:srgbClr val="7BA4CD"/>
              </a:solidFill>
              <a:ln w="9525">
                <a:noFill/>
                <a:round/>
                <a:headEnd/>
                <a:tailEnd/>
              </a:ln>
            </p:spPr>
            <p:txBody>
              <a:bodyPr/>
              <a:lstStyle/>
              <a:p>
                <a:endParaRPr lang="en-US"/>
              </a:p>
            </p:txBody>
          </p:sp>
          <p:sp>
            <p:nvSpPr>
              <p:cNvPr id="47" name="Freeform 584"/>
              <p:cNvSpPr>
                <a:spLocks/>
              </p:cNvSpPr>
              <p:nvPr/>
            </p:nvSpPr>
            <p:spPr bwMode="auto">
              <a:xfrm>
                <a:off x="3270" y="4358"/>
                <a:ext cx="149" cy="219"/>
              </a:xfrm>
              <a:custGeom>
                <a:avLst/>
                <a:gdLst/>
                <a:ahLst/>
                <a:cxnLst>
                  <a:cxn ang="0">
                    <a:pos x="0" y="0"/>
                  </a:cxn>
                  <a:cxn ang="0">
                    <a:pos x="30" y="1"/>
                  </a:cxn>
                  <a:cxn ang="0">
                    <a:pos x="58" y="6"/>
                  </a:cxn>
                  <a:cxn ang="0">
                    <a:pos x="84" y="14"/>
                  </a:cxn>
                  <a:cxn ang="0">
                    <a:pos x="106" y="23"/>
                  </a:cxn>
                  <a:cxn ang="0">
                    <a:pos x="124" y="34"/>
                  </a:cxn>
                  <a:cxn ang="0">
                    <a:pos x="137" y="48"/>
                  </a:cxn>
                  <a:cxn ang="0">
                    <a:pos x="146" y="62"/>
                  </a:cxn>
                  <a:cxn ang="0">
                    <a:pos x="149" y="70"/>
                  </a:cxn>
                  <a:cxn ang="0">
                    <a:pos x="149" y="77"/>
                  </a:cxn>
                  <a:cxn ang="0">
                    <a:pos x="149" y="122"/>
                  </a:cxn>
                  <a:cxn ang="0">
                    <a:pos x="148" y="135"/>
                  </a:cxn>
                  <a:cxn ang="0">
                    <a:pos x="142" y="147"/>
                  </a:cxn>
                  <a:cxn ang="0">
                    <a:pos x="134" y="158"/>
                  </a:cxn>
                  <a:cxn ang="0">
                    <a:pos x="121" y="169"/>
                  </a:cxn>
                  <a:cxn ang="0">
                    <a:pos x="107" y="178"/>
                  </a:cxn>
                  <a:cxn ang="0">
                    <a:pos x="90" y="186"/>
                  </a:cxn>
                  <a:cxn ang="0">
                    <a:pos x="72" y="192"/>
                  </a:cxn>
                  <a:cxn ang="0">
                    <a:pos x="50" y="197"/>
                  </a:cxn>
                  <a:cxn ang="0">
                    <a:pos x="50" y="219"/>
                  </a:cxn>
                  <a:cxn ang="0">
                    <a:pos x="0" y="178"/>
                  </a:cxn>
                  <a:cxn ang="0">
                    <a:pos x="50" y="130"/>
                  </a:cxn>
                  <a:cxn ang="0">
                    <a:pos x="50" y="152"/>
                  </a:cxn>
                  <a:cxn ang="0">
                    <a:pos x="81" y="144"/>
                  </a:cxn>
                  <a:cxn ang="0">
                    <a:pos x="109" y="132"/>
                  </a:cxn>
                  <a:cxn ang="0">
                    <a:pos x="120" y="125"/>
                  </a:cxn>
                  <a:cxn ang="0">
                    <a:pos x="129" y="118"/>
                  </a:cxn>
                  <a:cxn ang="0">
                    <a:pos x="137" y="110"/>
                  </a:cxn>
                  <a:cxn ang="0">
                    <a:pos x="143" y="101"/>
                  </a:cxn>
                  <a:cxn ang="0">
                    <a:pos x="143" y="101"/>
                  </a:cxn>
                  <a:cxn ang="0">
                    <a:pos x="134" y="88"/>
                  </a:cxn>
                  <a:cxn ang="0">
                    <a:pos x="123" y="77"/>
                  </a:cxn>
                  <a:cxn ang="0">
                    <a:pos x="107" y="68"/>
                  </a:cxn>
                  <a:cxn ang="0">
                    <a:pos x="89" y="60"/>
                  </a:cxn>
                  <a:cxn ang="0">
                    <a:pos x="69" y="54"/>
                  </a:cxn>
                  <a:cxn ang="0">
                    <a:pos x="47" y="49"/>
                  </a:cxn>
                  <a:cxn ang="0">
                    <a:pos x="25" y="46"/>
                  </a:cxn>
                  <a:cxn ang="0">
                    <a:pos x="0" y="45"/>
                  </a:cxn>
                  <a:cxn ang="0">
                    <a:pos x="0" y="0"/>
                  </a:cxn>
                </a:cxnLst>
                <a:rect l="0" t="0" r="r" b="b"/>
                <a:pathLst>
                  <a:path w="149" h="219">
                    <a:moveTo>
                      <a:pt x="0" y="0"/>
                    </a:moveTo>
                    <a:lnTo>
                      <a:pt x="30" y="1"/>
                    </a:lnTo>
                    <a:lnTo>
                      <a:pt x="58" y="6"/>
                    </a:lnTo>
                    <a:lnTo>
                      <a:pt x="84" y="14"/>
                    </a:lnTo>
                    <a:lnTo>
                      <a:pt x="106" y="23"/>
                    </a:lnTo>
                    <a:lnTo>
                      <a:pt x="124" y="34"/>
                    </a:lnTo>
                    <a:lnTo>
                      <a:pt x="137" y="48"/>
                    </a:lnTo>
                    <a:lnTo>
                      <a:pt x="146" y="62"/>
                    </a:lnTo>
                    <a:lnTo>
                      <a:pt x="149" y="70"/>
                    </a:lnTo>
                    <a:lnTo>
                      <a:pt x="149" y="77"/>
                    </a:lnTo>
                    <a:lnTo>
                      <a:pt x="149" y="122"/>
                    </a:lnTo>
                    <a:lnTo>
                      <a:pt x="148" y="135"/>
                    </a:lnTo>
                    <a:lnTo>
                      <a:pt x="142" y="147"/>
                    </a:lnTo>
                    <a:lnTo>
                      <a:pt x="134" y="158"/>
                    </a:lnTo>
                    <a:lnTo>
                      <a:pt x="121" y="169"/>
                    </a:lnTo>
                    <a:lnTo>
                      <a:pt x="107" y="178"/>
                    </a:lnTo>
                    <a:lnTo>
                      <a:pt x="90" y="186"/>
                    </a:lnTo>
                    <a:lnTo>
                      <a:pt x="72" y="192"/>
                    </a:lnTo>
                    <a:lnTo>
                      <a:pt x="50" y="197"/>
                    </a:lnTo>
                    <a:lnTo>
                      <a:pt x="50" y="219"/>
                    </a:lnTo>
                    <a:lnTo>
                      <a:pt x="0" y="178"/>
                    </a:lnTo>
                    <a:lnTo>
                      <a:pt x="50" y="130"/>
                    </a:lnTo>
                    <a:lnTo>
                      <a:pt x="50" y="152"/>
                    </a:lnTo>
                    <a:lnTo>
                      <a:pt x="81" y="144"/>
                    </a:lnTo>
                    <a:lnTo>
                      <a:pt x="109" y="132"/>
                    </a:lnTo>
                    <a:lnTo>
                      <a:pt x="120" y="125"/>
                    </a:lnTo>
                    <a:lnTo>
                      <a:pt x="129" y="118"/>
                    </a:lnTo>
                    <a:lnTo>
                      <a:pt x="137" y="110"/>
                    </a:lnTo>
                    <a:lnTo>
                      <a:pt x="143" y="101"/>
                    </a:lnTo>
                    <a:lnTo>
                      <a:pt x="143" y="101"/>
                    </a:lnTo>
                    <a:lnTo>
                      <a:pt x="134" y="88"/>
                    </a:lnTo>
                    <a:lnTo>
                      <a:pt x="123" y="77"/>
                    </a:lnTo>
                    <a:lnTo>
                      <a:pt x="107" y="68"/>
                    </a:lnTo>
                    <a:lnTo>
                      <a:pt x="89" y="60"/>
                    </a:lnTo>
                    <a:lnTo>
                      <a:pt x="69" y="54"/>
                    </a:lnTo>
                    <a:lnTo>
                      <a:pt x="47" y="49"/>
                    </a:lnTo>
                    <a:lnTo>
                      <a:pt x="25" y="46"/>
                    </a:lnTo>
                    <a:lnTo>
                      <a:pt x="0" y="45"/>
                    </a:lnTo>
                    <a:lnTo>
                      <a:pt x="0" y="0"/>
                    </a:lnTo>
                    <a:close/>
                  </a:path>
                </a:pathLst>
              </a:custGeom>
              <a:noFill/>
              <a:ln w="5715">
                <a:solidFill>
                  <a:srgbClr val="000000"/>
                </a:solidFill>
                <a:prstDash val="solid"/>
                <a:round/>
                <a:headEnd/>
                <a:tailEnd/>
              </a:ln>
            </p:spPr>
            <p:txBody>
              <a:bodyPr/>
              <a:lstStyle/>
              <a:p>
                <a:endParaRPr lang="en-US"/>
              </a:p>
            </p:txBody>
          </p:sp>
          <p:sp>
            <p:nvSpPr>
              <p:cNvPr id="48" name="Freeform 585"/>
              <p:cNvSpPr>
                <a:spLocks/>
              </p:cNvSpPr>
              <p:nvPr/>
            </p:nvSpPr>
            <p:spPr bwMode="auto">
              <a:xfrm>
                <a:off x="3413" y="4459"/>
                <a:ext cx="6" cy="21"/>
              </a:xfrm>
              <a:custGeom>
                <a:avLst/>
                <a:gdLst/>
                <a:ahLst/>
                <a:cxnLst>
                  <a:cxn ang="0">
                    <a:pos x="6" y="21"/>
                  </a:cxn>
                  <a:cxn ang="0">
                    <a:pos x="5" y="10"/>
                  </a:cxn>
                  <a:cxn ang="0">
                    <a:pos x="0" y="0"/>
                  </a:cxn>
                </a:cxnLst>
                <a:rect l="0" t="0" r="r" b="b"/>
                <a:pathLst>
                  <a:path w="6" h="21">
                    <a:moveTo>
                      <a:pt x="6" y="21"/>
                    </a:moveTo>
                    <a:lnTo>
                      <a:pt x="5" y="10"/>
                    </a:lnTo>
                    <a:lnTo>
                      <a:pt x="0" y="0"/>
                    </a:lnTo>
                  </a:path>
                </a:pathLst>
              </a:custGeom>
              <a:noFill/>
              <a:ln w="5715">
                <a:solidFill>
                  <a:srgbClr val="000000"/>
                </a:solidFill>
                <a:prstDash val="solid"/>
                <a:round/>
                <a:headEnd/>
                <a:tailEnd/>
              </a:ln>
            </p:spPr>
            <p:txBody>
              <a:bodyPr/>
              <a:lstStyle/>
              <a:p>
                <a:endParaRPr lang="en-US"/>
              </a:p>
            </p:txBody>
          </p:sp>
        </p:grpSp>
        <p:sp>
          <p:nvSpPr>
            <p:cNvPr id="49" name="Rectangle 586"/>
            <p:cNvSpPr>
              <a:spLocks noChangeArrowheads="1"/>
            </p:cNvSpPr>
            <p:nvPr/>
          </p:nvSpPr>
          <p:spPr bwMode="auto">
            <a:xfrm>
              <a:off x="2178977" y="2284414"/>
              <a:ext cx="337079" cy="268287"/>
            </a:xfrm>
            <a:prstGeom prst="rect">
              <a:avLst/>
            </a:prstGeom>
            <a:solidFill>
              <a:srgbClr val="FFFFFF"/>
            </a:solidFill>
            <a:ln w="5715">
              <a:solidFill>
                <a:srgbClr val="000000"/>
              </a:solidFill>
              <a:miter lim="800000"/>
              <a:headEnd/>
              <a:tailEnd/>
            </a:ln>
          </p:spPr>
          <p:txBody>
            <a:bodyPr/>
            <a:lstStyle/>
            <a:p>
              <a:endParaRPr lang="en-US"/>
            </a:p>
          </p:txBody>
        </p:sp>
        <p:grpSp>
          <p:nvGrpSpPr>
            <p:cNvPr id="50" name="Group 587"/>
            <p:cNvGrpSpPr>
              <a:grpSpLocks/>
            </p:cNvGrpSpPr>
            <p:nvPr/>
          </p:nvGrpSpPr>
          <p:grpSpPr bwMode="auto">
            <a:xfrm>
              <a:off x="2261527" y="2316164"/>
              <a:ext cx="159940" cy="198437"/>
              <a:chOff x="3618" y="4356"/>
              <a:chExt cx="149" cy="219"/>
            </a:xfrm>
          </p:grpSpPr>
          <p:sp>
            <p:nvSpPr>
              <p:cNvPr id="51" name="Freeform 588"/>
              <p:cNvSpPr>
                <a:spLocks/>
              </p:cNvSpPr>
              <p:nvPr/>
            </p:nvSpPr>
            <p:spPr bwMode="auto">
              <a:xfrm>
                <a:off x="3618" y="4356"/>
                <a:ext cx="149" cy="219"/>
              </a:xfrm>
              <a:custGeom>
                <a:avLst/>
                <a:gdLst/>
                <a:ahLst/>
                <a:cxnLst>
                  <a:cxn ang="0">
                    <a:pos x="0" y="0"/>
                  </a:cxn>
                  <a:cxn ang="0">
                    <a:pos x="30" y="2"/>
                  </a:cxn>
                  <a:cxn ang="0">
                    <a:pos x="57" y="6"/>
                  </a:cxn>
                  <a:cxn ang="0">
                    <a:pos x="84" y="14"/>
                  </a:cxn>
                  <a:cxn ang="0">
                    <a:pos x="106" y="23"/>
                  </a:cxn>
                  <a:cxn ang="0">
                    <a:pos x="124" y="34"/>
                  </a:cxn>
                  <a:cxn ang="0">
                    <a:pos x="137" y="48"/>
                  </a:cxn>
                  <a:cxn ang="0">
                    <a:pos x="146" y="62"/>
                  </a:cxn>
                  <a:cxn ang="0">
                    <a:pos x="149" y="70"/>
                  </a:cxn>
                  <a:cxn ang="0">
                    <a:pos x="149" y="78"/>
                  </a:cxn>
                  <a:cxn ang="0">
                    <a:pos x="149" y="123"/>
                  </a:cxn>
                  <a:cxn ang="0">
                    <a:pos x="148" y="135"/>
                  </a:cxn>
                  <a:cxn ang="0">
                    <a:pos x="141" y="148"/>
                  </a:cxn>
                  <a:cxn ang="0">
                    <a:pos x="134" y="159"/>
                  </a:cxn>
                  <a:cxn ang="0">
                    <a:pos x="121" y="169"/>
                  </a:cxn>
                  <a:cxn ang="0">
                    <a:pos x="107" y="179"/>
                  </a:cxn>
                  <a:cxn ang="0">
                    <a:pos x="90" y="186"/>
                  </a:cxn>
                  <a:cxn ang="0">
                    <a:pos x="71" y="193"/>
                  </a:cxn>
                  <a:cxn ang="0">
                    <a:pos x="50" y="197"/>
                  </a:cxn>
                  <a:cxn ang="0">
                    <a:pos x="50" y="219"/>
                  </a:cxn>
                  <a:cxn ang="0">
                    <a:pos x="0" y="179"/>
                  </a:cxn>
                  <a:cxn ang="0">
                    <a:pos x="50" y="131"/>
                  </a:cxn>
                  <a:cxn ang="0">
                    <a:pos x="50" y="152"/>
                  </a:cxn>
                  <a:cxn ang="0">
                    <a:pos x="81" y="145"/>
                  </a:cxn>
                  <a:cxn ang="0">
                    <a:pos x="109" y="132"/>
                  </a:cxn>
                  <a:cxn ang="0">
                    <a:pos x="120" y="126"/>
                  </a:cxn>
                  <a:cxn ang="0">
                    <a:pos x="129" y="118"/>
                  </a:cxn>
                  <a:cxn ang="0">
                    <a:pos x="137" y="110"/>
                  </a:cxn>
                  <a:cxn ang="0">
                    <a:pos x="143" y="101"/>
                  </a:cxn>
                  <a:cxn ang="0">
                    <a:pos x="143" y="101"/>
                  </a:cxn>
                  <a:cxn ang="0">
                    <a:pos x="134" y="89"/>
                  </a:cxn>
                  <a:cxn ang="0">
                    <a:pos x="123" y="78"/>
                  </a:cxn>
                  <a:cxn ang="0">
                    <a:pos x="107" y="68"/>
                  </a:cxn>
                  <a:cxn ang="0">
                    <a:pos x="89" y="61"/>
                  </a:cxn>
                  <a:cxn ang="0">
                    <a:pos x="68" y="55"/>
                  </a:cxn>
                  <a:cxn ang="0">
                    <a:pos x="47" y="50"/>
                  </a:cxn>
                  <a:cxn ang="0">
                    <a:pos x="25" y="47"/>
                  </a:cxn>
                  <a:cxn ang="0">
                    <a:pos x="0" y="45"/>
                  </a:cxn>
                  <a:cxn ang="0">
                    <a:pos x="0" y="0"/>
                  </a:cxn>
                </a:cxnLst>
                <a:rect l="0" t="0" r="r" b="b"/>
                <a:pathLst>
                  <a:path w="149" h="219">
                    <a:moveTo>
                      <a:pt x="0" y="0"/>
                    </a:moveTo>
                    <a:lnTo>
                      <a:pt x="30" y="2"/>
                    </a:lnTo>
                    <a:lnTo>
                      <a:pt x="57" y="6"/>
                    </a:lnTo>
                    <a:lnTo>
                      <a:pt x="84" y="14"/>
                    </a:lnTo>
                    <a:lnTo>
                      <a:pt x="106" y="23"/>
                    </a:lnTo>
                    <a:lnTo>
                      <a:pt x="124" y="34"/>
                    </a:lnTo>
                    <a:lnTo>
                      <a:pt x="137" y="48"/>
                    </a:lnTo>
                    <a:lnTo>
                      <a:pt x="146" y="62"/>
                    </a:lnTo>
                    <a:lnTo>
                      <a:pt x="149" y="70"/>
                    </a:lnTo>
                    <a:lnTo>
                      <a:pt x="149" y="78"/>
                    </a:lnTo>
                    <a:lnTo>
                      <a:pt x="149" y="123"/>
                    </a:lnTo>
                    <a:lnTo>
                      <a:pt x="148" y="135"/>
                    </a:lnTo>
                    <a:lnTo>
                      <a:pt x="141" y="148"/>
                    </a:lnTo>
                    <a:lnTo>
                      <a:pt x="134" y="159"/>
                    </a:lnTo>
                    <a:lnTo>
                      <a:pt x="121" y="169"/>
                    </a:lnTo>
                    <a:lnTo>
                      <a:pt x="107" y="179"/>
                    </a:lnTo>
                    <a:lnTo>
                      <a:pt x="90" y="186"/>
                    </a:lnTo>
                    <a:lnTo>
                      <a:pt x="71" y="193"/>
                    </a:lnTo>
                    <a:lnTo>
                      <a:pt x="50" y="197"/>
                    </a:lnTo>
                    <a:lnTo>
                      <a:pt x="50" y="219"/>
                    </a:lnTo>
                    <a:lnTo>
                      <a:pt x="0" y="179"/>
                    </a:lnTo>
                    <a:lnTo>
                      <a:pt x="50" y="131"/>
                    </a:lnTo>
                    <a:lnTo>
                      <a:pt x="50" y="152"/>
                    </a:lnTo>
                    <a:lnTo>
                      <a:pt x="81" y="145"/>
                    </a:lnTo>
                    <a:lnTo>
                      <a:pt x="109" y="132"/>
                    </a:lnTo>
                    <a:lnTo>
                      <a:pt x="120" y="126"/>
                    </a:lnTo>
                    <a:lnTo>
                      <a:pt x="129" y="118"/>
                    </a:lnTo>
                    <a:lnTo>
                      <a:pt x="137" y="110"/>
                    </a:lnTo>
                    <a:lnTo>
                      <a:pt x="143" y="101"/>
                    </a:lnTo>
                    <a:lnTo>
                      <a:pt x="143" y="101"/>
                    </a:lnTo>
                    <a:lnTo>
                      <a:pt x="134" y="89"/>
                    </a:lnTo>
                    <a:lnTo>
                      <a:pt x="123" y="78"/>
                    </a:lnTo>
                    <a:lnTo>
                      <a:pt x="107" y="68"/>
                    </a:lnTo>
                    <a:lnTo>
                      <a:pt x="89" y="61"/>
                    </a:lnTo>
                    <a:lnTo>
                      <a:pt x="68" y="55"/>
                    </a:lnTo>
                    <a:lnTo>
                      <a:pt x="47" y="50"/>
                    </a:lnTo>
                    <a:lnTo>
                      <a:pt x="25" y="47"/>
                    </a:lnTo>
                    <a:lnTo>
                      <a:pt x="0" y="45"/>
                    </a:lnTo>
                    <a:lnTo>
                      <a:pt x="0" y="0"/>
                    </a:lnTo>
                    <a:close/>
                  </a:path>
                </a:pathLst>
              </a:custGeom>
              <a:solidFill>
                <a:srgbClr val="99CCFF"/>
              </a:solidFill>
              <a:ln w="9525">
                <a:noFill/>
                <a:round/>
                <a:headEnd/>
                <a:tailEnd/>
              </a:ln>
            </p:spPr>
            <p:txBody>
              <a:bodyPr/>
              <a:lstStyle/>
              <a:p>
                <a:endParaRPr lang="en-US"/>
              </a:p>
            </p:txBody>
          </p:sp>
          <p:sp>
            <p:nvSpPr>
              <p:cNvPr id="52" name="Freeform 589"/>
              <p:cNvSpPr>
                <a:spLocks/>
              </p:cNvSpPr>
              <p:nvPr/>
            </p:nvSpPr>
            <p:spPr bwMode="auto">
              <a:xfrm>
                <a:off x="3618" y="4356"/>
                <a:ext cx="149" cy="123"/>
              </a:xfrm>
              <a:custGeom>
                <a:avLst/>
                <a:gdLst/>
                <a:ahLst/>
                <a:cxnLst>
                  <a:cxn ang="0">
                    <a:pos x="0" y="0"/>
                  </a:cxn>
                  <a:cxn ang="0">
                    <a:pos x="30" y="2"/>
                  </a:cxn>
                  <a:cxn ang="0">
                    <a:pos x="57" y="6"/>
                  </a:cxn>
                  <a:cxn ang="0">
                    <a:pos x="84" y="14"/>
                  </a:cxn>
                  <a:cxn ang="0">
                    <a:pos x="106" y="23"/>
                  </a:cxn>
                  <a:cxn ang="0">
                    <a:pos x="124" y="34"/>
                  </a:cxn>
                  <a:cxn ang="0">
                    <a:pos x="137" y="48"/>
                  </a:cxn>
                  <a:cxn ang="0">
                    <a:pos x="146" y="62"/>
                  </a:cxn>
                  <a:cxn ang="0">
                    <a:pos x="149" y="70"/>
                  </a:cxn>
                  <a:cxn ang="0">
                    <a:pos x="149" y="78"/>
                  </a:cxn>
                  <a:cxn ang="0">
                    <a:pos x="149" y="123"/>
                  </a:cxn>
                  <a:cxn ang="0">
                    <a:pos x="149" y="115"/>
                  </a:cxn>
                  <a:cxn ang="0">
                    <a:pos x="146" y="107"/>
                  </a:cxn>
                  <a:cxn ang="0">
                    <a:pos x="137" y="92"/>
                  </a:cxn>
                  <a:cxn ang="0">
                    <a:pos x="124" y="79"/>
                  </a:cxn>
                  <a:cxn ang="0">
                    <a:pos x="106" y="68"/>
                  </a:cxn>
                  <a:cxn ang="0">
                    <a:pos x="84" y="58"/>
                  </a:cxn>
                  <a:cxn ang="0">
                    <a:pos x="57" y="51"/>
                  </a:cxn>
                  <a:cxn ang="0">
                    <a:pos x="30" y="47"/>
                  </a:cxn>
                  <a:cxn ang="0">
                    <a:pos x="0" y="45"/>
                  </a:cxn>
                  <a:cxn ang="0">
                    <a:pos x="0" y="0"/>
                  </a:cxn>
                </a:cxnLst>
                <a:rect l="0" t="0" r="r" b="b"/>
                <a:pathLst>
                  <a:path w="149" h="123">
                    <a:moveTo>
                      <a:pt x="0" y="0"/>
                    </a:moveTo>
                    <a:lnTo>
                      <a:pt x="30" y="2"/>
                    </a:lnTo>
                    <a:lnTo>
                      <a:pt x="57" y="6"/>
                    </a:lnTo>
                    <a:lnTo>
                      <a:pt x="84" y="14"/>
                    </a:lnTo>
                    <a:lnTo>
                      <a:pt x="106" y="23"/>
                    </a:lnTo>
                    <a:lnTo>
                      <a:pt x="124" y="34"/>
                    </a:lnTo>
                    <a:lnTo>
                      <a:pt x="137" y="48"/>
                    </a:lnTo>
                    <a:lnTo>
                      <a:pt x="146" y="62"/>
                    </a:lnTo>
                    <a:lnTo>
                      <a:pt x="149" y="70"/>
                    </a:lnTo>
                    <a:lnTo>
                      <a:pt x="149" y="78"/>
                    </a:lnTo>
                    <a:lnTo>
                      <a:pt x="149" y="123"/>
                    </a:lnTo>
                    <a:lnTo>
                      <a:pt x="149" y="115"/>
                    </a:lnTo>
                    <a:lnTo>
                      <a:pt x="146" y="107"/>
                    </a:lnTo>
                    <a:lnTo>
                      <a:pt x="137" y="92"/>
                    </a:lnTo>
                    <a:lnTo>
                      <a:pt x="124" y="79"/>
                    </a:lnTo>
                    <a:lnTo>
                      <a:pt x="106" y="68"/>
                    </a:lnTo>
                    <a:lnTo>
                      <a:pt x="84" y="58"/>
                    </a:lnTo>
                    <a:lnTo>
                      <a:pt x="57" y="51"/>
                    </a:lnTo>
                    <a:lnTo>
                      <a:pt x="30" y="47"/>
                    </a:lnTo>
                    <a:lnTo>
                      <a:pt x="0" y="45"/>
                    </a:lnTo>
                    <a:lnTo>
                      <a:pt x="0" y="0"/>
                    </a:lnTo>
                    <a:close/>
                  </a:path>
                </a:pathLst>
              </a:custGeom>
              <a:solidFill>
                <a:srgbClr val="7BA4CD"/>
              </a:solidFill>
              <a:ln w="9525">
                <a:noFill/>
                <a:round/>
                <a:headEnd/>
                <a:tailEnd/>
              </a:ln>
            </p:spPr>
            <p:txBody>
              <a:bodyPr/>
              <a:lstStyle/>
              <a:p>
                <a:endParaRPr lang="en-US"/>
              </a:p>
            </p:txBody>
          </p:sp>
          <p:sp>
            <p:nvSpPr>
              <p:cNvPr id="53" name="Freeform 590"/>
              <p:cNvSpPr>
                <a:spLocks/>
              </p:cNvSpPr>
              <p:nvPr/>
            </p:nvSpPr>
            <p:spPr bwMode="auto">
              <a:xfrm>
                <a:off x="3618" y="4356"/>
                <a:ext cx="149" cy="219"/>
              </a:xfrm>
              <a:custGeom>
                <a:avLst/>
                <a:gdLst/>
                <a:ahLst/>
                <a:cxnLst>
                  <a:cxn ang="0">
                    <a:pos x="0" y="0"/>
                  </a:cxn>
                  <a:cxn ang="0">
                    <a:pos x="30" y="2"/>
                  </a:cxn>
                  <a:cxn ang="0">
                    <a:pos x="57" y="6"/>
                  </a:cxn>
                  <a:cxn ang="0">
                    <a:pos x="84" y="14"/>
                  </a:cxn>
                  <a:cxn ang="0">
                    <a:pos x="106" y="23"/>
                  </a:cxn>
                  <a:cxn ang="0">
                    <a:pos x="124" y="34"/>
                  </a:cxn>
                  <a:cxn ang="0">
                    <a:pos x="137" y="48"/>
                  </a:cxn>
                  <a:cxn ang="0">
                    <a:pos x="146" y="62"/>
                  </a:cxn>
                  <a:cxn ang="0">
                    <a:pos x="149" y="70"/>
                  </a:cxn>
                  <a:cxn ang="0">
                    <a:pos x="149" y="78"/>
                  </a:cxn>
                  <a:cxn ang="0">
                    <a:pos x="149" y="123"/>
                  </a:cxn>
                  <a:cxn ang="0">
                    <a:pos x="148" y="135"/>
                  </a:cxn>
                  <a:cxn ang="0">
                    <a:pos x="141" y="148"/>
                  </a:cxn>
                  <a:cxn ang="0">
                    <a:pos x="134" y="159"/>
                  </a:cxn>
                  <a:cxn ang="0">
                    <a:pos x="121" y="169"/>
                  </a:cxn>
                  <a:cxn ang="0">
                    <a:pos x="107" y="179"/>
                  </a:cxn>
                  <a:cxn ang="0">
                    <a:pos x="90" y="186"/>
                  </a:cxn>
                  <a:cxn ang="0">
                    <a:pos x="71" y="193"/>
                  </a:cxn>
                  <a:cxn ang="0">
                    <a:pos x="50" y="197"/>
                  </a:cxn>
                  <a:cxn ang="0">
                    <a:pos x="50" y="219"/>
                  </a:cxn>
                  <a:cxn ang="0">
                    <a:pos x="0" y="179"/>
                  </a:cxn>
                  <a:cxn ang="0">
                    <a:pos x="50" y="131"/>
                  </a:cxn>
                  <a:cxn ang="0">
                    <a:pos x="50" y="152"/>
                  </a:cxn>
                  <a:cxn ang="0">
                    <a:pos x="81" y="145"/>
                  </a:cxn>
                  <a:cxn ang="0">
                    <a:pos x="109" y="132"/>
                  </a:cxn>
                  <a:cxn ang="0">
                    <a:pos x="120" y="126"/>
                  </a:cxn>
                  <a:cxn ang="0">
                    <a:pos x="129" y="118"/>
                  </a:cxn>
                  <a:cxn ang="0">
                    <a:pos x="137" y="110"/>
                  </a:cxn>
                  <a:cxn ang="0">
                    <a:pos x="143" y="101"/>
                  </a:cxn>
                  <a:cxn ang="0">
                    <a:pos x="143" y="101"/>
                  </a:cxn>
                  <a:cxn ang="0">
                    <a:pos x="134" y="89"/>
                  </a:cxn>
                  <a:cxn ang="0">
                    <a:pos x="123" y="78"/>
                  </a:cxn>
                  <a:cxn ang="0">
                    <a:pos x="107" y="68"/>
                  </a:cxn>
                  <a:cxn ang="0">
                    <a:pos x="89" y="61"/>
                  </a:cxn>
                  <a:cxn ang="0">
                    <a:pos x="68" y="55"/>
                  </a:cxn>
                  <a:cxn ang="0">
                    <a:pos x="47" y="50"/>
                  </a:cxn>
                  <a:cxn ang="0">
                    <a:pos x="25" y="47"/>
                  </a:cxn>
                  <a:cxn ang="0">
                    <a:pos x="0" y="45"/>
                  </a:cxn>
                  <a:cxn ang="0">
                    <a:pos x="0" y="0"/>
                  </a:cxn>
                </a:cxnLst>
                <a:rect l="0" t="0" r="r" b="b"/>
                <a:pathLst>
                  <a:path w="149" h="219">
                    <a:moveTo>
                      <a:pt x="0" y="0"/>
                    </a:moveTo>
                    <a:lnTo>
                      <a:pt x="30" y="2"/>
                    </a:lnTo>
                    <a:lnTo>
                      <a:pt x="57" y="6"/>
                    </a:lnTo>
                    <a:lnTo>
                      <a:pt x="84" y="14"/>
                    </a:lnTo>
                    <a:lnTo>
                      <a:pt x="106" y="23"/>
                    </a:lnTo>
                    <a:lnTo>
                      <a:pt x="124" y="34"/>
                    </a:lnTo>
                    <a:lnTo>
                      <a:pt x="137" y="48"/>
                    </a:lnTo>
                    <a:lnTo>
                      <a:pt x="146" y="62"/>
                    </a:lnTo>
                    <a:lnTo>
                      <a:pt x="149" y="70"/>
                    </a:lnTo>
                    <a:lnTo>
                      <a:pt x="149" y="78"/>
                    </a:lnTo>
                    <a:lnTo>
                      <a:pt x="149" y="123"/>
                    </a:lnTo>
                    <a:lnTo>
                      <a:pt x="148" y="135"/>
                    </a:lnTo>
                    <a:lnTo>
                      <a:pt x="141" y="148"/>
                    </a:lnTo>
                    <a:lnTo>
                      <a:pt x="134" y="159"/>
                    </a:lnTo>
                    <a:lnTo>
                      <a:pt x="121" y="169"/>
                    </a:lnTo>
                    <a:lnTo>
                      <a:pt x="107" y="179"/>
                    </a:lnTo>
                    <a:lnTo>
                      <a:pt x="90" y="186"/>
                    </a:lnTo>
                    <a:lnTo>
                      <a:pt x="71" y="193"/>
                    </a:lnTo>
                    <a:lnTo>
                      <a:pt x="50" y="197"/>
                    </a:lnTo>
                    <a:lnTo>
                      <a:pt x="50" y="219"/>
                    </a:lnTo>
                    <a:lnTo>
                      <a:pt x="0" y="179"/>
                    </a:lnTo>
                    <a:lnTo>
                      <a:pt x="50" y="131"/>
                    </a:lnTo>
                    <a:lnTo>
                      <a:pt x="50" y="152"/>
                    </a:lnTo>
                    <a:lnTo>
                      <a:pt x="81" y="145"/>
                    </a:lnTo>
                    <a:lnTo>
                      <a:pt x="109" y="132"/>
                    </a:lnTo>
                    <a:lnTo>
                      <a:pt x="120" y="126"/>
                    </a:lnTo>
                    <a:lnTo>
                      <a:pt x="129" y="118"/>
                    </a:lnTo>
                    <a:lnTo>
                      <a:pt x="137" y="110"/>
                    </a:lnTo>
                    <a:lnTo>
                      <a:pt x="143" y="101"/>
                    </a:lnTo>
                    <a:lnTo>
                      <a:pt x="143" y="101"/>
                    </a:lnTo>
                    <a:lnTo>
                      <a:pt x="134" y="89"/>
                    </a:lnTo>
                    <a:lnTo>
                      <a:pt x="123" y="78"/>
                    </a:lnTo>
                    <a:lnTo>
                      <a:pt x="107" y="68"/>
                    </a:lnTo>
                    <a:lnTo>
                      <a:pt x="89" y="61"/>
                    </a:lnTo>
                    <a:lnTo>
                      <a:pt x="68" y="55"/>
                    </a:lnTo>
                    <a:lnTo>
                      <a:pt x="47" y="50"/>
                    </a:lnTo>
                    <a:lnTo>
                      <a:pt x="25" y="47"/>
                    </a:lnTo>
                    <a:lnTo>
                      <a:pt x="0" y="45"/>
                    </a:lnTo>
                    <a:lnTo>
                      <a:pt x="0" y="0"/>
                    </a:lnTo>
                    <a:close/>
                  </a:path>
                </a:pathLst>
              </a:custGeom>
              <a:noFill/>
              <a:ln w="5715">
                <a:solidFill>
                  <a:srgbClr val="000000"/>
                </a:solidFill>
                <a:prstDash val="solid"/>
                <a:round/>
                <a:headEnd/>
                <a:tailEnd/>
              </a:ln>
            </p:spPr>
            <p:txBody>
              <a:bodyPr/>
              <a:lstStyle/>
              <a:p>
                <a:endParaRPr lang="en-US"/>
              </a:p>
            </p:txBody>
          </p:sp>
          <p:sp>
            <p:nvSpPr>
              <p:cNvPr id="54" name="Freeform 591"/>
              <p:cNvSpPr>
                <a:spLocks/>
              </p:cNvSpPr>
              <p:nvPr/>
            </p:nvSpPr>
            <p:spPr bwMode="auto">
              <a:xfrm>
                <a:off x="3761" y="4457"/>
                <a:ext cx="6" cy="22"/>
              </a:xfrm>
              <a:custGeom>
                <a:avLst/>
                <a:gdLst/>
                <a:ahLst/>
                <a:cxnLst>
                  <a:cxn ang="0">
                    <a:pos x="6" y="22"/>
                  </a:cxn>
                  <a:cxn ang="0">
                    <a:pos x="5" y="11"/>
                  </a:cxn>
                  <a:cxn ang="0">
                    <a:pos x="0" y="0"/>
                  </a:cxn>
                </a:cxnLst>
                <a:rect l="0" t="0" r="r" b="b"/>
                <a:pathLst>
                  <a:path w="6" h="22">
                    <a:moveTo>
                      <a:pt x="6" y="22"/>
                    </a:moveTo>
                    <a:lnTo>
                      <a:pt x="5" y="11"/>
                    </a:lnTo>
                    <a:lnTo>
                      <a:pt x="0" y="0"/>
                    </a:lnTo>
                  </a:path>
                </a:pathLst>
              </a:custGeom>
              <a:noFill/>
              <a:ln w="5715">
                <a:solidFill>
                  <a:srgbClr val="000000"/>
                </a:solidFill>
                <a:prstDash val="solid"/>
                <a:round/>
                <a:headEnd/>
                <a:tailEnd/>
              </a:ln>
            </p:spPr>
            <p:txBody>
              <a:bodyPr/>
              <a:lstStyle/>
              <a:p>
                <a:endParaRPr lang="en-US"/>
              </a:p>
            </p:txBody>
          </p:sp>
        </p:grpSp>
        <p:sp>
          <p:nvSpPr>
            <p:cNvPr id="55" name="Rectangle 592"/>
            <p:cNvSpPr>
              <a:spLocks noChangeArrowheads="1"/>
            </p:cNvSpPr>
            <p:nvPr/>
          </p:nvSpPr>
          <p:spPr bwMode="auto">
            <a:xfrm>
              <a:off x="2552171" y="2284414"/>
              <a:ext cx="337079" cy="268287"/>
            </a:xfrm>
            <a:prstGeom prst="rect">
              <a:avLst/>
            </a:prstGeom>
            <a:solidFill>
              <a:srgbClr val="FFFFFF"/>
            </a:solidFill>
            <a:ln w="5715">
              <a:solidFill>
                <a:srgbClr val="000000"/>
              </a:solidFill>
              <a:miter lim="800000"/>
              <a:headEnd/>
              <a:tailEnd/>
            </a:ln>
          </p:spPr>
          <p:txBody>
            <a:bodyPr/>
            <a:lstStyle/>
            <a:p>
              <a:endParaRPr lang="en-US"/>
            </a:p>
          </p:txBody>
        </p:sp>
        <p:grpSp>
          <p:nvGrpSpPr>
            <p:cNvPr id="56" name="Group 593"/>
            <p:cNvGrpSpPr>
              <a:grpSpLocks/>
            </p:cNvGrpSpPr>
            <p:nvPr/>
          </p:nvGrpSpPr>
          <p:grpSpPr bwMode="auto">
            <a:xfrm>
              <a:off x="2636441" y="2316164"/>
              <a:ext cx="158221" cy="198437"/>
              <a:chOff x="3969" y="4356"/>
              <a:chExt cx="149" cy="219"/>
            </a:xfrm>
          </p:grpSpPr>
          <p:sp>
            <p:nvSpPr>
              <p:cNvPr id="57" name="Freeform 594"/>
              <p:cNvSpPr>
                <a:spLocks/>
              </p:cNvSpPr>
              <p:nvPr/>
            </p:nvSpPr>
            <p:spPr bwMode="auto">
              <a:xfrm>
                <a:off x="3969" y="4356"/>
                <a:ext cx="149" cy="219"/>
              </a:xfrm>
              <a:custGeom>
                <a:avLst/>
                <a:gdLst/>
                <a:ahLst/>
                <a:cxnLst>
                  <a:cxn ang="0">
                    <a:pos x="0" y="0"/>
                  </a:cxn>
                  <a:cxn ang="0">
                    <a:pos x="29" y="2"/>
                  </a:cxn>
                  <a:cxn ang="0">
                    <a:pos x="57" y="6"/>
                  </a:cxn>
                  <a:cxn ang="0">
                    <a:pos x="84" y="14"/>
                  </a:cxn>
                  <a:cxn ang="0">
                    <a:pos x="105" y="23"/>
                  </a:cxn>
                  <a:cxn ang="0">
                    <a:pos x="124" y="34"/>
                  </a:cxn>
                  <a:cxn ang="0">
                    <a:pos x="137" y="48"/>
                  </a:cxn>
                  <a:cxn ang="0">
                    <a:pos x="146" y="62"/>
                  </a:cxn>
                  <a:cxn ang="0">
                    <a:pos x="149" y="70"/>
                  </a:cxn>
                  <a:cxn ang="0">
                    <a:pos x="149" y="78"/>
                  </a:cxn>
                  <a:cxn ang="0">
                    <a:pos x="149" y="123"/>
                  </a:cxn>
                  <a:cxn ang="0">
                    <a:pos x="147" y="135"/>
                  </a:cxn>
                  <a:cxn ang="0">
                    <a:pos x="141" y="148"/>
                  </a:cxn>
                  <a:cxn ang="0">
                    <a:pos x="133" y="159"/>
                  </a:cxn>
                  <a:cxn ang="0">
                    <a:pos x="121" y="169"/>
                  </a:cxn>
                  <a:cxn ang="0">
                    <a:pos x="107" y="179"/>
                  </a:cxn>
                  <a:cxn ang="0">
                    <a:pos x="90" y="186"/>
                  </a:cxn>
                  <a:cxn ang="0">
                    <a:pos x="71" y="193"/>
                  </a:cxn>
                  <a:cxn ang="0">
                    <a:pos x="50" y="197"/>
                  </a:cxn>
                  <a:cxn ang="0">
                    <a:pos x="50" y="219"/>
                  </a:cxn>
                  <a:cxn ang="0">
                    <a:pos x="0" y="179"/>
                  </a:cxn>
                  <a:cxn ang="0">
                    <a:pos x="50" y="131"/>
                  </a:cxn>
                  <a:cxn ang="0">
                    <a:pos x="50" y="152"/>
                  </a:cxn>
                  <a:cxn ang="0">
                    <a:pos x="81" y="145"/>
                  </a:cxn>
                  <a:cxn ang="0">
                    <a:pos x="109" y="132"/>
                  </a:cxn>
                  <a:cxn ang="0">
                    <a:pos x="119" y="126"/>
                  </a:cxn>
                  <a:cxn ang="0">
                    <a:pos x="129" y="118"/>
                  </a:cxn>
                  <a:cxn ang="0">
                    <a:pos x="137" y="110"/>
                  </a:cxn>
                  <a:cxn ang="0">
                    <a:pos x="143" y="101"/>
                  </a:cxn>
                  <a:cxn ang="0">
                    <a:pos x="143" y="101"/>
                  </a:cxn>
                  <a:cxn ang="0">
                    <a:pos x="133" y="89"/>
                  </a:cxn>
                  <a:cxn ang="0">
                    <a:pos x="123" y="78"/>
                  </a:cxn>
                  <a:cxn ang="0">
                    <a:pos x="107" y="68"/>
                  </a:cxn>
                  <a:cxn ang="0">
                    <a:pos x="88" y="61"/>
                  </a:cxn>
                  <a:cxn ang="0">
                    <a:pos x="68" y="55"/>
                  </a:cxn>
                  <a:cxn ang="0">
                    <a:pos x="46" y="50"/>
                  </a:cxn>
                  <a:cxn ang="0">
                    <a:pos x="25" y="47"/>
                  </a:cxn>
                  <a:cxn ang="0">
                    <a:pos x="0" y="45"/>
                  </a:cxn>
                  <a:cxn ang="0">
                    <a:pos x="0" y="0"/>
                  </a:cxn>
                </a:cxnLst>
                <a:rect l="0" t="0" r="r" b="b"/>
                <a:pathLst>
                  <a:path w="149" h="219">
                    <a:moveTo>
                      <a:pt x="0" y="0"/>
                    </a:moveTo>
                    <a:lnTo>
                      <a:pt x="29" y="2"/>
                    </a:lnTo>
                    <a:lnTo>
                      <a:pt x="57" y="6"/>
                    </a:lnTo>
                    <a:lnTo>
                      <a:pt x="84" y="14"/>
                    </a:lnTo>
                    <a:lnTo>
                      <a:pt x="105" y="23"/>
                    </a:lnTo>
                    <a:lnTo>
                      <a:pt x="124" y="34"/>
                    </a:lnTo>
                    <a:lnTo>
                      <a:pt x="137" y="48"/>
                    </a:lnTo>
                    <a:lnTo>
                      <a:pt x="146" y="62"/>
                    </a:lnTo>
                    <a:lnTo>
                      <a:pt x="149" y="70"/>
                    </a:lnTo>
                    <a:lnTo>
                      <a:pt x="149" y="78"/>
                    </a:lnTo>
                    <a:lnTo>
                      <a:pt x="149" y="123"/>
                    </a:lnTo>
                    <a:lnTo>
                      <a:pt x="147" y="135"/>
                    </a:lnTo>
                    <a:lnTo>
                      <a:pt x="141" y="148"/>
                    </a:lnTo>
                    <a:lnTo>
                      <a:pt x="133" y="159"/>
                    </a:lnTo>
                    <a:lnTo>
                      <a:pt x="121" y="169"/>
                    </a:lnTo>
                    <a:lnTo>
                      <a:pt x="107" y="179"/>
                    </a:lnTo>
                    <a:lnTo>
                      <a:pt x="90" y="186"/>
                    </a:lnTo>
                    <a:lnTo>
                      <a:pt x="71" y="193"/>
                    </a:lnTo>
                    <a:lnTo>
                      <a:pt x="50" y="197"/>
                    </a:lnTo>
                    <a:lnTo>
                      <a:pt x="50" y="219"/>
                    </a:lnTo>
                    <a:lnTo>
                      <a:pt x="0" y="179"/>
                    </a:lnTo>
                    <a:lnTo>
                      <a:pt x="50" y="131"/>
                    </a:lnTo>
                    <a:lnTo>
                      <a:pt x="50" y="152"/>
                    </a:lnTo>
                    <a:lnTo>
                      <a:pt x="81" y="145"/>
                    </a:lnTo>
                    <a:lnTo>
                      <a:pt x="109" y="132"/>
                    </a:lnTo>
                    <a:lnTo>
                      <a:pt x="119" y="126"/>
                    </a:lnTo>
                    <a:lnTo>
                      <a:pt x="129" y="118"/>
                    </a:lnTo>
                    <a:lnTo>
                      <a:pt x="137" y="110"/>
                    </a:lnTo>
                    <a:lnTo>
                      <a:pt x="143" y="101"/>
                    </a:lnTo>
                    <a:lnTo>
                      <a:pt x="143" y="101"/>
                    </a:lnTo>
                    <a:lnTo>
                      <a:pt x="133" y="89"/>
                    </a:lnTo>
                    <a:lnTo>
                      <a:pt x="123" y="78"/>
                    </a:lnTo>
                    <a:lnTo>
                      <a:pt x="107" y="68"/>
                    </a:lnTo>
                    <a:lnTo>
                      <a:pt x="88" y="61"/>
                    </a:lnTo>
                    <a:lnTo>
                      <a:pt x="68" y="55"/>
                    </a:lnTo>
                    <a:lnTo>
                      <a:pt x="46" y="50"/>
                    </a:lnTo>
                    <a:lnTo>
                      <a:pt x="25" y="47"/>
                    </a:lnTo>
                    <a:lnTo>
                      <a:pt x="0" y="45"/>
                    </a:lnTo>
                    <a:lnTo>
                      <a:pt x="0" y="0"/>
                    </a:lnTo>
                    <a:close/>
                  </a:path>
                </a:pathLst>
              </a:custGeom>
              <a:solidFill>
                <a:srgbClr val="99CCFF"/>
              </a:solidFill>
              <a:ln w="9525">
                <a:noFill/>
                <a:round/>
                <a:headEnd/>
                <a:tailEnd/>
              </a:ln>
            </p:spPr>
            <p:txBody>
              <a:bodyPr/>
              <a:lstStyle/>
              <a:p>
                <a:endParaRPr lang="en-US"/>
              </a:p>
            </p:txBody>
          </p:sp>
          <p:sp>
            <p:nvSpPr>
              <p:cNvPr id="58" name="Freeform 595"/>
              <p:cNvSpPr>
                <a:spLocks/>
              </p:cNvSpPr>
              <p:nvPr/>
            </p:nvSpPr>
            <p:spPr bwMode="auto">
              <a:xfrm>
                <a:off x="3969" y="4356"/>
                <a:ext cx="149" cy="123"/>
              </a:xfrm>
              <a:custGeom>
                <a:avLst/>
                <a:gdLst/>
                <a:ahLst/>
                <a:cxnLst>
                  <a:cxn ang="0">
                    <a:pos x="0" y="0"/>
                  </a:cxn>
                  <a:cxn ang="0">
                    <a:pos x="29" y="2"/>
                  </a:cxn>
                  <a:cxn ang="0">
                    <a:pos x="57" y="6"/>
                  </a:cxn>
                  <a:cxn ang="0">
                    <a:pos x="84" y="14"/>
                  </a:cxn>
                  <a:cxn ang="0">
                    <a:pos x="105" y="23"/>
                  </a:cxn>
                  <a:cxn ang="0">
                    <a:pos x="124" y="34"/>
                  </a:cxn>
                  <a:cxn ang="0">
                    <a:pos x="137" y="48"/>
                  </a:cxn>
                  <a:cxn ang="0">
                    <a:pos x="146" y="62"/>
                  </a:cxn>
                  <a:cxn ang="0">
                    <a:pos x="149" y="70"/>
                  </a:cxn>
                  <a:cxn ang="0">
                    <a:pos x="149" y="78"/>
                  </a:cxn>
                  <a:cxn ang="0">
                    <a:pos x="149" y="123"/>
                  </a:cxn>
                  <a:cxn ang="0">
                    <a:pos x="149" y="115"/>
                  </a:cxn>
                  <a:cxn ang="0">
                    <a:pos x="146" y="107"/>
                  </a:cxn>
                  <a:cxn ang="0">
                    <a:pos x="137" y="92"/>
                  </a:cxn>
                  <a:cxn ang="0">
                    <a:pos x="124" y="79"/>
                  </a:cxn>
                  <a:cxn ang="0">
                    <a:pos x="105" y="68"/>
                  </a:cxn>
                  <a:cxn ang="0">
                    <a:pos x="84" y="58"/>
                  </a:cxn>
                  <a:cxn ang="0">
                    <a:pos x="57" y="51"/>
                  </a:cxn>
                  <a:cxn ang="0">
                    <a:pos x="29" y="47"/>
                  </a:cxn>
                  <a:cxn ang="0">
                    <a:pos x="0" y="45"/>
                  </a:cxn>
                  <a:cxn ang="0">
                    <a:pos x="0" y="0"/>
                  </a:cxn>
                </a:cxnLst>
                <a:rect l="0" t="0" r="r" b="b"/>
                <a:pathLst>
                  <a:path w="149" h="123">
                    <a:moveTo>
                      <a:pt x="0" y="0"/>
                    </a:moveTo>
                    <a:lnTo>
                      <a:pt x="29" y="2"/>
                    </a:lnTo>
                    <a:lnTo>
                      <a:pt x="57" y="6"/>
                    </a:lnTo>
                    <a:lnTo>
                      <a:pt x="84" y="14"/>
                    </a:lnTo>
                    <a:lnTo>
                      <a:pt x="105" y="23"/>
                    </a:lnTo>
                    <a:lnTo>
                      <a:pt x="124" y="34"/>
                    </a:lnTo>
                    <a:lnTo>
                      <a:pt x="137" y="48"/>
                    </a:lnTo>
                    <a:lnTo>
                      <a:pt x="146" y="62"/>
                    </a:lnTo>
                    <a:lnTo>
                      <a:pt x="149" y="70"/>
                    </a:lnTo>
                    <a:lnTo>
                      <a:pt x="149" y="78"/>
                    </a:lnTo>
                    <a:lnTo>
                      <a:pt x="149" y="123"/>
                    </a:lnTo>
                    <a:lnTo>
                      <a:pt x="149" y="115"/>
                    </a:lnTo>
                    <a:lnTo>
                      <a:pt x="146" y="107"/>
                    </a:lnTo>
                    <a:lnTo>
                      <a:pt x="137" y="92"/>
                    </a:lnTo>
                    <a:lnTo>
                      <a:pt x="124" y="79"/>
                    </a:lnTo>
                    <a:lnTo>
                      <a:pt x="105" y="68"/>
                    </a:lnTo>
                    <a:lnTo>
                      <a:pt x="84" y="58"/>
                    </a:lnTo>
                    <a:lnTo>
                      <a:pt x="57" y="51"/>
                    </a:lnTo>
                    <a:lnTo>
                      <a:pt x="29" y="47"/>
                    </a:lnTo>
                    <a:lnTo>
                      <a:pt x="0" y="45"/>
                    </a:lnTo>
                    <a:lnTo>
                      <a:pt x="0" y="0"/>
                    </a:lnTo>
                    <a:close/>
                  </a:path>
                </a:pathLst>
              </a:custGeom>
              <a:solidFill>
                <a:srgbClr val="7BA4CD"/>
              </a:solidFill>
              <a:ln w="9525">
                <a:noFill/>
                <a:round/>
                <a:headEnd/>
                <a:tailEnd/>
              </a:ln>
            </p:spPr>
            <p:txBody>
              <a:bodyPr/>
              <a:lstStyle/>
              <a:p>
                <a:endParaRPr lang="en-US"/>
              </a:p>
            </p:txBody>
          </p:sp>
          <p:sp>
            <p:nvSpPr>
              <p:cNvPr id="59" name="Freeform 596"/>
              <p:cNvSpPr>
                <a:spLocks/>
              </p:cNvSpPr>
              <p:nvPr/>
            </p:nvSpPr>
            <p:spPr bwMode="auto">
              <a:xfrm>
                <a:off x="3969" y="4356"/>
                <a:ext cx="149" cy="219"/>
              </a:xfrm>
              <a:custGeom>
                <a:avLst/>
                <a:gdLst/>
                <a:ahLst/>
                <a:cxnLst>
                  <a:cxn ang="0">
                    <a:pos x="0" y="0"/>
                  </a:cxn>
                  <a:cxn ang="0">
                    <a:pos x="29" y="2"/>
                  </a:cxn>
                  <a:cxn ang="0">
                    <a:pos x="57" y="6"/>
                  </a:cxn>
                  <a:cxn ang="0">
                    <a:pos x="84" y="14"/>
                  </a:cxn>
                  <a:cxn ang="0">
                    <a:pos x="105" y="23"/>
                  </a:cxn>
                  <a:cxn ang="0">
                    <a:pos x="124" y="34"/>
                  </a:cxn>
                  <a:cxn ang="0">
                    <a:pos x="137" y="48"/>
                  </a:cxn>
                  <a:cxn ang="0">
                    <a:pos x="146" y="62"/>
                  </a:cxn>
                  <a:cxn ang="0">
                    <a:pos x="149" y="70"/>
                  </a:cxn>
                  <a:cxn ang="0">
                    <a:pos x="149" y="78"/>
                  </a:cxn>
                  <a:cxn ang="0">
                    <a:pos x="149" y="123"/>
                  </a:cxn>
                  <a:cxn ang="0">
                    <a:pos x="147" y="135"/>
                  </a:cxn>
                  <a:cxn ang="0">
                    <a:pos x="141" y="148"/>
                  </a:cxn>
                  <a:cxn ang="0">
                    <a:pos x="133" y="159"/>
                  </a:cxn>
                  <a:cxn ang="0">
                    <a:pos x="121" y="169"/>
                  </a:cxn>
                  <a:cxn ang="0">
                    <a:pos x="107" y="179"/>
                  </a:cxn>
                  <a:cxn ang="0">
                    <a:pos x="90" y="186"/>
                  </a:cxn>
                  <a:cxn ang="0">
                    <a:pos x="71" y="193"/>
                  </a:cxn>
                  <a:cxn ang="0">
                    <a:pos x="50" y="197"/>
                  </a:cxn>
                  <a:cxn ang="0">
                    <a:pos x="50" y="219"/>
                  </a:cxn>
                  <a:cxn ang="0">
                    <a:pos x="0" y="179"/>
                  </a:cxn>
                  <a:cxn ang="0">
                    <a:pos x="50" y="131"/>
                  </a:cxn>
                  <a:cxn ang="0">
                    <a:pos x="50" y="152"/>
                  </a:cxn>
                  <a:cxn ang="0">
                    <a:pos x="81" y="145"/>
                  </a:cxn>
                  <a:cxn ang="0">
                    <a:pos x="109" y="132"/>
                  </a:cxn>
                  <a:cxn ang="0">
                    <a:pos x="119" y="126"/>
                  </a:cxn>
                  <a:cxn ang="0">
                    <a:pos x="129" y="118"/>
                  </a:cxn>
                  <a:cxn ang="0">
                    <a:pos x="137" y="110"/>
                  </a:cxn>
                  <a:cxn ang="0">
                    <a:pos x="143" y="101"/>
                  </a:cxn>
                  <a:cxn ang="0">
                    <a:pos x="143" y="101"/>
                  </a:cxn>
                  <a:cxn ang="0">
                    <a:pos x="133" y="89"/>
                  </a:cxn>
                  <a:cxn ang="0">
                    <a:pos x="123" y="78"/>
                  </a:cxn>
                  <a:cxn ang="0">
                    <a:pos x="107" y="68"/>
                  </a:cxn>
                  <a:cxn ang="0">
                    <a:pos x="88" y="61"/>
                  </a:cxn>
                  <a:cxn ang="0">
                    <a:pos x="68" y="55"/>
                  </a:cxn>
                  <a:cxn ang="0">
                    <a:pos x="46" y="50"/>
                  </a:cxn>
                  <a:cxn ang="0">
                    <a:pos x="25" y="47"/>
                  </a:cxn>
                  <a:cxn ang="0">
                    <a:pos x="0" y="45"/>
                  </a:cxn>
                  <a:cxn ang="0">
                    <a:pos x="0" y="0"/>
                  </a:cxn>
                </a:cxnLst>
                <a:rect l="0" t="0" r="r" b="b"/>
                <a:pathLst>
                  <a:path w="149" h="219">
                    <a:moveTo>
                      <a:pt x="0" y="0"/>
                    </a:moveTo>
                    <a:lnTo>
                      <a:pt x="29" y="2"/>
                    </a:lnTo>
                    <a:lnTo>
                      <a:pt x="57" y="6"/>
                    </a:lnTo>
                    <a:lnTo>
                      <a:pt x="84" y="14"/>
                    </a:lnTo>
                    <a:lnTo>
                      <a:pt x="105" y="23"/>
                    </a:lnTo>
                    <a:lnTo>
                      <a:pt x="124" y="34"/>
                    </a:lnTo>
                    <a:lnTo>
                      <a:pt x="137" y="48"/>
                    </a:lnTo>
                    <a:lnTo>
                      <a:pt x="146" y="62"/>
                    </a:lnTo>
                    <a:lnTo>
                      <a:pt x="149" y="70"/>
                    </a:lnTo>
                    <a:lnTo>
                      <a:pt x="149" y="78"/>
                    </a:lnTo>
                    <a:lnTo>
                      <a:pt x="149" y="123"/>
                    </a:lnTo>
                    <a:lnTo>
                      <a:pt x="147" y="135"/>
                    </a:lnTo>
                    <a:lnTo>
                      <a:pt x="141" y="148"/>
                    </a:lnTo>
                    <a:lnTo>
                      <a:pt x="133" y="159"/>
                    </a:lnTo>
                    <a:lnTo>
                      <a:pt x="121" y="169"/>
                    </a:lnTo>
                    <a:lnTo>
                      <a:pt x="107" y="179"/>
                    </a:lnTo>
                    <a:lnTo>
                      <a:pt x="90" y="186"/>
                    </a:lnTo>
                    <a:lnTo>
                      <a:pt x="71" y="193"/>
                    </a:lnTo>
                    <a:lnTo>
                      <a:pt x="50" y="197"/>
                    </a:lnTo>
                    <a:lnTo>
                      <a:pt x="50" y="219"/>
                    </a:lnTo>
                    <a:lnTo>
                      <a:pt x="0" y="179"/>
                    </a:lnTo>
                    <a:lnTo>
                      <a:pt x="50" y="131"/>
                    </a:lnTo>
                    <a:lnTo>
                      <a:pt x="50" y="152"/>
                    </a:lnTo>
                    <a:lnTo>
                      <a:pt x="81" y="145"/>
                    </a:lnTo>
                    <a:lnTo>
                      <a:pt x="109" y="132"/>
                    </a:lnTo>
                    <a:lnTo>
                      <a:pt x="119" y="126"/>
                    </a:lnTo>
                    <a:lnTo>
                      <a:pt x="129" y="118"/>
                    </a:lnTo>
                    <a:lnTo>
                      <a:pt x="137" y="110"/>
                    </a:lnTo>
                    <a:lnTo>
                      <a:pt x="143" y="101"/>
                    </a:lnTo>
                    <a:lnTo>
                      <a:pt x="143" y="101"/>
                    </a:lnTo>
                    <a:lnTo>
                      <a:pt x="133" y="89"/>
                    </a:lnTo>
                    <a:lnTo>
                      <a:pt x="123" y="78"/>
                    </a:lnTo>
                    <a:lnTo>
                      <a:pt x="107" y="68"/>
                    </a:lnTo>
                    <a:lnTo>
                      <a:pt x="88" y="61"/>
                    </a:lnTo>
                    <a:lnTo>
                      <a:pt x="68" y="55"/>
                    </a:lnTo>
                    <a:lnTo>
                      <a:pt x="46" y="50"/>
                    </a:lnTo>
                    <a:lnTo>
                      <a:pt x="25" y="47"/>
                    </a:lnTo>
                    <a:lnTo>
                      <a:pt x="0" y="45"/>
                    </a:lnTo>
                    <a:lnTo>
                      <a:pt x="0" y="0"/>
                    </a:lnTo>
                    <a:close/>
                  </a:path>
                </a:pathLst>
              </a:custGeom>
              <a:noFill/>
              <a:ln w="5715">
                <a:solidFill>
                  <a:srgbClr val="000000"/>
                </a:solidFill>
                <a:prstDash val="solid"/>
                <a:round/>
                <a:headEnd/>
                <a:tailEnd/>
              </a:ln>
            </p:spPr>
            <p:txBody>
              <a:bodyPr/>
              <a:lstStyle/>
              <a:p>
                <a:endParaRPr lang="en-US"/>
              </a:p>
            </p:txBody>
          </p:sp>
          <p:sp>
            <p:nvSpPr>
              <p:cNvPr id="60" name="Freeform 597"/>
              <p:cNvSpPr>
                <a:spLocks/>
              </p:cNvSpPr>
              <p:nvPr/>
            </p:nvSpPr>
            <p:spPr bwMode="auto">
              <a:xfrm>
                <a:off x="4112" y="4457"/>
                <a:ext cx="6" cy="22"/>
              </a:xfrm>
              <a:custGeom>
                <a:avLst/>
                <a:gdLst/>
                <a:ahLst/>
                <a:cxnLst>
                  <a:cxn ang="0">
                    <a:pos x="6" y="22"/>
                  </a:cxn>
                  <a:cxn ang="0">
                    <a:pos x="4" y="11"/>
                  </a:cxn>
                  <a:cxn ang="0">
                    <a:pos x="0" y="0"/>
                  </a:cxn>
                </a:cxnLst>
                <a:rect l="0" t="0" r="r" b="b"/>
                <a:pathLst>
                  <a:path w="6" h="22">
                    <a:moveTo>
                      <a:pt x="6" y="22"/>
                    </a:moveTo>
                    <a:lnTo>
                      <a:pt x="4" y="11"/>
                    </a:lnTo>
                    <a:lnTo>
                      <a:pt x="0" y="0"/>
                    </a:lnTo>
                  </a:path>
                </a:pathLst>
              </a:custGeom>
              <a:noFill/>
              <a:ln w="5715">
                <a:solidFill>
                  <a:srgbClr val="000000"/>
                </a:solidFill>
                <a:prstDash val="solid"/>
                <a:round/>
                <a:headEnd/>
                <a:tailEnd/>
              </a:ln>
            </p:spPr>
            <p:txBody>
              <a:bodyPr/>
              <a:lstStyle/>
              <a:p>
                <a:endParaRPr lang="en-US"/>
              </a:p>
            </p:txBody>
          </p:sp>
        </p:grpSp>
        <p:sp>
          <p:nvSpPr>
            <p:cNvPr id="61" name="Rectangle 598"/>
            <p:cNvSpPr>
              <a:spLocks noChangeArrowheads="1"/>
            </p:cNvSpPr>
            <p:nvPr/>
          </p:nvSpPr>
          <p:spPr bwMode="auto">
            <a:xfrm>
              <a:off x="2903008" y="2286000"/>
              <a:ext cx="337079" cy="268288"/>
            </a:xfrm>
            <a:prstGeom prst="rect">
              <a:avLst/>
            </a:prstGeom>
            <a:solidFill>
              <a:srgbClr val="FFFFFF"/>
            </a:solidFill>
            <a:ln w="5715">
              <a:solidFill>
                <a:srgbClr val="000000"/>
              </a:solidFill>
              <a:miter lim="800000"/>
              <a:headEnd/>
              <a:tailEnd/>
            </a:ln>
          </p:spPr>
          <p:txBody>
            <a:bodyPr/>
            <a:lstStyle/>
            <a:p>
              <a:endParaRPr lang="en-US"/>
            </a:p>
          </p:txBody>
        </p:sp>
        <p:grpSp>
          <p:nvGrpSpPr>
            <p:cNvPr id="62" name="Group 599"/>
            <p:cNvGrpSpPr>
              <a:grpSpLocks/>
            </p:cNvGrpSpPr>
            <p:nvPr/>
          </p:nvGrpSpPr>
          <p:grpSpPr bwMode="auto">
            <a:xfrm>
              <a:off x="2987279" y="2317750"/>
              <a:ext cx="158221" cy="198438"/>
              <a:chOff x="4298" y="4358"/>
              <a:chExt cx="149" cy="219"/>
            </a:xfrm>
          </p:grpSpPr>
          <p:sp>
            <p:nvSpPr>
              <p:cNvPr id="63" name="Freeform 600"/>
              <p:cNvSpPr>
                <a:spLocks/>
              </p:cNvSpPr>
              <p:nvPr/>
            </p:nvSpPr>
            <p:spPr bwMode="auto">
              <a:xfrm>
                <a:off x="4298" y="4358"/>
                <a:ext cx="149" cy="219"/>
              </a:xfrm>
              <a:custGeom>
                <a:avLst/>
                <a:gdLst/>
                <a:ahLst/>
                <a:cxnLst>
                  <a:cxn ang="0">
                    <a:pos x="0" y="0"/>
                  </a:cxn>
                  <a:cxn ang="0">
                    <a:pos x="30" y="1"/>
                  </a:cxn>
                  <a:cxn ang="0">
                    <a:pos x="57" y="6"/>
                  </a:cxn>
                  <a:cxn ang="0">
                    <a:pos x="84" y="14"/>
                  </a:cxn>
                  <a:cxn ang="0">
                    <a:pos x="106" y="23"/>
                  </a:cxn>
                  <a:cxn ang="0">
                    <a:pos x="124" y="34"/>
                  </a:cxn>
                  <a:cxn ang="0">
                    <a:pos x="137" y="48"/>
                  </a:cxn>
                  <a:cxn ang="0">
                    <a:pos x="146" y="62"/>
                  </a:cxn>
                  <a:cxn ang="0">
                    <a:pos x="149" y="70"/>
                  </a:cxn>
                  <a:cxn ang="0">
                    <a:pos x="149" y="77"/>
                  </a:cxn>
                  <a:cxn ang="0">
                    <a:pos x="149" y="122"/>
                  </a:cxn>
                  <a:cxn ang="0">
                    <a:pos x="148" y="135"/>
                  </a:cxn>
                  <a:cxn ang="0">
                    <a:pos x="141" y="147"/>
                  </a:cxn>
                  <a:cxn ang="0">
                    <a:pos x="134" y="158"/>
                  </a:cxn>
                  <a:cxn ang="0">
                    <a:pos x="121" y="169"/>
                  </a:cxn>
                  <a:cxn ang="0">
                    <a:pos x="107" y="178"/>
                  </a:cxn>
                  <a:cxn ang="0">
                    <a:pos x="90" y="186"/>
                  </a:cxn>
                  <a:cxn ang="0">
                    <a:pos x="71" y="192"/>
                  </a:cxn>
                  <a:cxn ang="0">
                    <a:pos x="50" y="197"/>
                  </a:cxn>
                  <a:cxn ang="0">
                    <a:pos x="50" y="219"/>
                  </a:cxn>
                  <a:cxn ang="0">
                    <a:pos x="0" y="178"/>
                  </a:cxn>
                  <a:cxn ang="0">
                    <a:pos x="50" y="130"/>
                  </a:cxn>
                  <a:cxn ang="0">
                    <a:pos x="50" y="152"/>
                  </a:cxn>
                  <a:cxn ang="0">
                    <a:pos x="81" y="144"/>
                  </a:cxn>
                  <a:cxn ang="0">
                    <a:pos x="109" y="132"/>
                  </a:cxn>
                  <a:cxn ang="0">
                    <a:pos x="120" y="125"/>
                  </a:cxn>
                  <a:cxn ang="0">
                    <a:pos x="129" y="118"/>
                  </a:cxn>
                  <a:cxn ang="0">
                    <a:pos x="137" y="110"/>
                  </a:cxn>
                  <a:cxn ang="0">
                    <a:pos x="143" y="101"/>
                  </a:cxn>
                  <a:cxn ang="0">
                    <a:pos x="143" y="101"/>
                  </a:cxn>
                  <a:cxn ang="0">
                    <a:pos x="134" y="88"/>
                  </a:cxn>
                  <a:cxn ang="0">
                    <a:pos x="123" y="77"/>
                  </a:cxn>
                  <a:cxn ang="0">
                    <a:pos x="107" y="68"/>
                  </a:cxn>
                  <a:cxn ang="0">
                    <a:pos x="89" y="60"/>
                  </a:cxn>
                  <a:cxn ang="0">
                    <a:pos x="68" y="54"/>
                  </a:cxn>
                  <a:cxn ang="0">
                    <a:pos x="47" y="49"/>
                  </a:cxn>
                  <a:cxn ang="0">
                    <a:pos x="25" y="46"/>
                  </a:cxn>
                  <a:cxn ang="0">
                    <a:pos x="0" y="45"/>
                  </a:cxn>
                  <a:cxn ang="0">
                    <a:pos x="0" y="0"/>
                  </a:cxn>
                </a:cxnLst>
                <a:rect l="0" t="0" r="r" b="b"/>
                <a:pathLst>
                  <a:path w="149" h="219">
                    <a:moveTo>
                      <a:pt x="0" y="0"/>
                    </a:moveTo>
                    <a:lnTo>
                      <a:pt x="30" y="1"/>
                    </a:lnTo>
                    <a:lnTo>
                      <a:pt x="57" y="6"/>
                    </a:lnTo>
                    <a:lnTo>
                      <a:pt x="84" y="14"/>
                    </a:lnTo>
                    <a:lnTo>
                      <a:pt x="106" y="23"/>
                    </a:lnTo>
                    <a:lnTo>
                      <a:pt x="124" y="34"/>
                    </a:lnTo>
                    <a:lnTo>
                      <a:pt x="137" y="48"/>
                    </a:lnTo>
                    <a:lnTo>
                      <a:pt x="146" y="62"/>
                    </a:lnTo>
                    <a:lnTo>
                      <a:pt x="149" y="70"/>
                    </a:lnTo>
                    <a:lnTo>
                      <a:pt x="149" y="77"/>
                    </a:lnTo>
                    <a:lnTo>
                      <a:pt x="149" y="122"/>
                    </a:lnTo>
                    <a:lnTo>
                      <a:pt x="148" y="135"/>
                    </a:lnTo>
                    <a:lnTo>
                      <a:pt x="141" y="147"/>
                    </a:lnTo>
                    <a:lnTo>
                      <a:pt x="134" y="158"/>
                    </a:lnTo>
                    <a:lnTo>
                      <a:pt x="121" y="169"/>
                    </a:lnTo>
                    <a:lnTo>
                      <a:pt x="107" y="178"/>
                    </a:lnTo>
                    <a:lnTo>
                      <a:pt x="90" y="186"/>
                    </a:lnTo>
                    <a:lnTo>
                      <a:pt x="71" y="192"/>
                    </a:lnTo>
                    <a:lnTo>
                      <a:pt x="50" y="197"/>
                    </a:lnTo>
                    <a:lnTo>
                      <a:pt x="50" y="219"/>
                    </a:lnTo>
                    <a:lnTo>
                      <a:pt x="0" y="178"/>
                    </a:lnTo>
                    <a:lnTo>
                      <a:pt x="50" y="130"/>
                    </a:lnTo>
                    <a:lnTo>
                      <a:pt x="50" y="152"/>
                    </a:lnTo>
                    <a:lnTo>
                      <a:pt x="81" y="144"/>
                    </a:lnTo>
                    <a:lnTo>
                      <a:pt x="109" y="132"/>
                    </a:lnTo>
                    <a:lnTo>
                      <a:pt x="120" y="125"/>
                    </a:lnTo>
                    <a:lnTo>
                      <a:pt x="129" y="118"/>
                    </a:lnTo>
                    <a:lnTo>
                      <a:pt x="137" y="110"/>
                    </a:lnTo>
                    <a:lnTo>
                      <a:pt x="143" y="101"/>
                    </a:lnTo>
                    <a:lnTo>
                      <a:pt x="143" y="101"/>
                    </a:lnTo>
                    <a:lnTo>
                      <a:pt x="134" y="88"/>
                    </a:lnTo>
                    <a:lnTo>
                      <a:pt x="123" y="77"/>
                    </a:lnTo>
                    <a:lnTo>
                      <a:pt x="107" y="68"/>
                    </a:lnTo>
                    <a:lnTo>
                      <a:pt x="89" y="60"/>
                    </a:lnTo>
                    <a:lnTo>
                      <a:pt x="68" y="54"/>
                    </a:lnTo>
                    <a:lnTo>
                      <a:pt x="47" y="49"/>
                    </a:lnTo>
                    <a:lnTo>
                      <a:pt x="25" y="46"/>
                    </a:lnTo>
                    <a:lnTo>
                      <a:pt x="0" y="45"/>
                    </a:lnTo>
                    <a:lnTo>
                      <a:pt x="0" y="0"/>
                    </a:lnTo>
                    <a:close/>
                  </a:path>
                </a:pathLst>
              </a:custGeom>
              <a:solidFill>
                <a:srgbClr val="99CCFF"/>
              </a:solidFill>
              <a:ln w="9525">
                <a:noFill/>
                <a:round/>
                <a:headEnd/>
                <a:tailEnd/>
              </a:ln>
            </p:spPr>
            <p:txBody>
              <a:bodyPr/>
              <a:lstStyle/>
              <a:p>
                <a:endParaRPr lang="en-US"/>
              </a:p>
            </p:txBody>
          </p:sp>
          <p:sp>
            <p:nvSpPr>
              <p:cNvPr id="64" name="Freeform 601"/>
              <p:cNvSpPr>
                <a:spLocks/>
              </p:cNvSpPr>
              <p:nvPr/>
            </p:nvSpPr>
            <p:spPr bwMode="auto">
              <a:xfrm>
                <a:off x="4298" y="4358"/>
                <a:ext cx="149" cy="122"/>
              </a:xfrm>
              <a:custGeom>
                <a:avLst/>
                <a:gdLst/>
                <a:ahLst/>
                <a:cxnLst>
                  <a:cxn ang="0">
                    <a:pos x="0" y="0"/>
                  </a:cxn>
                  <a:cxn ang="0">
                    <a:pos x="30" y="1"/>
                  </a:cxn>
                  <a:cxn ang="0">
                    <a:pos x="57" y="6"/>
                  </a:cxn>
                  <a:cxn ang="0">
                    <a:pos x="84" y="14"/>
                  </a:cxn>
                  <a:cxn ang="0">
                    <a:pos x="106" y="23"/>
                  </a:cxn>
                  <a:cxn ang="0">
                    <a:pos x="124" y="34"/>
                  </a:cxn>
                  <a:cxn ang="0">
                    <a:pos x="137" y="48"/>
                  </a:cxn>
                  <a:cxn ang="0">
                    <a:pos x="146" y="62"/>
                  </a:cxn>
                  <a:cxn ang="0">
                    <a:pos x="149" y="70"/>
                  </a:cxn>
                  <a:cxn ang="0">
                    <a:pos x="149" y="77"/>
                  </a:cxn>
                  <a:cxn ang="0">
                    <a:pos x="149" y="122"/>
                  </a:cxn>
                  <a:cxn ang="0">
                    <a:pos x="149" y="115"/>
                  </a:cxn>
                  <a:cxn ang="0">
                    <a:pos x="146" y="107"/>
                  </a:cxn>
                  <a:cxn ang="0">
                    <a:pos x="137" y="91"/>
                  </a:cxn>
                  <a:cxn ang="0">
                    <a:pos x="124" y="79"/>
                  </a:cxn>
                  <a:cxn ang="0">
                    <a:pos x="106" y="68"/>
                  </a:cxn>
                  <a:cxn ang="0">
                    <a:pos x="84" y="57"/>
                  </a:cxn>
                  <a:cxn ang="0">
                    <a:pos x="57" y="51"/>
                  </a:cxn>
                  <a:cxn ang="0">
                    <a:pos x="30" y="46"/>
                  </a:cxn>
                  <a:cxn ang="0">
                    <a:pos x="0" y="45"/>
                  </a:cxn>
                  <a:cxn ang="0">
                    <a:pos x="0" y="0"/>
                  </a:cxn>
                </a:cxnLst>
                <a:rect l="0" t="0" r="r" b="b"/>
                <a:pathLst>
                  <a:path w="149" h="122">
                    <a:moveTo>
                      <a:pt x="0" y="0"/>
                    </a:moveTo>
                    <a:lnTo>
                      <a:pt x="30" y="1"/>
                    </a:lnTo>
                    <a:lnTo>
                      <a:pt x="57" y="6"/>
                    </a:lnTo>
                    <a:lnTo>
                      <a:pt x="84" y="14"/>
                    </a:lnTo>
                    <a:lnTo>
                      <a:pt x="106" y="23"/>
                    </a:lnTo>
                    <a:lnTo>
                      <a:pt x="124" y="34"/>
                    </a:lnTo>
                    <a:lnTo>
                      <a:pt x="137" y="48"/>
                    </a:lnTo>
                    <a:lnTo>
                      <a:pt x="146" y="62"/>
                    </a:lnTo>
                    <a:lnTo>
                      <a:pt x="149" y="70"/>
                    </a:lnTo>
                    <a:lnTo>
                      <a:pt x="149" y="77"/>
                    </a:lnTo>
                    <a:lnTo>
                      <a:pt x="149" y="122"/>
                    </a:lnTo>
                    <a:lnTo>
                      <a:pt x="149" y="115"/>
                    </a:lnTo>
                    <a:lnTo>
                      <a:pt x="146" y="107"/>
                    </a:lnTo>
                    <a:lnTo>
                      <a:pt x="137" y="91"/>
                    </a:lnTo>
                    <a:lnTo>
                      <a:pt x="124" y="79"/>
                    </a:lnTo>
                    <a:lnTo>
                      <a:pt x="106" y="68"/>
                    </a:lnTo>
                    <a:lnTo>
                      <a:pt x="84" y="57"/>
                    </a:lnTo>
                    <a:lnTo>
                      <a:pt x="57" y="51"/>
                    </a:lnTo>
                    <a:lnTo>
                      <a:pt x="30" y="46"/>
                    </a:lnTo>
                    <a:lnTo>
                      <a:pt x="0" y="45"/>
                    </a:lnTo>
                    <a:lnTo>
                      <a:pt x="0" y="0"/>
                    </a:lnTo>
                    <a:close/>
                  </a:path>
                </a:pathLst>
              </a:custGeom>
              <a:solidFill>
                <a:srgbClr val="7BA4CD"/>
              </a:solidFill>
              <a:ln w="9525">
                <a:noFill/>
                <a:round/>
                <a:headEnd/>
                <a:tailEnd/>
              </a:ln>
            </p:spPr>
            <p:txBody>
              <a:bodyPr/>
              <a:lstStyle/>
              <a:p>
                <a:endParaRPr lang="en-US"/>
              </a:p>
            </p:txBody>
          </p:sp>
          <p:sp>
            <p:nvSpPr>
              <p:cNvPr id="65" name="Freeform 602"/>
              <p:cNvSpPr>
                <a:spLocks/>
              </p:cNvSpPr>
              <p:nvPr/>
            </p:nvSpPr>
            <p:spPr bwMode="auto">
              <a:xfrm>
                <a:off x="4298" y="4358"/>
                <a:ext cx="149" cy="219"/>
              </a:xfrm>
              <a:custGeom>
                <a:avLst/>
                <a:gdLst/>
                <a:ahLst/>
                <a:cxnLst>
                  <a:cxn ang="0">
                    <a:pos x="0" y="0"/>
                  </a:cxn>
                  <a:cxn ang="0">
                    <a:pos x="30" y="1"/>
                  </a:cxn>
                  <a:cxn ang="0">
                    <a:pos x="57" y="6"/>
                  </a:cxn>
                  <a:cxn ang="0">
                    <a:pos x="84" y="14"/>
                  </a:cxn>
                  <a:cxn ang="0">
                    <a:pos x="106" y="23"/>
                  </a:cxn>
                  <a:cxn ang="0">
                    <a:pos x="124" y="34"/>
                  </a:cxn>
                  <a:cxn ang="0">
                    <a:pos x="137" y="48"/>
                  </a:cxn>
                  <a:cxn ang="0">
                    <a:pos x="146" y="62"/>
                  </a:cxn>
                  <a:cxn ang="0">
                    <a:pos x="149" y="70"/>
                  </a:cxn>
                  <a:cxn ang="0">
                    <a:pos x="149" y="77"/>
                  </a:cxn>
                  <a:cxn ang="0">
                    <a:pos x="149" y="122"/>
                  </a:cxn>
                  <a:cxn ang="0">
                    <a:pos x="148" y="135"/>
                  </a:cxn>
                  <a:cxn ang="0">
                    <a:pos x="141" y="147"/>
                  </a:cxn>
                  <a:cxn ang="0">
                    <a:pos x="134" y="158"/>
                  </a:cxn>
                  <a:cxn ang="0">
                    <a:pos x="121" y="169"/>
                  </a:cxn>
                  <a:cxn ang="0">
                    <a:pos x="107" y="178"/>
                  </a:cxn>
                  <a:cxn ang="0">
                    <a:pos x="90" y="186"/>
                  </a:cxn>
                  <a:cxn ang="0">
                    <a:pos x="71" y="192"/>
                  </a:cxn>
                  <a:cxn ang="0">
                    <a:pos x="50" y="197"/>
                  </a:cxn>
                  <a:cxn ang="0">
                    <a:pos x="50" y="219"/>
                  </a:cxn>
                  <a:cxn ang="0">
                    <a:pos x="0" y="178"/>
                  </a:cxn>
                  <a:cxn ang="0">
                    <a:pos x="50" y="130"/>
                  </a:cxn>
                  <a:cxn ang="0">
                    <a:pos x="50" y="152"/>
                  </a:cxn>
                  <a:cxn ang="0">
                    <a:pos x="81" y="144"/>
                  </a:cxn>
                  <a:cxn ang="0">
                    <a:pos x="109" y="132"/>
                  </a:cxn>
                  <a:cxn ang="0">
                    <a:pos x="120" y="125"/>
                  </a:cxn>
                  <a:cxn ang="0">
                    <a:pos x="129" y="118"/>
                  </a:cxn>
                  <a:cxn ang="0">
                    <a:pos x="137" y="110"/>
                  </a:cxn>
                  <a:cxn ang="0">
                    <a:pos x="143" y="101"/>
                  </a:cxn>
                  <a:cxn ang="0">
                    <a:pos x="143" y="101"/>
                  </a:cxn>
                  <a:cxn ang="0">
                    <a:pos x="134" y="88"/>
                  </a:cxn>
                  <a:cxn ang="0">
                    <a:pos x="123" y="77"/>
                  </a:cxn>
                  <a:cxn ang="0">
                    <a:pos x="107" y="68"/>
                  </a:cxn>
                  <a:cxn ang="0">
                    <a:pos x="89" y="60"/>
                  </a:cxn>
                  <a:cxn ang="0">
                    <a:pos x="68" y="54"/>
                  </a:cxn>
                  <a:cxn ang="0">
                    <a:pos x="47" y="49"/>
                  </a:cxn>
                  <a:cxn ang="0">
                    <a:pos x="25" y="46"/>
                  </a:cxn>
                  <a:cxn ang="0">
                    <a:pos x="0" y="45"/>
                  </a:cxn>
                  <a:cxn ang="0">
                    <a:pos x="0" y="0"/>
                  </a:cxn>
                </a:cxnLst>
                <a:rect l="0" t="0" r="r" b="b"/>
                <a:pathLst>
                  <a:path w="149" h="219">
                    <a:moveTo>
                      <a:pt x="0" y="0"/>
                    </a:moveTo>
                    <a:lnTo>
                      <a:pt x="30" y="1"/>
                    </a:lnTo>
                    <a:lnTo>
                      <a:pt x="57" y="6"/>
                    </a:lnTo>
                    <a:lnTo>
                      <a:pt x="84" y="14"/>
                    </a:lnTo>
                    <a:lnTo>
                      <a:pt x="106" y="23"/>
                    </a:lnTo>
                    <a:lnTo>
                      <a:pt x="124" y="34"/>
                    </a:lnTo>
                    <a:lnTo>
                      <a:pt x="137" y="48"/>
                    </a:lnTo>
                    <a:lnTo>
                      <a:pt x="146" y="62"/>
                    </a:lnTo>
                    <a:lnTo>
                      <a:pt x="149" y="70"/>
                    </a:lnTo>
                    <a:lnTo>
                      <a:pt x="149" y="77"/>
                    </a:lnTo>
                    <a:lnTo>
                      <a:pt x="149" y="122"/>
                    </a:lnTo>
                    <a:lnTo>
                      <a:pt x="148" y="135"/>
                    </a:lnTo>
                    <a:lnTo>
                      <a:pt x="141" y="147"/>
                    </a:lnTo>
                    <a:lnTo>
                      <a:pt x="134" y="158"/>
                    </a:lnTo>
                    <a:lnTo>
                      <a:pt x="121" y="169"/>
                    </a:lnTo>
                    <a:lnTo>
                      <a:pt x="107" y="178"/>
                    </a:lnTo>
                    <a:lnTo>
                      <a:pt x="90" y="186"/>
                    </a:lnTo>
                    <a:lnTo>
                      <a:pt x="71" y="192"/>
                    </a:lnTo>
                    <a:lnTo>
                      <a:pt x="50" y="197"/>
                    </a:lnTo>
                    <a:lnTo>
                      <a:pt x="50" y="219"/>
                    </a:lnTo>
                    <a:lnTo>
                      <a:pt x="0" y="178"/>
                    </a:lnTo>
                    <a:lnTo>
                      <a:pt x="50" y="130"/>
                    </a:lnTo>
                    <a:lnTo>
                      <a:pt x="50" y="152"/>
                    </a:lnTo>
                    <a:lnTo>
                      <a:pt x="81" y="144"/>
                    </a:lnTo>
                    <a:lnTo>
                      <a:pt x="109" y="132"/>
                    </a:lnTo>
                    <a:lnTo>
                      <a:pt x="120" y="125"/>
                    </a:lnTo>
                    <a:lnTo>
                      <a:pt x="129" y="118"/>
                    </a:lnTo>
                    <a:lnTo>
                      <a:pt x="137" y="110"/>
                    </a:lnTo>
                    <a:lnTo>
                      <a:pt x="143" y="101"/>
                    </a:lnTo>
                    <a:lnTo>
                      <a:pt x="143" y="101"/>
                    </a:lnTo>
                    <a:lnTo>
                      <a:pt x="134" y="88"/>
                    </a:lnTo>
                    <a:lnTo>
                      <a:pt x="123" y="77"/>
                    </a:lnTo>
                    <a:lnTo>
                      <a:pt x="107" y="68"/>
                    </a:lnTo>
                    <a:lnTo>
                      <a:pt x="89" y="60"/>
                    </a:lnTo>
                    <a:lnTo>
                      <a:pt x="68" y="54"/>
                    </a:lnTo>
                    <a:lnTo>
                      <a:pt x="47" y="49"/>
                    </a:lnTo>
                    <a:lnTo>
                      <a:pt x="25" y="46"/>
                    </a:lnTo>
                    <a:lnTo>
                      <a:pt x="0" y="45"/>
                    </a:lnTo>
                    <a:lnTo>
                      <a:pt x="0" y="0"/>
                    </a:lnTo>
                    <a:close/>
                  </a:path>
                </a:pathLst>
              </a:custGeom>
              <a:noFill/>
              <a:ln w="5715">
                <a:solidFill>
                  <a:srgbClr val="000000"/>
                </a:solidFill>
                <a:prstDash val="solid"/>
                <a:round/>
                <a:headEnd/>
                <a:tailEnd/>
              </a:ln>
            </p:spPr>
            <p:txBody>
              <a:bodyPr/>
              <a:lstStyle/>
              <a:p>
                <a:endParaRPr lang="en-US"/>
              </a:p>
            </p:txBody>
          </p:sp>
          <p:sp>
            <p:nvSpPr>
              <p:cNvPr id="66" name="Freeform 603"/>
              <p:cNvSpPr>
                <a:spLocks/>
              </p:cNvSpPr>
              <p:nvPr/>
            </p:nvSpPr>
            <p:spPr bwMode="auto">
              <a:xfrm>
                <a:off x="4441" y="4459"/>
                <a:ext cx="6" cy="21"/>
              </a:xfrm>
              <a:custGeom>
                <a:avLst/>
                <a:gdLst/>
                <a:ahLst/>
                <a:cxnLst>
                  <a:cxn ang="0">
                    <a:pos x="6" y="21"/>
                  </a:cxn>
                  <a:cxn ang="0">
                    <a:pos x="5" y="10"/>
                  </a:cxn>
                  <a:cxn ang="0">
                    <a:pos x="0" y="0"/>
                  </a:cxn>
                </a:cxnLst>
                <a:rect l="0" t="0" r="r" b="b"/>
                <a:pathLst>
                  <a:path w="6" h="21">
                    <a:moveTo>
                      <a:pt x="6" y="21"/>
                    </a:moveTo>
                    <a:lnTo>
                      <a:pt x="5" y="10"/>
                    </a:lnTo>
                    <a:lnTo>
                      <a:pt x="0" y="0"/>
                    </a:lnTo>
                  </a:path>
                </a:pathLst>
              </a:custGeom>
              <a:noFill/>
              <a:ln w="5715">
                <a:solidFill>
                  <a:srgbClr val="000000"/>
                </a:solidFill>
                <a:prstDash val="solid"/>
                <a:round/>
                <a:headEnd/>
                <a:tailEnd/>
              </a:ln>
            </p:spPr>
            <p:txBody>
              <a:bodyPr/>
              <a:lstStyle/>
              <a:p>
                <a:endParaRPr lang="en-US"/>
              </a:p>
            </p:txBody>
          </p:sp>
        </p:grpSp>
        <p:sp>
          <p:nvSpPr>
            <p:cNvPr id="67" name="Rectangle 604"/>
            <p:cNvSpPr>
              <a:spLocks noChangeArrowheads="1"/>
            </p:cNvSpPr>
            <p:nvPr/>
          </p:nvSpPr>
          <p:spPr bwMode="auto">
            <a:xfrm>
              <a:off x="3274484" y="2284414"/>
              <a:ext cx="335360" cy="268287"/>
            </a:xfrm>
            <a:prstGeom prst="rect">
              <a:avLst/>
            </a:prstGeom>
            <a:solidFill>
              <a:srgbClr val="FFFFFF"/>
            </a:solidFill>
            <a:ln w="5715">
              <a:solidFill>
                <a:srgbClr val="000000"/>
              </a:solidFill>
              <a:miter lim="800000"/>
              <a:headEnd/>
              <a:tailEnd/>
            </a:ln>
          </p:spPr>
          <p:txBody>
            <a:bodyPr/>
            <a:lstStyle/>
            <a:p>
              <a:endParaRPr lang="en-US"/>
            </a:p>
          </p:txBody>
        </p:sp>
        <p:grpSp>
          <p:nvGrpSpPr>
            <p:cNvPr id="68" name="Group 605"/>
            <p:cNvGrpSpPr>
              <a:grpSpLocks/>
            </p:cNvGrpSpPr>
            <p:nvPr/>
          </p:nvGrpSpPr>
          <p:grpSpPr bwMode="auto">
            <a:xfrm>
              <a:off x="3357033" y="2316164"/>
              <a:ext cx="159941" cy="198437"/>
              <a:chOff x="4646" y="4356"/>
              <a:chExt cx="149" cy="219"/>
            </a:xfrm>
          </p:grpSpPr>
          <p:sp>
            <p:nvSpPr>
              <p:cNvPr id="69" name="Freeform 606"/>
              <p:cNvSpPr>
                <a:spLocks/>
              </p:cNvSpPr>
              <p:nvPr/>
            </p:nvSpPr>
            <p:spPr bwMode="auto">
              <a:xfrm>
                <a:off x="4646" y="4356"/>
                <a:ext cx="149" cy="219"/>
              </a:xfrm>
              <a:custGeom>
                <a:avLst/>
                <a:gdLst/>
                <a:ahLst/>
                <a:cxnLst>
                  <a:cxn ang="0">
                    <a:pos x="0" y="0"/>
                  </a:cxn>
                  <a:cxn ang="0">
                    <a:pos x="29" y="2"/>
                  </a:cxn>
                  <a:cxn ang="0">
                    <a:pos x="57" y="6"/>
                  </a:cxn>
                  <a:cxn ang="0">
                    <a:pos x="84" y="14"/>
                  </a:cxn>
                  <a:cxn ang="0">
                    <a:pos x="105" y="23"/>
                  </a:cxn>
                  <a:cxn ang="0">
                    <a:pos x="124" y="34"/>
                  </a:cxn>
                  <a:cxn ang="0">
                    <a:pos x="136" y="48"/>
                  </a:cxn>
                  <a:cxn ang="0">
                    <a:pos x="146" y="62"/>
                  </a:cxn>
                  <a:cxn ang="0">
                    <a:pos x="149" y="70"/>
                  </a:cxn>
                  <a:cxn ang="0">
                    <a:pos x="149" y="78"/>
                  </a:cxn>
                  <a:cxn ang="0">
                    <a:pos x="149" y="123"/>
                  </a:cxn>
                  <a:cxn ang="0">
                    <a:pos x="147" y="135"/>
                  </a:cxn>
                  <a:cxn ang="0">
                    <a:pos x="141" y="148"/>
                  </a:cxn>
                  <a:cxn ang="0">
                    <a:pos x="133" y="159"/>
                  </a:cxn>
                  <a:cxn ang="0">
                    <a:pos x="121" y="169"/>
                  </a:cxn>
                  <a:cxn ang="0">
                    <a:pos x="107" y="179"/>
                  </a:cxn>
                  <a:cxn ang="0">
                    <a:pos x="90" y="186"/>
                  </a:cxn>
                  <a:cxn ang="0">
                    <a:pos x="71" y="193"/>
                  </a:cxn>
                  <a:cxn ang="0">
                    <a:pos x="49" y="197"/>
                  </a:cxn>
                  <a:cxn ang="0">
                    <a:pos x="49" y="219"/>
                  </a:cxn>
                  <a:cxn ang="0">
                    <a:pos x="0" y="179"/>
                  </a:cxn>
                  <a:cxn ang="0">
                    <a:pos x="49" y="131"/>
                  </a:cxn>
                  <a:cxn ang="0">
                    <a:pos x="49" y="152"/>
                  </a:cxn>
                  <a:cxn ang="0">
                    <a:pos x="81" y="145"/>
                  </a:cxn>
                  <a:cxn ang="0">
                    <a:pos x="108" y="132"/>
                  </a:cxn>
                  <a:cxn ang="0">
                    <a:pos x="119" y="126"/>
                  </a:cxn>
                  <a:cxn ang="0">
                    <a:pos x="129" y="118"/>
                  </a:cxn>
                  <a:cxn ang="0">
                    <a:pos x="136" y="110"/>
                  </a:cxn>
                  <a:cxn ang="0">
                    <a:pos x="143" y="101"/>
                  </a:cxn>
                  <a:cxn ang="0">
                    <a:pos x="143" y="101"/>
                  </a:cxn>
                  <a:cxn ang="0">
                    <a:pos x="133" y="89"/>
                  </a:cxn>
                  <a:cxn ang="0">
                    <a:pos x="122" y="78"/>
                  </a:cxn>
                  <a:cxn ang="0">
                    <a:pos x="107" y="68"/>
                  </a:cxn>
                  <a:cxn ang="0">
                    <a:pos x="88" y="61"/>
                  </a:cxn>
                  <a:cxn ang="0">
                    <a:pos x="68" y="55"/>
                  </a:cxn>
                  <a:cxn ang="0">
                    <a:pos x="46" y="50"/>
                  </a:cxn>
                  <a:cxn ang="0">
                    <a:pos x="25" y="47"/>
                  </a:cxn>
                  <a:cxn ang="0">
                    <a:pos x="0" y="45"/>
                  </a:cxn>
                  <a:cxn ang="0">
                    <a:pos x="0" y="0"/>
                  </a:cxn>
                </a:cxnLst>
                <a:rect l="0" t="0" r="r" b="b"/>
                <a:pathLst>
                  <a:path w="149" h="219">
                    <a:moveTo>
                      <a:pt x="0" y="0"/>
                    </a:moveTo>
                    <a:lnTo>
                      <a:pt x="29" y="2"/>
                    </a:lnTo>
                    <a:lnTo>
                      <a:pt x="57" y="6"/>
                    </a:lnTo>
                    <a:lnTo>
                      <a:pt x="84" y="14"/>
                    </a:lnTo>
                    <a:lnTo>
                      <a:pt x="105" y="23"/>
                    </a:lnTo>
                    <a:lnTo>
                      <a:pt x="124" y="34"/>
                    </a:lnTo>
                    <a:lnTo>
                      <a:pt x="136" y="48"/>
                    </a:lnTo>
                    <a:lnTo>
                      <a:pt x="146" y="62"/>
                    </a:lnTo>
                    <a:lnTo>
                      <a:pt x="149" y="70"/>
                    </a:lnTo>
                    <a:lnTo>
                      <a:pt x="149" y="78"/>
                    </a:lnTo>
                    <a:lnTo>
                      <a:pt x="149" y="123"/>
                    </a:lnTo>
                    <a:lnTo>
                      <a:pt x="147" y="135"/>
                    </a:lnTo>
                    <a:lnTo>
                      <a:pt x="141" y="148"/>
                    </a:lnTo>
                    <a:lnTo>
                      <a:pt x="133" y="159"/>
                    </a:lnTo>
                    <a:lnTo>
                      <a:pt x="121" y="169"/>
                    </a:lnTo>
                    <a:lnTo>
                      <a:pt x="107" y="179"/>
                    </a:lnTo>
                    <a:lnTo>
                      <a:pt x="90" y="186"/>
                    </a:lnTo>
                    <a:lnTo>
                      <a:pt x="71" y="193"/>
                    </a:lnTo>
                    <a:lnTo>
                      <a:pt x="49" y="197"/>
                    </a:lnTo>
                    <a:lnTo>
                      <a:pt x="49" y="219"/>
                    </a:lnTo>
                    <a:lnTo>
                      <a:pt x="0" y="179"/>
                    </a:lnTo>
                    <a:lnTo>
                      <a:pt x="49" y="131"/>
                    </a:lnTo>
                    <a:lnTo>
                      <a:pt x="49" y="152"/>
                    </a:lnTo>
                    <a:lnTo>
                      <a:pt x="81" y="145"/>
                    </a:lnTo>
                    <a:lnTo>
                      <a:pt x="108" y="132"/>
                    </a:lnTo>
                    <a:lnTo>
                      <a:pt x="119" y="126"/>
                    </a:lnTo>
                    <a:lnTo>
                      <a:pt x="129" y="118"/>
                    </a:lnTo>
                    <a:lnTo>
                      <a:pt x="136" y="110"/>
                    </a:lnTo>
                    <a:lnTo>
                      <a:pt x="143" y="101"/>
                    </a:lnTo>
                    <a:lnTo>
                      <a:pt x="143" y="101"/>
                    </a:lnTo>
                    <a:lnTo>
                      <a:pt x="133" y="89"/>
                    </a:lnTo>
                    <a:lnTo>
                      <a:pt x="122" y="78"/>
                    </a:lnTo>
                    <a:lnTo>
                      <a:pt x="107" y="68"/>
                    </a:lnTo>
                    <a:lnTo>
                      <a:pt x="88" y="61"/>
                    </a:lnTo>
                    <a:lnTo>
                      <a:pt x="68" y="55"/>
                    </a:lnTo>
                    <a:lnTo>
                      <a:pt x="46" y="50"/>
                    </a:lnTo>
                    <a:lnTo>
                      <a:pt x="25" y="47"/>
                    </a:lnTo>
                    <a:lnTo>
                      <a:pt x="0" y="45"/>
                    </a:lnTo>
                    <a:lnTo>
                      <a:pt x="0" y="0"/>
                    </a:lnTo>
                    <a:close/>
                  </a:path>
                </a:pathLst>
              </a:custGeom>
              <a:solidFill>
                <a:srgbClr val="99CCFF"/>
              </a:solidFill>
              <a:ln w="9525">
                <a:noFill/>
                <a:round/>
                <a:headEnd/>
                <a:tailEnd/>
              </a:ln>
            </p:spPr>
            <p:txBody>
              <a:bodyPr/>
              <a:lstStyle/>
              <a:p>
                <a:endParaRPr lang="en-US"/>
              </a:p>
            </p:txBody>
          </p:sp>
          <p:sp>
            <p:nvSpPr>
              <p:cNvPr id="70" name="Freeform 607"/>
              <p:cNvSpPr>
                <a:spLocks/>
              </p:cNvSpPr>
              <p:nvPr/>
            </p:nvSpPr>
            <p:spPr bwMode="auto">
              <a:xfrm>
                <a:off x="4646" y="4356"/>
                <a:ext cx="149" cy="123"/>
              </a:xfrm>
              <a:custGeom>
                <a:avLst/>
                <a:gdLst/>
                <a:ahLst/>
                <a:cxnLst>
                  <a:cxn ang="0">
                    <a:pos x="0" y="0"/>
                  </a:cxn>
                  <a:cxn ang="0">
                    <a:pos x="29" y="2"/>
                  </a:cxn>
                  <a:cxn ang="0">
                    <a:pos x="57" y="6"/>
                  </a:cxn>
                  <a:cxn ang="0">
                    <a:pos x="84" y="14"/>
                  </a:cxn>
                  <a:cxn ang="0">
                    <a:pos x="105" y="23"/>
                  </a:cxn>
                  <a:cxn ang="0">
                    <a:pos x="124" y="34"/>
                  </a:cxn>
                  <a:cxn ang="0">
                    <a:pos x="136" y="48"/>
                  </a:cxn>
                  <a:cxn ang="0">
                    <a:pos x="146" y="62"/>
                  </a:cxn>
                  <a:cxn ang="0">
                    <a:pos x="149" y="70"/>
                  </a:cxn>
                  <a:cxn ang="0">
                    <a:pos x="149" y="78"/>
                  </a:cxn>
                  <a:cxn ang="0">
                    <a:pos x="149" y="123"/>
                  </a:cxn>
                  <a:cxn ang="0">
                    <a:pos x="149" y="115"/>
                  </a:cxn>
                  <a:cxn ang="0">
                    <a:pos x="146" y="107"/>
                  </a:cxn>
                  <a:cxn ang="0">
                    <a:pos x="136" y="92"/>
                  </a:cxn>
                  <a:cxn ang="0">
                    <a:pos x="124" y="79"/>
                  </a:cxn>
                  <a:cxn ang="0">
                    <a:pos x="105" y="68"/>
                  </a:cxn>
                  <a:cxn ang="0">
                    <a:pos x="84" y="58"/>
                  </a:cxn>
                  <a:cxn ang="0">
                    <a:pos x="57" y="51"/>
                  </a:cxn>
                  <a:cxn ang="0">
                    <a:pos x="29" y="47"/>
                  </a:cxn>
                  <a:cxn ang="0">
                    <a:pos x="0" y="45"/>
                  </a:cxn>
                  <a:cxn ang="0">
                    <a:pos x="0" y="0"/>
                  </a:cxn>
                </a:cxnLst>
                <a:rect l="0" t="0" r="r" b="b"/>
                <a:pathLst>
                  <a:path w="149" h="123">
                    <a:moveTo>
                      <a:pt x="0" y="0"/>
                    </a:moveTo>
                    <a:lnTo>
                      <a:pt x="29" y="2"/>
                    </a:lnTo>
                    <a:lnTo>
                      <a:pt x="57" y="6"/>
                    </a:lnTo>
                    <a:lnTo>
                      <a:pt x="84" y="14"/>
                    </a:lnTo>
                    <a:lnTo>
                      <a:pt x="105" y="23"/>
                    </a:lnTo>
                    <a:lnTo>
                      <a:pt x="124" y="34"/>
                    </a:lnTo>
                    <a:lnTo>
                      <a:pt x="136" y="48"/>
                    </a:lnTo>
                    <a:lnTo>
                      <a:pt x="146" y="62"/>
                    </a:lnTo>
                    <a:lnTo>
                      <a:pt x="149" y="70"/>
                    </a:lnTo>
                    <a:lnTo>
                      <a:pt x="149" y="78"/>
                    </a:lnTo>
                    <a:lnTo>
                      <a:pt x="149" y="123"/>
                    </a:lnTo>
                    <a:lnTo>
                      <a:pt x="149" y="115"/>
                    </a:lnTo>
                    <a:lnTo>
                      <a:pt x="146" y="107"/>
                    </a:lnTo>
                    <a:lnTo>
                      <a:pt x="136" y="92"/>
                    </a:lnTo>
                    <a:lnTo>
                      <a:pt x="124" y="79"/>
                    </a:lnTo>
                    <a:lnTo>
                      <a:pt x="105" y="68"/>
                    </a:lnTo>
                    <a:lnTo>
                      <a:pt x="84" y="58"/>
                    </a:lnTo>
                    <a:lnTo>
                      <a:pt x="57" y="51"/>
                    </a:lnTo>
                    <a:lnTo>
                      <a:pt x="29" y="47"/>
                    </a:lnTo>
                    <a:lnTo>
                      <a:pt x="0" y="45"/>
                    </a:lnTo>
                    <a:lnTo>
                      <a:pt x="0" y="0"/>
                    </a:lnTo>
                    <a:close/>
                  </a:path>
                </a:pathLst>
              </a:custGeom>
              <a:solidFill>
                <a:srgbClr val="7BA4CD"/>
              </a:solidFill>
              <a:ln w="9525">
                <a:noFill/>
                <a:round/>
                <a:headEnd/>
                <a:tailEnd/>
              </a:ln>
            </p:spPr>
            <p:txBody>
              <a:bodyPr/>
              <a:lstStyle/>
              <a:p>
                <a:endParaRPr lang="en-US"/>
              </a:p>
            </p:txBody>
          </p:sp>
          <p:sp>
            <p:nvSpPr>
              <p:cNvPr id="71" name="Freeform 608"/>
              <p:cNvSpPr>
                <a:spLocks/>
              </p:cNvSpPr>
              <p:nvPr/>
            </p:nvSpPr>
            <p:spPr bwMode="auto">
              <a:xfrm>
                <a:off x="4646" y="4356"/>
                <a:ext cx="149" cy="219"/>
              </a:xfrm>
              <a:custGeom>
                <a:avLst/>
                <a:gdLst/>
                <a:ahLst/>
                <a:cxnLst>
                  <a:cxn ang="0">
                    <a:pos x="0" y="0"/>
                  </a:cxn>
                  <a:cxn ang="0">
                    <a:pos x="29" y="2"/>
                  </a:cxn>
                  <a:cxn ang="0">
                    <a:pos x="57" y="6"/>
                  </a:cxn>
                  <a:cxn ang="0">
                    <a:pos x="84" y="14"/>
                  </a:cxn>
                  <a:cxn ang="0">
                    <a:pos x="105" y="23"/>
                  </a:cxn>
                  <a:cxn ang="0">
                    <a:pos x="124" y="34"/>
                  </a:cxn>
                  <a:cxn ang="0">
                    <a:pos x="136" y="48"/>
                  </a:cxn>
                  <a:cxn ang="0">
                    <a:pos x="146" y="62"/>
                  </a:cxn>
                  <a:cxn ang="0">
                    <a:pos x="149" y="70"/>
                  </a:cxn>
                  <a:cxn ang="0">
                    <a:pos x="149" y="78"/>
                  </a:cxn>
                  <a:cxn ang="0">
                    <a:pos x="149" y="123"/>
                  </a:cxn>
                  <a:cxn ang="0">
                    <a:pos x="147" y="135"/>
                  </a:cxn>
                  <a:cxn ang="0">
                    <a:pos x="141" y="148"/>
                  </a:cxn>
                  <a:cxn ang="0">
                    <a:pos x="133" y="159"/>
                  </a:cxn>
                  <a:cxn ang="0">
                    <a:pos x="121" y="169"/>
                  </a:cxn>
                  <a:cxn ang="0">
                    <a:pos x="107" y="179"/>
                  </a:cxn>
                  <a:cxn ang="0">
                    <a:pos x="90" y="186"/>
                  </a:cxn>
                  <a:cxn ang="0">
                    <a:pos x="71" y="193"/>
                  </a:cxn>
                  <a:cxn ang="0">
                    <a:pos x="49" y="197"/>
                  </a:cxn>
                  <a:cxn ang="0">
                    <a:pos x="49" y="219"/>
                  </a:cxn>
                  <a:cxn ang="0">
                    <a:pos x="0" y="179"/>
                  </a:cxn>
                  <a:cxn ang="0">
                    <a:pos x="49" y="131"/>
                  </a:cxn>
                  <a:cxn ang="0">
                    <a:pos x="49" y="152"/>
                  </a:cxn>
                  <a:cxn ang="0">
                    <a:pos x="81" y="145"/>
                  </a:cxn>
                  <a:cxn ang="0">
                    <a:pos x="108" y="132"/>
                  </a:cxn>
                  <a:cxn ang="0">
                    <a:pos x="119" y="126"/>
                  </a:cxn>
                  <a:cxn ang="0">
                    <a:pos x="129" y="118"/>
                  </a:cxn>
                  <a:cxn ang="0">
                    <a:pos x="136" y="110"/>
                  </a:cxn>
                  <a:cxn ang="0">
                    <a:pos x="143" y="101"/>
                  </a:cxn>
                  <a:cxn ang="0">
                    <a:pos x="143" y="101"/>
                  </a:cxn>
                  <a:cxn ang="0">
                    <a:pos x="133" y="89"/>
                  </a:cxn>
                  <a:cxn ang="0">
                    <a:pos x="122" y="78"/>
                  </a:cxn>
                  <a:cxn ang="0">
                    <a:pos x="107" y="68"/>
                  </a:cxn>
                  <a:cxn ang="0">
                    <a:pos x="88" y="61"/>
                  </a:cxn>
                  <a:cxn ang="0">
                    <a:pos x="68" y="55"/>
                  </a:cxn>
                  <a:cxn ang="0">
                    <a:pos x="46" y="50"/>
                  </a:cxn>
                  <a:cxn ang="0">
                    <a:pos x="25" y="47"/>
                  </a:cxn>
                  <a:cxn ang="0">
                    <a:pos x="0" y="45"/>
                  </a:cxn>
                  <a:cxn ang="0">
                    <a:pos x="0" y="0"/>
                  </a:cxn>
                </a:cxnLst>
                <a:rect l="0" t="0" r="r" b="b"/>
                <a:pathLst>
                  <a:path w="149" h="219">
                    <a:moveTo>
                      <a:pt x="0" y="0"/>
                    </a:moveTo>
                    <a:lnTo>
                      <a:pt x="29" y="2"/>
                    </a:lnTo>
                    <a:lnTo>
                      <a:pt x="57" y="6"/>
                    </a:lnTo>
                    <a:lnTo>
                      <a:pt x="84" y="14"/>
                    </a:lnTo>
                    <a:lnTo>
                      <a:pt x="105" y="23"/>
                    </a:lnTo>
                    <a:lnTo>
                      <a:pt x="124" y="34"/>
                    </a:lnTo>
                    <a:lnTo>
                      <a:pt x="136" y="48"/>
                    </a:lnTo>
                    <a:lnTo>
                      <a:pt x="146" y="62"/>
                    </a:lnTo>
                    <a:lnTo>
                      <a:pt x="149" y="70"/>
                    </a:lnTo>
                    <a:lnTo>
                      <a:pt x="149" y="78"/>
                    </a:lnTo>
                    <a:lnTo>
                      <a:pt x="149" y="123"/>
                    </a:lnTo>
                    <a:lnTo>
                      <a:pt x="147" y="135"/>
                    </a:lnTo>
                    <a:lnTo>
                      <a:pt x="141" y="148"/>
                    </a:lnTo>
                    <a:lnTo>
                      <a:pt x="133" y="159"/>
                    </a:lnTo>
                    <a:lnTo>
                      <a:pt x="121" y="169"/>
                    </a:lnTo>
                    <a:lnTo>
                      <a:pt x="107" y="179"/>
                    </a:lnTo>
                    <a:lnTo>
                      <a:pt x="90" y="186"/>
                    </a:lnTo>
                    <a:lnTo>
                      <a:pt x="71" y="193"/>
                    </a:lnTo>
                    <a:lnTo>
                      <a:pt x="49" y="197"/>
                    </a:lnTo>
                    <a:lnTo>
                      <a:pt x="49" y="219"/>
                    </a:lnTo>
                    <a:lnTo>
                      <a:pt x="0" y="179"/>
                    </a:lnTo>
                    <a:lnTo>
                      <a:pt x="49" y="131"/>
                    </a:lnTo>
                    <a:lnTo>
                      <a:pt x="49" y="152"/>
                    </a:lnTo>
                    <a:lnTo>
                      <a:pt x="81" y="145"/>
                    </a:lnTo>
                    <a:lnTo>
                      <a:pt x="108" y="132"/>
                    </a:lnTo>
                    <a:lnTo>
                      <a:pt x="119" y="126"/>
                    </a:lnTo>
                    <a:lnTo>
                      <a:pt x="129" y="118"/>
                    </a:lnTo>
                    <a:lnTo>
                      <a:pt x="136" y="110"/>
                    </a:lnTo>
                    <a:lnTo>
                      <a:pt x="143" y="101"/>
                    </a:lnTo>
                    <a:lnTo>
                      <a:pt x="143" y="101"/>
                    </a:lnTo>
                    <a:lnTo>
                      <a:pt x="133" y="89"/>
                    </a:lnTo>
                    <a:lnTo>
                      <a:pt x="122" y="78"/>
                    </a:lnTo>
                    <a:lnTo>
                      <a:pt x="107" y="68"/>
                    </a:lnTo>
                    <a:lnTo>
                      <a:pt x="88" y="61"/>
                    </a:lnTo>
                    <a:lnTo>
                      <a:pt x="68" y="55"/>
                    </a:lnTo>
                    <a:lnTo>
                      <a:pt x="46" y="50"/>
                    </a:lnTo>
                    <a:lnTo>
                      <a:pt x="25" y="47"/>
                    </a:lnTo>
                    <a:lnTo>
                      <a:pt x="0" y="45"/>
                    </a:lnTo>
                    <a:lnTo>
                      <a:pt x="0" y="0"/>
                    </a:lnTo>
                    <a:close/>
                  </a:path>
                </a:pathLst>
              </a:custGeom>
              <a:noFill/>
              <a:ln w="5715">
                <a:solidFill>
                  <a:srgbClr val="000000"/>
                </a:solidFill>
                <a:prstDash val="solid"/>
                <a:round/>
                <a:headEnd/>
                <a:tailEnd/>
              </a:ln>
            </p:spPr>
            <p:txBody>
              <a:bodyPr/>
              <a:lstStyle/>
              <a:p>
                <a:endParaRPr lang="en-US"/>
              </a:p>
            </p:txBody>
          </p:sp>
          <p:sp>
            <p:nvSpPr>
              <p:cNvPr id="72" name="Freeform 609"/>
              <p:cNvSpPr>
                <a:spLocks/>
              </p:cNvSpPr>
              <p:nvPr/>
            </p:nvSpPr>
            <p:spPr bwMode="auto">
              <a:xfrm>
                <a:off x="4789" y="4457"/>
                <a:ext cx="6" cy="22"/>
              </a:xfrm>
              <a:custGeom>
                <a:avLst/>
                <a:gdLst/>
                <a:ahLst/>
                <a:cxnLst>
                  <a:cxn ang="0">
                    <a:pos x="6" y="22"/>
                  </a:cxn>
                  <a:cxn ang="0">
                    <a:pos x="4" y="11"/>
                  </a:cxn>
                  <a:cxn ang="0">
                    <a:pos x="0" y="0"/>
                  </a:cxn>
                </a:cxnLst>
                <a:rect l="0" t="0" r="r" b="b"/>
                <a:pathLst>
                  <a:path w="6" h="22">
                    <a:moveTo>
                      <a:pt x="6" y="22"/>
                    </a:moveTo>
                    <a:lnTo>
                      <a:pt x="4" y="11"/>
                    </a:lnTo>
                    <a:lnTo>
                      <a:pt x="0" y="0"/>
                    </a:lnTo>
                  </a:path>
                </a:pathLst>
              </a:custGeom>
              <a:noFill/>
              <a:ln w="5715">
                <a:solidFill>
                  <a:srgbClr val="000000"/>
                </a:solidFill>
                <a:prstDash val="solid"/>
                <a:round/>
                <a:headEnd/>
                <a:tailEnd/>
              </a:ln>
            </p:spPr>
            <p:txBody>
              <a:bodyPr/>
              <a:lstStyle/>
              <a:p>
                <a:endParaRPr lang="en-US"/>
              </a:p>
            </p:txBody>
          </p:sp>
        </p:grpSp>
        <p:sp>
          <p:nvSpPr>
            <p:cNvPr id="73" name="Rectangle 610"/>
            <p:cNvSpPr>
              <a:spLocks noChangeArrowheads="1"/>
            </p:cNvSpPr>
            <p:nvPr/>
          </p:nvSpPr>
          <p:spPr bwMode="auto">
            <a:xfrm>
              <a:off x="1798902" y="2643188"/>
              <a:ext cx="1891771" cy="336550"/>
            </a:xfrm>
            <a:prstGeom prst="rect">
              <a:avLst/>
            </a:prstGeom>
            <a:solidFill>
              <a:srgbClr val="919191"/>
            </a:solidFill>
            <a:ln w="9525">
              <a:noFill/>
              <a:miter lim="800000"/>
              <a:headEnd/>
              <a:tailEnd/>
            </a:ln>
          </p:spPr>
          <p:txBody>
            <a:bodyPr/>
            <a:lstStyle/>
            <a:p>
              <a:endParaRPr lang="en-US"/>
            </a:p>
          </p:txBody>
        </p:sp>
        <p:sp>
          <p:nvSpPr>
            <p:cNvPr id="74" name="Rectangle 611"/>
            <p:cNvSpPr>
              <a:spLocks noChangeArrowheads="1"/>
            </p:cNvSpPr>
            <p:nvPr/>
          </p:nvSpPr>
          <p:spPr bwMode="auto">
            <a:xfrm>
              <a:off x="1771385" y="2620963"/>
              <a:ext cx="1891771" cy="336550"/>
            </a:xfrm>
            <a:prstGeom prst="rect">
              <a:avLst/>
            </a:prstGeom>
            <a:solidFill>
              <a:srgbClr val="CCFFCC"/>
            </a:solidFill>
            <a:ln w="9525">
              <a:noFill/>
              <a:miter lim="800000"/>
              <a:headEnd/>
              <a:tailEnd/>
            </a:ln>
          </p:spPr>
          <p:txBody>
            <a:bodyPr/>
            <a:lstStyle/>
            <a:p>
              <a:endParaRPr lang="en-US"/>
            </a:p>
          </p:txBody>
        </p:sp>
        <p:sp>
          <p:nvSpPr>
            <p:cNvPr id="75" name="Rectangle 612"/>
            <p:cNvSpPr>
              <a:spLocks noChangeArrowheads="1"/>
            </p:cNvSpPr>
            <p:nvPr/>
          </p:nvSpPr>
          <p:spPr bwMode="auto">
            <a:xfrm>
              <a:off x="1807502" y="2655889"/>
              <a:ext cx="335359" cy="268287"/>
            </a:xfrm>
            <a:prstGeom prst="rect">
              <a:avLst/>
            </a:prstGeom>
            <a:solidFill>
              <a:srgbClr val="FFFFFF"/>
            </a:solidFill>
            <a:ln w="5715">
              <a:solidFill>
                <a:srgbClr val="000000"/>
              </a:solidFill>
              <a:miter lim="800000"/>
              <a:headEnd/>
              <a:tailEnd/>
            </a:ln>
          </p:spPr>
          <p:txBody>
            <a:bodyPr/>
            <a:lstStyle/>
            <a:p>
              <a:endParaRPr lang="en-US"/>
            </a:p>
          </p:txBody>
        </p:sp>
        <p:grpSp>
          <p:nvGrpSpPr>
            <p:cNvPr id="76" name="Group 613"/>
            <p:cNvGrpSpPr>
              <a:grpSpLocks/>
            </p:cNvGrpSpPr>
            <p:nvPr/>
          </p:nvGrpSpPr>
          <p:grpSpPr bwMode="auto">
            <a:xfrm>
              <a:off x="1890052" y="2689225"/>
              <a:ext cx="158221" cy="196850"/>
              <a:chOff x="3269" y="4768"/>
              <a:chExt cx="149" cy="218"/>
            </a:xfrm>
          </p:grpSpPr>
          <p:sp>
            <p:nvSpPr>
              <p:cNvPr id="77" name="Freeform 614"/>
              <p:cNvSpPr>
                <a:spLocks/>
              </p:cNvSpPr>
              <p:nvPr/>
            </p:nvSpPr>
            <p:spPr bwMode="auto">
              <a:xfrm>
                <a:off x="3269" y="4768"/>
                <a:ext cx="149" cy="218"/>
              </a:xfrm>
              <a:custGeom>
                <a:avLst/>
                <a:gdLst/>
                <a:ahLst/>
                <a:cxnLst>
                  <a:cxn ang="0">
                    <a:pos x="0" y="0"/>
                  </a:cxn>
                  <a:cxn ang="0">
                    <a:pos x="29" y="1"/>
                  </a:cxn>
                  <a:cxn ang="0">
                    <a:pos x="57" y="6"/>
                  </a:cxn>
                  <a:cxn ang="0">
                    <a:pos x="84" y="14"/>
                  </a:cxn>
                  <a:cxn ang="0">
                    <a:pos x="105" y="23"/>
                  </a:cxn>
                  <a:cxn ang="0">
                    <a:pos x="124" y="34"/>
                  </a:cxn>
                  <a:cxn ang="0">
                    <a:pos x="136" y="48"/>
                  </a:cxn>
                  <a:cxn ang="0">
                    <a:pos x="146" y="62"/>
                  </a:cxn>
                  <a:cxn ang="0">
                    <a:pos x="149" y="69"/>
                  </a:cxn>
                  <a:cxn ang="0">
                    <a:pos x="149" y="77"/>
                  </a:cxn>
                  <a:cxn ang="0">
                    <a:pos x="149" y="122"/>
                  </a:cxn>
                  <a:cxn ang="0">
                    <a:pos x="147" y="135"/>
                  </a:cxn>
                  <a:cxn ang="0">
                    <a:pos x="141" y="147"/>
                  </a:cxn>
                  <a:cxn ang="0">
                    <a:pos x="133" y="158"/>
                  </a:cxn>
                  <a:cxn ang="0">
                    <a:pos x="121" y="169"/>
                  </a:cxn>
                  <a:cxn ang="0">
                    <a:pos x="107" y="178"/>
                  </a:cxn>
                  <a:cxn ang="0">
                    <a:pos x="90" y="186"/>
                  </a:cxn>
                  <a:cxn ang="0">
                    <a:pos x="71" y="192"/>
                  </a:cxn>
                  <a:cxn ang="0">
                    <a:pos x="49" y="197"/>
                  </a:cxn>
                  <a:cxn ang="0">
                    <a:pos x="49" y="218"/>
                  </a:cxn>
                  <a:cxn ang="0">
                    <a:pos x="0" y="178"/>
                  </a:cxn>
                  <a:cxn ang="0">
                    <a:pos x="49" y="130"/>
                  </a:cxn>
                  <a:cxn ang="0">
                    <a:pos x="49" y="152"/>
                  </a:cxn>
                  <a:cxn ang="0">
                    <a:pos x="80" y="144"/>
                  </a:cxn>
                  <a:cxn ang="0">
                    <a:pos x="108" y="132"/>
                  </a:cxn>
                  <a:cxn ang="0">
                    <a:pos x="119" y="125"/>
                  </a:cxn>
                  <a:cxn ang="0">
                    <a:pos x="129" y="118"/>
                  </a:cxn>
                  <a:cxn ang="0">
                    <a:pos x="136" y="110"/>
                  </a:cxn>
                  <a:cxn ang="0">
                    <a:pos x="143" y="100"/>
                  </a:cxn>
                  <a:cxn ang="0">
                    <a:pos x="143" y="100"/>
                  </a:cxn>
                  <a:cxn ang="0">
                    <a:pos x="133" y="88"/>
                  </a:cxn>
                  <a:cxn ang="0">
                    <a:pos x="122" y="77"/>
                  </a:cxn>
                  <a:cxn ang="0">
                    <a:pos x="107" y="68"/>
                  </a:cxn>
                  <a:cxn ang="0">
                    <a:pos x="88" y="60"/>
                  </a:cxn>
                  <a:cxn ang="0">
                    <a:pos x="68" y="54"/>
                  </a:cxn>
                  <a:cxn ang="0">
                    <a:pos x="46" y="49"/>
                  </a:cxn>
                  <a:cxn ang="0">
                    <a:pos x="25" y="46"/>
                  </a:cxn>
                  <a:cxn ang="0">
                    <a:pos x="0" y="45"/>
                  </a:cxn>
                  <a:cxn ang="0">
                    <a:pos x="0" y="0"/>
                  </a:cxn>
                </a:cxnLst>
                <a:rect l="0" t="0" r="r" b="b"/>
                <a:pathLst>
                  <a:path w="149" h="218">
                    <a:moveTo>
                      <a:pt x="0" y="0"/>
                    </a:moveTo>
                    <a:lnTo>
                      <a:pt x="29" y="1"/>
                    </a:lnTo>
                    <a:lnTo>
                      <a:pt x="57" y="6"/>
                    </a:lnTo>
                    <a:lnTo>
                      <a:pt x="84" y="14"/>
                    </a:lnTo>
                    <a:lnTo>
                      <a:pt x="105" y="23"/>
                    </a:lnTo>
                    <a:lnTo>
                      <a:pt x="124" y="34"/>
                    </a:lnTo>
                    <a:lnTo>
                      <a:pt x="136" y="48"/>
                    </a:lnTo>
                    <a:lnTo>
                      <a:pt x="146" y="62"/>
                    </a:lnTo>
                    <a:lnTo>
                      <a:pt x="149" y="69"/>
                    </a:lnTo>
                    <a:lnTo>
                      <a:pt x="149" y="77"/>
                    </a:lnTo>
                    <a:lnTo>
                      <a:pt x="149" y="122"/>
                    </a:lnTo>
                    <a:lnTo>
                      <a:pt x="147" y="135"/>
                    </a:lnTo>
                    <a:lnTo>
                      <a:pt x="141" y="147"/>
                    </a:lnTo>
                    <a:lnTo>
                      <a:pt x="133" y="158"/>
                    </a:lnTo>
                    <a:lnTo>
                      <a:pt x="121" y="169"/>
                    </a:lnTo>
                    <a:lnTo>
                      <a:pt x="107" y="178"/>
                    </a:lnTo>
                    <a:lnTo>
                      <a:pt x="90" y="186"/>
                    </a:lnTo>
                    <a:lnTo>
                      <a:pt x="71" y="192"/>
                    </a:lnTo>
                    <a:lnTo>
                      <a:pt x="49" y="197"/>
                    </a:lnTo>
                    <a:lnTo>
                      <a:pt x="49" y="218"/>
                    </a:lnTo>
                    <a:lnTo>
                      <a:pt x="0" y="178"/>
                    </a:lnTo>
                    <a:lnTo>
                      <a:pt x="49" y="130"/>
                    </a:lnTo>
                    <a:lnTo>
                      <a:pt x="49" y="152"/>
                    </a:lnTo>
                    <a:lnTo>
                      <a:pt x="80" y="144"/>
                    </a:lnTo>
                    <a:lnTo>
                      <a:pt x="108" y="132"/>
                    </a:lnTo>
                    <a:lnTo>
                      <a:pt x="119" y="125"/>
                    </a:lnTo>
                    <a:lnTo>
                      <a:pt x="129" y="118"/>
                    </a:lnTo>
                    <a:lnTo>
                      <a:pt x="136" y="110"/>
                    </a:lnTo>
                    <a:lnTo>
                      <a:pt x="143" y="100"/>
                    </a:lnTo>
                    <a:lnTo>
                      <a:pt x="143" y="100"/>
                    </a:lnTo>
                    <a:lnTo>
                      <a:pt x="133" y="88"/>
                    </a:lnTo>
                    <a:lnTo>
                      <a:pt x="122" y="77"/>
                    </a:lnTo>
                    <a:lnTo>
                      <a:pt x="107" y="68"/>
                    </a:lnTo>
                    <a:lnTo>
                      <a:pt x="88" y="60"/>
                    </a:lnTo>
                    <a:lnTo>
                      <a:pt x="68" y="54"/>
                    </a:lnTo>
                    <a:lnTo>
                      <a:pt x="46" y="49"/>
                    </a:lnTo>
                    <a:lnTo>
                      <a:pt x="25" y="46"/>
                    </a:lnTo>
                    <a:lnTo>
                      <a:pt x="0" y="45"/>
                    </a:lnTo>
                    <a:lnTo>
                      <a:pt x="0" y="0"/>
                    </a:lnTo>
                    <a:close/>
                  </a:path>
                </a:pathLst>
              </a:custGeom>
              <a:solidFill>
                <a:srgbClr val="99CCFF"/>
              </a:solidFill>
              <a:ln w="9525">
                <a:noFill/>
                <a:round/>
                <a:headEnd/>
                <a:tailEnd/>
              </a:ln>
            </p:spPr>
            <p:txBody>
              <a:bodyPr/>
              <a:lstStyle/>
              <a:p>
                <a:endParaRPr lang="en-US"/>
              </a:p>
            </p:txBody>
          </p:sp>
          <p:sp>
            <p:nvSpPr>
              <p:cNvPr id="78" name="Freeform 615"/>
              <p:cNvSpPr>
                <a:spLocks/>
              </p:cNvSpPr>
              <p:nvPr/>
            </p:nvSpPr>
            <p:spPr bwMode="auto">
              <a:xfrm>
                <a:off x="3269" y="4768"/>
                <a:ext cx="149" cy="122"/>
              </a:xfrm>
              <a:custGeom>
                <a:avLst/>
                <a:gdLst/>
                <a:ahLst/>
                <a:cxnLst>
                  <a:cxn ang="0">
                    <a:pos x="0" y="0"/>
                  </a:cxn>
                  <a:cxn ang="0">
                    <a:pos x="29" y="1"/>
                  </a:cxn>
                  <a:cxn ang="0">
                    <a:pos x="57" y="6"/>
                  </a:cxn>
                  <a:cxn ang="0">
                    <a:pos x="84" y="14"/>
                  </a:cxn>
                  <a:cxn ang="0">
                    <a:pos x="105" y="23"/>
                  </a:cxn>
                  <a:cxn ang="0">
                    <a:pos x="124" y="34"/>
                  </a:cxn>
                  <a:cxn ang="0">
                    <a:pos x="136" y="48"/>
                  </a:cxn>
                  <a:cxn ang="0">
                    <a:pos x="146" y="62"/>
                  </a:cxn>
                  <a:cxn ang="0">
                    <a:pos x="149" y="69"/>
                  </a:cxn>
                  <a:cxn ang="0">
                    <a:pos x="149" y="77"/>
                  </a:cxn>
                  <a:cxn ang="0">
                    <a:pos x="149" y="122"/>
                  </a:cxn>
                  <a:cxn ang="0">
                    <a:pos x="149" y="114"/>
                  </a:cxn>
                  <a:cxn ang="0">
                    <a:pos x="146" y="107"/>
                  </a:cxn>
                  <a:cxn ang="0">
                    <a:pos x="136" y="91"/>
                  </a:cxn>
                  <a:cxn ang="0">
                    <a:pos x="124" y="79"/>
                  </a:cxn>
                  <a:cxn ang="0">
                    <a:pos x="105" y="68"/>
                  </a:cxn>
                  <a:cxn ang="0">
                    <a:pos x="84" y="57"/>
                  </a:cxn>
                  <a:cxn ang="0">
                    <a:pos x="57" y="51"/>
                  </a:cxn>
                  <a:cxn ang="0">
                    <a:pos x="29" y="46"/>
                  </a:cxn>
                  <a:cxn ang="0">
                    <a:pos x="0" y="45"/>
                  </a:cxn>
                  <a:cxn ang="0">
                    <a:pos x="0" y="0"/>
                  </a:cxn>
                </a:cxnLst>
                <a:rect l="0" t="0" r="r" b="b"/>
                <a:pathLst>
                  <a:path w="149" h="122">
                    <a:moveTo>
                      <a:pt x="0" y="0"/>
                    </a:moveTo>
                    <a:lnTo>
                      <a:pt x="29" y="1"/>
                    </a:lnTo>
                    <a:lnTo>
                      <a:pt x="57" y="6"/>
                    </a:lnTo>
                    <a:lnTo>
                      <a:pt x="84" y="14"/>
                    </a:lnTo>
                    <a:lnTo>
                      <a:pt x="105" y="23"/>
                    </a:lnTo>
                    <a:lnTo>
                      <a:pt x="124" y="34"/>
                    </a:lnTo>
                    <a:lnTo>
                      <a:pt x="136" y="48"/>
                    </a:lnTo>
                    <a:lnTo>
                      <a:pt x="146" y="62"/>
                    </a:lnTo>
                    <a:lnTo>
                      <a:pt x="149" y="69"/>
                    </a:lnTo>
                    <a:lnTo>
                      <a:pt x="149" y="77"/>
                    </a:lnTo>
                    <a:lnTo>
                      <a:pt x="149" y="122"/>
                    </a:lnTo>
                    <a:lnTo>
                      <a:pt x="149" y="114"/>
                    </a:lnTo>
                    <a:lnTo>
                      <a:pt x="146" y="107"/>
                    </a:lnTo>
                    <a:lnTo>
                      <a:pt x="136" y="91"/>
                    </a:lnTo>
                    <a:lnTo>
                      <a:pt x="124" y="79"/>
                    </a:lnTo>
                    <a:lnTo>
                      <a:pt x="105" y="68"/>
                    </a:lnTo>
                    <a:lnTo>
                      <a:pt x="84" y="57"/>
                    </a:lnTo>
                    <a:lnTo>
                      <a:pt x="57" y="51"/>
                    </a:lnTo>
                    <a:lnTo>
                      <a:pt x="29" y="46"/>
                    </a:lnTo>
                    <a:lnTo>
                      <a:pt x="0" y="45"/>
                    </a:lnTo>
                    <a:lnTo>
                      <a:pt x="0" y="0"/>
                    </a:lnTo>
                    <a:close/>
                  </a:path>
                </a:pathLst>
              </a:custGeom>
              <a:solidFill>
                <a:srgbClr val="7BA4CD"/>
              </a:solidFill>
              <a:ln w="9525">
                <a:noFill/>
                <a:round/>
                <a:headEnd/>
                <a:tailEnd/>
              </a:ln>
            </p:spPr>
            <p:txBody>
              <a:bodyPr/>
              <a:lstStyle/>
              <a:p>
                <a:endParaRPr lang="en-US"/>
              </a:p>
            </p:txBody>
          </p:sp>
          <p:sp>
            <p:nvSpPr>
              <p:cNvPr id="79" name="Freeform 616"/>
              <p:cNvSpPr>
                <a:spLocks/>
              </p:cNvSpPr>
              <p:nvPr/>
            </p:nvSpPr>
            <p:spPr bwMode="auto">
              <a:xfrm>
                <a:off x="3269" y="4768"/>
                <a:ext cx="149" cy="218"/>
              </a:xfrm>
              <a:custGeom>
                <a:avLst/>
                <a:gdLst/>
                <a:ahLst/>
                <a:cxnLst>
                  <a:cxn ang="0">
                    <a:pos x="0" y="0"/>
                  </a:cxn>
                  <a:cxn ang="0">
                    <a:pos x="29" y="1"/>
                  </a:cxn>
                  <a:cxn ang="0">
                    <a:pos x="57" y="6"/>
                  </a:cxn>
                  <a:cxn ang="0">
                    <a:pos x="84" y="14"/>
                  </a:cxn>
                  <a:cxn ang="0">
                    <a:pos x="105" y="23"/>
                  </a:cxn>
                  <a:cxn ang="0">
                    <a:pos x="124" y="34"/>
                  </a:cxn>
                  <a:cxn ang="0">
                    <a:pos x="136" y="48"/>
                  </a:cxn>
                  <a:cxn ang="0">
                    <a:pos x="146" y="62"/>
                  </a:cxn>
                  <a:cxn ang="0">
                    <a:pos x="149" y="69"/>
                  </a:cxn>
                  <a:cxn ang="0">
                    <a:pos x="149" y="77"/>
                  </a:cxn>
                  <a:cxn ang="0">
                    <a:pos x="149" y="122"/>
                  </a:cxn>
                  <a:cxn ang="0">
                    <a:pos x="147" y="135"/>
                  </a:cxn>
                  <a:cxn ang="0">
                    <a:pos x="141" y="147"/>
                  </a:cxn>
                  <a:cxn ang="0">
                    <a:pos x="133" y="158"/>
                  </a:cxn>
                  <a:cxn ang="0">
                    <a:pos x="121" y="169"/>
                  </a:cxn>
                  <a:cxn ang="0">
                    <a:pos x="107" y="178"/>
                  </a:cxn>
                  <a:cxn ang="0">
                    <a:pos x="90" y="186"/>
                  </a:cxn>
                  <a:cxn ang="0">
                    <a:pos x="71" y="192"/>
                  </a:cxn>
                  <a:cxn ang="0">
                    <a:pos x="49" y="197"/>
                  </a:cxn>
                  <a:cxn ang="0">
                    <a:pos x="49" y="218"/>
                  </a:cxn>
                  <a:cxn ang="0">
                    <a:pos x="0" y="178"/>
                  </a:cxn>
                  <a:cxn ang="0">
                    <a:pos x="49" y="130"/>
                  </a:cxn>
                  <a:cxn ang="0">
                    <a:pos x="49" y="152"/>
                  </a:cxn>
                  <a:cxn ang="0">
                    <a:pos x="80" y="144"/>
                  </a:cxn>
                  <a:cxn ang="0">
                    <a:pos x="108" y="132"/>
                  </a:cxn>
                  <a:cxn ang="0">
                    <a:pos x="119" y="125"/>
                  </a:cxn>
                  <a:cxn ang="0">
                    <a:pos x="129" y="118"/>
                  </a:cxn>
                  <a:cxn ang="0">
                    <a:pos x="136" y="110"/>
                  </a:cxn>
                  <a:cxn ang="0">
                    <a:pos x="143" y="100"/>
                  </a:cxn>
                  <a:cxn ang="0">
                    <a:pos x="143" y="100"/>
                  </a:cxn>
                  <a:cxn ang="0">
                    <a:pos x="133" y="88"/>
                  </a:cxn>
                  <a:cxn ang="0">
                    <a:pos x="122" y="77"/>
                  </a:cxn>
                  <a:cxn ang="0">
                    <a:pos x="107" y="68"/>
                  </a:cxn>
                  <a:cxn ang="0">
                    <a:pos x="88" y="60"/>
                  </a:cxn>
                  <a:cxn ang="0">
                    <a:pos x="68" y="54"/>
                  </a:cxn>
                  <a:cxn ang="0">
                    <a:pos x="46" y="49"/>
                  </a:cxn>
                  <a:cxn ang="0">
                    <a:pos x="25" y="46"/>
                  </a:cxn>
                  <a:cxn ang="0">
                    <a:pos x="0" y="45"/>
                  </a:cxn>
                  <a:cxn ang="0">
                    <a:pos x="0" y="0"/>
                  </a:cxn>
                </a:cxnLst>
                <a:rect l="0" t="0" r="r" b="b"/>
                <a:pathLst>
                  <a:path w="149" h="218">
                    <a:moveTo>
                      <a:pt x="0" y="0"/>
                    </a:moveTo>
                    <a:lnTo>
                      <a:pt x="29" y="1"/>
                    </a:lnTo>
                    <a:lnTo>
                      <a:pt x="57" y="6"/>
                    </a:lnTo>
                    <a:lnTo>
                      <a:pt x="84" y="14"/>
                    </a:lnTo>
                    <a:lnTo>
                      <a:pt x="105" y="23"/>
                    </a:lnTo>
                    <a:lnTo>
                      <a:pt x="124" y="34"/>
                    </a:lnTo>
                    <a:lnTo>
                      <a:pt x="136" y="48"/>
                    </a:lnTo>
                    <a:lnTo>
                      <a:pt x="146" y="62"/>
                    </a:lnTo>
                    <a:lnTo>
                      <a:pt x="149" y="69"/>
                    </a:lnTo>
                    <a:lnTo>
                      <a:pt x="149" y="77"/>
                    </a:lnTo>
                    <a:lnTo>
                      <a:pt x="149" y="122"/>
                    </a:lnTo>
                    <a:lnTo>
                      <a:pt x="147" y="135"/>
                    </a:lnTo>
                    <a:lnTo>
                      <a:pt x="141" y="147"/>
                    </a:lnTo>
                    <a:lnTo>
                      <a:pt x="133" y="158"/>
                    </a:lnTo>
                    <a:lnTo>
                      <a:pt x="121" y="169"/>
                    </a:lnTo>
                    <a:lnTo>
                      <a:pt x="107" y="178"/>
                    </a:lnTo>
                    <a:lnTo>
                      <a:pt x="90" y="186"/>
                    </a:lnTo>
                    <a:lnTo>
                      <a:pt x="71" y="192"/>
                    </a:lnTo>
                    <a:lnTo>
                      <a:pt x="49" y="197"/>
                    </a:lnTo>
                    <a:lnTo>
                      <a:pt x="49" y="218"/>
                    </a:lnTo>
                    <a:lnTo>
                      <a:pt x="0" y="178"/>
                    </a:lnTo>
                    <a:lnTo>
                      <a:pt x="49" y="130"/>
                    </a:lnTo>
                    <a:lnTo>
                      <a:pt x="49" y="152"/>
                    </a:lnTo>
                    <a:lnTo>
                      <a:pt x="80" y="144"/>
                    </a:lnTo>
                    <a:lnTo>
                      <a:pt x="108" y="132"/>
                    </a:lnTo>
                    <a:lnTo>
                      <a:pt x="119" y="125"/>
                    </a:lnTo>
                    <a:lnTo>
                      <a:pt x="129" y="118"/>
                    </a:lnTo>
                    <a:lnTo>
                      <a:pt x="136" y="110"/>
                    </a:lnTo>
                    <a:lnTo>
                      <a:pt x="143" y="100"/>
                    </a:lnTo>
                    <a:lnTo>
                      <a:pt x="143" y="100"/>
                    </a:lnTo>
                    <a:lnTo>
                      <a:pt x="133" y="88"/>
                    </a:lnTo>
                    <a:lnTo>
                      <a:pt x="122" y="77"/>
                    </a:lnTo>
                    <a:lnTo>
                      <a:pt x="107" y="68"/>
                    </a:lnTo>
                    <a:lnTo>
                      <a:pt x="88" y="60"/>
                    </a:lnTo>
                    <a:lnTo>
                      <a:pt x="68" y="54"/>
                    </a:lnTo>
                    <a:lnTo>
                      <a:pt x="46" y="49"/>
                    </a:lnTo>
                    <a:lnTo>
                      <a:pt x="25" y="46"/>
                    </a:lnTo>
                    <a:lnTo>
                      <a:pt x="0" y="45"/>
                    </a:lnTo>
                    <a:lnTo>
                      <a:pt x="0" y="0"/>
                    </a:lnTo>
                    <a:close/>
                  </a:path>
                </a:pathLst>
              </a:custGeom>
              <a:noFill/>
              <a:ln w="5715">
                <a:solidFill>
                  <a:srgbClr val="000000"/>
                </a:solidFill>
                <a:prstDash val="solid"/>
                <a:round/>
                <a:headEnd/>
                <a:tailEnd/>
              </a:ln>
            </p:spPr>
            <p:txBody>
              <a:bodyPr/>
              <a:lstStyle/>
              <a:p>
                <a:endParaRPr lang="en-US"/>
              </a:p>
            </p:txBody>
          </p:sp>
          <p:sp>
            <p:nvSpPr>
              <p:cNvPr id="80" name="Freeform 617"/>
              <p:cNvSpPr>
                <a:spLocks/>
              </p:cNvSpPr>
              <p:nvPr/>
            </p:nvSpPr>
            <p:spPr bwMode="auto">
              <a:xfrm>
                <a:off x="3412" y="4868"/>
                <a:ext cx="6" cy="22"/>
              </a:xfrm>
              <a:custGeom>
                <a:avLst/>
                <a:gdLst/>
                <a:ahLst/>
                <a:cxnLst>
                  <a:cxn ang="0">
                    <a:pos x="6" y="22"/>
                  </a:cxn>
                  <a:cxn ang="0">
                    <a:pos x="4" y="11"/>
                  </a:cxn>
                  <a:cxn ang="0">
                    <a:pos x="0" y="0"/>
                  </a:cxn>
                </a:cxnLst>
                <a:rect l="0" t="0" r="r" b="b"/>
                <a:pathLst>
                  <a:path w="6" h="22">
                    <a:moveTo>
                      <a:pt x="6" y="22"/>
                    </a:moveTo>
                    <a:lnTo>
                      <a:pt x="4" y="11"/>
                    </a:lnTo>
                    <a:lnTo>
                      <a:pt x="0" y="0"/>
                    </a:lnTo>
                  </a:path>
                </a:pathLst>
              </a:custGeom>
              <a:noFill/>
              <a:ln w="5715">
                <a:solidFill>
                  <a:srgbClr val="000000"/>
                </a:solidFill>
                <a:prstDash val="solid"/>
                <a:round/>
                <a:headEnd/>
                <a:tailEnd/>
              </a:ln>
            </p:spPr>
            <p:txBody>
              <a:bodyPr/>
              <a:lstStyle/>
              <a:p>
                <a:endParaRPr lang="en-US"/>
              </a:p>
            </p:txBody>
          </p:sp>
        </p:grpSp>
        <p:sp>
          <p:nvSpPr>
            <p:cNvPr id="81" name="Rectangle 618"/>
            <p:cNvSpPr>
              <a:spLocks noChangeArrowheads="1"/>
            </p:cNvSpPr>
            <p:nvPr/>
          </p:nvSpPr>
          <p:spPr bwMode="auto">
            <a:xfrm>
              <a:off x="2177256" y="2654300"/>
              <a:ext cx="337079" cy="268288"/>
            </a:xfrm>
            <a:prstGeom prst="rect">
              <a:avLst/>
            </a:prstGeom>
            <a:solidFill>
              <a:srgbClr val="FFFFFF"/>
            </a:solidFill>
            <a:ln w="5715">
              <a:solidFill>
                <a:srgbClr val="000000"/>
              </a:solidFill>
              <a:miter lim="800000"/>
              <a:headEnd/>
              <a:tailEnd/>
            </a:ln>
          </p:spPr>
          <p:txBody>
            <a:bodyPr/>
            <a:lstStyle/>
            <a:p>
              <a:endParaRPr lang="en-US"/>
            </a:p>
          </p:txBody>
        </p:sp>
        <p:grpSp>
          <p:nvGrpSpPr>
            <p:cNvPr id="82" name="Group 619"/>
            <p:cNvGrpSpPr>
              <a:grpSpLocks/>
            </p:cNvGrpSpPr>
            <p:nvPr/>
          </p:nvGrpSpPr>
          <p:grpSpPr bwMode="auto">
            <a:xfrm>
              <a:off x="2259806" y="2687638"/>
              <a:ext cx="159941" cy="196850"/>
              <a:chOff x="3616" y="4766"/>
              <a:chExt cx="150" cy="219"/>
            </a:xfrm>
          </p:grpSpPr>
          <p:sp>
            <p:nvSpPr>
              <p:cNvPr id="83" name="Freeform 620"/>
              <p:cNvSpPr>
                <a:spLocks/>
              </p:cNvSpPr>
              <p:nvPr/>
            </p:nvSpPr>
            <p:spPr bwMode="auto">
              <a:xfrm>
                <a:off x="3616" y="4766"/>
                <a:ext cx="150" cy="219"/>
              </a:xfrm>
              <a:custGeom>
                <a:avLst/>
                <a:gdLst/>
                <a:ahLst/>
                <a:cxnLst>
                  <a:cxn ang="0">
                    <a:pos x="0" y="0"/>
                  </a:cxn>
                  <a:cxn ang="0">
                    <a:pos x="30" y="2"/>
                  </a:cxn>
                  <a:cxn ang="0">
                    <a:pos x="58" y="6"/>
                  </a:cxn>
                  <a:cxn ang="0">
                    <a:pos x="84" y="14"/>
                  </a:cxn>
                  <a:cxn ang="0">
                    <a:pos x="106" y="23"/>
                  </a:cxn>
                  <a:cxn ang="0">
                    <a:pos x="125" y="34"/>
                  </a:cxn>
                  <a:cxn ang="0">
                    <a:pos x="137" y="48"/>
                  </a:cxn>
                  <a:cxn ang="0">
                    <a:pos x="146" y="62"/>
                  </a:cxn>
                  <a:cxn ang="0">
                    <a:pos x="150" y="70"/>
                  </a:cxn>
                  <a:cxn ang="0">
                    <a:pos x="150" y="78"/>
                  </a:cxn>
                  <a:cxn ang="0">
                    <a:pos x="150" y="123"/>
                  </a:cxn>
                  <a:cxn ang="0">
                    <a:pos x="148" y="135"/>
                  </a:cxn>
                  <a:cxn ang="0">
                    <a:pos x="142" y="147"/>
                  </a:cxn>
                  <a:cxn ang="0">
                    <a:pos x="134" y="158"/>
                  </a:cxn>
                  <a:cxn ang="0">
                    <a:pos x="122" y="169"/>
                  </a:cxn>
                  <a:cxn ang="0">
                    <a:pos x="108" y="179"/>
                  </a:cxn>
                  <a:cxn ang="0">
                    <a:pos x="91" y="186"/>
                  </a:cxn>
                  <a:cxn ang="0">
                    <a:pos x="72" y="192"/>
                  </a:cxn>
                  <a:cxn ang="0">
                    <a:pos x="50" y="197"/>
                  </a:cxn>
                  <a:cxn ang="0">
                    <a:pos x="50" y="219"/>
                  </a:cxn>
                  <a:cxn ang="0">
                    <a:pos x="0" y="179"/>
                  </a:cxn>
                  <a:cxn ang="0">
                    <a:pos x="50" y="130"/>
                  </a:cxn>
                  <a:cxn ang="0">
                    <a:pos x="50" y="152"/>
                  </a:cxn>
                  <a:cxn ang="0">
                    <a:pos x="81" y="144"/>
                  </a:cxn>
                  <a:cxn ang="0">
                    <a:pos x="109" y="132"/>
                  </a:cxn>
                  <a:cxn ang="0">
                    <a:pos x="120" y="126"/>
                  </a:cxn>
                  <a:cxn ang="0">
                    <a:pos x="129" y="118"/>
                  </a:cxn>
                  <a:cxn ang="0">
                    <a:pos x="137" y="110"/>
                  </a:cxn>
                  <a:cxn ang="0">
                    <a:pos x="143" y="101"/>
                  </a:cxn>
                  <a:cxn ang="0">
                    <a:pos x="143" y="101"/>
                  </a:cxn>
                  <a:cxn ang="0">
                    <a:pos x="134" y="88"/>
                  </a:cxn>
                  <a:cxn ang="0">
                    <a:pos x="123" y="78"/>
                  </a:cxn>
                  <a:cxn ang="0">
                    <a:pos x="108" y="68"/>
                  </a:cxn>
                  <a:cxn ang="0">
                    <a:pos x="89" y="61"/>
                  </a:cxn>
                  <a:cxn ang="0">
                    <a:pos x="69" y="54"/>
                  </a:cxn>
                  <a:cxn ang="0">
                    <a:pos x="47" y="50"/>
                  </a:cxn>
                  <a:cxn ang="0">
                    <a:pos x="25" y="47"/>
                  </a:cxn>
                  <a:cxn ang="0">
                    <a:pos x="0" y="45"/>
                  </a:cxn>
                  <a:cxn ang="0">
                    <a:pos x="0" y="0"/>
                  </a:cxn>
                </a:cxnLst>
                <a:rect l="0" t="0" r="r" b="b"/>
                <a:pathLst>
                  <a:path w="150" h="219">
                    <a:moveTo>
                      <a:pt x="0" y="0"/>
                    </a:moveTo>
                    <a:lnTo>
                      <a:pt x="30" y="2"/>
                    </a:lnTo>
                    <a:lnTo>
                      <a:pt x="58" y="6"/>
                    </a:lnTo>
                    <a:lnTo>
                      <a:pt x="84" y="14"/>
                    </a:lnTo>
                    <a:lnTo>
                      <a:pt x="106" y="23"/>
                    </a:lnTo>
                    <a:lnTo>
                      <a:pt x="125" y="34"/>
                    </a:lnTo>
                    <a:lnTo>
                      <a:pt x="137" y="48"/>
                    </a:lnTo>
                    <a:lnTo>
                      <a:pt x="146" y="62"/>
                    </a:lnTo>
                    <a:lnTo>
                      <a:pt x="150" y="70"/>
                    </a:lnTo>
                    <a:lnTo>
                      <a:pt x="150" y="78"/>
                    </a:lnTo>
                    <a:lnTo>
                      <a:pt x="150" y="123"/>
                    </a:lnTo>
                    <a:lnTo>
                      <a:pt x="148" y="135"/>
                    </a:lnTo>
                    <a:lnTo>
                      <a:pt x="142" y="147"/>
                    </a:lnTo>
                    <a:lnTo>
                      <a:pt x="134" y="158"/>
                    </a:lnTo>
                    <a:lnTo>
                      <a:pt x="122" y="169"/>
                    </a:lnTo>
                    <a:lnTo>
                      <a:pt x="108" y="179"/>
                    </a:lnTo>
                    <a:lnTo>
                      <a:pt x="91" y="186"/>
                    </a:lnTo>
                    <a:lnTo>
                      <a:pt x="72" y="192"/>
                    </a:lnTo>
                    <a:lnTo>
                      <a:pt x="50" y="197"/>
                    </a:lnTo>
                    <a:lnTo>
                      <a:pt x="50" y="219"/>
                    </a:lnTo>
                    <a:lnTo>
                      <a:pt x="0" y="179"/>
                    </a:lnTo>
                    <a:lnTo>
                      <a:pt x="50" y="130"/>
                    </a:lnTo>
                    <a:lnTo>
                      <a:pt x="50" y="152"/>
                    </a:lnTo>
                    <a:lnTo>
                      <a:pt x="81" y="144"/>
                    </a:lnTo>
                    <a:lnTo>
                      <a:pt x="109" y="132"/>
                    </a:lnTo>
                    <a:lnTo>
                      <a:pt x="120" y="126"/>
                    </a:lnTo>
                    <a:lnTo>
                      <a:pt x="129" y="118"/>
                    </a:lnTo>
                    <a:lnTo>
                      <a:pt x="137" y="110"/>
                    </a:lnTo>
                    <a:lnTo>
                      <a:pt x="143" y="101"/>
                    </a:lnTo>
                    <a:lnTo>
                      <a:pt x="143" y="101"/>
                    </a:lnTo>
                    <a:lnTo>
                      <a:pt x="134" y="88"/>
                    </a:lnTo>
                    <a:lnTo>
                      <a:pt x="123" y="78"/>
                    </a:lnTo>
                    <a:lnTo>
                      <a:pt x="108" y="68"/>
                    </a:lnTo>
                    <a:lnTo>
                      <a:pt x="89" y="61"/>
                    </a:lnTo>
                    <a:lnTo>
                      <a:pt x="69" y="54"/>
                    </a:lnTo>
                    <a:lnTo>
                      <a:pt x="47" y="50"/>
                    </a:lnTo>
                    <a:lnTo>
                      <a:pt x="25" y="47"/>
                    </a:lnTo>
                    <a:lnTo>
                      <a:pt x="0" y="45"/>
                    </a:lnTo>
                    <a:lnTo>
                      <a:pt x="0" y="0"/>
                    </a:lnTo>
                    <a:close/>
                  </a:path>
                </a:pathLst>
              </a:custGeom>
              <a:solidFill>
                <a:srgbClr val="99CCFF"/>
              </a:solidFill>
              <a:ln w="9525">
                <a:noFill/>
                <a:round/>
                <a:headEnd/>
                <a:tailEnd/>
              </a:ln>
            </p:spPr>
            <p:txBody>
              <a:bodyPr/>
              <a:lstStyle/>
              <a:p>
                <a:endParaRPr lang="en-US"/>
              </a:p>
            </p:txBody>
          </p:sp>
          <p:sp>
            <p:nvSpPr>
              <p:cNvPr id="84" name="Freeform 621"/>
              <p:cNvSpPr>
                <a:spLocks/>
              </p:cNvSpPr>
              <p:nvPr/>
            </p:nvSpPr>
            <p:spPr bwMode="auto">
              <a:xfrm>
                <a:off x="3616" y="4766"/>
                <a:ext cx="150" cy="123"/>
              </a:xfrm>
              <a:custGeom>
                <a:avLst/>
                <a:gdLst/>
                <a:ahLst/>
                <a:cxnLst>
                  <a:cxn ang="0">
                    <a:pos x="0" y="0"/>
                  </a:cxn>
                  <a:cxn ang="0">
                    <a:pos x="30" y="2"/>
                  </a:cxn>
                  <a:cxn ang="0">
                    <a:pos x="58" y="6"/>
                  </a:cxn>
                  <a:cxn ang="0">
                    <a:pos x="84" y="14"/>
                  </a:cxn>
                  <a:cxn ang="0">
                    <a:pos x="106" y="23"/>
                  </a:cxn>
                  <a:cxn ang="0">
                    <a:pos x="125" y="34"/>
                  </a:cxn>
                  <a:cxn ang="0">
                    <a:pos x="137" y="48"/>
                  </a:cxn>
                  <a:cxn ang="0">
                    <a:pos x="146" y="62"/>
                  </a:cxn>
                  <a:cxn ang="0">
                    <a:pos x="150" y="70"/>
                  </a:cxn>
                  <a:cxn ang="0">
                    <a:pos x="150" y="78"/>
                  </a:cxn>
                  <a:cxn ang="0">
                    <a:pos x="150" y="123"/>
                  </a:cxn>
                  <a:cxn ang="0">
                    <a:pos x="150" y="115"/>
                  </a:cxn>
                  <a:cxn ang="0">
                    <a:pos x="146" y="107"/>
                  </a:cxn>
                  <a:cxn ang="0">
                    <a:pos x="137" y="92"/>
                  </a:cxn>
                  <a:cxn ang="0">
                    <a:pos x="125" y="79"/>
                  </a:cxn>
                  <a:cxn ang="0">
                    <a:pos x="106" y="68"/>
                  </a:cxn>
                  <a:cxn ang="0">
                    <a:pos x="84" y="57"/>
                  </a:cxn>
                  <a:cxn ang="0">
                    <a:pos x="58" y="51"/>
                  </a:cxn>
                  <a:cxn ang="0">
                    <a:pos x="30" y="47"/>
                  </a:cxn>
                  <a:cxn ang="0">
                    <a:pos x="0" y="45"/>
                  </a:cxn>
                  <a:cxn ang="0">
                    <a:pos x="0" y="0"/>
                  </a:cxn>
                </a:cxnLst>
                <a:rect l="0" t="0" r="r" b="b"/>
                <a:pathLst>
                  <a:path w="150" h="123">
                    <a:moveTo>
                      <a:pt x="0" y="0"/>
                    </a:moveTo>
                    <a:lnTo>
                      <a:pt x="30" y="2"/>
                    </a:lnTo>
                    <a:lnTo>
                      <a:pt x="58" y="6"/>
                    </a:lnTo>
                    <a:lnTo>
                      <a:pt x="84" y="14"/>
                    </a:lnTo>
                    <a:lnTo>
                      <a:pt x="106" y="23"/>
                    </a:lnTo>
                    <a:lnTo>
                      <a:pt x="125" y="34"/>
                    </a:lnTo>
                    <a:lnTo>
                      <a:pt x="137" y="48"/>
                    </a:lnTo>
                    <a:lnTo>
                      <a:pt x="146" y="62"/>
                    </a:lnTo>
                    <a:lnTo>
                      <a:pt x="150" y="70"/>
                    </a:lnTo>
                    <a:lnTo>
                      <a:pt x="150" y="78"/>
                    </a:lnTo>
                    <a:lnTo>
                      <a:pt x="150" y="123"/>
                    </a:lnTo>
                    <a:lnTo>
                      <a:pt x="150" y="115"/>
                    </a:lnTo>
                    <a:lnTo>
                      <a:pt x="146" y="107"/>
                    </a:lnTo>
                    <a:lnTo>
                      <a:pt x="137" y="92"/>
                    </a:lnTo>
                    <a:lnTo>
                      <a:pt x="125" y="79"/>
                    </a:lnTo>
                    <a:lnTo>
                      <a:pt x="106" y="68"/>
                    </a:lnTo>
                    <a:lnTo>
                      <a:pt x="84" y="57"/>
                    </a:lnTo>
                    <a:lnTo>
                      <a:pt x="58" y="51"/>
                    </a:lnTo>
                    <a:lnTo>
                      <a:pt x="30" y="47"/>
                    </a:lnTo>
                    <a:lnTo>
                      <a:pt x="0" y="45"/>
                    </a:lnTo>
                    <a:lnTo>
                      <a:pt x="0" y="0"/>
                    </a:lnTo>
                    <a:close/>
                  </a:path>
                </a:pathLst>
              </a:custGeom>
              <a:solidFill>
                <a:srgbClr val="7BA4CD"/>
              </a:solidFill>
              <a:ln w="9525">
                <a:noFill/>
                <a:round/>
                <a:headEnd/>
                <a:tailEnd/>
              </a:ln>
            </p:spPr>
            <p:txBody>
              <a:bodyPr/>
              <a:lstStyle/>
              <a:p>
                <a:endParaRPr lang="en-US"/>
              </a:p>
            </p:txBody>
          </p:sp>
          <p:sp>
            <p:nvSpPr>
              <p:cNvPr id="85" name="Freeform 622"/>
              <p:cNvSpPr>
                <a:spLocks/>
              </p:cNvSpPr>
              <p:nvPr/>
            </p:nvSpPr>
            <p:spPr bwMode="auto">
              <a:xfrm>
                <a:off x="3616" y="4766"/>
                <a:ext cx="150" cy="219"/>
              </a:xfrm>
              <a:custGeom>
                <a:avLst/>
                <a:gdLst/>
                <a:ahLst/>
                <a:cxnLst>
                  <a:cxn ang="0">
                    <a:pos x="0" y="0"/>
                  </a:cxn>
                  <a:cxn ang="0">
                    <a:pos x="30" y="2"/>
                  </a:cxn>
                  <a:cxn ang="0">
                    <a:pos x="58" y="6"/>
                  </a:cxn>
                  <a:cxn ang="0">
                    <a:pos x="84" y="14"/>
                  </a:cxn>
                  <a:cxn ang="0">
                    <a:pos x="106" y="23"/>
                  </a:cxn>
                  <a:cxn ang="0">
                    <a:pos x="125" y="34"/>
                  </a:cxn>
                  <a:cxn ang="0">
                    <a:pos x="137" y="48"/>
                  </a:cxn>
                  <a:cxn ang="0">
                    <a:pos x="146" y="62"/>
                  </a:cxn>
                  <a:cxn ang="0">
                    <a:pos x="150" y="70"/>
                  </a:cxn>
                  <a:cxn ang="0">
                    <a:pos x="150" y="78"/>
                  </a:cxn>
                  <a:cxn ang="0">
                    <a:pos x="150" y="123"/>
                  </a:cxn>
                  <a:cxn ang="0">
                    <a:pos x="148" y="135"/>
                  </a:cxn>
                  <a:cxn ang="0">
                    <a:pos x="142" y="147"/>
                  </a:cxn>
                  <a:cxn ang="0">
                    <a:pos x="134" y="158"/>
                  </a:cxn>
                  <a:cxn ang="0">
                    <a:pos x="122" y="169"/>
                  </a:cxn>
                  <a:cxn ang="0">
                    <a:pos x="108" y="179"/>
                  </a:cxn>
                  <a:cxn ang="0">
                    <a:pos x="91" y="186"/>
                  </a:cxn>
                  <a:cxn ang="0">
                    <a:pos x="72" y="192"/>
                  </a:cxn>
                  <a:cxn ang="0">
                    <a:pos x="50" y="197"/>
                  </a:cxn>
                  <a:cxn ang="0">
                    <a:pos x="50" y="219"/>
                  </a:cxn>
                  <a:cxn ang="0">
                    <a:pos x="0" y="179"/>
                  </a:cxn>
                  <a:cxn ang="0">
                    <a:pos x="50" y="130"/>
                  </a:cxn>
                  <a:cxn ang="0">
                    <a:pos x="50" y="152"/>
                  </a:cxn>
                  <a:cxn ang="0">
                    <a:pos x="81" y="144"/>
                  </a:cxn>
                  <a:cxn ang="0">
                    <a:pos x="109" y="132"/>
                  </a:cxn>
                  <a:cxn ang="0">
                    <a:pos x="120" y="126"/>
                  </a:cxn>
                  <a:cxn ang="0">
                    <a:pos x="129" y="118"/>
                  </a:cxn>
                  <a:cxn ang="0">
                    <a:pos x="137" y="110"/>
                  </a:cxn>
                  <a:cxn ang="0">
                    <a:pos x="143" y="101"/>
                  </a:cxn>
                  <a:cxn ang="0">
                    <a:pos x="143" y="101"/>
                  </a:cxn>
                  <a:cxn ang="0">
                    <a:pos x="134" y="88"/>
                  </a:cxn>
                  <a:cxn ang="0">
                    <a:pos x="123" y="78"/>
                  </a:cxn>
                  <a:cxn ang="0">
                    <a:pos x="108" y="68"/>
                  </a:cxn>
                  <a:cxn ang="0">
                    <a:pos x="89" y="61"/>
                  </a:cxn>
                  <a:cxn ang="0">
                    <a:pos x="69" y="54"/>
                  </a:cxn>
                  <a:cxn ang="0">
                    <a:pos x="47" y="50"/>
                  </a:cxn>
                  <a:cxn ang="0">
                    <a:pos x="25" y="47"/>
                  </a:cxn>
                  <a:cxn ang="0">
                    <a:pos x="0" y="45"/>
                  </a:cxn>
                  <a:cxn ang="0">
                    <a:pos x="0" y="0"/>
                  </a:cxn>
                </a:cxnLst>
                <a:rect l="0" t="0" r="r" b="b"/>
                <a:pathLst>
                  <a:path w="150" h="219">
                    <a:moveTo>
                      <a:pt x="0" y="0"/>
                    </a:moveTo>
                    <a:lnTo>
                      <a:pt x="30" y="2"/>
                    </a:lnTo>
                    <a:lnTo>
                      <a:pt x="58" y="6"/>
                    </a:lnTo>
                    <a:lnTo>
                      <a:pt x="84" y="14"/>
                    </a:lnTo>
                    <a:lnTo>
                      <a:pt x="106" y="23"/>
                    </a:lnTo>
                    <a:lnTo>
                      <a:pt x="125" y="34"/>
                    </a:lnTo>
                    <a:lnTo>
                      <a:pt x="137" y="48"/>
                    </a:lnTo>
                    <a:lnTo>
                      <a:pt x="146" y="62"/>
                    </a:lnTo>
                    <a:lnTo>
                      <a:pt x="150" y="70"/>
                    </a:lnTo>
                    <a:lnTo>
                      <a:pt x="150" y="78"/>
                    </a:lnTo>
                    <a:lnTo>
                      <a:pt x="150" y="123"/>
                    </a:lnTo>
                    <a:lnTo>
                      <a:pt x="148" y="135"/>
                    </a:lnTo>
                    <a:lnTo>
                      <a:pt x="142" y="147"/>
                    </a:lnTo>
                    <a:lnTo>
                      <a:pt x="134" y="158"/>
                    </a:lnTo>
                    <a:lnTo>
                      <a:pt x="122" y="169"/>
                    </a:lnTo>
                    <a:lnTo>
                      <a:pt x="108" y="179"/>
                    </a:lnTo>
                    <a:lnTo>
                      <a:pt x="91" y="186"/>
                    </a:lnTo>
                    <a:lnTo>
                      <a:pt x="72" y="192"/>
                    </a:lnTo>
                    <a:lnTo>
                      <a:pt x="50" y="197"/>
                    </a:lnTo>
                    <a:lnTo>
                      <a:pt x="50" y="219"/>
                    </a:lnTo>
                    <a:lnTo>
                      <a:pt x="0" y="179"/>
                    </a:lnTo>
                    <a:lnTo>
                      <a:pt x="50" y="130"/>
                    </a:lnTo>
                    <a:lnTo>
                      <a:pt x="50" y="152"/>
                    </a:lnTo>
                    <a:lnTo>
                      <a:pt x="81" y="144"/>
                    </a:lnTo>
                    <a:lnTo>
                      <a:pt x="109" y="132"/>
                    </a:lnTo>
                    <a:lnTo>
                      <a:pt x="120" y="126"/>
                    </a:lnTo>
                    <a:lnTo>
                      <a:pt x="129" y="118"/>
                    </a:lnTo>
                    <a:lnTo>
                      <a:pt x="137" y="110"/>
                    </a:lnTo>
                    <a:lnTo>
                      <a:pt x="143" y="101"/>
                    </a:lnTo>
                    <a:lnTo>
                      <a:pt x="143" y="101"/>
                    </a:lnTo>
                    <a:lnTo>
                      <a:pt x="134" y="88"/>
                    </a:lnTo>
                    <a:lnTo>
                      <a:pt x="123" y="78"/>
                    </a:lnTo>
                    <a:lnTo>
                      <a:pt x="108" y="68"/>
                    </a:lnTo>
                    <a:lnTo>
                      <a:pt x="89" y="61"/>
                    </a:lnTo>
                    <a:lnTo>
                      <a:pt x="69" y="54"/>
                    </a:lnTo>
                    <a:lnTo>
                      <a:pt x="47" y="50"/>
                    </a:lnTo>
                    <a:lnTo>
                      <a:pt x="25" y="47"/>
                    </a:lnTo>
                    <a:lnTo>
                      <a:pt x="0" y="45"/>
                    </a:lnTo>
                    <a:lnTo>
                      <a:pt x="0" y="0"/>
                    </a:lnTo>
                    <a:close/>
                  </a:path>
                </a:pathLst>
              </a:custGeom>
              <a:noFill/>
              <a:ln w="5715">
                <a:solidFill>
                  <a:srgbClr val="000000"/>
                </a:solidFill>
                <a:prstDash val="solid"/>
                <a:round/>
                <a:headEnd/>
                <a:tailEnd/>
              </a:ln>
            </p:spPr>
            <p:txBody>
              <a:bodyPr/>
              <a:lstStyle/>
              <a:p>
                <a:endParaRPr lang="en-US"/>
              </a:p>
            </p:txBody>
          </p:sp>
          <p:sp>
            <p:nvSpPr>
              <p:cNvPr id="86" name="Freeform 623"/>
              <p:cNvSpPr>
                <a:spLocks/>
              </p:cNvSpPr>
              <p:nvPr/>
            </p:nvSpPr>
            <p:spPr bwMode="auto">
              <a:xfrm>
                <a:off x="3759" y="4867"/>
                <a:ext cx="7" cy="22"/>
              </a:xfrm>
              <a:custGeom>
                <a:avLst/>
                <a:gdLst/>
                <a:ahLst/>
                <a:cxnLst>
                  <a:cxn ang="0">
                    <a:pos x="7" y="22"/>
                  </a:cxn>
                  <a:cxn ang="0">
                    <a:pos x="5" y="11"/>
                  </a:cxn>
                  <a:cxn ang="0">
                    <a:pos x="0" y="0"/>
                  </a:cxn>
                </a:cxnLst>
                <a:rect l="0" t="0" r="r" b="b"/>
                <a:pathLst>
                  <a:path w="7" h="22">
                    <a:moveTo>
                      <a:pt x="7" y="22"/>
                    </a:moveTo>
                    <a:lnTo>
                      <a:pt x="5" y="11"/>
                    </a:lnTo>
                    <a:lnTo>
                      <a:pt x="0" y="0"/>
                    </a:lnTo>
                  </a:path>
                </a:pathLst>
              </a:custGeom>
              <a:noFill/>
              <a:ln w="5715">
                <a:solidFill>
                  <a:srgbClr val="000000"/>
                </a:solidFill>
                <a:prstDash val="solid"/>
                <a:round/>
                <a:headEnd/>
                <a:tailEnd/>
              </a:ln>
            </p:spPr>
            <p:txBody>
              <a:bodyPr/>
              <a:lstStyle/>
              <a:p>
                <a:endParaRPr lang="en-US"/>
              </a:p>
            </p:txBody>
          </p:sp>
        </p:grpSp>
        <p:sp>
          <p:nvSpPr>
            <p:cNvPr id="87" name="Rectangle 624"/>
            <p:cNvSpPr>
              <a:spLocks noChangeArrowheads="1"/>
            </p:cNvSpPr>
            <p:nvPr/>
          </p:nvSpPr>
          <p:spPr bwMode="auto">
            <a:xfrm>
              <a:off x="2552171" y="2654300"/>
              <a:ext cx="335360" cy="268288"/>
            </a:xfrm>
            <a:prstGeom prst="rect">
              <a:avLst/>
            </a:prstGeom>
            <a:solidFill>
              <a:srgbClr val="FFFFFF"/>
            </a:solidFill>
            <a:ln w="5715">
              <a:solidFill>
                <a:srgbClr val="000000"/>
              </a:solidFill>
              <a:miter lim="800000"/>
              <a:headEnd/>
              <a:tailEnd/>
            </a:ln>
          </p:spPr>
          <p:txBody>
            <a:bodyPr/>
            <a:lstStyle/>
            <a:p>
              <a:endParaRPr lang="en-US"/>
            </a:p>
          </p:txBody>
        </p:sp>
        <p:grpSp>
          <p:nvGrpSpPr>
            <p:cNvPr id="88" name="Group 625"/>
            <p:cNvGrpSpPr>
              <a:grpSpLocks/>
            </p:cNvGrpSpPr>
            <p:nvPr/>
          </p:nvGrpSpPr>
          <p:grpSpPr bwMode="auto">
            <a:xfrm>
              <a:off x="2634721" y="2687638"/>
              <a:ext cx="158221" cy="196850"/>
              <a:chOff x="3967" y="4766"/>
              <a:chExt cx="149" cy="219"/>
            </a:xfrm>
          </p:grpSpPr>
          <p:sp>
            <p:nvSpPr>
              <p:cNvPr id="89" name="Freeform 626"/>
              <p:cNvSpPr>
                <a:spLocks/>
              </p:cNvSpPr>
              <p:nvPr/>
            </p:nvSpPr>
            <p:spPr bwMode="auto">
              <a:xfrm>
                <a:off x="3967" y="4766"/>
                <a:ext cx="149" cy="219"/>
              </a:xfrm>
              <a:custGeom>
                <a:avLst/>
                <a:gdLst/>
                <a:ahLst/>
                <a:cxnLst>
                  <a:cxn ang="0">
                    <a:pos x="0" y="0"/>
                  </a:cxn>
                  <a:cxn ang="0">
                    <a:pos x="30" y="2"/>
                  </a:cxn>
                  <a:cxn ang="0">
                    <a:pos x="58" y="6"/>
                  </a:cxn>
                  <a:cxn ang="0">
                    <a:pos x="84" y="14"/>
                  </a:cxn>
                  <a:cxn ang="0">
                    <a:pos x="106" y="23"/>
                  </a:cxn>
                  <a:cxn ang="0">
                    <a:pos x="125" y="34"/>
                  </a:cxn>
                  <a:cxn ang="0">
                    <a:pos x="137" y="48"/>
                  </a:cxn>
                  <a:cxn ang="0">
                    <a:pos x="146" y="62"/>
                  </a:cxn>
                  <a:cxn ang="0">
                    <a:pos x="149" y="70"/>
                  </a:cxn>
                  <a:cxn ang="0">
                    <a:pos x="149" y="78"/>
                  </a:cxn>
                  <a:cxn ang="0">
                    <a:pos x="149" y="123"/>
                  </a:cxn>
                  <a:cxn ang="0">
                    <a:pos x="148" y="135"/>
                  </a:cxn>
                  <a:cxn ang="0">
                    <a:pos x="142" y="147"/>
                  </a:cxn>
                  <a:cxn ang="0">
                    <a:pos x="134" y="158"/>
                  </a:cxn>
                  <a:cxn ang="0">
                    <a:pos x="121" y="169"/>
                  </a:cxn>
                  <a:cxn ang="0">
                    <a:pos x="107" y="179"/>
                  </a:cxn>
                  <a:cxn ang="0">
                    <a:pos x="90" y="186"/>
                  </a:cxn>
                  <a:cxn ang="0">
                    <a:pos x="72" y="192"/>
                  </a:cxn>
                  <a:cxn ang="0">
                    <a:pos x="50" y="197"/>
                  </a:cxn>
                  <a:cxn ang="0">
                    <a:pos x="50" y="219"/>
                  </a:cxn>
                  <a:cxn ang="0">
                    <a:pos x="0" y="179"/>
                  </a:cxn>
                  <a:cxn ang="0">
                    <a:pos x="50" y="130"/>
                  </a:cxn>
                  <a:cxn ang="0">
                    <a:pos x="50" y="152"/>
                  </a:cxn>
                  <a:cxn ang="0">
                    <a:pos x="81" y="144"/>
                  </a:cxn>
                  <a:cxn ang="0">
                    <a:pos x="109" y="132"/>
                  </a:cxn>
                  <a:cxn ang="0">
                    <a:pos x="120" y="126"/>
                  </a:cxn>
                  <a:cxn ang="0">
                    <a:pos x="129" y="118"/>
                  </a:cxn>
                  <a:cxn ang="0">
                    <a:pos x="137" y="110"/>
                  </a:cxn>
                  <a:cxn ang="0">
                    <a:pos x="143" y="101"/>
                  </a:cxn>
                  <a:cxn ang="0">
                    <a:pos x="143" y="101"/>
                  </a:cxn>
                  <a:cxn ang="0">
                    <a:pos x="134" y="88"/>
                  </a:cxn>
                  <a:cxn ang="0">
                    <a:pos x="123" y="78"/>
                  </a:cxn>
                  <a:cxn ang="0">
                    <a:pos x="107" y="68"/>
                  </a:cxn>
                  <a:cxn ang="0">
                    <a:pos x="89" y="61"/>
                  </a:cxn>
                  <a:cxn ang="0">
                    <a:pos x="69" y="54"/>
                  </a:cxn>
                  <a:cxn ang="0">
                    <a:pos x="47" y="50"/>
                  </a:cxn>
                  <a:cxn ang="0">
                    <a:pos x="25" y="47"/>
                  </a:cxn>
                  <a:cxn ang="0">
                    <a:pos x="0" y="45"/>
                  </a:cxn>
                  <a:cxn ang="0">
                    <a:pos x="0" y="0"/>
                  </a:cxn>
                </a:cxnLst>
                <a:rect l="0" t="0" r="r" b="b"/>
                <a:pathLst>
                  <a:path w="149" h="219">
                    <a:moveTo>
                      <a:pt x="0" y="0"/>
                    </a:moveTo>
                    <a:lnTo>
                      <a:pt x="30" y="2"/>
                    </a:lnTo>
                    <a:lnTo>
                      <a:pt x="58" y="6"/>
                    </a:lnTo>
                    <a:lnTo>
                      <a:pt x="84" y="14"/>
                    </a:lnTo>
                    <a:lnTo>
                      <a:pt x="106" y="23"/>
                    </a:lnTo>
                    <a:lnTo>
                      <a:pt x="125" y="34"/>
                    </a:lnTo>
                    <a:lnTo>
                      <a:pt x="137" y="48"/>
                    </a:lnTo>
                    <a:lnTo>
                      <a:pt x="146" y="62"/>
                    </a:lnTo>
                    <a:lnTo>
                      <a:pt x="149" y="70"/>
                    </a:lnTo>
                    <a:lnTo>
                      <a:pt x="149" y="78"/>
                    </a:lnTo>
                    <a:lnTo>
                      <a:pt x="149" y="123"/>
                    </a:lnTo>
                    <a:lnTo>
                      <a:pt x="148" y="135"/>
                    </a:lnTo>
                    <a:lnTo>
                      <a:pt x="142" y="147"/>
                    </a:lnTo>
                    <a:lnTo>
                      <a:pt x="134" y="158"/>
                    </a:lnTo>
                    <a:lnTo>
                      <a:pt x="121" y="169"/>
                    </a:lnTo>
                    <a:lnTo>
                      <a:pt x="107" y="179"/>
                    </a:lnTo>
                    <a:lnTo>
                      <a:pt x="90" y="186"/>
                    </a:lnTo>
                    <a:lnTo>
                      <a:pt x="72" y="192"/>
                    </a:lnTo>
                    <a:lnTo>
                      <a:pt x="50" y="197"/>
                    </a:lnTo>
                    <a:lnTo>
                      <a:pt x="50" y="219"/>
                    </a:lnTo>
                    <a:lnTo>
                      <a:pt x="0" y="179"/>
                    </a:lnTo>
                    <a:lnTo>
                      <a:pt x="50" y="130"/>
                    </a:lnTo>
                    <a:lnTo>
                      <a:pt x="50" y="152"/>
                    </a:lnTo>
                    <a:lnTo>
                      <a:pt x="81" y="144"/>
                    </a:lnTo>
                    <a:lnTo>
                      <a:pt x="109" y="132"/>
                    </a:lnTo>
                    <a:lnTo>
                      <a:pt x="120" y="126"/>
                    </a:lnTo>
                    <a:lnTo>
                      <a:pt x="129" y="118"/>
                    </a:lnTo>
                    <a:lnTo>
                      <a:pt x="137" y="110"/>
                    </a:lnTo>
                    <a:lnTo>
                      <a:pt x="143" y="101"/>
                    </a:lnTo>
                    <a:lnTo>
                      <a:pt x="143" y="101"/>
                    </a:lnTo>
                    <a:lnTo>
                      <a:pt x="134" y="88"/>
                    </a:lnTo>
                    <a:lnTo>
                      <a:pt x="123" y="78"/>
                    </a:lnTo>
                    <a:lnTo>
                      <a:pt x="107" y="68"/>
                    </a:lnTo>
                    <a:lnTo>
                      <a:pt x="89" y="61"/>
                    </a:lnTo>
                    <a:lnTo>
                      <a:pt x="69" y="54"/>
                    </a:lnTo>
                    <a:lnTo>
                      <a:pt x="47" y="50"/>
                    </a:lnTo>
                    <a:lnTo>
                      <a:pt x="25" y="47"/>
                    </a:lnTo>
                    <a:lnTo>
                      <a:pt x="0" y="45"/>
                    </a:lnTo>
                    <a:lnTo>
                      <a:pt x="0" y="0"/>
                    </a:lnTo>
                    <a:close/>
                  </a:path>
                </a:pathLst>
              </a:custGeom>
              <a:solidFill>
                <a:srgbClr val="99CCFF"/>
              </a:solidFill>
              <a:ln w="9525">
                <a:noFill/>
                <a:round/>
                <a:headEnd/>
                <a:tailEnd/>
              </a:ln>
            </p:spPr>
            <p:txBody>
              <a:bodyPr/>
              <a:lstStyle/>
              <a:p>
                <a:endParaRPr lang="en-US"/>
              </a:p>
            </p:txBody>
          </p:sp>
          <p:sp>
            <p:nvSpPr>
              <p:cNvPr id="90" name="Freeform 627"/>
              <p:cNvSpPr>
                <a:spLocks/>
              </p:cNvSpPr>
              <p:nvPr/>
            </p:nvSpPr>
            <p:spPr bwMode="auto">
              <a:xfrm>
                <a:off x="3967" y="4766"/>
                <a:ext cx="149" cy="123"/>
              </a:xfrm>
              <a:custGeom>
                <a:avLst/>
                <a:gdLst/>
                <a:ahLst/>
                <a:cxnLst>
                  <a:cxn ang="0">
                    <a:pos x="0" y="0"/>
                  </a:cxn>
                  <a:cxn ang="0">
                    <a:pos x="30" y="2"/>
                  </a:cxn>
                  <a:cxn ang="0">
                    <a:pos x="58" y="6"/>
                  </a:cxn>
                  <a:cxn ang="0">
                    <a:pos x="84" y="14"/>
                  </a:cxn>
                  <a:cxn ang="0">
                    <a:pos x="106" y="23"/>
                  </a:cxn>
                  <a:cxn ang="0">
                    <a:pos x="125" y="34"/>
                  </a:cxn>
                  <a:cxn ang="0">
                    <a:pos x="137" y="48"/>
                  </a:cxn>
                  <a:cxn ang="0">
                    <a:pos x="146" y="62"/>
                  </a:cxn>
                  <a:cxn ang="0">
                    <a:pos x="149" y="70"/>
                  </a:cxn>
                  <a:cxn ang="0">
                    <a:pos x="149" y="78"/>
                  </a:cxn>
                  <a:cxn ang="0">
                    <a:pos x="149" y="123"/>
                  </a:cxn>
                  <a:cxn ang="0">
                    <a:pos x="149" y="115"/>
                  </a:cxn>
                  <a:cxn ang="0">
                    <a:pos x="146" y="107"/>
                  </a:cxn>
                  <a:cxn ang="0">
                    <a:pos x="137" y="92"/>
                  </a:cxn>
                  <a:cxn ang="0">
                    <a:pos x="125" y="79"/>
                  </a:cxn>
                  <a:cxn ang="0">
                    <a:pos x="106" y="68"/>
                  </a:cxn>
                  <a:cxn ang="0">
                    <a:pos x="84" y="57"/>
                  </a:cxn>
                  <a:cxn ang="0">
                    <a:pos x="58" y="51"/>
                  </a:cxn>
                  <a:cxn ang="0">
                    <a:pos x="30" y="47"/>
                  </a:cxn>
                  <a:cxn ang="0">
                    <a:pos x="0" y="45"/>
                  </a:cxn>
                  <a:cxn ang="0">
                    <a:pos x="0" y="0"/>
                  </a:cxn>
                </a:cxnLst>
                <a:rect l="0" t="0" r="r" b="b"/>
                <a:pathLst>
                  <a:path w="149" h="123">
                    <a:moveTo>
                      <a:pt x="0" y="0"/>
                    </a:moveTo>
                    <a:lnTo>
                      <a:pt x="30" y="2"/>
                    </a:lnTo>
                    <a:lnTo>
                      <a:pt x="58" y="6"/>
                    </a:lnTo>
                    <a:lnTo>
                      <a:pt x="84" y="14"/>
                    </a:lnTo>
                    <a:lnTo>
                      <a:pt x="106" y="23"/>
                    </a:lnTo>
                    <a:lnTo>
                      <a:pt x="125" y="34"/>
                    </a:lnTo>
                    <a:lnTo>
                      <a:pt x="137" y="48"/>
                    </a:lnTo>
                    <a:lnTo>
                      <a:pt x="146" y="62"/>
                    </a:lnTo>
                    <a:lnTo>
                      <a:pt x="149" y="70"/>
                    </a:lnTo>
                    <a:lnTo>
                      <a:pt x="149" y="78"/>
                    </a:lnTo>
                    <a:lnTo>
                      <a:pt x="149" y="123"/>
                    </a:lnTo>
                    <a:lnTo>
                      <a:pt x="149" y="115"/>
                    </a:lnTo>
                    <a:lnTo>
                      <a:pt x="146" y="107"/>
                    </a:lnTo>
                    <a:lnTo>
                      <a:pt x="137" y="92"/>
                    </a:lnTo>
                    <a:lnTo>
                      <a:pt x="125" y="79"/>
                    </a:lnTo>
                    <a:lnTo>
                      <a:pt x="106" y="68"/>
                    </a:lnTo>
                    <a:lnTo>
                      <a:pt x="84" y="57"/>
                    </a:lnTo>
                    <a:lnTo>
                      <a:pt x="58" y="51"/>
                    </a:lnTo>
                    <a:lnTo>
                      <a:pt x="30" y="47"/>
                    </a:lnTo>
                    <a:lnTo>
                      <a:pt x="0" y="45"/>
                    </a:lnTo>
                    <a:lnTo>
                      <a:pt x="0" y="0"/>
                    </a:lnTo>
                    <a:close/>
                  </a:path>
                </a:pathLst>
              </a:custGeom>
              <a:solidFill>
                <a:srgbClr val="7BA4CD"/>
              </a:solidFill>
              <a:ln w="9525">
                <a:noFill/>
                <a:round/>
                <a:headEnd/>
                <a:tailEnd/>
              </a:ln>
            </p:spPr>
            <p:txBody>
              <a:bodyPr/>
              <a:lstStyle/>
              <a:p>
                <a:endParaRPr lang="en-US"/>
              </a:p>
            </p:txBody>
          </p:sp>
          <p:sp>
            <p:nvSpPr>
              <p:cNvPr id="91" name="Freeform 628"/>
              <p:cNvSpPr>
                <a:spLocks/>
              </p:cNvSpPr>
              <p:nvPr/>
            </p:nvSpPr>
            <p:spPr bwMode="auto">
              <a:xfrm>
                <a:off x="3967" y="4766"/>
                <a:ext cx="149" cy="219"/>
              </a:xfrm>
              <a:custGeom>
                <a:avLst/>
                <a:gdLst/>
                <a:ahLst/>
                <a:cxnLst>
                  <a:cxn ang="0">
                    <a:pos x="0" y="0"/>
                  </a:cxn>
                  <a:cxn ang="0">
                    <a:pos x="30" y="2"/>
                  </a:cxn>
                  <a:cxn ang="0">
                    <a:pos x="58" y="6"/>
                  </a:cxn>
                  <a:cxn ang="0">
                    <a:pos x="84" y="14"/>
                  </a:cxn>
                  <a:cxn ang="0">
                    <a:pos x="106" y="23"/>
                  </a:cxn>
                  <a:cxn ang="0">
                    <a:pos x="125" y="34"/>
                  </a:cxn>
                  <a:cxn ang="0">
                    <a:pos x="137" y="48"/>
                  </a:cxn>
                  <a:cxn ang="0">
                    <a:pos x="146" y="62"/>
                  </a:cxn>
                  <a:cxn ang="0">
                    <a:pos x="149" y="70"/>
                  </a:cxn>
                  <a:cxn ang="0">
                    <a:pos x="149" y="78"/>
                  </a:cxn>
                  <a:cxn ang="0">
                    <a:pos x="149" y="123"/>
                  </a:cxn>
                  <a:cxn ang="0">
                    <a:pos x="148" y="135"/>
                  </a:cxn>
                  <a:cxn ang="0">
                    <a:pos x="142" y="147"/>
                  </a:cxn>
                  <a:cxn ang="0">
                    <a:pos x="134" y="158"/>
                  </a:cxn>
                  <a:cxn ang="0">
                    <a:pos x="121" y="169"/>
                  </a:cxn>
                  <a:cxn ang="0">
                    <a:pos x="107" y="179"/>
                  </a:cxn>
                  <a:cxn ang="0">
                    <a:pos x="90" y="186"/>
                  </a:cxn>
                  <a:cxn ang="0">
                    <a:pos x="72" y="192"/>
                  </a:cxn>
                  <a:cxn ang="0">
                    <a:pos x="50" y="197"/>
                  </a:cxn>
                  <a:cxn ang="0">
                    <a:pos x="50" y="219"/>
                  </a:cxn>
                  <a:cxn ang="0">
                    <a:pos x="0" y="179"/>
                  </a:cxn>
                  <a:cxn ang="0">
                    <a:pos x="50" y="130"/>
                  </a:cxn>
                  <a:cxn ang="0">
                    <a:pos x="50" y="152"/>
                  </a:cxn>
                  <a:cxn ang="0">
                    <a:pos x="81" y="144"/>
                  </a:cxn>
                  <a:cxn ang="0">
                    <a:pos x="109" y="132"/>
                  </a:cxn>
                  <a:cxn ang="0">
                    <a:pos x="120" y="126"/>
                  </a:cxn>
                  <a:cxn ang="0">
                    <a:pos x="129" y="118"/>
                  </a:cxn>
                  <a:cxn ang="0">
                    <a:pos x="137" y="110"/>
                  </a:cxn>
                  <a:cxn ang="0">
                    <a:pos x="143" y="101"/>
                  </a:cxn>
                  <a:cxn ang="0">
                    <a:pos x="143" y="101"/>
                  </a:cxn>
                  <a:cxn ang="0">
                    <a:pos x="134" y="88"/>
                  </a:cxn>
                  <a:cxn ang="0">
                    <a:pos x="123" y="78"/>
                  </a:cxn>
                  <a:cxn ang="0">
                    <a:pos x="107" y="68"/>
                  </a:cxn>
                  <a:cxn ang="0">
                    <a:pos x="89" y="61"/>
                  </a:cxn>
                  <a:cxn ang="0">
                    <a:pos x="69" y="54"/>
                  </a:cxn>
                  <a:cxn ang="0">
                    <a:pos x="47" y="50"/>
                  </a:cxn>
                  <a:cxn ang="0">
                    <a:pos x="25" y="47"/>
                  </a:cxn>
                  <a:cxn ang="0">
                    <a:pos x="0" y="45"/>
                  </a:cxn>
                  <a:cxn ang="0">
                    <a:pos x="0" y="0"/>
                  </a:cxn>
                </a:cxnLst>
                <a:rect l="0" t="0" r="r" b="b"/>
                <a:pathLst>
                  <a:path w="149" h="219">
                    <a:moveTo>
                      <a:pt x="0" y="0"/>
                    </a:moveTo>
                    <a:lnTo>
                      <a:pt x="30" y="2"/>
                    </a:lnTo>
                    <a:lnTo>
                      <a:pt x="58" y="6"/>
                    </a:lnTo>
                    <a:lnTo>
                      <a:pt x="84" y="14"/>
                    </a:lnTo>
                    <a:lnTo>
                      <a:pt x="106" y="23"/>
                    </a:lnTo>
                    <a:lnTo>
                      <a:pt x="125" y="34"/>
                    </a:lnTo>
                    <a:lnTo>
                      <a:pt x="137" y="48"/>
                    </a:lnTo>
                    <a:lnTo>
                      <a:pt x="146" y="62"/>
                    </a:lnTo>
                    <a:lnTo>
                      <a:pt x="149" y="70"/>
                    </a:lnTo>
                    <a:lnTo>
                      <a:pt x="149" y="78"/>
                    </a:lnTo>
                    <a:lnTo>
                      <a:pt x="149" y="123"/>
                    </a:lnTo>
                    <a:lnTo>
                      <a:pt x="148" y="135"/>
                    </a:lnTo>
                    <a:lnTo>
                      <a:pt x="142" y="147"/>
                    </a:lnTo>
                    <a:lnTo>
                      <a:pt x="134" y="158"/>
                    </a:lnTo>
                    <a:lnTo>
                      <a:pt x="121" y="169"/>
                    </a:lnTo>
                    <a:lnTo>
                      <a:pt x="107" y="179"/>
                    </a:lnTo>
                    <a:lnTo>
                      <a:pt x="90" y="186"/>
                    </a:lnTo>
                    <a:lnTo>
                      <a:pt x="72" y="192"/>
                    </a:lnTo>
                    <a:lnTo>
                      <a:pt x="50" y="197"/>
                    </a:lnTo>
                    <a:lnTo>
                      <a:pt x="50" y="219"/>
                    </a:lnTo>
                    <a:lnTo>
                      <a:pt x="0" y="179"/>
                    </a:lnTo>
                    <a:lnTo>
                      <a:pt x="50" y="130"/>
                    </a:lnTo>
                    <a:lnTo>
                      <a:pt x="50" y="152"/>
                    </a:lnTo>
                    <a:lnTo>
                      <a:pt x="81" y="144"/>
                    </a:lnTo>
                    <a:lnTo>
                      <a:pt x="109" y="132"/>
                    </a:lnTo>
                    <a:lnTo>
                      <a:pt x="120" y="126"/>
                    </a:lnTo>
                    <a:lnTo>
                      <a:pt x="129" y="118"/>
                    </a:lnTo>
                    <a:lnTo>
                      <a:pt x="137" y="110"/>
                    </a:lnTo>
                    <a:lnTo>
                      <a:pt x="143" y="101"/>
                    </a:lnTo>
                    <a:lnTo>
                      <a:pt x="143" y="101"/>
                    </a:lnTo>
                    <a:lnTo>
                      <a:pt x="134" y="88"/>
                    </a:lnTo>
                    <a:lnTo>
                      <a:pt x="123" y="78"/>
                    </a:lnTo>
                    <a:lnTo>
                      <a:pt x="107" y="68"/>
                    </a:lnTo>
                    <a:lnTo>
                      <a:pt x="89" y="61"/>
                    </a:lnTo>
                    <a:lnTo>
                      <a:pt x="69" y="54"/>
                    </a:lnTo>
                    <a:lnTo>
                      <a:pt x="47" y="50"/>
                    </a:lnTo>
                    <a:lnTo>
                      <a:pt x="25" y="47"/>
                    </a:lnTo>
                    <a:lnTo>
                      <a:pt x="0" y="45"/>
                    </a:lnTo>
                    <a:lnTo>
                      <a:pt x="0" y="0"/>
                    </a:lnTo>
                    <a:close/>
                  </a:path>
                </a:pathLst>
              </a:custGeom>
              <a:noFill/>
              <a:ln w="5715">
                <a:solidFill>
                  <a:srgbClr val="000000"/>
                </a:solidFill>
                <a:prstDash val="solid"/>
                <a:round/>
                <a:headEnd/>
                <a:tailEnd/>
              </a:ln>
            </p:spPr>
            <p:txBody>
              <a:bodyPr/>
              <a:lstStyle/>
              <a:p>
                <a:endParaRPr lang="en-US"/>
              </a:p>
            </p:txBody>
          </p:sp>
          <p:sp>
            <p:nvSpPr>
              <p:cNvPr id="92" name="Freeform 629"/>
              <p:cNvSpPr>
                <a:spLocks/>
              </p:cNvSpPr>
              <p:nvPr/>
            </p:nvSpPr>
            <p:spPr bwMode="auto">
              <a:xfrm>
                <a:off x="4110" y="4867"/>
                <a:ext cx="6" cy="22"/>
              </a:xfrm>
              <a:custGeom>
                <a:avLst/>
                <a:gdLst/>
                <a:ahLst/>
                <a:cxnLst>
                  <a:cxn ang="0">
                    <a:pos x="6" y="22"/>
                  </a:cxn>
                  <a:cxn ang="0">
                    <a:pos x="5" y="11"/>
                  </a:cxn>
                  <a:cxn ang="0">
                    <a:pos x="0" y="0"/>
                  </a:cxn>
                </a:cxnLst>
                <a:rect l="0" t="0" r="r" b="b"/>
                <a:pathLst>
                  <a:path w="6" h="22">
                    <a:moveTo>
                      <a:pt x="6" y="22"/>
                    </a:moveTo>
                    <a:lnTo>
                      <a:pt x="5" y="11"/>
                    </a:lnTo>
                    <a:lnTo>
                      <a:pt x="0" y="0"/>
                    </a:lnTo>
                  </a:path>
                </a:pathLst>
              </a:custGeom>
              <a:noFill/>
              <a:ln w="5715">
                <a:solidFill>
                  <a:srgbClr val="000000"/>
                </a:solidFill>
                <a:prstDash val="solid"/>
                <a:round/>
                <a:headEnd/>
                <a:tailEnd/>
              </a:ln>
            </p:spPr>
            <p:txBody>
              <a:bodyPr/>
              <a:lstStyle/>
              <a:p>
                <a:endParaRPr lang="en-US"/>
              </a:p>
            </p:txBody>
          </p:sp>
        </p:grpSp>
        <p:sp>
          <p:nvSpPr>
            <p:cNvPr id="93" name="Rectangle 630"/>
            <p:cNvSpPr>
              <a:spLocks noChangeArrowheads="1"/>
            </p:cNvSpPr>
            <p:nvPr/>
          </p:nvSpPr>
          <p:spPr bwMode="auto">
            <a:xfrm>
              <a:off x="2903009" y="2655889"/>
              <a:ext cx="335360" cy="268287"/>
            </a:xfrm>
            <a:prstGeom prst="rect">
              <a:avLst/>
            </a:prstGeom>
            <a:solidFill>
              <a:srgbClr val="FFFFFF"/>
            </a:solidFill>
            <a:ln w="5715">
              <a:solidFill>
                <a:srgbClr val="000000"/>
              </a:solidFill>
              <a:miter lim="800000"/>
              <a:headEnd/>
              <a:tailEnd/>
            </a:ln>
          </p:spPr>
          <p:txBody>
            <a:bodyPr/>
            <a:lstStyle/>
            <a:p>
              <a:endParaRPr lang="en-US"/>
            </a:p>
          </p:txBody>
        </p:sp>
        <p:grpSp>
          <p:nvGrpSpPr>
            <p:cNvPr id="94" name="Group 631"/>
            <p:cNvGrpSpPr>
              <a:grpSpLocks/>
            </p:cNvGrpSpPr>
            <p:nvPr/>
          </p:nvGrpSpPr>
          <p:grpSpPr bwMode="auto">
            <a:xfrm>
              <a:off x="2983840" y="2689225"/>
              <a:ext cx="159940" cy="196850"/>
              <a:chOff x="4296" y="4768"/>
              <a:chExt cx="150" cy="218"/>
            </a:xfrm>
          </p:grpSpPr>
          <p:sp>
            <p:nvSpPr>
              <p:cNvPr id="95" name="Freeform 632"/>
              <p:cNvSpPr>
                <a:spLocks/>
              </p:cNvSpPr>
              <p:nvPr/>
            </p:nvSpPr>
            <p:spPr bwMode="auto">
              <a:xfrm>
                <a:off x="4296" y="4768"/>
                <a:ext cx="150" cy="218"/>
              </a:xfrm>
              <a:custGeom>
                <a:avLst/>
                <a:gdLst/>
                <a:ahLst/>
                <a:cxnLst>
                  <a:cxn ang="0">
                    <a:pos x="0" y="0"/>
                  </a:cxn>
                  <a:cxn ang="0">
                    <a:pos x="30" y="1"/>
                  </a:cxn>
                  <a:cxn ang="0">
                    <a:pos x="58" y="6"/>
                  </a:cxn>
                  <a:cxn ang="0">
                    <a:pos x="84" y="14"/>
                  </a:cxn>
                  <a:cxn ang="0">
                    <a:pos x="106" y="23"/>
                  </a:cxn>
                  <a:cxn ang="0">
                    <a:pos x="125" y="34"/>
                  </a:cxn>
                  <a:cxn ang="0">
                    <a:pos x="137" y="48"/>
                  </a:cxn>
                  <a:cxn ang="0">
                    <a:pos x="146" y="62"/>
                  </a:cxn>
                  <a:cxn ang="0">
                    <a:pos x="150" y="69"/>
                  </a:cxn>
                  <a:cxn ang="0">
                    <a:pos x="150" y="77"/>
                  </a:cxn>
                  <a:cxn ang="0">
                    <a:pos x="150" y="122"/>
                  </a:cxn>
                  <a:cxn ang="0">
                    <a:pos x="148" y="135"/>
                  </a:cxn>
                  <a:cxn ang="0">
                    <a:pos x="142" y="147"/>
                  </a:cxn>
                  <a:cxn ang="0">
                    <a:pos x="134" y="158"/>
                  </a:cxn>
                  <a:cxn ang="0">
                    <a:pos x="122" y="169"/>
                  </a:cxn>
                  <a:cxn ang="0">
                    <a:pos x="108" y="178"/>
                  </a:cxn>
                  <a:cxn ang="0">
                    <a:pos x="91" y="186"/>
                  </a:cxn>
                  <a:cxn ang="0">
                    <a:pos x="72" y="192"/>
                  </a:cxn>
                  <a:cxn ang="0">
                    <a:pos x="50" y="197"/>
                  </a:cxn>
                  <a:cxn ang="0">
                    <a:pos x="50" y="218"/>
                  </a:cxn>
                  <a:cxn ang="0">
                    <a:pos x="0" y="178"/>
                  </a:cxn>
                  <a:cxn ang="0">
                    <a:pos x="50" y="130"/>
                  </a:cxn>
                  <a:cxn ang="0">
                    <a:pos x="50" y="152"/>
                  </a:cxn>
                  <a:cxn ang="0">
                    <a:pos x="81" y="144"/>
                  </a:cxn>
                  <a:cxn ang="0">
                    <a:pos x="109" y="132"/>
                  </a:cxn>
                  <a:cxn ang="0">
                    <a:pos x="120" y="125"/>
                  </a:cxn>
                  <a:cxn ang="0">
                    <a:pos x="129" y="118"/>
                  </a:cxn>
                  <a:cxn ang="0">
                    <a:pos x="137" y="110"/>
                  </a:cxn>
                  <a:cxn ang="0">
                    <a:pos x="143" y="100"/>
                  </a:cxn>
                  <a:cxn ang="0">
                    <a:pos x="143" y="100"/>
                  </a:cxn>
                  <a:cxn ang="0">
                    <a:pos x="134" y="88"/>
                  </a:cxn>
                  <a:cxn ang="0">
                    <a:pos x="123" y="77"/>
                  </a:cxn>
                  <a:cxn ang="0">
                    <a:pos x="108" y="68"/>
                  </a:cxn>
                  <a:cxn ang="0">
                    <a:pos x="89" y="60"/>
                  </a:cxn>
                  <a:cxn ang="0">
                    <a:pos x="69" y="54"/>
                  </a:cxn>
                  <a:cxn ang="0">
                    <a:pos x="47" y="49"/>
                  </a:cxn>
                  <a:cxn ang="0">
                    <a:pos x="25" y="46"/>
                  </a:cxn>
                  <a:cxn ang="0">
                    <a:pos x="0" y="45"/>
                  </a:cxn>
                  <a:cxn ang="0">
                    <a:pos x="0" y="0"/>
                  </a:cxn>
                </a:cxnLst>
                <a:rect l="0" t="0" r="r" b="b"/>
                <a:pathLst>
                  <a:path w="150" h="218">
                    <a:moveTo>
                      <a:pt x="0" y="0"/>
                    </a:moveTo>
                    <a:lnTo>
                      <a:pt x="30" y="1"/>
                    </a:lnTo>
                    <a:lnTo>
                      <a:pt x="58" y="6"/>
                    </a:lnTo>
                    <a:lnTo>
                      <a:pt x="84" y="14"/>
                    </a:lnTo>
                    <a:lnTo>
                      <a:pt x="106" y="23"/>
                    </a:lnTo>
                    <a:lnTo>
                      <a:pt x="125" y="34"/>
                    </a:lnTo>
                    <a:lnTo>
                      <a:pt x="137" y="48"/>
                    </a:lnTo>
                    <a:lnTo>
                      <a:pt x="146" y="62"/>
                    </a:lnTo>
                    <a:lnTo>
                      <a:pt x="150" y="69"/>
                    </a:lnTo>
                    <a:lnTo>
                      <a:pt x="150" y="77"/>
                    </a:lnTo>
                    <a:lnTo>
                      <a:pt x="150" y="122"/>
                    </a:lnTo>
                    <a:lnTo>
                      <a:pt x="148" y="135"/>
                    </a:lnTo>
                    <a:lnTo>
                      <a:pt x="142" y="147"/>
                    </a:lnTo>
                    <a:lnTo>
                      <a:pt x="134" y="158"/>
                    </a:lnTo>
                    <a:lnTo>
                      <a:pt x="122" y="169"/>
                    </a:lnTo>
                    <a:lnTo>
                      <a:pt x="108" y="178"/>
                    </a:lnTo>
                    <a:lnTo>
                      <a:pt x="91" y="186"/>
                    </a:lnTo>
                    <a:lnTo>
                      <a:pt x="72" y="192"/>
                    </a:lnTo>
                    <a:lnTo>
                      <a:pt x="50" y="197"/>
                    </a:lnTo>
                    <a:lnTo>
                      <a:pt x="50" y="218"/>
                    </a:lnTo>
                    <a:lnTo>
                      <a:pt x="0" y="178"/>
                    </a:lnTo>
                    <a:lnTo>
                      <a:pt x="50" y="130"/>
                    </a:lnTo>
                    <a:lnTo>
                      <a:pt x="50" y="152"/>
                    </a:lnTo>
                    <a:lnTo>
                      <a:pt x="81" y="144"/>
                    </a:lnTo>
                    <a:lnTo>
                      <a:pt x="109" y="132"/>
                    </a:lnTo>
                    <a:lnTo>
                      <a:pt x="120" y="125"/>
                    </a:lnTo>
                    <a:lnTo>
                      <a:pt x="129" y="118"/>
                    </a:lnTo>
                    <a:lnTo>
                      <a:pt x="137" y="110"/>
                    </a:lnTo>
                    <a:lnTo>
                      <a:pt x="143" y="100"/>
                    </a:lnTo>
                    <a:lnTo>
                      <a:pt x="143" y="100"/>
                    </a:lnTo>
                    <a:lnTo>
                      <a:pt x="134" y="88"/>
                    </a:lnTo>
                    <a:lnTo>
                      <a:pt x="123" y="77"/>
                    </a:lnTo>
                    <a:lnTo>
                      <a:pt x="108" y="68"/>
                    </a:lnTo>
                    <a:lnTo>
                      <a:pt x="89" y="60"/>
                    </a:lnTo>
                    <a:lnTo>
                      <a:pt x="69" y="54"/>
                    </a:lnTo>
                    <a:lnTo>
                      <a:pt x="47" y="49"/>
                    </a:lnTo>
                    <a:lnTo>
                      <a:pt x="25" y="46"/>
                    </a:lnTo>
                    <a:lnTo>
                      <a:pt x="0" y="45"/>
                    </a:lnTo>
                    <a:lnTo>
                      <a:pt x="0" y="0"/>
                    </a:lnTo>
                    <a:close/>
                  </a:path>
                </a:pathLst>
              </a:custGeom>
              <a:solidFill>
                <a:srgbClr val="99CCFF"/>
              </a:solidFill>
              <a:ln w="9525">
                <a:noFill/>
                <a:round/>
                <a:headEnd/>
                <a:tailEnd/>
              </a:ln>
            </p:spPr>
            <p:txBody>
              <a:bodyPr/>
              <a:lstStyle/>
              <a:p>
                <a:endParaRPr lang="en-US"/>
              </a:p>
            </p:txBody>
          </p:sp>
          <p:sp>
            <p:nvSpPr>
              <p:cNvPr id="96" name="Freeform 633"/>
              <p:cNvSpPr>
                <a:spLocks/>
              </p:cNvSpPr>
              <p:nvPr/>
            </p:nvSpPr>
            <p:spPr bwMode="auto">
              <a:xfrm>
                <a:off x="4296" y="4768"/>
                <a:ext cx="150" cy="122"/>
              </a:xfrm>
              <a:custGeom>
                <a:avLst/>
                <a:gdLst/>
                <a:ahLst/>
                <a:cxnLst>
                  <a:cxn ang="0">
                    <a:pos x="0" y="0"/>
                  </a:cxn>
                  <a:cxn ang="0">
                    <a:pos x="30" y="1"/>
                  </a:cxn>
                  <a:cxn ang="0">
                    <a:pos x="58" y="6"/>
                  </a:cxn>
                  <a:cxn ang="0">
                    <a:pos x="84" y="14"/>
                  </a:cxn>
                  <a:cxn ang="0">
                    <a:pos x="106" y="23"/>
                  </a:cxn>
                  <a:cxn ang="0">
                    <a:pos x="125" y="34"/>
                  </a:cxn>
                  <a:cxn ang="0">
                    <a:pos x="137" y="48"/>
                  </a:cxn>
                  <a:cxn ang="0">
                    <a:pos x="146" y="62"/>
                  </a:cxn>
                  <a:cxn ang="0">
                    <a:pos x="150" y="69"/>
                  </a:cxn>
                  <a:cxn ang="0">
                    <a:pos x="150" y="77"/>
                  </a:cxn>
                  <a:cxn ang="0">
                    <a:pos x="150" y="122"/>
                  </a:cxn>
                  <a:cxn ang="0">
                    <a:pos x="150" y="114"/>
                  </a:cxn>
                  <a:cxn ang="0">
                    <a:pos x="146" y="107"/>
                  </a:cxn>
                  <a:cxn ang="0">
                    <a:pos x="137" y="91"/>
                  </a:cxn>
                  <a:cxn ang="0">
                    <a:pos x="125" y="79"/>
                  </a:cxn>
                  <a:cxn ang="0">
                    <a:pos x="106" y="68"/>
                  </a:cxn>
                  <a:cxn ang="0">
                    <a:pos x="84" y="57"/>
                  </a:cxn>
                  <a:cxn ang="0">
                    <a:pos x="58" y="51"/>
                  </a:cxn>
                  <a:cxn ang="0">
                    <a:pos x="30" y="46"/>
                  </a:cxn>
                  <a:cxn ang="0">
                    <a:pos x="0" y="45"/>
                  </a:cxn>
                  <a:cxn ang="0">
                    <a:pos x="0" y="0"/>
                  </a:cxn>
                </a:cxnLst>
                <a:rect l="0" t="0" r="r" b="b"/>
                <a:pathLst>
                  <a:path w="150" h="122">
                    <a:moveTo>
                      <a:pt x="0" y="0"/>
                    </a:moveTo>
                    <a:lnTo>
                      <a:pt x="30" y="1"/>
                    </a:lnTo>
                    <a:lnTo>
                      <a:pt x="58" y="6"/>
                    </a:lnTo>
                    <a:lnTo>
                      <a:pt x="84" y="14"/>
                    </a:lnTo>
                    <a:lnTo>
                      <a:pt x="106" y="23"/>
                    </a:lnTo>
                    <a:lnTo>
                      <a:pt x="125" y="34"/>
                    </a:lnTo>
                    <a:lnTo>
                      <a:pt x="137" y="48"/>
                    </a:lnTo>
                    <a:lnTo>
                      <a:pt x="146" y="62"/>
                    </a:lnTo>
                    <a:lnTo>
                      <a:pt x="150" y="69"/>
                    </a:lnTo>
                    <a:lnTo>
                      <a:pt x="150" y="77"/>
                    </a:lnTo>
                    <a:lnTo>
                      <a:pt x="150" y="122"/>
                    </a:lnTo>
                    <a:lnTo>
                      <a:pt x="150" y="114"/>
                    </a:lnTo>
                    <a:lnTo>
                      <a:pt x="146" y="107"/>
                    </a:lnTo>
                    <a:lnTo>
                      <a:pt x="137" y="91"/>
                    </a:lnTo>
                    <a:lnTo>
                      <a:pt x="125" y="79"/>
                    </a:lnTo>
                    <a:lnTo>
                      <a:pt x="106" y="68"/>
                    </a:lnTo>
                    <a:lnTo>
                      <a:pt x="84" y="57"/>
                    </a:lnTo>
                    <a:lnTo>
                      <a:pt x="58" y="51"/>
                    </a:lnTo>
                    <a:lnTo>
                      <a:pt x="30" y="46"/>
                    </a:lnTo>
                    <a:lnTo>
                      <a:pt x="0" y="45"/>
                    </a:lnTo>
                    <a:lnTo>
                      <a:pt x="0" y="0"/>
                    </a:lnTo>
                    <a:close/>
                  </a:path>
                </a:pathLst>
              </a:custGeom>
              <a:solidFill>
                <a:srgbClr val="7BA4CD"/>
              </a:solidFill>
              <a:ln w="9525">
                <a:noFill/>
                <a:round/>
                <a:headEnd/>
                <a:tailEnd/>
              </a:ln>
            </p:spPr>
            <p:txBody>
              <a:bodyPr/>
              <a:lstStyle/>
              <a:p>
                <a:endParaRPr lang="en-US"/>
              </a:p>
            </p:txBody>
          </p:sp>
          <p:sp>
            <p:nvSpPr>
              <p:cNvPr id="97" name="Freeform 634"/>
              <p:cNvSpPr>
                <a:spLocks/>
              </p:cNvSpPr>
              <p:nvPr/>
            </p:nvSpPr>
            <p:spPr bwMode="auto">
              <a:xfrm>
                <a:off x="4296" y="4768"/>
                <a:ext cx="150" cy="218"/>
              </a:xfrm>
              <a:custGeom>
                <a:avLst/>
                <a:gdLst/>
                <a:ahLst/>
                <a:cxnLst>
                  <a:cxn ang="0">
                    <a:pos x="0" y="0"/>
                  </a:cxn>
                  <a:cxn ang="0">
                    <a:pos x="30" y="1"/>
                  </a:cxn>
                  <a:cxn ang="0">
                    <a:pos x="58" y="6"/>
                  </a:cxn>
                  <a:cxn ang="0">
                    <a:pos x="84" y="14"/>
                  </a:cxn>
                  <a:cxn ang="0">
                    <a:pos x="106" y="23"/>
                  </a:cxn>
                  <a:cxn ang="0">
                    <a:pos x="125" y="34"/>
                  </a:cxn>
                  <a:cxn ang="0">
                    <a:pos x="137" y="48"/>
                  </a:cxn>
                  <a:cxn ang="0">
                    <a:pos x="146" y="62"/>
                  </a:cxn>
                  <a:cxn ang="0">
                    <a:pos x="150" y="69"/>
                  </a:cxn>
                  <a:cxn ang="0">
                    <a:pos x="150" y="77"/>
                  </a:cxn>
                  <a:cxn ang="0">
                    <a:pos x="150" y="122"/>
                  </a:cxn>
                  <a:cxn ang="0">
                    <a:pos x="148" y="135"/>
                  </a:cxn>
                  <a:cxn ang="0">
                    <a:pos x="142" y="147"/>
                  </a:cxn>
                  <a:cxn ang="0">
                    <a:pos x="134" y="158"/>
                  </a:cxn>
                  <a:cxn ang="0">
                    <a:pos x="122" y="169"/>
                  </a:cxn>
                  <a:cxn ang="0">
                    <a:pos x="108" y="178"/>
                  </a:cxn>
                  <a:cxn ang="0">
                    <a:pos x="91" y="186"/>
                  </a:cxn>
                  <a:cxn ang="0">
                    <a:pos x="72" y="192"/>
                  </a:cxn>
                  <a:cxn ang="0">
                    <a:pos x="50" y="197"/>
                  </a:cxn>
                  <a:cxn ang="0">
                    <a:pos x="50" y="218"/>
                  </a:cxn>
                  <a:cxn ang="0">
                    <a:pos x="0" y="178"/>
                  </a:cxn>
                  <a:cxn ang="0">
                    <a:pos x="50" y="130"/>
                  </a:cxn>
                  <a:cxn ang="0">
                    <a:pos x="50" y="152"/>
                  </a:cxn>
                  <a:cxn ang="0">
                    <a:pos x="81" y="144"/>
                  </a:cxn>
                  <a:cxn ang="0">
                    <a:pos x="109" y="132"/>
                  </a:cxn>
                  <a:cxn ang="0">
                    <a:pos x="120" y="125"/>
                  </a:cxn>
                  <a:cxn ang="0">
                    <a:pos x="129" y="118"/>
                  </a:cxn>
                  <a:cxn ang="0">
                    <a:pos x="137" y="110"/>
                  </a:cxn>
                  <a:cxn ang="0">
                    <a:pos x="143" y="100"/>
                  </a:cxn>
                  <a:cxn ang="0">
                    <a:pos x="143" y="100"/>
                  </a:cxn>
                  <a:cxn ang="0">
                    <a:pos x="134" y="88"/>
                  </a:cxn>
                  <a:cxn ang="0">
                    <a:pos x="123" y="77"/>
                  </a:cxn>
                  <a:cxn ang="0">
                    <a:pos x="108" y="68"/>
                  </a:cxn>
                  <a:cxn ang="0">
                    <a:pos x="89" y="60"/>
                  </a:cxn>
                  <a:cxn ang="0">
                    <a:pos x="69" y="54"/>
                  </a:cxn>
                  <a:cxn ang="0">
                    <a:pos x="47" y="49"/>
                  </a:cxn>
                  <a:cxn ang="0">
                    <a:pos x="25" y="46"/>
                  </a:cxn>
                  <a:cxn ang="0">
                    <a:pos x="0" y="45"/>
                  </a:cxn>
                  <a:cxn ang="0">
                    <a:pos x="0" y="0"/>
                  </a:cxn>
                </a:cxnLst>
                <a:rect l="0" t="0" r="r" b="b"/>
                <a:pathLst>
                  <a:path w="150" h="218">
                    <a:moveTo>
                      <a:pt x="0" y="0"/>
                    </a:moveTo>
                    <a:lnTo>
                      <a:pt x="30" y="1"/>
                    </a:lnTo>
                    <a:lnTo>
                      <a:pt x="58" y="6"/>
                    </a:lnTo>
                    <a:lnTo>
                      <a:pt x="84" y="14"/>
                    </a:lnTo>
                    <a:lnTo>
                      <a:pt x="106" y="23"/>
                    </a:lnTo>
                    <a:lnTo>
                      <a:pt x="125" y="34"/>
                    </a:lnTo>
                    <a:lnTo>
                      <a:pt x="137" y="48"/>
                    </a:lnTo>
                    <a:lnTo>
                      <a:pt x="146" y="62"/>
                    </a:lnTo>
                    <a:lnTo>
                      <a:pt x="150" y="69"/>
                    </a:lnTo>
                    <a:lnTo>
                      <a:pt x="150" y="77"/>
                    </a:lnTo>
                    <a:lnTo>
                      <a:pt x="150" y="122"/>
                    </a:lnTo>
                    <a:lnTo>
                      <a:pt x="148" y="135"/>
                    </a:lnTo>
                    <a:lnTo>
                      <a:pt x="142" y="147"/>
                    </a:lnTo>
                    <a:lnTo>
                      <a:pt x="134" y="158"/>
                    </a:lnTo>
                    <a:lnTo>
                      <a:pt x="122" y="169"/>
                    </a:lnTo>
                    <a:lnTo>
                      <a:pt x="108" y="178"/>
                    </a:lnTo>
                    <a:lnTo>
                      <a:pt x="91" y="186"/>
                    </a:lnTo>
                    <a:lnTo>
                      <a:pt x="72" y="192"/>
                    </a:lnTo>
                    <a:lnTo>
                      <a:pt x="50" y="197"/>
                    </a:lnTo>
                    <a:lnTo>
                      <a:pt x="50" y="218"/>
                    </a:lnTo>
                    <a:lnTo>
                      <a:pt x="0" y="178"/>
                    </a:lnTo>
                    <a:lnTo>
                      <a:pt x="50" y="130"/>
                    </a:lnTo>
                    <a:lnTo>
                      <a:pt x="50" y="152"/>
                    </a:lnTo>
                    <a:lnTo>
                      <a:pt x="81" y="144"/>
                    </a:lnTo>
                    <a:lnTo>
                      <a:pt x="109" y="132"/>
                    </a:lnTo>
                    <a:lnTo>
                      <a:pt x="120" y="125"/>
                    </a:lnTo>
                    <a:lnTo>
                      <a:pt x="129" y="118"/>
                    </a:lnTo>
                    <a:lnTo>
                      <a:pt x="137" y="110"/>
                    </a:lnTo>
                    <a:lnTo>
                      <a:pt x="143" y="100"/>
                    </a:lnTo>
                    <a:lnTo>
                      <a:pt x="143" y="100"/>
                    </a:lnTo>
                    <a:lnTo>
                      <a:pt x="134" y="88"/>
                    </a:lnTo>
                    <a:lnTo>
                      <a:pt x="123" y="77"/>
                    </a:lnTo>
                    <a:lnTo>
                      <a:pt x="108" y="68"/>
                    </a:lnTo>
                    <a:lnTo>
                      <a:pt x="89" y="60"/>
                    </a:lnTo>
                    <a:lnTo>
                      <a:pt x="69" y="54"/>
                    </a:lnTo>
                    <a:lnTo>
                      <a:pt x="47" y="49"/>
                    </a:lnTo>
                    <a:lnTo>
                      <a:pt x="25" y="46"/>
                    </a:lnTo>
                    <a:lnTo>
                      <a:pt x="0" y="45"/>
                    </a:lnTo>
                    <a:lnTo>
                      <a:pt x="0" y="0"/>
                    </a:lnTo>
                    <a:close/>
                  </a:path>
                </a:pathLst>
              </a:custGeom>
              <a:noFill/>
              <a:ln w="5715">
                <a:solidFill>
                  <a:srgbClr val="000000"/>
                </a:solidFill>
                <a:prstDash val="solid"/>
                <a:round/>
                <a:headEnd/>
                <a:tailEnd/>
              </a:ln>
            </p:spPr>
            <p:txBody>
              <a:bodyPr/>
              <a:lstStyle/>
              <a:p>
                <a:endParaRPr lang="en-US"/>
              </a:p>
            </p:txBody>
          </p:sp>
          <p:sp>
            <p:nvSpPr>
              <p:cNvPr id="98" name="Freeform 635"/>
              <p:cNvSpPr>
                <a:spLocks/>
              </p:cNvSpPr>
              <p:nvPr/>
            </p:nvSpPr>
            <p:spPr bwMode="auto">
              <a:xfrm>
                <a:off x="4439" y="4868"/>
                <a:ext cx="7" cy="22"/>
              </a:xfrm>
              <a:custGeom>
                <a:avLst/>
                <a:gdLst/>
                <a:ahLst/>
                <a:cxnLst>
                  <a:cxn ang="0">
                    <a:pos x="7" y="22"/>
                  </a:cxn>
                  <a:cxn ang="0">
                    <a:pos x="5" y="11"/>
                  </a:cxn>
                  <a:cxn ang="0">
                    <a:pos x="0" y="0"/>
                  </a:cxn>
                </a:cxnLst>
                <a:rect l="0" t="0" r="r" b="b"/>
                <a:pathLst>
                  <a:path w="7" h="22">
                    <a:moveTo>
                      <a:pt x="7" y="22"/>
                    </a:moveTo>
                    <a:lnTo>
                      <a:pt x="5" y="11"/>
                    </a:lnTo>
                    <a:lnTo>
                      <a:pt x="0" y="0"/>
                    </a:lnTo>
                  </a:path>
                </a:pathLst>
              </a:custGeom>
              <a:noFill/>
              <a:ln w="5715">
                <a:solidFill>
                  <a:srgbClr val="000000"/>
                </a:solidFill>
                <a:prstDash val="solid"/>
                <a:round/>
                <a:headEnd/>
                <a:tailEnd/>
              </a:ln>
            </p:spPr>
            <p:txBody>
              <a:bodyPr/>
              <a:lstStyle/>
              <a:p>
                <a:endParaRPr lang="en-US"/>
              </a:p>
            </p:txBody>
          </p:sp>
        </p:grpSp>
        <p:sp>
          <p:nvSpPr>
            <p:cNvPr id="99" name="Rectangle 636"/>
            <p:cNvSpPr>
              <a:spLocks noChangeArrowheads="1"/>
            </p:cNvSpPr>
            <p:nvPr/>
          </p:nvSpPr>
          <p:spPr bwMode="auto">
            <a:xfrm>
              <a:off x="3272764" y="2654300"/>
              <a:ext cx="335359" cy="268288"/>
            </a:xfrm>
            <a:prstGeom prst="rect">
              <a:avLst/>
            </a:prstGeom>
            <a:solidFill>
              <a:srgbClr val="FFFFFF"/>
            </a:solidFill>
            <a:ln w="5715">
              <a:solidFill>
                <a:srgbClr val="000000"/>
              </a:solidFill>
              <a:miter lim="800000"/>
              <a:headEnd/>
              <a:tailEnd/>
            </a:ln>
          </p:spPr>
          <p:txBody>
            <a:bodyPr/>
            <a:lstStyle/>
            <a:p>
              <a:endParaRPr lang="en-US"/>
            </a:p>
          </p:txBody>
        </p:sp>
        <p:grpSp>
          <p:nvGrpSpPr>
            <p:cNvPr id="100" name="Group 637"/>
            <p:cNvGrpSpPr>
              <a:grpSpLocks/>
            </p:cNvGrpSpPr>
            <p:nvPr/>
          </p:nvGrpSpPr>
          <p:grpSpPr bwMode="auto">
            <a:xfrm>
              <a:off x="3355314" y="2687638"/>
              <a:ext cx="158221" cy="196850"/>
              <a:chOff x="4644" y="4766"/>
              <a:chExt cx="149" cy="219"/>
            </a:xfrm>
          </p:grpSpPr>
          <p:sp>
            <p:nvSpPr>
              <p:cNvPr id="101" name="Freeform 638"/>
              <p:cNvSpPr>
                <a:spLocks/>
              </p:cNvSpPr>
              <p:nvPr/>
            </p:nvSpPr>
            <p:spPr bwMode="auto">
              <a:xfrm>
                <a:off x="4644" y="4766"/>
                <a:ext cx="149" cy="219"/>
              </a:xfrm>
              <a:custGeom>
                <a:avLst/>
                <a:gdLst/>
                <a:ahLst/>
                <a:cxnLst>
                  <a:cxn ang="0">
                    <a:pos x="0" y="0"/>
                  </a:cxn>
                  <a:cxn ang="0">
                    <a:pos x="30" y="2"/>
                  </a:cxn>
                  <a:cxn ang="0">
                    <a:pos x="58" y="6"/>
                  </a:cxn>
                  <a:cxn ang="0">
                    <a:pos x="84" y="14"/>
                  </a:cxn>
                  <a:cxn ang="0">
                    <a:pos x="106" y="23"/>
                  </a:cxn>
                  <a:cxn ang="0">
                    <a:pos x="124" y="34"/>
                  </a:cxn>
                  <a:cxn ang="0">
                    <a:pos x="137" y="48"/>
                  </a:cxn>
                  <a:cxn ang="0">
                    <a:pos x="146" y="62"/>
                  </a:cxn>
                  <a:cxn ang="0">
                    <a:pos x="149" y="70"/>
                  </a:cxn>
                  <a:cxn ang="0">
                    <a:pos x="149" y="78"/>
                  </a:cxn>
                  <a:cxn ang="0">
                    <a:pos x="149" y="123"/>
                  </a:cxn>
                  <a:cxn ang="0">
                    <a:pos x="148" y="135"/>
                  </a:cxn>
                  <a:cxn ang="0">
                    <a:pos x="142" y="147"/>
                  </a:cxn>
                  <a:cxn ang="0">
                    <a:pos x="134" y="158"/>
                  </a:cxn>
                  <a:cxn ang="0">
                    <a:pos x="121" y="169"/>
                  </a:cxn>
                  <a:cxn ang="0">
                    <a:pos x="107" y="179"/>
                  </a:cxn>
                  <a:cxn ang="0">
                    <a:pos x="90" y="186"/>
                  </a:cxn>
                  <a:cxn ang="0">
                    <a:pos x="72" y="192"/>
                  </a:cxn>
                  <a:cxn ang="0">
                    <a:pos x="50" y="197"/>
                  </a:cxn>
                  <a:cxn ang="0">
                    <a:pos x="50" y="219"/>
                  </a:cxn>
                  <a:cxn ang="0">
                    <a:pos x="0" y="179"/>
                  </a:cxn>
                  <a:cxn ang="0">
                    <a:pos x="50" y="130"/>
                  </a:cxn>
                  <a:cxn ang="0">
                    <a:pos x="50" y="152"/>
                  </a:cxn>
                  <a:cxn ang="0">
                    <a:pos x="81" y="144"/>
                  </a:cxn>
                  <a:cxn ang="0">
                    <a:pos x="109" y="132"/>
                  </a:cxn>
                  <a:cxn ang="0">
                    <a:pos x="120" y="126"/>
                  </a:cxn>
                  <a:cxn ang="0">
                    <a:pos x="129" y="118"/>
                  </a:cxn>
                  <a:cxn ang="0">
                    <a:pos x="137" y="110"/>
                  </a:cxn>
                  <a:cxn ang="0">
                    <a:pos x="143" y="101"/>
                  </a:cxn>
                  <a:cxn ang="0">
                    <a:pos x="143" y="101"/>
                  </a:cxn>
                  <a:cxn ang="0">
                    <a:pos x="134" y="88"/>
                  </a:cxn>
                  <a:cxn ang="0">
                    <a:pos x="123" y="78"/>
                  </a:cxn>
                  <a:cxn ang="0">
                    <a:pos x="107" y="68"/>
                  </a:cxn>
                  <a:cxn ang="0">
                    <a:pos x="89" y="61"/>
                  </a:cxn>
                  <a:cxn ang="0">
                    <a:pos x="69" y="54"/>
                  </a:cxn>
                  <a:cxn ang="0">
                    <a:pos x="47" y="50"/>
                  </a:cxn>
                  <a:cxn ang="0">
                    <a:pos x="25" y="47"/>
                  </a:cxn>
                  <a:cxn ang="0">
                    <a:pos x="0" y="45"/>
                  </a:cxn>
                  <a:cxn ang="0">
                    <a:pos x="0" y="0"/>
                  </a:cxn>
                </a:cxnLst>
                <a:rect l="0" t="0" r="r" b="b"/>
                <a:pathLst>
                  <a:path w="149" h="219">
                    <a:moveTo>
                      <a:pt x="0" y="0"/>
                    </a:moveTo>
                    <a:lnTo>
                      <a:pt x="30" y="2"/>
                    </a:lnTo>
                    <a:lnTo>
                      <a:pt x="58" y="6"/>
                    </a:lnTo>
                    <a:lnTo>
                      <a:pt x="84" y="14"/>
                    </a:lnTo>
                    <a:lnTo>
                      <a:pt x="106" y="23"/>
                    </a:lnTo>
                    <a:lnTo>
                      <a:pt x="124" y="34"/>
                    </a:lnTo>
                    <a:lnTo>
                      <a:pt x="137" y="48"/>
                    </a:lnTo>
                    <a:lnTo>
                      <a:pt x="146" y="62"/>
                    </a:lnTo>
                    <a:lnTo>
                      <a:pt x="149" y="70"/>
                    </a:lnTo>
                    <a:lnTo>
                      <a:pt x="149" y="78"/>
                    </a:lnTo>
                    <a:lnTo>
                      <a:pt x="149" y="123"/>
                    </a:lnTo>
                    <a:lnTo>
                      <a:pt x="148" y="135"/>
                    </a:lnTo>
                    <a:lnTo>
                      <a:pt x="142" y="147"/>
                    </a:lnTo>
                    <a:lnTo>
                      <a:pt x="134" y="158"/>
                    </a:lnTo>
                    <a:lnTo>
                      <a:pt x="121" y="169"/>
                    </a:lnTo>
                    <a:lnTo>
                      <a:pt x="107" y="179"/>
                    </a:lnTo>
                    <a:lnTo>
                      <a:pt x="90" y="186"/>
                    </a:lnTo>
                    <a:lnTo>
                      <a:pt x="72" y="192"/>
                    </a:lnTo>
                    <a:lnTo>
                      <a:pt x="50" y="197"/>
                    </a:lnTo>
                    <a:lnTo>
                      <a:pt x="50" y="219"/>
                    </a:lnTo>
                    <a:lnTo>
                      <a:pt x="0" y="179"/>
                    </a:lnTo>
                    <a:lnTo>
                      <a:pt x="50" y="130"/>
                    </a:lnTo>
                    <a:lnTo>
                      <a:pt x="50" y="152"/>
                    </a:lnTo>
                    <a:lnTo>
                      <a:pt x="81" y="144"/>
                    </a:lnTo>
                    <a:lnTo>
                      <a:pt x="109" y="132"/>
                    </a:lnTo>
                    <a:lnTo>
                      <a:pt x="120" y="126"/>
                    </a:lnTo>
                    <a:lnTo>
                      <a:pt x="129" y="118"/>
                    </a:lnTo>
                    <a:lnTo>
                      <a:pt x="137" y="110"/>
                    </a:lnTo>
                    <a:lnTo>
                      <a:pt x="143" y="101"/>
                    </a:lnTo>
                    <a:lnTo>
                      <a:pt x="143" y="101"/>
                    </a:lnTo>
                    <a:lnTo>
                      <a:pt x="134" y="88"/>
                    </a:lnTo>
                    <a:lnTo>
                      <a:pt x="123" y="78"/>
                    </a:lnTo>
                    <a:lnTo>
                      <a:pt x="107" y="68"/>
                    </a:lnTo>
                    <a:lnTo>
                      <a:pt x="89" y="61"/>
                    </a:lnTo>
                    <a:lnTo>
                      <a:pt x="69" y="54"/>
                    </a:lnTo>
                    <a:lnTo>
                      <a:pt x="47" y="50"/>
                    </a:lnTo>
                    <a:lnTo>
                      <a:pt x="25" y="47"/>
                    </a:lnTo>
                    <a:lnTo>
                      <a:pt x="0" y="45"/>
                    </a:lnTo>
                    <a:lnTo>
                      <a:pt x="0" y="0"/>
                    </a:lnTo>
                    <a:close/>
                  </a:path>
                </a:pathLst>
              </a:custGeom>
              <a:solidFill>
                <a:srgbClr val="99CCFF"/>
              </a:solidFill>
              <a:ln w="9525">
                <a:noFill/>
                <a:round/>
                <a:headEnd/>
                <a:tailEnd/>
              </a:ln>
            </p:spPr>
            <p:txBody>
              <a:bodyPr/>
              <a:lstStyle/>
              <a:p>
                <a:endParaRPr lang="en-US"/>
              </a:p>
            </p:txBody>
          </p:sp>
          <p:sp>
            <p:nvSpPr>
              <p:cNvPr id="102" name="Freeform 639"/>
              <p:cNvSpPr>
                <a:spLocks/>
              </p:cNvSpPr>
              <p:nvPr/>
            </p:nvSpPr>
            <p:spPr bwMode="auto">
              <a:xfrm>
                <a:off x="4644" y="4766"/>
                <a:ext cx="149" cy="123"/>
              </a:xfrm>
              <a:custGeom>
                <a:avLst/>
                <a:gdLst/>
                <a:ahLst/>
                <a:cxnLst>
                  <a:cxn ang="0">
                    <a:pos x="0" y="0"/>
                  </a:cxn>
                  <a:cxn ang="0">
                    <a:pos x="30" y="2"/>
                  </a:cxn>
                  <a:cxn ang="0">
                    <a:pos x="58" y="6"/>
                  </a:cxn>
                  <a:cxn ang="0">
                    <a:pos x="84" y="14"/>
                  </a:cxn>
                  <a:cxn ang="0">
                    <a:pos x="106" y="23"/>
                  </a:cxn>
                  <a:cxn ang="0">
                    <a:pos x="124" y="34"/>
                  </a:cxn>
                  <a:cxn ang="0">
                    <a:pos x="137" y="48"/>
                  </a:cxn>
                  <a:cxn ang="0">
                    <a:pos x="146" y="62"/>
                  </a:cxn>
                  <a:cxn ang="0">
                    <a:pos x="149" y="70"/>
                  </a:cxn>
                  <a:cxn ang="0">
                    <a:pos x="149" y="78"/>
                  </a:cxn>
                  <a:cxn ang="0">
                    <a:pos x="149" y="123"/>
                  </a:cxn>
                  <a:cxn ang="0">
                    <a:pos x="149" y="115"/>
                  </a:cxn>
                  <a:cxn ang="0">
                    <a:pos x="146" y="107"/>
                  </a:cxn>
                  <a:cxn ang="0">
                    <a:pos x="137" y="92"/>
                  </a:cxn>
                  <a:cxn ang="0">
                    <a:pos x="124" y="79"/>
                  </a:cxn>
                  <a:cxn ang="0">
                    <a:pos x="106" y="68"/>
                  </a:cxn>
                  <a:cxn ang="0">
                    <a:pos x="84" y="57"/>
                  </a:cxn>
                  <a:cxn ang="0">
                    <a:pos x="58" y="51"/>
                  </a:cxn>
                  <a:cxn ang="0">
                    <a:pos x="30" y="47"/>
                  </a:cxn>
                  <a:cxn ang="0">
                    <a:pos x="0" y="45"/>
                  </a:cxn>
                  <a:cxn ang="0">
                    <a:pos x="0" y="0"/>
                  </a:cxn>
                </a:cxnLst>
                <a:rect l="0" t="0" r="r" b="b"/>
                <a:pathLst>
                  <a:path w="149" h="123">
                    <a:moveTo>
                      <a:pt x="0" y="0"/>
                    </a:moveTo>
                    <a:lnTo>
                      <a:pt x="30" y="2"/>
                    </a:lnTo>
                    <a:lnTo>
                      <a:pt x="58" y="6"/>
                    </a:lnTo>
                    <a:lnTo>
                      <a:pt x="84" y="14"/>
                    </a:lnTo>
                    <a:lnTo>
                      <a:pt x="106" y="23"/>
                    </a:lnTo>
                    <a:lnTo>
                      <a:pt x="124" y="34"/>
                    </a:lnTo>
                    <a:lnTo>
                      <a:pt x="137" y="48"/>
                    </a:lnTo>
                    <a:lnTo>
                      <a:pt x="146" y="62"/>
                    </a:lnTo>
                    <a:lnTo>
                      <a:pt x="149" y="70"/>
                    </a:lnTo>
                    <a:lnTo>
                      <a:pt x="149" y="78"/>
                    </a:lnTo>
                    <a:lnTo>
                      <a:pt x="149" y="123"/>
                    </a:lnTo>
                    <a:lnTo>
                      <a:pt x="149" y="115"/>
                    </a:lnTo>
                    <a:lnTo>
                      <a:pt x="146" y="107"/>
                    </a:lnTo>
                    <a:lnTo>
                      <a:pt x="137" y="92"/>
                    </a:lnTo>
                    <a:lnTo>
                      <a:pt x="124" y="79"/>
                    </a:lnTo>
                    <a:lnTo>
                      <a:pt x="106" y="68"/>
                    </a:lnTo>
                    <a:lnTo>
                      <a:pt x="84" y="57"/>
                    </a:lnTo>
                    <a:lnTo>
                      <a:pt x="58" y="51"/>
                    </a:lnTo>
                    <a:lnTo>
                      <a:pt x="30" y="47"/>
                    </a:lnTo>
                    <a:lnTo>
                      <a:pt x="0" y="45"/>
                    </a:lnTo>
                    <a:lnTo>
                      <a:pt x="0" y="0"/>
                    </a:lnTo>
                    <a:close/>
                  </a:path>
                </a:pathLst>
              </a:custGeom>
              <a:solidFill>
                <a:srgbClr val="7BA4CD"/>
              </a:solidFill>
              <a:ln w="9525">
                <a:noFill/>
                <a:round/>
                <a:headEnd/>
                <a:tailEnd/>
              </a:ln>
            </p:spPr>
            <p:txBody>
              <a:bodyPr/>
              <a:lstStyle/>
              <a:p>
                <a:endParaRPr lang="en-US"/>
              </a:p>
            </p:txBody>
          </p:sp>
          <p:sp>
            <p:nvSpPr>
              <p:cNvPr id="103" name="Freeform 640"/>
              <p:cNvSpPr>
                <a:spLocks/>
              </p:cNvSpPr>
              <p:nvPr/>
            </p:nvSpPr>
            <p:spPr bwMode="auto">
              <a:xfrm>
                <a:off x="4644" y="4766"/>
                <a:ext cx="149" cy="219"/>
              </a:xfrm>
              <a:custGeom>
                <a:avLst/>
                <a:gdLst/>
                <a:ahLst/>
                <a:cxnLst>
                  <a:cxn ang="0">
                    <a:pos x="0" y="0"/>
                  </a:cxn>
                  <a:cxn ang="0">
                    <a:pos x="30" y="2"/>
                  </a:cxn>
                  <a:cxn ang="0">
                    <a:pos x="58" y="6"/>
                  </a:cxn>
                  <a:cxn ang="0">
                    <a:pos x="84" y="14"/>
                  </a:cxn>
                  <a:cxn ang="0">
                    <a:pos x="106" y="23"/>
                  </a:cxn>
                  <a:cxn ang="0">
                    <a:pos x="124" y="34"/>
                  </a:cxn>
                  <a:cxn ang="0">
                    <a:pos x="137" y="48"/>
                  </a:cxn>
                  <a:cxn ang="0">
                    <a:pos x="146" y="62"/>
                  </a:cxn>
                  <a:cxn ang="0">
                    <a:pos x="149" y="70"/>
                  </a:cxn>
                  <a:cxn ang="0">
                    <a:pos x="149" y="78"/>
                  </a:cxn>
                  <a:cxn ang="0">
                    <a:pos x="149" y="123"/>
                  </a:cxn>
                  <a:cxn ang="0">
                    <a:pos x="148" y="135"/>
                  </a:cxn>
                  <a:cxn ang="0">
                    <a:pos x="142" y="147"/>
                  </a:cxn>
                  <a:cxn ang="0">
                    <a:pos x="134" y="158"/>
                  </a:cxn>
                  <a:cxn ang="0">
                    <a:pos x="121" y="169"/>
                  </a:cxn>
                  <a:cxn ang="0">
                    <a:pos x="107" y="179"/>
                  </a:cxn>
                  <a:cxn ang="0">
                    <a:pos x="90" y="186"/>
                  </a:cxn>
                  <a:cxn ang="0">
                    <a:pos x="72" y="192"/>
                  </a:cxn>
                  <a:cxn ang="0">
                    <a:pos x="50" y="197"/>
                  </a:cxn>
                  <a:cxn ang="0">
                    <a:pos x="50" y="219"/>
                  </a:cxn>
                  <a:cxn ang="0">
                    <a:pos x="0" y="179"/>
                  </a:cxn>
                  <a:cxn ang="0">
                    <a:pos x="50" y="130"/>
                  </a:cxn>
                  <a:cxn ang="0">
                    <a:pos x="50" y="152"/>
                  </a:cxn>
                  <a:cxn ang="0">
                    <a:pos x="81" y="144"/>
                  </a:cxn>
                  <a:cxn ang="0">
                    <a:pos x="109" y="132"/>
                  </a:cxn>
                  <a:cxn ang="0">
                    <a:pos x="120" y="126"/>
                  </a:cxn>
                  <a:cxn ang="0">
                    <a:pos x="129" y="118"/>
                  </a:cxn>
                  <a:cxn ang="0">
                    <a:pos x="137" y="110"/>
                  </a:cxn>
                  <a:cxn ang="0">
                    <a:pos x="143" y="101"/>
                  </a:cxn>
                  <a:cxn ang="0">
                    <a:pos x="143" y="101"/>
                  </a:cxn>
                  <a:cxn ang="0">
                    <a:pos x="134" y="88"/>
                  </a:cxn>
                  <a:cxn ang="0">
                    <a:pos x="123" y="78"/>
                  </a:cxn>
                  <a:cxn ang="0">
                    <a:pos x="107" y="68"/>
                  </a:cxn>
                  <a:cxn ang="0">
                    <a:pos x="89" y="61"/>
                  </a:cxn>
                  <a:cxn ang="0">
                    <a:pos x="69" y="54"/>
                  </a:cxn>
                  <a:cxn ang="0">
                    <a:pos x="47" y="50"/>
                  </a:cxn>
                  <a:cxn ang="0">
                    <a:pos x="25" y="47"/>
                  </a:cxn>
                  <a:cxn ang="0">
                    <a:pos x="0" y="45"/>
                  </a:cxn>
                  <a:cxn ang="0">
                    <a:pos x="0" y="0"/>
                  </a:cxn>
                </a:cxnLst>
                <a:rect l="0" t="0" r="r" b="b"/>
                <a:pathLst>
                  <a:path w="149" h="219">
                    <a:moveTo>
                      <a:pt x="0" y="0"/>
                    </a:moveTo>
                    <a:lnTo>
                      <a:pt x="30" y="2"/>
                    </a:lnTo>
                    <a:lnTo>
                      <a:pt x="58" y="6"/>
                    </a:lnTo>
                    <a:lnTo>
                      <a:pt x="84" y="14"/>
                    </a:lnTo>
                    <a:lnTo>
                      <a:pt x="106" y="23"/>
                    </a:lnTo>
                    <a:lnTo>
                      <a:pt x="124" y="34"/>
                    </a:lnTo>
                    <a:lnTo>
                      <a:pt x="137" y="48"/>
                    </a:lnTo>
                    <a:lnTo>
                      <a:pt x="146" y="62"/>
                    </a:lnTo>
                    <a:lnTo>
                      <a:pt x="149" y="70"/>
                    </a:lnTo>
                    <a:lnTo>
                      <a:pt x="149" y="78"/>
                    </a:lnTo>
                    <a:lnTo>
                      <a:pt x="149" y="123"/>
                    </a:lnTo>
                    <a:lnTo>
                      <a:pt x="148" y="135"/>
                    </a:lnTo>
                    <a:lnTo>
                      <a:pt x="142" y="147"/>
                    </a:lnTo>
                    <a:lnTo>
                      <a:pt x="134" y="158"/>
                    </a:lnTo>
                    <a:lnTo>
                      <a:pt x="121" y="169"/>
                    </a:lnTo>
                    <a:lnTo>
                      <a:pt x="107" y="179"/>
                    </a:lnTo>
                    <a:lnTo>
                      <a:pt x="90" y="186"/>
                    </a:lnTo>
                    <a:lnTo>
                      <a:pt x="72" y="192"/>
                    </a:lnTo>
                    <a:lnTo>
                      <a:pt x="50" y="197"/>
                    </a:lnTo>
                    <a:lnTo>
                      <a:pt x="50" y="219"/>
                    </a:lnTo>
                    <a:lnTo>
                      <a:pt x="0" y="179"/>
                    </a:lnTo>
                    <a:lnTo>
                      <a:pt x="50" y="130"/>
                    </a:lnTo>
                    <a:lnTo>
                      <a:pt x="50" y="152"/>
                    </a:lnTo>
                    <a:lnTo>
                      <a:pt x="81" y="144"/>
                    </a:lnTo>
                    <a:lnTo>
                      <a:pt x="109" y="132"/>
                    </a:lnTo>
                    <a:lnTo>
                      <a:pt x="120" y="126"/>
                    </a:lnTo>
                    <a:lnTo>
                      <a:pt x="129" y="118"/>
                    </a:lnTo>
                    <a:lnTo>
                      <a:pt x="137" y="110"/>
                    </a:lnTo>
                    <a:lnTo>
                      <a:pt x="143" y="101"/>
                    </a:lnTo>
                    <a:lnTo>
                      <a:pt x="143" y="101"/>
                    </a:lnTo>
                    <a:lnTo>
                      <a:pt x="134" y="88"/>
                    </a:lnTo>
                    <a:lnTo>
                      <a:pt x="123" y="78"/>
                    </a:lnTo>
                    <a:lnTo>
                      <a:pt x="107" y="68"/>
                    </a:lnTo>
                    <a:lnTo>
                      <a:pt x="89" y="61"/>
                    </a:lnTo>
                    <a:lnTo>
                      <a:pt x="69" y="54"/>
                    </a:lnTo>
                    <a:lnTo>
                      <a:pt x="47" y="50"/>
                    </a:lnTo>
                    <a:lnTo>
                      <a:pt x="25" y="47"/>
                    </a:lnTo>
                    <a:lnTo>
                      <a:pt x="0" y="45"/>
                    </a:lnTo>
                    <a:lnTo>
                      <a:pt x="0" y="0"/>
                    </a:lnTo>
                    <a:close/>
                  </a:path>
                </a:pathLst>
              </a:custGeom>
              <a:noFill/>
              <a:ln w="5715">
                <a:solidFill>
                  <a:srgbClr val="000000"/>
                </a:solidFill>
                <a:prstDash val="solid"/>
                <a:round/>
                <a:headEnd/>
                <a:tailEnd/>
              </a:ln>
            </p:spPr>
            <p:txBody>
              <a:bodyPr/>
              <a:lstStyle/>
              <a:p>
                <a:endParaRPr lang="en-US"/>
              </a:p>
            </p:txBody>
          </p:sp>
          <p:sp>
            <p:nvSpPr>
              <p:cNvPr id="104" name="Freeform 641"/>
              <p:cNvSpPr>
                <a:spLocks/>
              </p:cNvSpPr>
              <p:nvPr/>
            </p:nvSpPr>
            <p:spPr bwMode="auto">
              <a:xfrm>
                <a:off x="4787" y="4867"/>
                <a:ext cx="6" cy="22"/>
              </a:xfrm>
              <a:custGeom>
                <a:avLst/>
                <a:gdLst/>
                <a:ahLst/>
                <a:cxnLst>
                  <a:cxn ang="0">
                    <a:pos x="6" y="22"/>
                  </a:cxn>
                  <a:cxn ang="0">
                    <a:pos x="5" y="11"/>
                  </a:cxn>
                  <a:cxn ang="0">
                    <a:pos x="0" y="0"/>
                  </a:cxn>
                </a:cxnLst>
                <a:rect l="0" t="0" r="r" b="b"/>
                <a:pathLst>
                  <a:path w="6" h="22">
                    <a:moveTo>
                      <a:pt x="6" y="22"/>
                    </a:moveTo>
                    <a:lnTo>
                      <a:pt x="5" y="11"/>
                    </a:lnTo>
                    <a:lnTo>
                      <a:pt x="0" y="0"/>
                    </a:lnTo>
                  </a:path>
                </a:pathLst>
              </a:custGeom>
              <a:noFill/>
              <a:ln w="5715">
                <a:solidFill>
                  <a:srgbClr val="000000"/>
                </a:solidFill>
                <a:prstDash val="solid"/>
                <a:round/>
                <a:headEnd/>
                <a:tailEnd/>
              </a:ln>
            </p:spPr>
            <p:txBody>
              <a:bodyPr/>
              <a:lstStyle/>
              <a:p>
                <a:endParaRPr lang="en-US"/>
              </a:p>
            </p:txBody>
          </p:sp>
        </p:grpSp>
        <p:grpSp>
          <p:nvGrpSpPr>
            <p:cNvPr id="105" name="Group 642"/>
            <p:cNvGrpSpPr>
              <a:grpSpLocks/>
            </p:cNvGrpSpPr>
            <p:nvPr/>
          </p:nvGrpSpPr>
          <p:grpSpPr bwMode="auto">
            <a:xfrm>
              <a:off x="1202136" y="2284413"/>
              <a:ext cx="574410" cy="93662"/>
              <a:chOff x="2624" y="4320"/>
              <a:chExt cx="538" cy="104"/>
            </a:xfrm>
          </p:grpSpPr>
          <p:sp>
            <p:nvSpPr>
              <p:cNvPr id="106" name="Freeform 643"/>
              <p:cNvSpPr>
                <a:spLocks/>
              </p:cNvSpPr>
              <p:nvPr/>
            </p:nvSpPr>
            <p:spPr bwMode="auto">
              <a:xfrm>
                <a:off x="2624" y="4320"/>
                <a:ext cx="440" cy="53"/>
              </a:xfrm>
              <a:custGeom>
                <a:avLst/>
                <a:gdLst/>
                <a:ahLst/>
                <a:cxnLst>
                  <a:cxn ang="0">
                    <a:pos x="0" y="0"/>
                  </a:cxn>
                  <a:cxn ang="0">
                    <a:pos x="50" y="0"/>
                  </a:cxn>
                  <a:cxn ang="0">
                    <a:pos x="98" y="4"/>
                  </a:cxn>
                  <a:cxn ang="0">
                    <a:pos x="143" y="5"/>
                  </a:cxn>
                  <a:cxn ang="0">
                    <a:pos x="165" y="7"/>
                  </a:cxn>
                  <a:cxn ang="0">
                    <a:pos x="184" y="10"/>
                  </a:cxn>
                  <a:cxn ang="0">
                    <a:pos x="202" y="11"/>
                  </a:cxn>
                  <a:cxn ang="0">
                    <a:pos x="218" y="13"/>
                  </a:cxn>
                  <a:cxn ang="0">
                    <a:pos x="232" y="16"/>
                  </a:cxn>
                  <a:cxn ang="0">
                    <a:pos x="244" y="18"/>
                  </a:cxn>
                  <a:cxn ang="0">
                    <a:pos x="255" y="21"/>
                  </a:cxn>
                  <a:cxn ang="0">
                    <a:pos x="261" y="24"/>
                  </a:cxn>
                  <a:cxn ang="0">
                    <a:pos x="266" y="25"/>
                  </a:cxn>
                  <a:cxn ang="0">
                    <a:pos x="267" y="28"/>
                  </a:cxn>
                  <a:cxn ang="0">
                    <a:pos x="269" y="30"/>
                  </a:cxn>
                  <a:cxn ang="0">
                    <a:pos x="271" y="32"/>
                  </a:cxn>
                  <a:cxn ang="0">
                    <a:pos x="275" y="33"/>
                  </a:cxn>
                  <a:cxn ang="0">
                    <a:pos x="281" y="36"/>
                  </a:cxn>
                  <a:cxn ang="0">
                    <a:pos x="297" y="39"/>
                  </a:cxn>
                  <a:cxn ang="0">
                    <a:pos x="317" y="42"/>
                  </a:cxn>
                  <a:cxn ang="0">
                    <a:pos x="344" y="45"/>
                  </a:cxn>
                  <a:cxn ang="0">
                    <a:pos x="373" y="49"/>
                  </a:cxn>
                  <a:cxn ang="0">
                    <a:pos x="404" y="52"/>
                  </a:cxn>
                  <a:cxn ang="0">
                    <a:pos x="440" y="53"/>
                  </a:cxn>
                </a:cxnLst>
                <a:rect l="0" t="0" r="r" b="b"/>
                <a:pathLst>
                  <a:path w="440" h="53">
                    <a:moveTo>
                      <a:pt x="0" y="0"/>
                    </a:moveTo>
                    <a:lnTo>
                      <a:pt x="50" y="0"/>
                    </a:lnTo>
                    <a:lnTo>
                      <a:pt x="98" y="4"/>
                    </a:lnTo>
                    <a:lnTo>
                      <a:pt x="143" y="5"/>
                    </a:lnTo>
                    <a:lnTo>
                      <a:pt x="165" y="7"/>
                    </a:lnTo>
                    <a:lnTo>
                      <a:pt x="184" y="10"/>
                    </a:lnTo>
                    <a:lnTo>
                      <a:pt x="202" y="11"/>
                    </a:lnTo>
                    <a:lnTo>
                      <a:pt x="218" y="13"/>
                    </a:lnTo>
                    <a:lnTo>
                      <a:pt x="232" y="16"/>
                    </a:lnTo>
                    <a:lnTo>
                      <a:pt x="244" y="18"/>
                    </a:lnTo>
                    <a:lnTo>
                      <a:pt x="255" y="21"/>
                    </a:lnTo>
                    <a:lnTo>
                      <a:pt x="261" y="24"/>
                    </a:lnTo>
                    <a:lnTo>
                      <a:pt x="266" y="25"/>
                    </a:lnTo>
                    <a:lnTo>
                      <a:pt x="267" y="28"/>
                    </a:lnTo>
                    <a:lnTo>
                      <a:pt x="269" y="30"/>
                    </a:lnTo>
                    <a:lnTo>
                      <a:pt x="271" y="32"/>
                    </a:lnTo>
                    <a:lnTo>
                      <a:pt x="275" y="33"/>
                    </a:lnTo>
                    <a:lnTo>
                      <a:pt x="281" y="36"/>
                    </a:lnTo>
                    <a:lnTo>
                      <a:pt x="297" y="39"/>
                    </a:lnTo>
                    <a:lnTo>
                      <a:pt x="317" y="42"/>
                    </a:lnTo>
                    <a:lnTo>
                      <a:pt x="344" y="45"/>
                    </a:lnTo>
                    <a:lnTo>
                      <a:pt x="373" y="49"/>
                    </a:lnTo>
                    <a:lnTo>
                      <a:pt x="404" y="52"/>
                    </a:lnTo>
                    <a:lnTo>
                      <a:pt x="440" y="53"/>
                    </a:lnTo>
                  </a:path>
                </a:pathLst>
              </a:custGeom>
              <a:noFill/>
              <a:ln w="5715">
                <a:solidFill>
                  <a:srgbClr val="000000"/>
                </a:solidFill>
                <a:prstDash val="solid"/>
                <a:round/>
                <a:headEnd/>
                <a:tailEnd/>
              </a:ln>
            </p:spPr>
            <p:txBody>
              <a:bodyPr/>
              <a:lstStyle/>
              <a:p>
                <a:endParaRPr lang="en-US"/>
              </a:p>
            </p:txBody>
          </p:sp>
          <p:sp>
            <p:nvSpPr>
              <p:cNvPr id="107" name="Freeform 644"/>
              <p:cNvSpPr>
                <a:spLocks/>
              </p:cNvSpPr>
              <p:nvPr/>
            </p:nvSpPr>
            <p:spPr bwMode="auto">
              <a:xfrm>
                <a:off x="3062" y="4327"/>
                <a:ext cx="100" cy="97"/>
              </a:xfrm>
              <a:custGeom>
                <a:avLst/>
                <a:gdLst/>
                <a:ahLst/>
                <a:cxnLst>
                  <a:cxn ang="0">
                    <a:pos x="0" y="97"/>
                  </a:cxn>
                  <a:cxn ang="0">
                    <a:pos x="100" y="49"/>
                  </a:cxn>
                  <a:cxn ang="0">
                    <a:pos x="2" y="0"/>
                  </a:cxn>
                  <a:cxn ang="0">
                    <a:pos x="0" y="97"/>
                  </a:cxn>
                </a:cxnLst>
                <a:rect l="0" t="0" r="r" b="b"/>
                <a:pathLst>
                  <a:path w="100" h="97">
                    <a:moveTo>
                      <a:pt x="0" y="97"/>
                    </a:moveTo>
                    <a:lnTo>
                      <a:pt x="100" y="49"/>
                    </a:lnTo>
                    <a:lnTo>
                      <a:pt x="2" y="0"/>
                    </a:lnTo>
                    <a:lnTo>
                      <a:pt x="0" y="97"/>
                    </a:lnTo>
                    <a:close/>
                  </a:path>
                </a:pathLst>
              </a:custGeom>
              <a:solidFill>
                <a:srgbClr val="000000"/>
              </a:solidFill>
              <a:ln w="9525">
                <a:noFill/>
                <a:round/>
                <a:headEnd/>
                <a:tailEnd/>
              </a:ln>
            </p:spPr>
            <p:txBody>
              <a:bodyPr/>
              <a:lstStyle/>
              <a:p>
                <a:endParaRPr lang="en-US"/>
              </a:p>
            </p:txBody>
          </p:sp>
        </p:grpSp>
        <p:sp>
          <p:nvSpPr>
            <p:cNvPr id="108" name="Rectangle 645"/>
            <p:cNvSpPr>
              <a:spLocks noChangeArrowheads="1"/>
            </p:cNvSpPr>
            <p:nvPr/>
          </p:nvSpPr>
          <p:spPr bwMode="auto">
            <a:xfrm>
              <a:off x="1974321" y="3235326"/>
              <a:ext cx="867225" cy="107722"/>
            </a:xfrm>
            <a:prstGeom prst="rect">
              <a:avLst/>
            </a:prstGeom>
            <a:noFill/>
            <a:ln w="9525">
              <a:noFill/>
              <a:miter lim="800000"/>
              <a:headEnd/>
              <a:tailEnd/>
            </a:ln>
          </p:spPr>
          <p:txBody>
            <a:bodyPr wrap="none" lIns="0" tIns="0" rIns="0" bIns="0">
              <a:spAutoFit/>
            </a:bodyPr>
            <a:lstStyle/>
            <a:p>
              <a:pPr>
                <a:spcBef>
                  <a:spcPct val="50000"/>
                </a:spcBef>
              </a:pPr>
              <a:r>
                <a:rPr lang="en-US" sz="700" b="1">
                  <a:solidFill>
                    <a:srgbClr val="919191"/>
                  </a:solidFill>
                  <a:latin typeface="Verdana" pitchFamily="34" charset="0"/>
                </a:rPr>
                <a:t>Load Coordinator</a:t>
              </a:r>
              <a:endParaRPr lang="en-US" sz="1800">
                <a:latin typeface="Arial" charset="0"/>
              </a:endParaRPr>
            </a:p>
          </p:txBody>
        </p:sp>
        <p:sp>
          <p:nvSpPr>
            <p:cNvPr id="109" name="Rectangle 646"/>
            <p:cNvSpPr>
              <a:spLocks noChangeArrowheads="1"/>
            </p:cNvSpPr>
            <p:nvPr/>
          </p:nvSpPr>
          <p:spPr bwMode="auto">
            <a:xfrm>
              <a:off x="1798902" y="3216276"/>
              <a:ext cx="1891771" cy="201613"/>
            </a:xfrm>
            <a:prstGeom prst="rect">
              <a:avLst/>
            </a:prstGeom>
            <a:solidFill>
              <a:srgbClr val="919191"/>
            </a:solidFill>
            <a:ln w="9525">
              <a:noFill/>
              <a:miter lim="800000"/>
              <a:headEnd/>
              <a:tailEnd/>
            </a:ln>
          </p:spPr>
          <p:txBody>
            <a:bodyPr/>
            <a:lstStyle/>
            <a:p>
              <a:endParaRPr lang="en-US"/>
            </a:p>
          </p:txBody>
        </p:sp>
        <p:sp>
          <p:nvSpPr>
            <p:cNvPr id="110" name="Rectangle 647"/>
            <p:cNvSpPr>
              <a:spLocks noChangeArrowheads="1"/>
            </p:cNvSpPr>
            <p:nvPr/>
          </p:nvSpPr>
          <p:spPr bwMode="auto">
            <a:xfrm>
              <a:off x="1771385" y="3192463"/>
              <a:ext cx="1891771" cy="203200"/>
            </a:xfrm>
            <a:prstGeom prst="rect">
              <a:avLst/>
            </a:prstGeom>
            <a:solidFill>
              <a:srgbClr val="C0C0C0"/>
            </a:solidFill>
            <a:ln w="9525">
              <a:noFill/>
              <a:miter lim="800000"/>
              <a:headEnd/>
              <a:tailEnd/>
            </a:ln>
          </p:spPr>
          <p:txBody>
            <a:bodyPr/>
            <a:lstStyle/>
            <a:p>
              <a:endParaRPr lang="en-US"/>
            </a:p>
          </p:txBody>
        </p:sp>
        <p:sp>
          <p:nvSpPr>
            <p:cNvPr id="111" name="Rectangle 648"/>
            <p:cNvSpPr>
              <a:spLocks noChangeArrowheads="1"/>
            </p:cNvSpPr>
            <p:nvPr/>
          </p:nvSpPr>
          <p:spPr bwMode="auto">
            <a:xfrm>
              <a:off x="1948525" y="3213101"/>
              <a:ext cx="867225" cy="107722"/>
            </a:xfrm>
            <a:prstGeom prst="rect">
              <a:avLst/>
            </a:prstGeom>
            <a:noFill/>
            <a:ln w="9525">
              <a:noFill/>
              <a:miter lim="800000"/>
              <a:headEnd/>
              <a:tailEnd/>
            </a:ln>
          </p:spPr>
          <p:txBody>
            <a:bodyPr wrap="none" lIns="0" tIns="0" rIns="0" bIns="0">
              <a:spAutoFit/>
            </a:bodyPr>
            <a:lstStyle/>
            <a:p>
              <a:pPr>
                <a:spcBef>
                  <a:spcPct val="50000"/>
                </a:spcBef>
              </a:pPr>
              <a:r>
                <a:rPr lang="en-US" sz="700" b="1">
                  <a:solidFill>
                    <a:srgbClr val="000000"/>
                  </a:solidFill>
                  <a:latin typeface="Verdana" pitchFamily="34" charset="0"/>
                </a:rPr>
                <a:t>Load Coordinator</a:t>
              </a:r>
              <a:endParaRPr lang="en-US" sz="1800">
                <a:latin typeface="Arial" charset="0"/>
              </a:endParaRPr>
            </a:p>
          </p:txBody>
        </p:sp>
        <p:sp>
          <p:nvSpPr>
            <p:cNvPr id="112" name="Rectangle 649"/>
            <p:cNvSpPr>
              <a:spLocks noChangeArrowheads="1"/>
            </p:cNvSpPr>
            <p:nvPr/>
          </p:nvSpPr>
          <p:spPr bwMode="auto">
            <a:xfrm>
              <a:off x="5236766" y="4217988"/>
              <a:ext cx="628377" cy="107722"/>
            </a:xfrm>
            <a:prstGeom prst="rect">
              <a:avLst/>
            </a:prstGeom>
            <a:noFill/>
            <a:ln w="9525">
              <a:noFill/>
              <a:miter lim="800000"/>
              <a:headEnd/>
              <a:tailEnd/>
            </a:ln>
          </p:spPr>
          <p:txBody>
            <a:bodyPr wrap="none" lIns="0" tIns="0" rIns="0" bIns="0">
              <a:spAutoFit/>
            </a:bodyPr>
            <a:lstStyle/>
            <a:p>
              <a:pPr>
                <a:spcBef>
                  <a:spcPct val="50000"/>
                </a:spcBef>
              </a:pPr>
              <a:r>
                <a:rPr lang="en-US" sz="700" b="1">
                  <a:solidFill>
                    <a:srgbClr val="919191"/>
                  </a:solidFill>
                  <a:latin typeface="Verdana" pitchFamily="34" charset="0"/>
                </a:rPr>
                <a:t>Log Analysis</a:t>
              </a:r>
              <a:endParaRPr lang="en-US" sz="1800">
                <a:latin typeface="Arial" charset="0"/>
              </a:endParaRPr>
            </a:p>
          </p:txBody>
        </p:sp>
        <p:sp>
          <p:nvSpPr>
            <p:cNvPr id="113" name="Rectangle 650"/>
            <p:cNvSpPr>
              <a:spLocks noChangeArrowheads="1"/>
            </p:cNvSpPr>
            <p:nvPr/>
          </p:nvSpPr>
          <p:spPr bwMode="auto">
            <a:xfrm>
              <a:off x="5327914" y="4379913"/>
              <a:ext cx="525785" cy="107722"/>
            </a:xfrm>
            <a:prstGeom prst="rect">
              <a:avLst/>
            </a:prstGeom>
            <a:noFill/>
            <a:ln w="9525">
              <a:noFill/>
              <a:miter lim="800000"/>
              <a:headEnd/>
              <a:tailEnd/>
            </a:ln>
          </p:spPr>
          <p:txBody>
            <a:bodyPr wrap="none" lIns="0" tIns="0" rIns="0" bIns="0">
              <a:spAutoFit/>
            </a:bodyPr>
            <a:lstStyle/>
            <a:p>
              <a:pPr>
                <a:spcBef>
                  <a:spcPct val="50000"/>
                </a:spcBef>
              </a:pPr>
              <a:r>
                <a:rPr lang="en-US" sz="700" b="1">
                  <a:solidFill>
                    <a:srgbClr val="919191"/>
                  </a:solidFill>
                  <a:latin typeface="Verdana" pitchFamily="34" charset="0"/>
                </a:rPr>
                <a:t>Guidelines</a:t>
              </a:r>
              <a:endParaRPr lang="en-US" sz="1800">
                <a:latin typeface="Arial" charset="0"/>
              </a:endParaRPr>
            </a:p>
          </p:txBody>
        </p:sp>
        <p:grpSp>
          <p:nvGrpSpPr>
            <p:cNvPr id="114" name="Group 651"/>
            <p:cNvGrpSpPr>
              <a:grpSpLocks/>
            </p:cNvGrpSpPr>
            <p:nvPr/>
          </p:nvGrpSpPr>
          <p:grpSpPr bwMode="auto">
            <a:xfrm>
              <a:off x="5173133" y="4137025"/>
              <a:ext cx="1217613" cy="560388"/>
              <a:chOff x="6350" y="6370"/>
              <a:chExt cx="1143" cy="621"/>
            </a:xfrm>
          </p:grpSpPr>
          <p:sp>
            <p:nvSpPr>
              <p:cNvPr id="115" name="Freeform 652"/>
              <p:cNvSpPr>
                <a:spLocks/>
              </p:cNvSpPr>
              <p:nvPr/>
            </p:nvSpPr>
            <p:spPr bwMode="auto">
              <a:xfrm>
                <a:off x="6375" y="6394"/>
                <a:ext cx="1118" cy="597"/>
              </a:xfrm>
              <a:custGeom>
                <a:avLst/>
                <a:gdLst/>
                <a:ahLst/>
                <a:cxnLst>
                  <a:cxn ang="0">
                    <a:pos x="0" y="558"/>
                  </a:cxn>
                  <a:cxn ang="0">
                    <a:pos x="36" y="566"/>
                  </a:cxn>
                  <a:cxn ang="0">
                    <a:pos x="73" y="572"/>
                  </a:cxn>
                  <a:cxn ang="0">
                    <a:pos x="145" y="583"/>
                  </a:cxn>
                  <a:cxn ang="0">
                    <a:pos x="176" y="587"/>
                  </a:cxn>
                  <a:cxn ang="0">
                    <a:pos x="205" y="590"/>
                  </a:cxn>
                  <a:cxn ang="0">
                    <a:pos x="235" y="593"/>
                  </a:cxn>
                  <a:cxn ang="0">
                    <a:pos x="263" y="597"/>
                  </a:cxn>
                  <a:cxn ang="0">
                    <a:pos x="281" y="597"/>
                  </a:cxn>
                  <a:cxn ang="0">
                    <a:pos x="298" y="597"/>
                  </a:cxn>
                  <a:cxn ang="0">
                    <a:pos x="314" y="597"/>
                  </a:cxn>
                  <a:cxn ang="0">
                    <a:pos x="328" y="595"/>
                  </a:cxn>
                  <a:cxn ang="0">
                    <a:pos x="353" y="595"/>
                  </a:cxn>
                  <a:cxn ang="0">
                    <a:pos x="371" y="593"/>
                  </a:cxn>
                  <a:cxn ang="0">
                    <a:pos x="387" y="592"/>
                  </a:cxn>
                  <a:cxn ang="0">
                    <a:pos x="401" y="590"/>
                  </a:cxn>
                  <a:cxn ang="0">
                    <a:pos x="412" y="590"/>
                  </a:cxn>
                  <a:cxn ang="0">
                    <a:pos x="423" y="589"/>
                  </a:cxn>
                  <a:cxn ang="0">
                    <a:pos x="468" y="583"/>
                  </a:cxn>
                  <a:cxn ang="0">
                    <a:pos x="489" y="578"/>
                  </a:cxn>
                  <a:cxn ang="0">
                    <a:pos x="510" y="575"/>
                  </a:cxn>
                  <a:cxn ang="0">
                    <a:pos x="548" y="566"/>
                  </a:cxn>
                  <a:cxn ang="0">
                    <a:pos x="567" y="561"/>
                  </a:cxn>
                  <a:cxn ang="0">
                    <a:pos x="587" y="555"/>
                  </a:cxn>
                  <a:cxn ang="0">
                    <a:pos x="626" y="547"/>
                  </a:cxn>
                  <a:cxn ang="0">
                    <a:pos x="666" y="534"/>
                  </a:cxn>
                  <a:cxn ang="0">
                    <a:pos x="710" y="525"/>
                  </a:cxn>
                  <a:cxn ang="0">
                    <a:pos x="755" y="514"/>
                  </a:cxn>
                  <a:cxn ang="0">
                    <a:pos x="778" y="510"/>
                  </a:cxn>
                  <a:cxn ang="0">
                    <a:pos x="803" y="505"/>
                  </a:cxn>
                  <a:cxn ang="0">
                    <a:pos x="828" y="500"/>
                  </a:cxn>
                  <a:cxn ang="0">
                    <a:pos x="856" y="496"/>
                  </a:cxn>
                  <a:cxn ang="0">
                    <a:pos x="884" y="493"/>
                  </a:cxn>
                  <a:cxn ang="0">
                    <a:pos x="912" y="489"/>
                  </a:cxn>
                  <a:cxn ang="0">
                    <a:pos x="940" y="485"/>
                  </a:cxn>
                  <a:cxn ang="0">
                    <a:pos x="971" y="482"/>
                  </a:cxn>
                  <a:cxn ang="0">
                    <a:pos x="1005" y="482"/>
                  </a:cxn>
                  <a:cxn ang="0">
                    <a:pos x="1042" y="480"/>
                  </a:cxn>
                  <a:cxn ang="0">
                    <a:pos x="1118" y="479"/>
                  </a:cxn>
                  <a:cxn ang="0">
                    <a:pos x="1118" y="0"/>
                  </a:cxn>
                  <a:cxn ang="0">
                    <a:pos x="0" y="0"/>
                  </a:cxn>
                  <a:cxn ang="0">
                    <a:pos x="0" y="558"/>
                  </a:cxn>
                </a:cxnLst>
                <a:rect l="0" t="0" r="r" b="b"/>
                <a:pathLst>
                  <a:path w="1118" h="597">
                    <a:moveTo>
                      <a:pt x="0" y="558"/>
                    </a:moveTo>
                    <a:lnTo>
                      <a:pt x="36" y="566"/>
                    </a:lnTo>
                    <a:lnTo>
                      <a:pt x="73" y="572"/>
                    </a:lnTo>
                    <a:lnTo>
                      <a:pt x="145" y="583"/>
                    </a:lnTo>
                    <a:lnTo>
                      <a:pt x="176" y="587"/>
                    </a:lnTo>
                    <a:lnTo>
                      <a:pt x="205" y="590"/>
                    </a:lnTo>
                    <a:lnTo>
                      <a:pt x="235" y="593"/>
                    </a:lnTo>
                    <a:lnTo>
                      <a:pt x="263" y="597"/>
                    </a:lnTo>
                    <a:lnTo>
                      <a:pt x="281" y="597"/>
                    </a:lnTo>
                    <a:lnTo>
                      <a:pt x="298" y="597"/>
                    </a:lnTo>
                    <a:lnTo>
                      <a:pt x="314" y="597"/>
                    </a:lnTo>
                    <a:lnTo>
                      <a:pt x="328" y="595"/>
                    </a:lnTo>
                    <a:lnTo>
                      <a:pt x="353" y="595"/>
                    </a:lnTo>
                    <a:lnTo>
                      <a:pt x="371" y="593"/>
                    </a:lnTo>
                    <a:lnTo>
                      <a:pt x="387" y="592"/>
                    </a:lnTo>
                    <a:lnTo>
                      <a:pt x="401" y="590"/>
                    </a:lnTo>
                    <a:lnTo>
                      <a:pt x="412" y="590"/>
                    </a:lnTo>
                    <a:lnTo>
                      <a:pt x="423" y="589"/>
                    </a:lnTo>
                    <a:lnTo>
                      <a:pt x="468" y="583"/>
                    </a:lnTo>
                    <a:lnTo>
                      <a:pt x="489" y="578"/>
                    </a:lnTo>
                    <a:lnTo>
                      <a:pt x="510" y="575"/>
                    </a:lnTo>
                    <a:lnTo>
                      <a:pt x="548" y="566"/>
                    </a:lnTo>
                    <a:lnTo>
                      <a:pt x="567" y="561"/>
                    </a:lnTo>
                    <a:lnTo>
                      <a:pt x="587" y="555"/>
                    </a:lnTo>
                    <a:lnTo>
                      <a:pt x="626" y="547"/>
                    </a:lnTo>
                    <a:lnTo>
                      <a:pt x="666" y="534"/>
                    </a:lnTo>
                    <a:lnTo>
                      <a:pt x="710" y="525"/>
                    </a:lnTo>
                    <a:lnTo>
                      <a:pt x="755" y="514"/>
                    </a:lnTo>
                    <a:lnTo>
                      <a:pt x="778" y="510"/>
                    </a:lnTo>
                    <a:lnTo>
                      <a:pt x="803" y="505"/>
                    </a:lnTo>
                    <a:lnTo>
                      <a:pt x="828" y="500"/>
                    </a:lnTo>
                    <a:lnTo>
                      <a:pt x="856" y="496"/>
                    </a:lnTo>
                    <a:lnTo>
                      <a:pt x="884" y="493"/>
                    </a:lnTo>
                    <a:lnTo>
                      <a:pt x="912" y="489"/>
                    </a:lnTo>
                    <a:lnTo>
                      <a:pt x="940" y="485"/>
                    </a:lnTo>
                    <a:lnTo>
                      <a:pt x="971" y="482"/>
                    </a:lnTo>
                    <a:lnTo>
                      <a:pt x="1005" y="482"/>
                    </a:lnTo>
                    <a:lnTo>
                      <a:pt x="1042" y="480"/>
                    </a:lnTo>
                    <a:lnTo>
                      <a:pt x="1118" y="479"/>
                    </a:lnTo>
                    <a:lnTo>
                      <a:pt x="1118" y="0"/>
                    </a:lnTo>
                    <a:lnTo>
                      <a:pt x="0" y="0"/>
                    </a:lnTo>
                    <a:lnTo>
                      <a:pt x="0" y="558"/>
                    </a:lnTo>
                    <a:close/>
                  </a:path>
                </a:pathLst>
              </a:custGeom>
              <a:solidFill>
                <a:srgbClr val="919191"/>
              </a:solidFill>
              <a:ln w="9525">
                <a:noFill/>
                <a:round/>
                <a:headEnd/>
                <a:tailEnd/>
              </a:ln>
            </p:spPr>
            <p:txBody>
              <a:bodyPr/>
              <a:lstStyle/>
              <a:p>
                <a:endParaRPr lang="en-US"/>
              </a:p>
            </p:txBody>
          </p:sp>
          <p:sp>
            <p:nvSpPr>
              <p:cNvPr id="116" name="Freeform 653"/>
              <p:cNvSpPr>
                <a:spLocks/>
              </p:cNvSpPr>
              <p:nvPr/>
            </p:nvSpPr>
            <p:spPr bwMode="auto">
              <a:xfrm>
                <a:off x="6350" y="6370"/>
                <a:ext cx="1118" cy="596"/>
              </a:xfrm>
              <a:custGeom>
                <a:avLst/>
                <a:gdLst/>
                <a:ahLst/>
                <a:cxnLst>
                  <a:cxn ang="0">
                    <a:pos x="0" y="557"/>
                  </a:cxn>
                  <a:cxn ang="0">
                    <a:pos x="36" y="565"/>
                  </a:cxn>
                  <a:cxn ang="0">
                    <a:pos x="73" y="571"/>
                  </a:cxn>
                  <a:cxn ang="0">
                    <a:pos x="145" y="582"/>
                  </a:cxn>
                  <a:cxn ang="0">
                    <a:pos x="176" y="586"/>
                  </a:cxn>
                  <a:cxn ang="0">
                    <a:pos x="205" y="590"/>
                  </a:cxn>
                  <a:cxn ang="0">
                    <a:pos x="235" y="593"/>
                  </a:cxn>
                  <a:cxn ang="0">
                    <a:pos x="263" y="596"/>
                  </a:cxn>
                  <a:cxn ang="0">
                    <a:pos x="281" y="596"/>
                  </a:cxn>
                  <a:cxn ang="0">
                    <a:pos x="299" y="596"/>
                  </a:cxn>
                  <a:cxn ang="0">
                    <a:pos x="314" y="596"/>
                  </a:cxn>
                  <a:cxn ang="0">
                    <a:pos x="328" y="594"/>
                  </a:cxn>
                  <a:cxn ang="0">
                    <a:pos x="353" y="594"/>
                  </a:cxn>
                  <a:cxn ang="0">
                    <a:pos x="372" y="593"/>
                  </a:cxn>
                  <a:cxn ang="0">
                    <a:pos x="387" y="591"/>
                  </a:cxn>
                  <a:cxn ang="0">
                    <a:pos x="401" y="590"/>
                  </a:cxn>
                  <a:cxn ang="0">
                    <a:pos x="412" y="590"/>
                  </a:cxn>
                  <a:cxn ang="0">
                    <a:pos x="423" y="588"/>
                  </a:cxn>
                  <a:cxn ang="0">
                    <a:pos x="468" y="582"/>
                  </a:cxn>
                  <a:cxn ang="0">
                    <a:pos x="490" y="577"/>
                  </a:cxn>
                  <a:cxn ang="0">
                    <a:pos x="510" y="574"/>
                  </a:cxn>
                  <a:cxn ang="0">
                    <a:pos x="549" y="565"/>
                  </a:cxn>
                  <a:cxn ang="0">
                    <a:pos x="567" y="560"/>
                  </a:cxn>
                  <a:cxn ang="0">
                    <a:pos x="587" y="554"/>
                  </a:cxn>
                  <a:cxn ang="0">
                    <a:pos x="626" y="546"/>
                  </a:cxn>
                  <a:cxn ang="0">
                    <a:pos x="667" y="534"/>
                  </a:cxn>
                  <a:cxn ang="0">
                    <a:pos x="710" y="524"/>
                  </a:cxn>
                  <a:cxn ang="0">
                    <a:pos x="755" y="513"/>
                  </a:cxn>
                  <a:cxn ang="0">
                    <a:pos x="778" y="509"/>
                  </a:cxn>
                  <a:cxn ang="0">
                    <a:pos x="803" y="504"/>
                  </a:cxn>
                  <a:cxn ang="0">
                    <a:pos x="828" y="499"/>
                  </a:cxn>
                  <a:cxn ang="0">
                    <a:pos x="856" y="495"/>
                  </a:cxn>
                  <a:cxn ang="0">
                    <a:pos x="884" y="492"/>
                  </a:cxn>
                  <a:cxn ang="0">
                    <a:pos x="912" y="489"/>
                  </a:cxn>
                  <a:cxn ang="0">
                    <a:pos x="940" y="484"/>
                  </a:cxn>
                  <a:cxn ang="0">
                    <a:pos x="971" y="481"/>
                  </a:cxn>
                  <a:cxn ang="0">
                    <a:pos x="1005" y="481"/>
                  </a:cxn>
                  <a:cxn ang="0">
                    <a:pos x="1042" y="479"/>
                  </a:cxn>
                  <a:cxn ang="0">
                    <a:pos x="1118" y="478"/>
                  </a:cxn>
                  <a:cxn ang="0">
                    <a:pos x="1118" y="0"/>
                  </a:cxn>
                  <a:cxn ang="0">
                    <a:pos x="0" y="0"/>
                  </a:cxn>
                  <a:cxn ang="0">
                    <a:pos x="0" y="557"/>
                  </a:cxn>
                </a:cxnLst>
                <a:rect l="0" t="0" r="r" b="b"/>
                <a:pathLst>
                  <a:path w="1118" h="596">
                    <a:moveTo>
                      <a:pt x="0" y="557"/>
                    </a:moveTo>
                    <a:lnTo>
                      <a:pt x="36" y="565"/>
                    </a:lnTo>
                    <a:lnTo>
                      <a:pt x="73" y="571"/>
                    </a:lnTo>
                    <a:lnTo>
                      <a:pt x="145" y="582"/>
                    </a:lnTo>
                    <a:lnTo>
                      <a:pt x="176" y="586"/>
                    </a:lnTo>
                    <a:lnTo>
                      <a:pt x="205" y="590"/>
                    </a:lnTo>
                    <a:lnTo>
                      <a:pt x="235" y="593"/>
                    </a:lnTo>
                    <a:lnTo>
                      <a:pt x="263" y="596"/>
                    </a:lnTo>
                    <a:lnTo>
                      <a:pt x="281" y="596"/>
                    </a:lnTo>
                    <a:lnTo>
                      <a:pt x="299" y="596"/>
                    </a:lnTo>
                    <a:lnTo>
                      <a:pt x="314" y="596"/>
                    </a:lnTo>
                    <a:lnTo>
                      <a:pt x="328" y="594"/>
                    </a:lnTo>
                    <a:lnTo>
                      <a:pt x="353" y="594"/>
                    </a:lnTo>
                    <a:lnTo>
                      <a:pt x="372" y="593"/>
                    </a:lnTo>
                    <a:lnTo>
                      <a:pt x="387" y="591"/>
                    </a:lnTo>
                    <a:lnTo>
                      <a:pt x="401" y="590"/>
                    </a:lnTo>
                    <a:lnTo>
                      <a:pt x="412" y="590"/>
                    </a:lnTo>
                    <a:lnTo>
                      <a:pt x="423" y="588"/>
                    </a:lnTo>
                    <a:lnTo>
                      <a:pt x="468" y="582"/>
                    </a:lnTo>
                    <a:lnTo>
                      <a:pt x="490" y="577"/>
                    </a:lnTo>
                    <a:lnTo>
                      <a:pt x="510" y="574"/>
                    </a:lnTo>
                    <a:lnTo>
                      <a:pt x="549" y="565"/>
                    </a:lnTo>
                    <a:lnTo>
                      <a:pt x="567" y="560"/>
                    </a:lnTo>
                    <a:lnTo>
                      <a:pt x="587" y="554"/>
                    </a:lnTo>
                    <a:lnTo>
                      <a:pt x="626" y="546"/>
                    </a:lnTo>
                    <a:lnTo>
                      <a:pt x="667" y="534"/>
                    </a:lnTo>
                    <a:lnTo>
                      <a:pt x="710" y="524"/>
                    </a:lnTo>
                    <a:lnTo>
                      <a:pt x="755" y="513"/>
                    </a:lnTo>
                    <a:lnTo>
                      <a:pt x="778" y="509"/>
                    </a:lnTo>
                    <a:lnTo>
                      <a:pt x="803" y="504"/>
                    </a:lnTo>
                    <a:lnTo>
                      <a:pt x="828" y="499"/>
                    </a:lnTo>
                    <a:lnTo>
                      <a:pt x="856" y="495"/>
                    </a:lnTo>
                    <a:lnTo>
                      <a:pt x="884" y="492"/>
                    </a:lnTo>
                    <a:lnTo>
                      <a:pt x="912" y="489"/>
                    </a:lnTo>
                    <a:lnTo>
                      <a:pt x="940" y="484"/>
                    </a:lnTo>
                    <a:lnTo>
                      <a:pt x="971" y="481"/>
                    </a:lnTo>
                    <a:lnTo>
                      <a:pt x="1005" y="481"/>
                    </a:lnTo>
                    <a:lnTo>
                      <a:pt x="1042" y="479"/>
                    </a:lnTo>
                    <a:lnTo>
                      <a:pt x="1118" y="478"/>
                    </a:lnTo>
                    <a:lnTo>
                      <a:pt x="1118" y="0"/>
                    </a:lnTo>
                    <a:lnTo>
                      <a:pt x="0" y="0"/>
                    </a:lnTo>
                    <a:lnTo>
                      <a:pt x="0" y="557"/>
                    </a:lnTo>
                    <a:close/>
                  </a:path>
                </a:pathLst>
              </a:custGeom>
              <a:solidFill>
                <a:srgbClr val="339966"/>
              </a:solidFill>
              <a:ln w="9525">
                <a:noFill/>
                <a:round/>
                <a:headEnd/>
                <a:tailEnd/>
              </a:ln>
            </p:spPr>
            <p:txBody>
              <a:bodyPr/>
              <a:lstStyle/>
              <a:p>
                <a:endParaRPr lang="en-US"/>
              </a:p>
            </p:txBody>
          </p:sp>
        </p:grpSp>
        <p:sp>
          <p:nvSpPr>
            <p:cNvPr id="117" name="Rectangle 654"/>
            <p:cNvSpPr>
              <a:spLocks noChangeArrowheads="1"/>
            </p:cNvSpPr>
            <p:nvPr/>
          </p:nvSpPr>
          <p:spPr bwMode="auto">
            <a:xfrm>
              <a:off x="5210969" y="4195763"/>
              <a:ext cx="628377" cy="107722"/>
            </a:xfrm>
            <a:prstGeom prst="rect">
              <a:avLst/>
            </a:prstGeom>
            <a:noFill/>
            <a:ln w="9525">
              <a:noFill/>
              <a:miter lim="800000"/>
              <a:headEnd/>
              <a:tailEnd/>
            </a:ln>
          </p:spPr>
          <p:txBody>
            <a:bodyPr wrap="none" lIns="0" tIns="0" rIns="0" bIns="0">
              <a:spAutoFit/>
            </a:bodyPr>
            <a:lstStyle/>
            <a:p>
              <a:pPr>
                <a:spcBef>
                  <a:spcPct val="50000"/>
                </a:spcBef>
              </a:pPr>
              <a:r>
                <a:rPr lang="en-US" sz="700" b="1">
                  <a:solidFill>
                    <a:srgbClr val="000000"/>
                  </a:solidFill>
                  <a:latin typeface="Verdana" pitchFamily="34" charset="0"/>
                </a:rPr>
                <a:t>Log Analysis</a:t>
              </a:r>
              <a:endParaRPr lang="en-US" sz="1800">
                <a:latin typeface="Arial" charset="0"/>
              </a:endParaRPr>
            </a:p>
          </p:txBody>
        </p:sp>
        <p:sp>
          <p:nvSpPr>
            <p:cNvPr id="118" name="Rectangle 655"/>
            <p:cNvSpPr>
              <a:spLocks noChangeArrowheads="1"/>
            </p:cNvSpPr>
            <p:nvPr/>
          </p:nvSpPr>
          <p:spPr bwMode="auto">
            <a:xfrm>
              <a:off x="5300398" y="4357688"/>
              <a:ext cx="525785" cy="107722"/>
            </a:xfrm>
            <a:prstGeom prst="rect">
              <a:avLst/>
            </a:prstGeom>
            <a:noFill/>
            <a:ln w="9525">
              <a:noFill/>
              <a:miter lim="800000"/>
              <a:headEnd/>
              <a:tailEnd/>
            </a:ln>
          </p:spPr>
          <p:txBody>
            <a:bodyPr wrap="none" lIns="0" tIns="0" rIns="0" bIns="0">
              <a:spAutoFit/>
            </a:bodyPr>
            <a:lstStyle/>
            <a:p>
              <a:pPr>
                <a:spcBef>
                  <a:spcPct val="50000"/>
                </a:spcBef>
              </a:pPr>
              <a:r>
                <a:rPr lang="en-US" sz="700" b="1">
                  <a:solidFill>
                    <a:srgbClr val="000000"/>
                  </a:solidFill>
                  <a:latin typeface="Verdana" pitchFamily="34" charset="0"/>
                </a:rPr>
                <a:t>Guidelines</a:t>
              </a:r>
              <a:endParaRPr lang="en-US" sz="1800">
                <a:latin typeface="Arial" charset="0"/>
              </a:endParaRPr>
            </a:p>
          </p:txBody>
        </p:sp>
        <p:grpSp>
          <p:nvGrpSpPr>
            <p:cNvPr id="119" name="Group 656"/>
            <p:cNvGrpSpPr>
              <a:grpSpLocks/>
            </p:cNvGrpSpPr>
            <p:nvPr/>
          </p:nvGrpSpPr>
          <p:grpSpPr bwMode="auto">
            <a:xfrm>
              <a:off x="4141258" y="4170363"/>
              <a:ext cx="1031875" cy="279400"/>
              <a:chOff x="5382" y="6408"/>
              <a:chExt cx="968" cy="308"/>
            </a:xfrm>
          </p:grpSpPr>
          <p:sp>
            <p:nvSpPr>
              <p:cNvPr id="120" name="Freeform 657"/>
              <p:cNvSpPr>
                <a:spLocks/>
              </p:cNvSpPr>
              <p:nvPr/>
            </p:nvSpPr>
            <p:spPr bwMode="auto">
              <a:xfrm>
                <a:off x="5382" y="6408"/>
                <a:ext cx="871" cy="257"/>
              </a:xfrm>
              <a:custGeom>
                <a:avLst/>
                <a:gdLst/>
                <a:ahLst/>
                <a:cxnLst>
                  <a:cxn ang="0">
                    <a:pos x="0" y="0"/>
                  </a:cxn>
                  <a:cxn ang="0">
                    <a:pos x="1" y="11"/>
                  </a:cxn>
                  <a:cxn ang="0">
                    <a:pos x="4" y="22"/>
                  </a:cxn>
                  <a:cxn ang="0">
                    <a:pos x="11" y="35"/>
                  </a:cxn>
                  <a:cxn ang="0">
                    <a:pos x="18" y="45"/>
                  </a:cxn>
                  <a:cxn ang="0">
                    <a:pos x="29" y="56"/>
                  </a:cxn>
                  <a:cxn ang="0">
                    <a:pos x="42" y="67"/>
                  </a:cxn>
                  <a:cxn ang="0">
                    <a:pos x="56" y="78"/>
                  </a:cxn>
                  <a:cxn ang="0">
                    <a:pos x="73" y="89"/>
                  </a:cxn>
                  <a:cxn ang="0">
                    <a:pos x="91" y="100"/>
                  </a:cxn>
                  <a:cxn ang="0">
                    <a:pos x="111" y="109"/>
                  </a:cxn>
                  <a:cxn ang="0">
                    <a:pos x="133" y="120"/>
                  </a:cxn>
                  <a:cxn ang="0">
                    <a:pos x="157" y="129"/>
                  </a:cxn>
                  <a:cxn ang="0">
                    <a:pos x="181" y="140"/>
                  </a:cxn>
                  <a:cxn ang="0">
                    <a:pos x="209" y="149"/>
                  </a:cxn>
                  <a:cxn ang="0">
                    <a:pos x="267" y="168"/>
                  </a:cxn>
                  <a:cxn ang="0">
                    <a:pos x="329" y="185"/>
                  </a:cxn>
                  <a:cxn ang="0">
                    <a:pos x="397" y="201"/>
                  </a:cxn>
                  <a:cxn ang="0">
                    <a:pos x="469" y="215"/>
                  </a:cxn>
                  <a:cxn ang="0">
                    <a:pos x="545" y="227"/>
                  </a:cxn>
                  <a:cxn ang="0">
                    <a:pos x="624" y="238"/>
                  </a:cxn>
                  <a:cxn ang="0">
                    <a:pos x="705" y="246"/>
                  </a:cxn>
                  <a:cxn ang="0">
                    <a:pos x="787" y="252"/>
                  </a:cxn>
                  <a:cxn ang="0">
                    <a:pos x="871" y="257"/>
                  </a:cxn>
                </a:cxnLst>
                <a:rect l="0" t="0" r="r" b="b"/>
                <a:pathLst>
                  <a:path w="871" h="257">
                    <a:moveTo>
                      <a:pt x="0" y="0"/>
                    </a:moveTo>
                    <a:lnTo>
                      <a:pt x="1" y="11"/>
                    </a:lnTo>
                    <a:lnTo>
                      <a:pt x="4" y="22"/>
                    </a:lnTo>
                    <a:lnTo>
                      <a:pt x="11" y="35"/>
                    </a:lnTo>
                    <a:lnTo>
                      <a:pt x="18" y="45"/>
                    </a:lnTo>
                    <a:lnTo>
                      <a:pt x="29" y="56"/>
                    </a:lnTo>
                    <a:lnTo>
                      <a:pt x="42" y="67"/>
                    </a:lnTo>
                    <a:lnTo>
                      <a:pt x="56" y="78"/>
                    </a:lnTo>
                    <a:lnTo>
                      <a:pt x="73" y="89"/>
                    </a:lnTo>
                    <a:lnTo>
                      <a:pt x="91" y="100"/>
                    </a:lnTo>
                    <a:lnTo>
                      <a:pt x="111" y="109"/>
                    </a:lnTo>
                    <a:lnTo>
                      <a:pt x="133" y="120"/>
                    </a:lnTo>
                    <a:lnTo>
                      <a:pt x="157" y="129"/>
                    </a:lnTo>
                    <a:lnTo>
                      <a:pt x="181" y="140"/>
                    </a:lnTo>
                    <a:lnTo>
                      <a:pt x="209" y="149"/>
                    </a:lnTo>
                    <a:lnTo>
                      <a:pt x="267" y="168"/>
                    </a:lnTo>
                    <a:lnTo>
                      <a:pt x="329" y="185"/>
                    </a:lnTo>
                    <a:lnTo>
                      <a:pt x="397" y="201"/>
                    </a:lnTo>
                    <a:lnTo>
                      <a:pt x="469" y="215"/>
                    </a:lnTo>
                    <a:lnTo>
                      <a:pt x="545" y="227"/>
                    </a:lnTo>
                    <a:lnTo>
                      <a:pt x="624" y="238"/>
                    </a:lnTo>
                    <a:lnTo>
                      <a:pt x="705" y="246"/>
                    </a:lnTo>
                    <a:lnTo>
                      <a:pt x="787" y="252"/>
                    </a:lnTo>
                    <a:lnTo>
                      <a:pt x="871" y="257"/>
                    </a:lnTo>
                  </a:path>
                </a:pathLst>
              </a:custGeom>
              <a:noFill/>
              <a:ln w="5715">
                <a:solidFill>
                  <a:srgbClr val="000000"/>
                </a:solidFill>
                <a:prstDash val="solid"/>
                <a:round/>
                <a:headEnd/>
                <a:tailEnd/>
              </a:ln>
            </p:spPr>
            <p:txBody>
              <a:bodyPr/>
              <a:lstStyle/>
              <a:p>
                <a:endParaRPr lang="en-US"/>
              </a:p>
            </p:txBody>
          </p:sp>
          <p:sp>
            <p:nvSpPr>
              <p:cNvPr id="121" name="Freeform 658"/>
              <p:cNvSpPr>
                <a:spLocks/>
              </p:cNvSpPr>
              <p:nvPr/>
            </p:nvSpPr>
            <p:spPr bwMode="auto">
              <a:xfrm>
                <a:off x="6253" y="6618"/>
                <a:ext cx="97" cy="98"/>
              </a:xfrm>
              <a:custGeom>
                <a:avLst/>
                <a:gdLst/>
                <a:ahLst/>
                <a:cxnLst>
                  <a:cxn ang="0">
                    <a:pos x="0" y="98"/>
                  </a:cxn>
                  <a:cxn ang="0">
                    <a:pos x="97" y="50"/>
                  </a:cxn>
                  <a:cxn ang="0">
                    <a:pos x="1" y="0"/>
                  </a:cxn>
                  <a:cxn ang="0">
                    <a:pos x="0" y="98"/>
                  </a:cxn>
                </a:cxnLst>
                <a:rect l="0" t="0" r="r" b="b"/>
                <a:pathLst>
                  <a:path w="97" h="98">
                    <a:moveTo>
                      <a:pt x="0" y="98"/>
                    </a:moveTo>
                    <a:lnTo>
                      <a:pt x="97" y="50"/>
                    </a:lnTo>
                    <a:lnTo>
                      <a:pt x="1" y="0"/>
                    </a:lnTo>
                    <a:lnTo>
                      <a:pt x="0" y="98"/>
                    </a:lnTo>
                    <a:close/>
                  </a:path>
                </a:pathLst>
              </a:custGeom>
              <a:solidFill>
                <a:srgbClr val="000000"/>
              </a:solidFill>
              <a:ln w="9525">
                <a:noFill/>
                <a:round/>
                <a:headEnd/>
                <a:tailEnd/>
              </a:ln>
            </p:spPr>
            <p:txBody>
              <a:bodyPr/>
              <a:lstStyle/>
              <a:p>
                <a:endParaRPr lang="en-US"/>
              </a:p>
            </p:txBody>
          </p:sp>
        </p:grpSp>
        <p:grpSp>
          <p:nvGrpSpPr>
            <p:cNvPr id="122" name="Group 659"/>
            <p:cNvGrpSpPr>
              <a:grpSpLocks/>
            </p:cNvGrpSpPr>
            <p:nvPr/>
          </p:nvGrpSpPr>
          <p:grpSpPr bwMode="auto">
            <a:xfrm>
              <a:off x="2667397" y="2957513"/>
              <a:ext cx="103188" cy="234950"/>
              <a:chOff x="3998" y="5066"/>
              <a:chExt cx="98" cy="260"/>
            </a:xfrm>
          </p:grpSpPr>
          <p:sp>
            <p:nvSpPr>
              <p:cNvPr id="123" name="Line 660"/>
              <p:cNvSpPr>
                <a:spLocks noChangeShapeType="1"/>
              </p:cNvSpPr>
              <p:nvPr/>
            </p:nvSpPr>
            <p:spPr bwMode="auto">
              <a:xfrm flipV="1">
                <a:off x="4047" y="5159"/>
                <a:ext cx="1" cy="167"/>
              </a:xfrm>
              <a:prstGeom prst="line">
                <a:avLst/>
              </a:prstGeom>
              <a:noFill/>
              <a:ln w="5715">
                <a:solidFill>
                  <a:srgbClr val="000000"/>
                </a:solidFill>
                <a:round/>
                <a:headEnd/>
                <a:tailEnd/>
              </a:ln>
            </p:spPr>
            <p:txBody>
              <a:bodyPr/>
              <a:lstStyle/>
              <a:p>
                <a:endParaRPr lang="en-US"/>
              </a:p>
            </p:txBody>
          </p:sp>
          <p:sp>
            <p:nvSpPr>
              <p:cNvPr id="124" name="Freeform 661"/>
              <p:cNvSpPr>
                <a:spLocks/>
              </p:cNvSpPr>
              <p:nvPr/>
            </p:nvSpPr>
            <p:spPr bwMode="auto">
              <a:xfrm>
                <a:off x="3998" y="5066"/>
                <a:ext cx="98" cy="97"/>
              </a:xfrm>
              <a:custGeom>
                <a:avLst/>
                <a:gdLst/>
                <a:ahLst/>
                <a:cxnLst>
                  <a:cxn ang="0">
                    <a:pos x="98" y="97"/>
                  </a:cxn>
                  <a:cxn ang="0">
                    <a:pos x="49" y="0"/>
                  </a:cxn>
                  <a:cxn ang="0">
                    <a:pos x="0" y="97"/>
                  </a:cxn>
                  <a:cxn ang="0">
                    <a:pos x="98" y="97"/>
                  </a:cxn>
                </a:cxnLst>
                <a:rect l="0" t="0" r="r" b="b"/>
                <a:pathLst>
                  <a:path w="98" h="97">
                    <a:moveTo>
                      <a:pt x="98" y="97"/>
                    </a:moveTo>
                    <a:lnTo>
                      <a:pt x="49" y="0"/>
                    </a:lnTo>
                    <a:lnTo>
                      <a:pt x="0" y="97"/>
                    </a:lnTo>
                    <a:lnTo>
                      <a:pt x="98" y="97"/>
                    </a:lnTo>
                    <a:close/>
                  </a:path>
                </a:pathLst>
              </a:custGeom>
              <a:solidFill>
                <a:srgbClr val="000000"/>
              </a:solidFill>
              <a:ln w="9525">
                <a:noFill/>
                <a:round/>
                <a:headEnd/>
                <a:tailEnd/>
              </a:ln>
            </p:spPr>
            <p:txBody>
              <a:bodyPr/>
              <a:lstStyle/>
              <a:p>
                <a:endParaRPr lang="en-US"/>
              </a:p>
            </p:txBody>
          </p:sp>
        </p:grpSp>
        <p:grpSp>
          <p:nvGrpSpPr>
            <p:cNvPr id="125" name="Group 662"/>
            <p:cNvGrpSpPr>
              <a:grpSpLocks/>
            </p:cNvGrpSpPr>
            <p:nvPr/>
          </p:nvGrpSpPr>
          <p:grpSpPr bwMode="auto">
            <a:xfrm>
              <a:off x="330201" y="1981201"/>
              <a:ext cx="871935" cy="606425"/>
              <a:chOff x="1805" y="3985"/>
              <a:chExt cx="819" cy="671"/>
            </a:xfrm>
          </p:grpSpPr>
          <p:sp>
            <p:nvSpPr>
              <p:cNvPr id="126" name="Freeform 663"/>
              <p:cNvSpPr>
                <a:spLocks/>
              </p:cNvSpPr>
              <p:nvPr/>
            </p:nvSpPr>
            <p:spPr bwMode="auto">
              <a:xfrm>
                <a:off x="1805" y="3985"/>
                <a:ext cx="819" cy="671"/>
              </a:xfrm>
              <a:custGeom>
                <a:avLst/>
                <a:gdLst/>
                <a:ahLst/>
                <a:cxnLst>
                  <a:cxn ang="0">
                    <a:pos x="410" y="0"/>
                  </a:cxn>
                  <a:cxn ang="0">
                    <a:pos x="327" y="2"/>
                  </a:cxn>
                  <a:cxn ang="0">
                    <a:pos x="287" y="5"/>
                  </a:cxn>
                  <a:cxn ang="0">
                    <a:pos x="250" y="8"/>
                  </a:cxn>
                  <a:cxn ang="0">
                    <a:pos x="214" y="13"/>
                  </a:cxn>
                  <a:cxn ang="0">
                    <a:pos x="180" y="19"/>
                  </a:cxn>
                  <a:cxn ang="0">
                    <a:pos x="149" y="23"/>
                  </a:cxn>
                  <a:cxn ang="0">
                    <a:pos x="119" y="31"/>
                  </a:cxn>
                  <a:cxn ang="0">
                    <a:pos x="93" y="39"/>
                  </a:cxn>
                  <a:cxn ang="0">
                    <a:pos x="70" y="47"/>
                  </a:cxn>
                  <a:cxn ang="0">
                    <a:pos x="49" y="54"/>
                  </a:cxn>
                  <a:cxn ang="0">
                    <a:pos x="32" y="64"/>
                  </a:cxn>
                  <a:cxn ang="0">
                    <a:pos x="18" y="75"/>
                  </a:cxn>
                  <a:cxn ang="0">
                    <a:pos x="7" y="84"/>
                  </a:cxn>
                  <a:cxn ang="0">
                    <a:pos x="1" y="95"/>
                  </a:cxn>
                  <a:cxn ang="0">
                    <a:pos x="0" y="106"/>
                  </a:cxn>
                  <a:cxn ang="0">
                    <a:pos x="0" y="565"/>
                  </a:cxn>
                  <a:cxn ang="0">
                    <a:pos x="1" y="576"/>
                  </a:cxn>
                  <a:cxn ang="0">
                    <a:pos x="7" y="587"/>
                  </a:cxn>
                  <a:cxn ang="0">
                    <a:pos x="18" y="596"/>
                  </a:cxn>
                  <a:cxn ang="0">
                    <a:pos x="32" y="607"/>
                  </a:cxn>
                  <a:cxn ang="0">
                    <a:pos x="49" y="616"/>
                  </a:cxn>
                  <a:cxn ang="0">
                    <a:pos x="70" y="624"/>
                  </a:cxn>
                  <a:cxn ang="0">
                    <a:pos x="93" y="632"/>
                  </a:cxn>
                  <a:cxn ang="0">
                    <a:pos x="119" y="640"/>
                  </a:cxn>
                  <a:cxn ang="0">
                    <a:pos x="149" y="647"/>
                  </a:cxn>
                  <a:cxn ang="0">
                    <a:pos x="180" y="654"/>
                  </a:cxn>
                  <a:cxn ang="0">
                    <a:pos x="214" y="658"/>
                  </a:cxn>
                  <a:cxn ang="0">
                    <a:pos x="250" y="663"/>
                  </a:cxn>
                  <a:cxn ang="0">
                    <a:pos x="287" y="666"/>
                  </a:cxn>
                  <a:cxn ang="0">
                    <a:pos x="327" y="669"/>
                  </a:cxn>
                  <a:cxn ang="0">
                    <a:pos x="410" y="671"/>
                  </a:cxn>
                  <a:cxn ang="0">
                    <a:pos x="492" y="669"/>
                  </a:cxn>
                  <a:cxn ang="0">
                    <a:pos x="532" y="666"/>
                  </a:cxn>
                  <a:cxn ang="0">
                    <a:pos x="569" y="663"/>
                  </a:cxn>
                  <a:cxn ang="0">
                    <a:pos x="605" y="658"/>
                  </a:cxn>
                  <a:cxn ang="0">
                    <a:pos x="639" y="654"/>
                  </a:cxn>
                  <a:cxn ang="0">
                    <a:pos x="670" y="647"/>
                  </a:cxn>
                  <a:cxn ang="0">
                    <a:pos x="700" y="640"/>
                  </a:cxn>
                  <a:cxn ang="0">
                    <a:pos x="726" y="632"/>
                  </a:cxn>
                  <a:cxn ang="0">
                    <a:pos x="750" y="624"/>
                  </a:cxn>
                  <a:cxn ang="0">
                    <a:pos x="770" y="616"/>
                  </a:cxn>
                  <a:cxn ang="0">
                    <a:pos x="787" y="607"/>
                  </a:cxn>
                  <a:cxn ang="0">
                    <a:pos x="801" y="596"/>
                  </a:cxn>
                  <a:cxn ang="0">
                    <a:pos x="812" y="587"/>
                  </a:cxn>
                  <a:cxn ang="0">
                    <a:pos x="818" y="576"/>
                  </a:cxn>
                  <a:cxn ang="0">
                    <a:pos x="819" y="565"/>
                  </a:cxn>
                  <a:cxn ang="0">
                    <a:pos x="819" y="106"/>
                  </a:cxn>
                  <a:cxn ang="0">
                    <a:pos x="818" y="95"/>
                  </a:cxn>
                  <a:cxn ang="0">
                    <a:pos x="812" y="84"/>
                  </a:cxn>
                  <a:cxn ang="0">
                    <a:pos x="801" y="75"/>
                  </a:cxn>
                  <a:cxn ang="0">
                    <a:pos x="787" y="64"/>
                  </a:cxn>
                  <a:cxn ang="0">
                    <a:pos x="770" y="54"/>
                  </a:cxn>
                  <a:cxn ang="0">
                    <a:pos x="750" y="47"/>
                  </a:cxn>
                  <a:cxn ang="0">
                    <a:pos x="726" y="39"/>
                  </a:cxn>
                  <a:cxn ang="0">
                    <a:pos x="700" y="31"/>
                  </a:cxn>
                  <a:cxn ang="0">
                    <a:pos x="670" y="23"/>
                  </a:cxn>
                  <a:cxn ang="0">
                    <a:pos x="639" y="19"/>
                  </a:cxn>
                  <a:cxn ang="0">
                    <a:pos x="605" y="13"/>
                  </a:cxn>
                  <a:cxn ang="0">
                    <a:pos x="569" y="8"/>
                  </a:cxn>
                  <a:cxn ang="0">
                    <a:pos x="532" y="5"/>
                  </a:cxn>
                  <a:cxn ang="0">
                    <a:pos x="492" y="2"/>
                  </a:cxn>
                  <a:cxn ang="0">
                    <a:pos x="410" y="0"/>
                  </a:cxn>
                </a:cxnLst>
                <a:rect l="0" t="0" r="r" b="b"/>
                <a:pathLst>
                  <a:path w="819" h="671">
                    <a:moveTo>
                      <a:pt x="410" y="0"/>
                    </a:moveTo>
                    <a:lnTo>
                      <a:pt x="327" y="2"/>
                    </a:lnTo>
                    <a:lnTo>
                      <a:pt x="287" y="5"/>
                    </a:lnTo>
                    <a:lnTo>
                      <a:pt x="250" y="8"/>
                    </a:lnTo>
                    <a:lnTo>
                      <a:pt x="214" y="13"/>
                    </a:lnTo>
                    <a:lnTo>
                      <a:pt x="180" y="19"/>
                    </a:lnTo>
                    <a:lnTo>
                      <a:pt x="149" y="23"/>
                    </a:lnTo>
                    <a:lnTo>
                      <a:pt x="119" y="31"/>
                    </a:lnTo>
                    <a:lnTo>
                      <a:pt x="93" y="39"/>
                    </a:lnTo>
                    <a:lnTo>
                      <a:pt x="70" y="47"/>
                    </a:lnTo>
                    <a:lnTo>
                      <a:pt x="49" y="54"/>
                    </a:lnTo>
                    <a:lnTo>
                      <a:pt x="32" y="64"/>
                    </a:lnTo>
                    <a:lnTo>
                      <a:pt x="18" y="75"/>
                    </a:lnTo>
                    <a:lnTo>
                      <a:pt x="7" y="84"/>
                    </a:lnTo>
                    <a:lnTo>
                      <a:pt x="1" y="95"/>
                    </a:lnTo>
                    <a:lnTo>
                      <a:pt x="0" y="106"/>
                    </a:lnTo>
                    <a:lnTo>
                      <a:pt x="0" y="565"/>
                    </a:lnTo>
                    <a:lnTo>
                      <a:pt x="1" y="576"/>
                    </a:lnTo>
                    <a:lnTo>
                      <a:pt x="7" y="587"/>
                    </a:lnTo>
                    <a:lnTo>
                      <a:pt x="18" y="596"/>
                    </a:lnTo>
                    <a:lnTo>
                      <a:pt x="32" y="607"/>
                    </a:lnTo>
                    <a:lnTo>
                      <a:pt x="49" y="616"/>
                    </a:lnTo>
                    <a:lnTo>
                      <a:pt x="70" y="624"/>
                    </a:lnTo>
                    <a:lnTo>
                      <a:pt x="93" y="632"/>
                    </a:lnTo>
                    <a:lnTo>
                      <a:pt x="119" y="640"/>
                    </a:lnTo>
                    <a:lnTo>
                      <a:pt x="149" y="647"/>
                    </a:lnTo>
                    <a:lnTo>
                      <a:pt x="180" y="654"/>
                    </a:lnTo>
                    <a:lnTo>
                      <a:pt x="214" y="658"/>
                    </a:lnTo>
                    <a:lnTo>
                      <a:pt x="250" y="663"/>
                    </a:lnTo>
                    <a:lnTo>
                      <a:pt x="287" y="666"/>
                    </a:lnTo>
                    <a:lnTo>
                      <a:pt x="327" y="669"/>
                    </a:lnTo>
                    <a:lnTo>
                      <a:pt x="410" y="671"/>
                    </a:lnTo>
                    <a:lnTo>
                      <a:pt x="492" y="669"/>
                    </a:lnTo>
                    <a:lnTo>
                      <a:pt x="532" y="666"/>
                    </a:lnTo>
                    <a:lnTo>
                      <a:pt x="569" y="663"/>
                    </a:lnTo>
                    <a:lnTo>
                      <a:pt x="605" y="658"/>
                    </a:lnTo>
                    <a:lnTo>
                      <a:pt x="639" y="654"/>
                    </a:lnTo>
                    <a:lnTo>
                      <a:pt x="670" y="647"/>
                    </a:lnTo>
                    <a:lnTo>
                      <a:pt x="700" y="640"/>
                    </a:lnTo>
                    <a:lnTo>
                      <a:pt x="726" y="632"/>
                    </a:lnTo>
                    <a:lnTo>
                      <a:pt x="750" y="624"/>
                    </a:lnTo>
                    <a:lnTo>
                      <a:pt x="770" y="616"/>
                    </a:lnTo>
                    <a:lnTo>
                      <a:pt x="787" y="607"/>
                    </a:lnTo>
                    <a:lnTo>
                      <a:pt x="801" y="596"/>
                    </a:lnTo>
                    <a:lnTo>
                      <a:pt x="812" y="587"/>
                    </a:lnTo>
                    <a:lnTo>
                      <a:pt x="818" y="576"/>
                    </a:lnTo>
                    <a:lnTo>
                      <a:pt x="819" y="565"/>
                    </a:lnTo>
                    <a:lnTo>
                      <a:pt x="819" y="106"/>
                    </a:lnTo>
                    <a:lnTo>
                      <a:pt x="818" y="95"/>
                    </a:lnTo>
                    <a:lnTo>
                      <a:pt x="812" y="84"/>
                    </a:lnTo>
                    <a:lnTo>
                      <a:pt x="801" y="75"/>
                    </a:lnTo>
                    <a:lnTo>
                      <a:pt x="787" y="64"/>
                    </a:lnTo>
                    <a:lnTo>
                      <a:pt x="770" y="54"/>
                    </a:lnTo>
                    <a:lnTo>
                      <a:pt x="750" y="47"/>
                    </a:lnTo>
                    <a:lnTo>
                      <a:pt x="726" y="39"/>
                    </a:lnTo>
                    <a:lnTo>
                      <a:pt x="700" y="31"/>
                    </a:lnTo>
                    <a:lnTo>
                      <a:pt x="670" y="23"/>
                    </a:lnTo>
                    <a:lnTo>
                      <a:pt x="639" y="19"/>
                    </a:lnTo>
                    <a:lnTo>
                      <a:pt x="605" y="13"/>
                    </a:lnTo>
                    <a:lnTo>
                      <a:pt x="569" y="8"/>
                    </a:lnTo>
                    <a:lnTo>
                      <a:pt x="532" y="5"/>
                    </a:lnTo>
                    <a:lnTo>
                      <a:pt x="492" y="2"/>
                    </a:lnTo>
                    <a:lnTo>
                      <a:pt x="410" y="0"/>
                    </a:lnTo>
                    <a:close/>
                  </a:path>
                </a:pathLst>
              </a:custGeom>
              <a:solidFill>
                <a:srgbClr val="FFCC99"/>
              </a:solidFill>
              <a:ln w="9525">
                <a:noFill/>
                <a:round/>
                <a:headEnd/>
                <a:tailEnd/>
              </a:ln>
            </p:spPr>
            <p:txBody>
              <a:bodyPr/>
              <a:lstStyle/>
              <a:p>
                <a:endParaRPr lang="en-US"/>
              </a:p>
            </p:txBody>
          </p:sp>
          <p:sp>
            <p:nvSpPr>
              <p:cNvPr id="127" name="Freeform 664"/>
              <p:cNvSpPr>
                <a:spLocks/>
              </p:cNvSpPr>
              <p:nvPr/>
            </p:nvSpPr>
            <p:spPr bwMode="auto">
              <a:xfrm>
                <a:off x="1805" y="3985"/>
                <a:ext cx="819" cy="671"/>
              </a:xfrm>
              <a:custGeom>
                <a:avLst/>
                <a:gdLst/>
                <a:ahLst/>
                <a:cxnLst>
                  <a:cxn ang="0">
                    <a:pos x="410" y="0"/>
                  </a:cxn>
                  <a:cxn ang="0">
                    <a:pos x="327" y="2"/>
                  </a:cxn>
                  <a:cxn ang="0">
                    <a:pos x="287" y="5"/>
                  </a:cxn>
                  <a:cxn ang="0">
                    <a:pos x="250" y="8"/>
                  </a:cxn>
                  <a:cxn ang="0">
                    <a:pos x="214" y="13"/>
                  </a:cxn>
                  <a:cxn ang="0">
                    <a:pos x="180" y="19"/>
                  </a:cxn>
                  <a:cxn ang="0">
                    <a:pos x="149" y="23"/>
                  </a:cxn>
                  <a:cxn ang="0">
                    <a:pos x="119" y="31"/>
                  </a:cxn>
                  <a:cxn ang="0">
                    <a:pos x="93" y="39"/>
                  </a:cxn>
                  <a:cxn ang="0">
                    <a:pos x="70" y="47"/>
                  </a:cxn>
                  <a:cxn ang="0">
                    <a:pos x="49" y="54"/>
                  </a:cxn>
                  <a:cxn ang="0">
                    <a:pos x="32" y="64"/>
                  </a:cxn>
                  <a:cxn ang="0">
                    <a:pos x="18" y="75"/>
                  </a:cxn>
                  <a:cxn ang="0">
                    <a:pos x="7" y="84"/>
                  </a:cxn>
                  <a:cxn ang="0">
                    <a:pos x="1" y="95"/>
                  </a:cxn>
                  <a:cxn ang="0">
                    <a:pos x="0" y="106"/>
                  </a:cxn>
                  <a:cxn ang="0">
                    <a:pos x="0" y="565"/>
                  </a:cxn>
                  <a:cxn ang="0">
                    <a:pos x="1" y="576"/>
                  </a:cxn>
                  <a:cxn ang="0">
                    <a:pos x="7" y="587"/>
                  </a:cxn>
                  <a:cxn ang="0">
                    <a:pos x="18" y="596"/>
                  </a:cxn>
                  <a:cxn ang="0">
                    <a:pos x="32" y="607"/>
                  </a:cxn>
                  <a:cxn ang="0">
                    <a:pos x="49" y="616"/>
                  </a:cxn>
                  <a:cxn ang="0">
                    <a:pos x="70" y="624"/>
                  </a:cxn>
                  <a:cxn ang="0">
                    <a:pos x="93" y="632"/>
                  </a:cxn>
                  <a:cxn ang="0">
                    <a:pos x="119" y="640"/>
                  </a:cxn>
                  <a:cxn ang="0">
                    <a:pos x="149" y="647"/>
                  </a:cxn>
                  <a:cxn ang="0">
                    <a:pos x="180" y="654"/>
                  </a:cxn>
                  <a:cxn ang="0">
                    <a:pos x="214" y="658"/>
                  </a:cxn>
                  <a:cxn ang="0">
                    <a:pos x="250" y="663"/>
                  </a:cxn>
                  <a:cxn ang="0">
                    <a:pos x="287" y="666"/>
                  </a:cxn>
                  <a:cxn ang="0">
                    <a:pos x="327" y="669"/>
                  </a:cxn>
                  <a:cxn ang="0">
                    <a:pos x="410" y="671"/>
                  </a:cxn>
                  <a:cxn ang="0">
                    <a:pos x="492" y="669"/>
                  </a:cxn>
                  <a:cxn ang="0">
                    <a:pos x="532" y="666"/>
                  </a:cxn>
                  <a:cxn ang="0">
                    <a:pos x="569" y="663"/>
                  </a:cxn>
                  <a:cxn ang="0">
                    <a:pos x="605" y="658"/>
                  </a:cxn>
                  <a:cxn ang="0">
                    <a:pos x="639" y="654"/>
                  </a:cxn>
                  <a:cxn ang="0">
                    <a:pos x="670" y="647"/>
                  </a:cxn>
                  <a:cxn ang="0">
                    <a:pos x="700" y="640"/>
                  </a:cxn>
                  <a:cxn ang="0">
                    <a:pos x="726" y="632"/>
                  </a:cxn>
                  <a:cxn ang="0">
                    <a:pos x="750" y="624"/>
                  </a:cxn>
                  <a:cxn ang="0">
                    <a:pos x="770" y="616"/>
                  </a:cxn>
                  <a:cxn ang="0">
                    <a:pos x="787" y="607"/>
                  </a:cxn>
                  <a:cxn ang="0">
                    <a:pos x="801" y="596"/>
                  </a:cxn>
                  <a:cxn ang="0">
                    <a:pos x="812" y="587"/>
                  </a:cxn>
                  <a:cxn ang="0">
                    <a:pos x="818" y="576"/>
                  </a:cxn>
                  <a:cxn ang="0">
                    <a:pos x="819" y="565"/>
                  </a:cxn>
                  <a:cxn ang="0">
                    <a:pos x="819" y="106"/>
                  </a:cxn>
                  <a:cxn ang="0">
                    <a:pos x="818" y="95"/>
                  </a:cxn>
                  <a:cxn ang="0">
                    <a:pos x="812" y="84"/>
                  </a:cxn>
                  <a:cxn ang="0">
                    <a:pos x="801" y="75"/>
                  </a:cxn>
                  <a:cxn ang="0">
                    <a:pos x="787" y="64"/>
                  </a:cxn>
                  <a:cxn ang="0">
                    <a:pos x="770" y="54"/>
                  </a:cxn>
                  <a:cxn ang="0">
                    <a:pos x="750" y="47"/>
                  </a:cxn>
                  <a:cxn ang="0">
                    <a:pos x="726" y="39"/>
                  </a:cxn>
                  <a:cxn ang="0">
                    <a:pos x="700" y="31"/>
                  </a:cxn>
                  <a:cxn ang="0">
                    <a:pos x="670" y="23"/>
                  </a:cxn>
                  <a:cxn ang="0">
                    <a:pos x="639" y="19"/>
                  </a:cxn>
                  <a:cxn ang="0">
                    <a:pos x="605" y="13"/>
                  </a:cxn>
                  <a:cxn ang="0">
                    <a:pos x="569" y="8"/>
                  </a:cxn>
                  <a:cxn ang="0">
                    <a:pos x="532" y="5"/>
                  </a:cxn>
                  <a:cxn ang="0">
                    <a:pos x="492" y="2"/>
                  </a:cxn>
                  <a:cxn ang="0">
                    <a:pos x="410" y="0"/>
                  </a:cxn>
                </a:cxnLst>
                <a:rect l="0" t="0" r="r" b="b"/>
                <a:pathLst>
                  <a:path w="819" h="671">
                    <a:moveTo>
                      <a:pt x="410" y="0"/>
                    </a:moveTo>
                    <a:lnTo>
                      <a:pt x="327" y="2"/>
                    </a:lnTo>
                    <a:lnTo>
                      <a:pt x="287" y="5"/>
                    </a:lnTo>
                    <a:lnTo>
                      <a:pt x="250" y="8"/>
                    </a:lnTo>
                    <a:lnTo>
                      <a:pt x="214" y="13"/>
                    </a:lnTo>
                    <a:lnTo>
                      <a:pt x="180" y="19"/>
                    </a:lnTo>
                    <a:lnTo>
                      <a:pt x="149" y="23"/>
                    </a:lnTo>
                    <a:lnTo>
                      <a:pt x="119" y="31"/>
                    </a:lnTo>
                    <a:lnTo>
                      <a:pt x="93" y="39"/>
                    </a:lnTo>
                    <a:lnTo>
                      <a:pt x="70" y="47"/>
                    </a:lnTo>
                    <a:lnTo>
                      <a:pt x="49" y="54"/>
                    </a:lnTo>
                    <a:lnTo>
                      <a:pt x="32" y="64"/>
                    </a:lnTo>
                    <a:lnTo>
                      <a:pt x="18" y="75"/>
                    </a:lnTo>
                    <a:lnTo>
                      <a:pt x="7" y="84"/>
                    </a:lnTo>
                    <a:lnTo>
                      <a:pt x="1" y="95"/>
                    </a:lnTo>
                    <a:lnTo>
                      <a:pt x="0" y="106"/>
                    </a:lnTo>
                    <a:lnTo>
                      <a:pt x="0" y="565"/>
                    </a:lnTo>
                    <a:lnTo>
                      <a:pt x="1" y="576"/>
                    </a:lnTo>
                    <a:lnTo>
                      <a:pt x="7" y="587"/>
                    </a:lnTo>
                    <a:lnTo>
                      <a:pt x="18" y="596"/>
                    </a:lnTo>
                    <a:lnTo>
                      <a:pt x="32" y="607"/>
                    </a:lnTo>
                    <a:lnTo>
                      <a:pt x="49" y="616"/>
                    </a:lnTo>
                    <a:lnTo>
                      <a:pt x="70" y="624"/>
                    </a:lnTo>
                    <a:lnTo>
                      <a:pt x="93" y="632"/>
                    </a:lnTo>
                    <a:lnTo>
                      <a:pt x="119" y="640"/>
                    </a:lnTo>
                    <a:lnTo>
                      <a:pt x="149" y="647"/>
                    </a:lnTo>
                    <a:lnTo>
                      <a:pt x="180" y="654"/>
                    </a:lnTo>
                    <a:lnTo>
                      <a:pt x="214" y="658"/>
                    </a:lnTo>
                    <a:lnTo>
                      <a:pt x="250" y="663"/>
                    </a:lnTo>
                    <a:lnTo>
                      <a:pt x="287" y="666"/>
                    </a:lnTo>
                    <a:lnTo>
                      <a:pt x="327" y="669"/>
                    </a:lnTo>
                    <a:lnTo>
                      <a:pt x="410" y="671"/>
                    </a:lnTo>
                    <a:lnTo>
                      <a:pt x="492" y="669"/>
                    </a:lnTo>
                    <a:lnTo>
                      <a:pt x="532" y="666"/>
                    </a:lnTo>
                    <a:lnTo>
                      <a:pt x="569" y="663"/>
                    </a:lnTo>
                    <a:lnTo>
                      <a:pt x="605" y="658"/>
                    </a:lnTo>
                    <a:lnTo>
                      <a:pt x="639" y="654"/>
                    </a:lnTo>
                    <a:lnTo>
                      <a:pt x="670" y="647"/>
                    </a:lnTo>
                    <a:lnTo>
                      <a:pt x="700" y="640"/>
                    </a:lnTo>
                    <a:lnTo>
                      <a:pt x="726" y="632"/>
                    </a:lnTo>
                    <a:lnTo>
                      <a:pt x="750" y="624"/>
                    </a:lnTo>
                    <a:lnTo>
                      <a:pt x="770" y="616"/>
                    </a:lnTo>
                    <a:lnTo>
                      <a:pt x="787" y="607"/>
                    </a:lnTo>
                    <a:lnTo>
                      <a:pt x="801" y="596"/>
                    </a:lnTo>
                    <a:lnTo>
                      <a:pt x="812" y="587"/>
                    </a:lnTo>
                    <a:lnTo>
                      <a:pt x="818" y="576"/>
                    </a:lnTo>
                    <a:lnTo>
                      <a:pt x="819" y="565"/>
                    </a:lnTo>
                    <a:lnTo>
                      <a:pt x="819" y="106"/>
                    </a:lnTo>
                    <a:lnTo>
                      <a:pt x="818" y="95"/>
                    </a:lnTo>
                    <a:lnTo>
                      <a:pt x="812" y="84"/>
                    </a:lnTo>
                    <a:lnTo>
                      <a:pt x="801" y="75"/>
                    </a:lnTo>
                    <a:lnTo>
                      <a:pt x="787" y="64"/>
                    </a:lnTo>
                    <a:lnTo>
                      <a:pt x="770" y="54"/>
                    </a:lnTo>
                    <a:lnTo>
                      <a:pt x="750" y="47"/>
                    </a:lnTo>
                    <a:lnTo>
                      <a:pt x="726" y="39"/>
                    </a:lnTo>
                    <a:lnTo>
                      <a:pt x="700" y="31"/>
                    </a:lnTo>
                    <a:lnTo>
                      <a:pt x="670" y="23"/>
                    </a:lnTo>
                    <a:lnTo>
                      <a:pt x="639" y="19"/>
                    </a:lnTo>
                    <a:lnTo>
                      <a:pt x="605" y="13"/>
                    </a:lnTo>
                    <a:lnTo>
                      <a:pt x="569" y="8"/>
                    </a:lnTo>
                    <a:lnTo>
                      <a:pt x="532" y="5"/>
                    </a:lnTo>
                    <a:lnTo>
                      <a:pt x="492" y="2"/>
                    </a:lnTo>
                    <a:lnTo>
                      <a:pt x="410" y="0"/>
                    </a:lnTo>
                    <a:close/>
                  </a:path>
                </a:pathLst>
              </a:custGeom>
              <a:noFill/>
              <a:ln w="5715">
                <a:solidFill>
                  <a:srgbClr val="000000"/>
                </a:solidFill>
                <a:prstDash val="solid"/>
                <a:round/>
                <a:headEnd/>
                <a:tailEnd/>
              </a:ln>
            </p:spPr>
            <p:txBody>
              <a:bodyPr/>
              <a:lstStyle/>
              <a:p>
                <a:endParaRPr lang="en-US"/>
              </a:p>
            </p:txBody>
          </p:sp>
          <p:sp>
            <p:nvSpPr>
              <p:cNvPr id="128" name="Freeform 665"/>
              <p:cNvSpPr>
                <a:spLocks/>
              </p:cNvSpPr>
              <p:nvPr/>
            </p:nvSpPr>
            <p:spPr bwMode="auto">
              <a:xfrm>
                <a:off x="1805" y="4091"/>
                <a:ext cx="819" cy="105"/>
              </a:xfrm>
              <a:custGeom>
                <a:avLst/>
                <a:gdLst/>
                <a:ahLst/>
                <a:cxnLst>
                  <a:cxn ang="0">
                    <a:pos x="0" y="0"/>
                  </a:cxn>
                  <a:cxn ang="0">
                    <a:pos x="1" y="11"/>
                  </a:cxn>
                  <a:cxn ang="0">
                    <a:pos x="7" y="21"/>
                  </a:cxn>
                  <a:cxn ang="0">
                    <a:pos x="18" y="31"/>
                  </a:cxn>
                  <a:cxn ang="0">
                    <a:pos x="32" y="40"/>
                  </a:cxn>
                  <a:cxn ang="0">
                    <a:pos x="49" y="49"/>
                  </a:cxn>
                  <a:cxn ang="0">
                    <a:pos x="70" y="59"/>
                  </a:cxn>
                  <a:cxn ang="0">
                    <a:pos x="93" y="66"/>
                  </a:cxn>
                  <a:cxn ang="0">
                    <a:pos x="119" y="74"/>
                  </a:cxn>
                  <a:cxn ang="0">
                    <a:pos x="149" y="80"/>
                  </a:cxn>
                  <a:cxn ang="0">
                    <a:pos x="180" y="87"/>
                  </a:cxn>
                  <a:cxn ang="0">
                    <a:pos x="214" y="93"/>
                  </a:cxn>
                  <a:cxn ang="0">
                    <a:pos x="250" y="98"/>
                  </a:cxn>
                  <a:cxn ang="0">
                    <a:pos x="287" y="101"/>
                  </a:cxn>
                  <a:cxn ang="0">
                    <a:pos x="327" y="104"/>
                  </a:cxn>
                  <a:cxn ang="0">
                    <a:pos x="410" y="105"/>
                  </a:cxn>
                  <a:cxn ang="0">
                    <a:pos x="492" y="104"/>
                  </a:cxn>
                  <a:cxn ang="0">
                    <a:pos x="532" y="101"/>
                  </a:cxn>
                  <a:cxn ang="0">
                    <a:pos x="569" y="98"/>
                  </a:cxn>
                  <a:cxn ang="0">
                    <a:pos x="605" y="93"/>
                  </a:cxn>
                  <a:cxn ang="0">
                    <a:pos x="639" y="87"/>
                  </a:cxn>
                  <a:cxn ang="0">
                    <a:pos x="670" y="80"/>
                  </a:cxn>
                  <a:cxn ang="0">
                    <a:pos x="700" y="74"/>
                  </a:cxn>
                  <a:cxn ang="0">
                    <a:pos x="726" y="66"/>
                  </a:cxn>
                  <a:cxn ang="0">
                    <a:pos x="750" y="59"/>
                  </a:cxn>
                  <a:cxn ang="0">
                    <a:pos x="770" y="49"/>
                  </a:cxn>
                  <a:cxn ang="0">
                    <a:pos x="787" y="40"/>
                  </a:cxn>
                  <a:cxn ang="0">
                    <a:pos x="801" y="31"/>
                  </a:cxn>
                  <a:cxn ang="0">
                    <a:pos x="812" y="21"/>
                  </a:cxn>
                  <a:cxn ang="0">
                    <a:pos x="818" y="11"/>
                  </a:cxn>
                  <a:cxn ang="0">
                    <a:pos x="819" y="0"/>
                  </a:cxn>
                </a:cxnLst>
                <a:rect l="0" t="0" r="r" b="b"/>
                <a:pathLst>
                  <a:path w="819" h="105">
                    <a:moveTo>
                      <a:pt x="0" y="0"/>
                    </a:moveTo>
                    <a:lnTo>
                      <a:pt x="1" y="11"/>
                    </a:lnTo>
                    <a:lnTo>
                      <a:pt x="7" y="21"/>
                    </a:lnTo>
                    <a:lnTo>
                      <a:pt x="18" y="31"/>
                    </a:lnTo>
                    <a:lnTo>
                      <a:pt x="32" y="40"/>
                    </a:lnTo>
                    <a:lnTo>
                      <a:pt x="49" y="49"/>
                    </a:lnTo>
                    <a:lnTo>
                      <a:pt x="70" y="59"/>
                    </a:lnTo>
                    <a:lnTo>
                      <a:pt x="93" y="66"/>
                    </a:lnTo>
                    <a:lnTo>
                      <a:pt x="119" y="74"/>
                    </a:lnTo>
                    <a:lnTo>
                      <a:pt x="149" y="80"/>
                    </a:lnTo>
                    <a:lnTo>
                      <a:pt x="180" y="87"/>
                    </a:lnTo>
                    <a:lnTo>
                      <a:pt x="214" y="93"/>
                    </a:lnTo>
                    <a:lnTo>
                      <a:pt x="250" y="98"/>
                    </a:lnTo>
                    <a:lnTo>
                      <a:pt x="287" y="101"/>
                    </a:lnTo>
                    <a:lnTo>
                      <a:pt x="327" y="104"/>
                    </a:lnTo>
                    <a:lnTo>
                      <a:pt x="410" y="105"/>
                    </a:lnTo>
                    <a:lnTo>
                      <a:pt x="492" y="104"/>
                    </a:lnTo>
                    <a:lnTo>
                      <a:pt x="532" y="101"/>
                    </a:lnTo>
                    <a:lnTo>
                      <a:pt x="569" y="98"/>
                    </a:lnTo>
                    <a:lnTo>
                      <a:pt x="605" y="93"/>
                    </a:lnTo>
                    <a:lnTo>
                      <a:pt x="639" y="87"/>
                    </a:lnTo>
                    <a:lnTo>
                      <a:pt x="670" y="80"/>
                    </a:lnTo>
                    <a:lnTo>
                      <a:pt x="700" y="74"/>
                    </a:lnTo>
                    <a:lnTo>
                      <a:pt x="726" y="66"/>
                    </a:lnTo>
                    <a:lnTo>
                      <a:pt x="750" y="59"/>
                    </a:lnTo>
                    <a:lnTo>
                      <a:pt x="770" y="49"/>
                    </a:lnTo>
                    <a:lnTo>
                      <a:pt x="787" y="40"/>
                    </a:lnTo>
                    <a:lnTo>
                      <a:pt x="801" y="31"/>
                    </a:lnTo>
                    <a:lnTo>
                      <a:pt x="812" y="21"/>
                    </a:lnTo>
                    <a:lnTo>
                      <a:pt x="818" y="11"/>
                    </a:lnTo>
                    <a:lnTo>
                      <a:pt x="819" y="0"/>
                    </a:lnTo>
                  </a:path>
                </a:pathLst>
              </a:custGeom>
              <a:noFill/>
              <a:ln w="5715">
                <a:solidFill>
                  <a:srgbClr val="000000"/>
                </a:solidFill>
                <a:prstDash val="solid"/>
                <a:round/>
                <a:headEnd/>
                <a:tailEnd/>
              </a:ln>
            </p:spPr>
            <p:txBody>
              <a:bodyPr/>
              <a:lstStyle/>
              <a:p>
                <a:endParaRPr lang="en-US"/>
              </a:p>
            </p:txBody>
          </p:sp>
        </p:grpSp>
        <p:sp>
          <p:nvSpPr>
            <p:cNvPr id="129" name="Rectangle 666"/>
            <p:cNvSpPr>
              <a:spLocks noChangeArrowheads="1"/>
            </p:cNvSpPr>
            <p:nvPr/>
          </p:nvSpPr>
          <p:spPr bwMode="auto">
            <a:xfrm>
              <a:off x="596768" y="2162176"/>
              <a:ext cx="214802" cy="107722"/>
            </a:xfrm>
            <a:prstGeom prst="rect">
              <a:avLst/>
            </a:prstGeom>
            <a:noFill/>
            <a:ln w="9525">
              <a:noFill/>
              <a:miter lim="800000"/>
              <a:headEnd/>
              <a:tailEnd/>
            </a:ln>
          </p:spPr>
          <p:txBody>
            <a:bodyPr wrap="none" lIns="0" tIns="0" rIns="0" bIns="0">
              <a:spAutoFit/>
            </a:bodyPr>
            <a:lstStyle/>
            <a:p>
              <a:pPr>
                <a:spcBef>
                  <a:spcPct val="50000"/>
                </a:spcBef>
              </a:pPr>
              <a:r>
                <a:rPr lang="en-US" sz="700">
                  <a:solidFill>
                    <a:srgbClr val="000000"/>
                  </a:solidFill>
                  <a:latin typeface="Verdana" pitchFamily="34" charset="0"/>
                </a:rPr>
                <a:t>Test</a:t>
              </a:r>
              <a:endParaRPr lang="en-US" sz="1800">
                <a:latin typeface="Arial" charset="0"/>
              </a:endParaRPr>
            </a:p>
          </p:txBody>
        </p:sp>
        <p:sp>
          <p:nvSpPr>
            <p:cNvPr id="130" name="Rectangle 667"/>
            <p:cNvSpPr>
              <a:spLocks noChangeArrowheads="1"/>
            </p:cNvSpPr>
            <p:nvPr/>
          </p:nvSpPr>
          <p:spPr bwMode="auto">
            <a:xfrm>
              <a:off x="462624" y="2324101"/>
              <a:ext cx="379912" cy="107722"/>
            </a:xfrm>
            <a:prstGeom prst="rect">
              <a:avLst/>
            </a:prstGeom>
            <a:noFill/>
            <a:ln w="9525">
              <a:noFill/>
              <a:miter lim="800000"/>
              <a:headEnd/>
              <a:tailEnd/>
            </a:ln>
          </p:spPr>
          <p:txBody>
            <a:bodyPr wrap="none" lIns="0" tIns="0" rIns="0" bIns="0">
              <a:spAutoFit/>
            </a:bodyPr>
            <a:lstStyle/>
            <a:p>
              <a:pPr>
                <a:spcBef>
                  <a:spcPct val="50000"/>
                </a:spcBef>
              </a:pPr>
              <a:r>
                <a:rPr lang="en-US" sz="700">
                  <a:solidFill>
                    <a:srgbClr val="000000"/>
                  </a:solidFill>
                  <a:latin typeface="Verdana" pitchFamily="34" charset="0"/>
                </a:rPr>
                <a:t>Scripts </a:t>
              </a:r>
              <a:endParaRPr lang="en-US" sz="1800">
                <a:latin typeface="Arial" charset="0"/>
              </a:endParaRPr>
            </a:p>
          </p:txBody>
        </p:sp>
        <p:sp>
          <p:nvSpPr>
            <p:cNvPr id="131" name="Rectangle 668"/>
            <p:cNvSpPr>
              <a:spLocks noChangeArrowheads="1"/>
            </p:cNvSpPr>
            <p:nvPr/>
          </p:nvSpPr>
          <p:spPr bwMode="auto">
            <a:xfrm>
              <a:off x="1812660" y="1352551"/>
              <a:ext cx="1969162" cy="506413"/>
            </a:xfrm>
            <a:prstGeom prst="rect">
              <a:avLst/>
            </a:prstGeom>
            <a:solidFill>
              <a:srgbClr val="919191"/>
            </a:solidFill>
            <a:ln w="9525">
              <a:noFill/>
              <a:miter lim="800000"/>
              <a:headEnd/>
              <a:tailEnd/>
            </a:ln>
          </p:spPr>
          <p:txBody>
            <a:bodyPr/>
            <a:lstStyle/>
            <a:p>
              <a:endParaRPr lang="en-US"/>
            </a:p>
          </p:txBody>
        </p:sp>
        <p:sp>
          <p:nvSpPr>
            <p:cNvPr id="132" name="Rectangle 669"/>
            <p:cNvSpPr>
              <a:spLocks noChangeArrowheads="1"/>
            </p:cNvSpPr>
            <p:nvPr/>
          </p:nvSpPr>
          <p:spPr bwMode="auto">
            <a:xfrm>
              <a:off x="1785144" y="1330326"/>
              <a:ext cx="1970881" cy="504825"/>
            </a:xfrm>
            <a:prstGeom prst="rect">
              <a:avLst/>
            </a:prstGeom>
            <a:solidFill>
              <a:srgbClr val="99CCFF"/>
            </a:solidFill>
            <a:ln w="9525">
              <a:noFill/>
              <a:miter lim="800000"/>
              <a:headEnd/>
              <a:tailEnd/>
            </a:ln>
          </p:spPr>
          <p:txBody>
            <a:bodyPr/>
            <a:lstStyle/>
            <a:p>
              <a:endParaRPr lang="en-US"/>
            </a:p>
          </p:txBody>
        </p:sp>
        <p:sp>
          <p:nvSpPr>
            <p:cNvPr id="133" name="Rectangle 670"/>
            <p:cNvSpPr>
              <a:spLocks noChangeArrowheads="1"/>
            </p:cNvSpPr>
            <p:nvPr/>
          </p:nvSpPr>
          <p:spPr bwMode="auto">
            <a:xfrm>
              <a:off x="1833298" y="1533525"/>
              <a:ext cx="553773" cy="268288"/>
            </a:xfrm>
            <a:prstGeom prst="rect">
              <a:avLst/>
            </a:prstGeom>
            <a:solidFill>
              <a:srgbClr val="FFFFFF"/>
            </a:solidFill>
            <a:ln w="5715">
              <a:solidFill>
                <a:srgbClr val="000000"/>
              </a:solidFill>
              <a:miter lim="800000"/>
              <a:headEnd/>
              <a:tailEnd/>
            </a:ln>
          </p:spPr>
          <p:txBody>
            <a:bodyPr/>
            <a:lstStyle/>
            <a:p>
              <a:endParaRPr lang="en-US"/>
            </a:p>
          </p:txBody>
        </p:sp>
        <p:sp>
          <p:nvSpPr>
            <p:cNvPr id="134" name="Rectangle 671"/>
            <p:cNvSpPr>
              <a:spLocks noChangeArrowheads="1"/>
            </p:cNvSpPr>
            <p:nvPr/>
          </p:nvSpPr>
          <p:spPr bwMode="auto">
            <a:xfrm>
              <a:off x="1922728" y="1584326"/>
              <a:ext cx="227626" cy="107722"/>
            </a:xfrm>
            <a:prstGeom prst="rect">
              <a:avLst/>
            </a:prstGeom>
            <a:noFill/>
            <a:ln w="9525">
              <a:noFill/>
              <a:miter lim="800000"/>
              <a:headEnd/>
              <a:tailEnd/>
            </a:ln>
          </p:spPr>
          <p:txBody>
            <a:bodyPr wrap="none" lIns="0" tIns="0" rIns="0" bIns="0">
              <a:spAutoFit/>
            </a:bodyPr>
            <a:lstStyle/>
            <a:p>
              <a:pPr>
                <a:spcBef>
                  <a:spcPct val="50000"/>
                </a:spcBef>
              </a:pPr>
              <a:r>
                <a:rPr lang="en-US" sz="700">
                  <a:solidFill>
                    <a:srgbClr val="000000"/>
                  </a:solidFill>
                  <a:latin typeface="Verdana" pitchFamily="34" charset="0"/>
                </a:rPr>
                <a:t>COM</a:t>
              </a:r>
              <a:endParaRPr lang="en-US" sz="1800">
                <a:latin typeface="Arial" charset="0"/>
              </a:endParaRPr>
            </a:p>
          </p:txBody>
        </p:sp>
        <p:sp>
          <p:nvSpPr>
            <p:cNvPr id="135" name="Rectangle 672"/>
            <p:cNvSpPr>
              <a:spLocks noChangeArrowheads="1"/>
            </p:cNvSpPr>
            <p:nvPr/>
          </p:nvSpPr>
          <p:spPr bwMode="auto">
            <a:xfrm>
              <a:off x="2474781" y="1531939"/>
              <a:ext cx="553773" cy="268287"/>
            </a:xfrm>
            <a:prstGeom prst="rect">
              <a:avLst/>
            </a:prstGeom>
            <a:solidFill>
              <a:srgbClr val="FFFFFF"/>
            </a:solidFill>
            <a:ln w="5715">
              <a:solidFill>
                <a:srgbClr val="000000"/>
              </a:solidFill>
              <a:miter lim="800000"/>
              <a:headEnd/>
              <a:tailEnd/>
            </a:ln>
          </p:spPr>
          <p:txBody>
            <a:bodyPr/>
            <a:lstStyle/>
            <a:p>
              <a:endParaRPr lang="en-US"/>
            </a:p>
          </p:txBody>
        </p:sp>
        <p:sp>
          <p:nvSpPr>
            <p:cNvPr id="136" name="Rectangle 673"/>
            <p:cNvSpPr>
              <a:spLocks noChangeArrowheads="1"/>
            </p:cNvSpPr>
            <p:nvPr/>
          </p:nvSpPr>
          <p:spPr bwMode="auto">
            <a:xfrm>
              <a:off x="2547012" y="1584326"/>
              <a:ext cx="262892" cy="107722"/>
            </a:xfrm>
            <a:prstGeom prst="rect">
              <a:avLst/>
            </a:prstGeom>
            <a:noFill/>
            <a:ln w="9525">
              <a:noFill/>
              <a:miter lim="800000"/>
              <a:headEnd/>
              <a:tailEnd/>
            </a:ln>
          </p:spPr>
          <p:txBody>
            <a:bodyPr wrap="none" lIns="0" tIns="0" rIns="0" bIns="0">
              <a:spAutoFit/>
            </a:bodyPr>
            <a:lstStyle/>
            <a:p>
              <a:pPr>
                <a:spcBef>
                  <a:spcPct val="50000"/>
                </a:spcBef>
              </a:pPr>
              <a:r>
                <a:rPr lang="en-US" sz="700">
                  <a:solidFill>
                    <a:srgbClr val="000000"/>
                  </a:solidFill>
                  <a:latin typeface="Verdana" pitchFamily="34" charset="0"/>
                </a:rPr>
                <a:t>HTTP</a:t>
              </a:r>
              <a:endParaRPr lang="en-US" sz="1800">
                <a:latin typeface="Arial" charset="0"/>
              </a:endParaRPr>
            </a:p>
          </p:txBody>
        </p:sp>
        <p:sp>
          <p:nvSpPr>
            <p:cNvPr id="137" name="Rectangle 674"/>
            <p:cNvSpPr>
              <a:spLocks noChangeArrowheads="1"/>
            </p:cNvSpPr>
            <p:nvPr/>
          </p:nvSpPr>
          <p:spPr bwMode="auto">
            <a:xfrm>
              <a:off x="3135181" y="1531939"/>
              <a:ext cx="555492" cy="268287"/>
            </a:xfrm>
            <a:prstGeom prst="rect">
              <a:avLst/>
            </a:prstGeom>
            <a:solidFill>
              <a:srgbClr val="FFFFFF"/>
            </a:solidFill>
            <a:ln w="5715">
              <a:solidFill>
                <a:srgbClr val="000000"/>
              </a:solidFill>
              <a:miter lim="800000"/>
              <a:headEnd/>
              <a:tailEnd/>
            </a:ln>
          </p:spPr>
          <p:txBody>
            <a:bodyPr/>
            <a:lstStyle/>
            <a:p>
              <a:endParaRPr lang="en-US"/>
            </a:p>
          </p:txBody>
        </p:sp>
        <p:sp>
          <p:nvSpPr>
            <p:cNvPr id="138" name="Rectangle 675"/>
            <p:cNvSpPr>
              <a:spLocks noChangeArrowheads="1"/>
            </p:cNvSpPr>
            <p:nvPr/>
          </p:nvSpPr>
          <p:spPr bwMode="auto">
            <a:xfrm>
              <a:off x="3255567" y="1584326"/>
              <a:ext cx="205184" cy="107722"/>
            </a:xfrm>
            <a:prstGeom prst="rect">
              <a:avLst/>
            </a:prstGeom>
            <a:noFill/>
            <a:ln w="9525">
              <a:noFill/>
              <a:miter lim="800000"/>
              <a:headEnd/>
              <a:tailEnd/>
            </a:ln>
          </p:spPr>
          <p:txBody>
            <a:bodyPr wrap="none" lIns="0" tIns="0" rIns="0" bIns="0">
              <a:spAutoFit/>
            </a:bodyPr>
            <a:lstStyle/>
            <a:p>
              <a:pPr>
                <a:spcBef>
                  <a:spcPct val="50000"/>
                </a:spcBef>
              </a:pPr>
              <a:r>
                <a:rPr lang="en-US" sz="700">
                  <a:solidFill>
                    <a:srgbClr val="000000"/>
                  </a:solidFill>
                  <a:latin typeface="Verdana" pitchFamily="34" charset="0"/>
                </a:rPr>
                <a:t>RMI</a:t>
              </a:r>
              <a:endParaRPr lang="en-US" sz="1800">
                <a:latin typeface="Arial" charset="0"/>
              </a:endParaRPr>
            </a:p>
          </p:txBody>
        </p:sp>
        <p:sp>
          <p:nvSpPr>
            <p:cNvPr id="139" name="Rectangle 676"/>
            <p:cNvSpPr>
              <a:spLocks noChangeArrowheads="1"/>
            </p:cNvSpPr>
            <p:nvPr/>
          </p:nvSpPr>
          <p:spPr bwMode="auto">
            <a:xfrm>
              <a:off x="2070629" y="1308101"/>
              <a:ext cx="1437746" cy="244475"/>
            </a:xfrm>
            <a:prstGeom prst="rect">
              <a:avLst/>
            </a:prstGeom>
            <a:noFill/>
            <a:ln w="9525">
              <a:noFill/>
              <a:miter lim="800000"/>
              <a:headEnd/>
              <a:tailEnd/>
            </a:ln>
          </p:spPr>
          <p:txBody>
            <a:bodyPr/>
            <a:lstStyle/>
            <a:p>
              <a:endParaRPr lang="en-US"/>
            </a:p>
          </p:txBody>
        </p:sp>
        <p:sp>
          <p:nvSpPr>
            <p:cNvPr id="140" name="Rectangle 677"/>
            <p:cNvSpPr>
              <a:spLocks noChangeArrowheads="1"/>
            </p:cNvSpPr>
            <p:nvPr/>
          </p:nvSpPr>
          <p:spPr bwMode="auto">
            <a:xfrm>
              <a:off x="2168659" y="1346201"/>
              <a:ext cx="700513" cy="107722"/>
            </a:xfrm>
            <a:prstGeom prst="rect">
              <a:avLst/>
            </a:prstGeom>
            <a:noFill/>
            <a:ln w="9525">
              <a:noFill/>
              <a:miter lim="800000"/>
              <a:headEnd/>
              <a:tailEnd/>
            </a:ln>
          </p:spPr>
          <p:txBody>
            <a:bodyPr wrap="none" lIns="0" tIns="0" rIns="0" bIns="0">
              <a:spAutoFit/>
            </a:bodyPr>
            <a:lstStyle/>
            <a:p>
              <a:pPr>
                <a:spcBef>
                  <a:spcPct val="50000"/>
                </a:spcBef>
              </a:pPr>
              <a:r>
                <a:rPr lang="en-US" sz="700" b="1">
                  <a:solidFill>
                    <a:srgbClr val="000000"/>
                  </a:solidFill>
                  <a:latin typeface="Verdana" pitchFamily="34" charset="0"/>
                </a:rPr>
                <a:t>Test Recorder</a:t>
              </a:r>
              <a:endParaRPr lang="en-US" sz="1800">
                <a:latin typeface="Arial" charset="0"/>
              </a:endParaRPr>
            </a:p>
          </p:txBody>
        </p:sp>
        <p:grpSp>
          <p:nvGrpSpPr>
            <p:cNvPr id="141" name="Group 678"/>
            <p:cNvGrpSpPr>
              <a:grpSpLocks/>
            </p:cNvGrpSpPr>
            <p:nvPr/>
          </p:nvGrpSpPr>
          <p:grpSpPr bwMode="auto">
            <a:xfrm>
              <a:off x="765308" y="1666876"/>
              <a:ext cx="1067990" cy="314325"/>
              <a:chOff x="2213" y="3637"/>
              <a:chExt cx="1003" cy="348"/>
            </a:xfrm>
          </p:grpSpPr>
          <p:sp>
            <p:nvSpPr>
              <p:cNvPr id="142" name="Freeform 679"/>
              <p:cNvSpPr>
                <a:spLocks/>
              </p:cNvSpPr>
              <p:nvPr/>
            </p:nvSpPr>
            <p:spPr bwMode="auto">
              <a:xfrm>
                <a:off x="2255" y="3637"/>
                <a:ext cx="961" cy="258"/>
              </a:xfrm>
              <a:custGeom>
                <a:avLst/>
                <a:gdLst/>
                <a:ahLst/>
                <a:cxnLst>
                  <a:cxn ang="0">
                    <a:pos x="961" y="0"/>
                  </a:cxn>
                  <a:cxn ang="0">
                    <a:pos x="883" y="2"/>
                  </a:cxn>
                  <a:cxn ang="0">
                    <a:pos x="806" y="5"/>
                  </a:cxn>
                  <a:cxn ang="0">
                    <a:pos x="730" y="13"/>
                  </a:cxn>
                  <a:cxn ang="0">
                    <a:pos x="654" y="21"/>
                  </a:cxn>
                  <a:cxn ang="0">
                    <a:pos x="581" y="31"/>
                  </a:cxn>
                  <a:cxn ang="0">
                    <a:pos x="509" y="45"/>
                  </a:cxn>
                  <a:cxn ang="0">
                    <a:pos x="439" y="59"/>
                  </a:cxn>
                  <a:cxn ang="0">
                    <a:pos x="374" y="76"/>
                  </a:cxn>
                  <a:cxn ang="0">
                    <a:pos x="310" y="95"/>
                  </a:cxn>
                  <a:cxn ang="0">
                    <a:pos x="251" y="115"/>
                  </a:cxn>
                  <a:cxn ang="0">
                    <a:pos x="197" y="137"/>
                  </a:cxn>
                  <a:cxn ang="0">
                    <a:pos x="147" y="159"/>
                  </a:cxn>
                  <a:cxn ang="0">
                    <a:pos x="101" y="182"/>
                  </a:cxn>
                  <a:cxn ang="0">
                    <a:pos x="62" y="207"/>
                  </a:cxn>
                  <a:cxn ang="0">
                    <a:pos x="43" y="219"/>
                  </a:cxn>
                  <a:cxn ang="0">
                    <a:pos x="28" y="232"/>
                  </a:cxn>
                  <a:cxn ang="0">
                    <a:pos x="12" y="246"/>
                  </a:cxn>
                  <a:cxn ang="0">
                    <a:pos x="0" y="258"/>
                  </a:cxn>
                </a:cxnLst>
                <a:rect l="0" t="0" r="r" b="b"/>
                <a:pathLst>
                  <a:path w="961" h="258">
                    <a:moveTo>
                      <a:pt x="961" y="0"/>
                    </a:moveTo>
                    <a:lnTo>
                      <a:pt x="883" y="2"/>
                    </a:lnTo>
                    <a:lnTo>
                      <a:pt x="806" y="5"/>
                    </a:lnTo>
                    <a:lnTo>
                      <a:pt x="730" y="13"/>
                    </a:lnTo>
                    <a:lnTo>
                      <a:pt x="654" y="21"/>
                    </a:lnTo>
                    <a:lnTo>
                      <a:pt x="581" y="31"/>
                    </a:lnTo>
                    <a:lnTo>
                      <a:pt x="509" y="45"/>
                    </a:lnTo>
                    <a:lnTo>
                      <a:pt x="439" y="59"/>
                    </a:lnTo>
                    <a:lnTo>
                      <a:pt x="374" y="76"/>
                    </a:lnTo>
                    <a:lnTo>
                      <a:pt x="310" y="95"/>
                    </a:lnTo>
                    <a:lnTo>
                      <a:pt x="251" y="115"/>
                    </a:lnTo>
                    <a:lnTo>
                      <a:pt x="197" y="137"/>
                    </a:lnTo>
                    <a:lnTo>
                      <a:pt x="147" y="159"/>
                    </a:lnTo>
                    <a:lnTo>
                      <a:pt x="101" y="182"/>
                    </a:lnTo>
                    <a:lnTo>
                      <a:pt x="62" y="207"/>
                    </a:lnTo>
                    <a:lnTo>
                      <a:pt x="43" y="219"/>
                    </a:lnTo>
                    <a:lnTo>
                      <a:pt x="28" y="232"/>
                    </a:lnTo>
                    <a:lnTo>
                      <a:pt x="12" y="246"/>
                    </a:lnTo>
                    <a:lnTo>
                      <a:pt x="0" y="258"/>
                    </a:lnTo>
                  </a:path>
                </a:pathLst>
              </a:custGeom>
              <a:noFill/>
              <a:ln w="5715">
                <a:solidFill>
                  <a:srgbClr val="000000"/>
                </a:solidFill>
                <a:prstDash val="solid"/>
                <a:round/>
                <a:headEnd/>
                <a:tailEnd/>
              </a:ln>
            </p:spPr>
            <p:txBody>
              <a:bodyPr/>
              <a:lstStyle/>
              <a:p>
                <a:endParaRPr lang="en-US"/>
              </a:p>
            </p:txBody>
          </p:sp>
          <p:sp>
            <p:nvSpPr>
              <p:cNvPr id="143" name="Freeform 680"/>
              <p:cNvSpPr>
                <a:spLocks/>
              </p:cNvSpPr>
              <p:nvPr/>
            </p:nvSpPr>
            <p:spPr bwMode="auto">
              <a:xfrm>
                <a:off x="2213" y="3876"/>
                <a:ext cx="88" cy="109"/>
              </a:xfrm>
              <a:custGeom>
                <a:avLst/>
                <a:gdLst/>
                <a:ahLst/>
                <a:cxnLst>
                  <a:cxn ang="0">
                    <a:pos x="0" y="0"/>
                  </a:cxn>
                  <a:cxn ang="0">
                    <a:pos x="2" y="109"/>
                  </a:cxn>
                  <a:cxn ang="0">
                    <a:pos x="88" y="42"/>
                  </a:cxn>
                  <a:cxn ang="0">
                    <a:pos x="0" y="0"/>
                  </a:cxn>
                </a:cxnLst>
                <a:rect l="0" t="0" r="r" b="b"/>
                <a:pathLst>
                  <a:path w="88" h="109">
                    <a:moveTo>
                      <a:pt x="0" y="0"/>
                    </a:moveTo>
                    <a:lnTo>
                      <a:pt x="2" y="109"/>
                    </a:lnTo>
                    <a:lnTo>
                      <a:pt x="88" y="42"/>
                    </a:lnTo>
                    <a:lnTo>
                      <a:pt x="0" y="0"/>
                    </a:lnTo>
                    <a:close/>
                  </a:path>
                </a:pathLst>
              </a:custGeom>
              <a:solidFill>
                <a:srgbClr val="000000"/>
              </a:solidFill>
              <a:ln w="9525">
                <a:noFill/>
                <a:round/>
                <a:headEnd/>
                <a:tailEnd/>
              </a:ln>
            </p:spPr>
            <p:txBody>
              <a:bodyPr/>
              <a:lstStyle/>
              <a:p>
                <a:endParaRPr lang="en-US"/>
              </a:p>
            </p:txBody>
          </p:sp>
        </p:grpSp>
        <p:sp>
          <p:nvSpPr>
            <p:cNvPr id="144" name="Rectangle 681"/>
            <p:cNvSpPr>
              <a:spLocks noChangeArrowheads="1"/>
            </p:cNvSpPr>
            <p:nvPr/>
          </p:nvSpPr>
          <p:spPr bwMode="auto">
            <a:xfrm>
              <a:off x="5145617" y="3538538"/>
              <a:ext cx="644407" cy="107722"/>
            </a:xfrm>
            <a:prstGeom prst="rect">
              <a:avLst/>
            </a:prstGeom>
            <a:noFill/>
            <a:ln w="9525">
              <a:noFill/>
              <a:miter lim="800000"/>
              <a:headEnd/>
              <a:tailEnd/>
            </a:ln>
          </p:spPr>
          <p:txBody>
            <a:bodyPr wrap="none" lIns="0" tIns="0" rIns="0" bIns="0">
              <a:spAutoFit/>
            </a:bodyPr>
            <a:lstStyle/>
            <a:p>
              <a:pPr>
                <a:spcBef>
                  <a:spcPct val="50000"/>
                </a:spcBef>
              </a:pPr>
              <a:r>
                <a:rPr lang="en-US" sz="700" b="1">
                  <a:solidFill>
                    <a:srgbClr val="919191"/>
                  </a:solidFill>
                  <a:latin typeface="Verdana" pitchFamily="34" charset="0"/>
                </a:rPr>
                <a:t>Performance</a:t>
              </a:r>
              <a:endParaRPr lang="en-US" sz="1800">
                <a:latin typeface="Arial" charset="0"/>
              </a:endParaRPr>
            </a:p>
          </p:txBody>
        </p:sp>
        <p:sp>
          <p:nvSpPr>
            <p:cNvPr id="145" name="Rectangle 682"/>
            <p:cNvSpPr>
              <a:spLocks noChangeArrowheads="1"/>
            </p:cNvSpPr>
            <p:nvPr/>
          </p:nvSpPr>
          <p:spPr bwMode="auto">
            <a:xfrm>
              <a:off x="5372630" y="3698876"/>
              <a:ext cx="387927" cy="107722"/>
            </a:xfrm>
            <a:prstGeom prst="rect">
              <a:avLst/>
            </a:prstGeom>
            <a:noFill/>
            <a:ln w="9525">
              <a:noFill/>
              <a:miter lim="800000"/>
              <a:headEnd/>
              <a:tailEnd/>
            </a:ln>
          </p:spPr>
          <p:txBody>
            <a:bodyPr wrap="none" lIns="0" tIns="0" rIns="0" bIns="0">
              <a:spAutoFit/>
            </a:bodyPr>
            <a:lstStyle/>
            <a:p>
              <a:pPr>
                <a:spcBef>
                  <a:spcPct val="50000"/>
                </a:spcBef>
              </a:pPr>
              <a:r>
                <a:rPr lang="en-US" sz="700" b="1">
                  <a:solidFill>
                    <a:srgbClr val="919191"/>
                  </a:solidFill>
                  <a:latin typeface="Verdana" pitchFamily="34" charset="0"/>
                </a:rPr>
                <a:t>Monitor</a:t>
              </a:r>
              <a:endParaRPr lang="en-US" sz="1800">
                <a:latin typeface="Arial" charset="0"/>
              </a:endParaRPr>
            </a:p>
          </p:txBody>
        </p:sp>
        <p:sp>
          <p:nvSpPr>
            <p:cNvPr id="146" name="Rectangle 683"/>
            <p:cNvSpPr>
              <a:spLocks noChangeArrowheads="1"/>
            </p:cNvSpPr>
            <p:nvPr/>
          </p:nvSpPr>
          <p:spPr bwMode="auto">
            <a:xfrm>
              <a:off x="5121539" y="3530600"/>
              <a:ext cx="1190096" cy="339725"/>
            </a:xfrm>
            <a:prstGeom prst="rect">
              <a:avLst/>
            </a:prstGeom>
            <a:solidFill>
              <a:srgbClr val="919191"/>
            </a:solidFill>
            <a:ln w="9525">
              <a:noFill/>
              <a:miter lim="800000"/>
              <a:headEnd/>
              <a:tailEnd/>
            </a:ln>
          </p:spPr>
          <p:txBody>
            <a:bodyPr/>
            <a:lstStyle/>
            <a:p>
              <a:endParaRPr lang="en-US"/>
            </a:p>
          </p:txBody>
        </p:sp>
        <p:sp>
          <p:nvSpPr>
            <p:cNvPr id="147" name="Rectangle 684"/>
            <p:cNvSpPr>
              <a:spLocks noChangeArrowheads="1"/>
            </p:cNvSpPr>
            <p:nvPr/>
          </p:nvSpPr>
          <p:spPr bwMode="auto">
            <a:xfrm>
              <a:off x="5094023" y="3508376"/>
              <a:ext cx="1191816" cy="339725"/>
            </a:xfrm>
            <a:prstGeom prst="rect">
              <a:avLst/>
            </a:prstGeom>
            <a:solidFill>
              <a:srgbClr val="666699"/>
            </a:solidFill>
            <a:ln w="9525">
              <a:noFill/>
              <a:miter lim="800000"/>
              <a:headEnd/>
              <a:tailEnd/>
            </a:ln>
          </p:spPr>
          <p:txBody>
            <a:bodyPr/>
            <a:lstStyle/>
            <a:p>
              <a:endParaRPr lang="en-US"/>
            </a:p>
          </p:txBody>
        </p:sp>
        <p:sp>
          <p:nvSpPr>
            <p:cNvPr id="148" name="Rectangle 685"/>
            <p:cNvSpPr>
              <a:spLocks noChangeArrowheads="1"/>
            </p:cNvSpPr>
            <p:nvPr/>
          </p:nvSpPr>
          <p:spPr bwMode="auto">
            <a:xfrm>
              <a:off x="5119821" y="3516313"/>
              <a:ext cx="644407" cy="107722"/>
            </a:xfrm>
            <a:prstGeom prst="rect">
              <a:avLst/>
            </a:prstGeom>
            <a:noFill/>
            <a:ln w="9525">
              <a:noFill/>
              <a:miter lim="800000"/>
              <a:headEnd/>
              <a:tailEnd/>
            </a:ln>
          </p:spPr>
          <p:txBody>
            <a:bodyPr wrap="none" lIns="0" tIns="0" rIns="0" bIns="0">
              <a:spAutoFit/>
            </a:bodyPr>
            <a:lstStyle/>
            <a:p>
              <a:pPr>
                <a:spcBef>
                  <a:spcPct val="50000"/>
                </a:spcBef>
              </a:pPr>
              <a:r>
                <a:rPr lang="en-US" sz="700" b="1">
                  <a:solidFill>
                    <a:srgbClr val="000000"/>
                  </a:solidFill>
                  <a:latin typeface="Verdana" pitchFamily="34" charset="0"/>
                </a:rPr>
                <a:t>Performance</a:t>
              </a:r>
              <a:endParaRPr lang="en-US" sz="1800">
                <a:latin typeface="Arial" charset="0"/>
              </a:endParaRPr>
            </a:p>
          </p:txBody>
        </p:sp>
        <p:sp>
          <p:nvSpPr>
            <p:cNvPr id="149" name="Rectangle 686"/>
            <p:cNvSpPr>
              <a:spLocks noChangeArrowheads="1"/>
            </p:cNvSpPr>
            <p:nvPr/>
          </p:nvSpPr>
          <p:spPr bwMode="auto">
            <a:xfrm>
              <a:off x="5346833" y="3675063"/>
              <a:ext cx="387927" cy="107722"/>
            </a:xfrm>
            <a:prstGeom prst="rect">
              <a:avLst/>
            </a:prstGeom>
            <a:noFill/>
            <a:ln w="9525">
              <a:noFill/>
              <a:miter lim="800000"/>
              <a:headEnd/>
              <a:tailEnd/>
            </a:ln>
          </p:spPr>
          <p:txBody>
            <a:bodyPr wrap="none" lIns="0" tIns="0" rIns="0" bIns="0">
              <a:spAutoFit/>
            </a:bodyPr>
            <a:lstStyle/>
            <a:p>
              <a:pPr>
                <a:spcBef>
                  <a:spcPct val="50000"/>
                </a:spcBef>
              </a:pPr>
              <a:r>
                <a:rPr lang="en-US" sz="700" b="1">
                  <a:solidFill>
                    <a:srgbClr val="000000"/>
                  </a:solidFill>
                  <a:latin typeface="Verdana" pitchFamily="34" charset="0"/>
                </a:rPr>
                <a:t>Monitor</a:t>
              </a:r>
              <a:endParaRPr lang="en-US" sz="1800">
                <a:latin typeface="Arial" charset="0"/>
              </a:endParaRPr>
            </a:p>
          </p:txBody>
        </p:sp>
        <p:grpSp>
          <p:nvGrpSpPr>
            <p:cNvPr id="150" name="Group 687"/>
            <p:cNvGrpSpPr>
              <a:grpSpLocks/>
            </p:cNvGrpSpPr>
            <p:nvPr/>
          </p:nvGrpSpPr>
          <p:grpSpPr bwMode="auto">
            <a:xfrm>
              <a:off x="3824817" y="3798888"/>
              <a:ext cx="634604" cy="404812"/>
              <a:chOff x="5084" y="5997"/>
              <a:chExt cx="596" cy="447"/>
            </a:xfrm>
          </p:grpSpPr>
          <p:sp>
            <p:nvSpPr>
              <p:cNvPr id="151" name="Freeform 688"/>
              <p:cNvSpPr>
                <a:spLocks/>
              </p:cNvSpPr>
              <p:nvPr/>
            </p:nvSpPr>
            <p:spPr bwMode="auto">
              <a:xfrm>
                <a:off x="5084" y="5997"/>
                <a:ext cx="596" cy="447"/>
              </a:xfrm>
              <a:custGeom>
                <a:avLst/>
                <a:gdLst/>
                <a:ahLst/>
                <a:cxnLst>
                  <a:cxn ang="0">
                    <a:pos x="0" y="424"/>
                  </a:cxn>
                  <a:cxn ang="0">
                    <a:pos x="34" y="432"/>
                  </a:cxn>
                  <a:cxn ang="0">
                    <a:pos x="66" y="439"/>
                  </a:cxn>
                  <a:cxn ang="0">
                    <a:pos x="94" y="442"/>
                  </a:cxn>
                  <a:cxn ang="0">
                    <a:pos x="121" y="447"/>
                  </a:cxn>
                  <a:cxn ang="0">
                    <a:pos x="136" y="447"/>
                  </a:cxn>
                  <a:cxn ang="0">
                    <a:pos x="150" y="447"/>
                  </a:cxn>
                  <a:cxn ang="0">
                    <a:pos x="161" y="446"/>
                  </a:cxn>
                  <a:cxn ang="0">
                    <a:pos x="170" y="446"/>
                  </a:cxn>
                  <a:cxn ang="0">
                    <a:pos x="184" y="444"/>
                  </a:cxn>
                  <a:cxn ang="0">
                    <a:pos x="195" y="441"/>
                  </a:cxn>
                  <a:cxn ang="0">
                    <a:pos x="205" y="439"/>
                  </a:cxn>
                  <a:cxn ang="0">
                    <a:pos x="214" y="438"/>
                  </a:cxn>
                  <a:cxn ang="0">
                    <a:pos x="223" y="435"/>
                  </a:cxn>
                  <a:cxn ang="0">
                    <a:pos x="232" y="433"/>
                  </a:cxn>
                  <a:cxn ang="0">
                    <a:pos x="251" y="427"/>
                  </a:cxn>
                  <a:cxn ang="0">
                    <a:pos x="260" y="424"/>
                  </a:cxn>
                  <a:cxn ang="0">
                    <a:pos x="270" y="422"/>
                  </a:cxn>
                  <a:cxn ang="0">
                    <a:pos x="287" y="416"/>
                  </a:cxn>
                  <a:cxn ang="0">
                    <a:pos x="305" y="408"/>
                  </a:cxn>
                  <a:cxn ang="0">
                    <a:pos x="326" y="402"/>
                  </a:cxn>
                  <a:cxn ang="0">
                    <a:pos x="344" y="396"/>
                  </a:cxn>
                  <a:cxn ang="0">
                    <a:pos x="357" y="394"/>
                  </a:cxn>
                  <a:cxn ang="0">
                    <a:pos x="369" y="391"/>
                  </a:cxn>
                  <a:cxn ang="0">
                    <a:pos x="392" y="385"/>
                  </a:cxn>
                  <a:cxn ang="0">
                    <a:pos x="419" y="380"/>
                  </a:cxn>
                  <a:cxn ang="0">
                    <a:pos x="447" y="377"/>
                  </a:cxn>
                  <a:cxn ang="0">
                    <a:pos x="464" y="377"/>
                  </a:cxn>
                  <a:cxn ang="0">
                    <a:pos x="479" y="376"/>
                  </a:cxn>
                  <a:cxn ang="0">
                    <a:pos x="496" y="374"/>
                  </a:cxn>
                  <a:cxn ang="0">
                    <a:pos x="514" y="373"/>
                  </a:cxn>
                  <a:cxn ang="0">
                    <a:pos x="514" y="338"/>
                  </a:cxn>
                  <a:cxn ang="0">
                    <a:pos x="529" y="337"/>
                  </a:cxn>
                  <a:cxn ang="0">
                    <a:pos x="552" y="337"/>
                  </a:cxn>
                  <a:cxn ang="0">
                    <a:pos x="552" y="300"/>
                  </a:cxn>
                  <a:cxn ang="0">
                    <a:pos x="571" y="298"/>
                  </a:cxn>
                  <a:cxn ang="0">
                    <a:pos x="596" y="298"/>
                  </a:cxn>
                  <a:cxn ang="0">
                    <a:pos x="596" y="0"/>
                  </a:cxn>
                  <a:cxn ang="0">
                    <a:pos x="82" y="0"/>
                  </a:cxn>
                  <a:cxn ang="0">
                    <a:pos x="82" y="37"/>
                  </a:cxn>
                  <a:cxn ang="0">
                    <a:pos x="42" y="37"/>
                  </a:cxn>
                  <a:cxn ang="0">
                    <a:pos x="42" y="76"/>
                  </a:cxn>
                  <a:cxn ang="0">
                    <a:pos x="0" y="76"/>
                  </a:cxn>
                  <a:cxn ang="0">
                    <a:pos x="0" y="424"/>
                  </a:cxn>
                </a:cxnLst>
                <a:rect l="0" t="0" r="r" b="b"/>
                <a:pathLst>
                  <a:path w="596" h="447">
                    <a:moveTo>
                      <a:pt x="0" y="424"/>
                    </a:moveTo>
                    <a:lnTo>
                      <a:pt x="34" y="432"/>
                    </a:lnTo>
                    <a:lnTo>
                      <a:pt x="66" y="439"/>
                    </a:lnTo>
                    <a:lnTo>
                      <a:pt x="94" y="442"/>
                    </a:lnTo>
                    <a:lnTo>
                      <a:pt x="121" y="447"/>
                    </a:lnTo>
                    <a:lnTo>
                      <a:pt x="136" y="447"/>
                    </a:lnTo>
                    <a:lnTo>
                      <a:pt x="150" y="447"/>
                    </a:lnTo>
                    <a:lnTo>
                      <a:pt x="161" y="446"/>
                    </a:lnTo>
                    <a:lnTo>
                      <a:pt x="170" y="446"/>
                    </a:lnTo>
                    <a:lnTo>
                      <a:pt x="184" y="444"/>
                    </a:lnTo>
                    <a:lnTo>
                      <a:pt x="195" y="441"/>
                    </a:lnTo>
                    <a:lnTo>
                      <a:pt x="205" y="439"/>
                    </a:lnTo>
                    <a:lnTo>
                      <a:pt x="214" y="438"/>
                    </a:lnTo>
                    <a:lnTo>
                      <a:pt x="223" y="435"/>
                    </a:lnTo>
                    <a:lnTo>
                      <a:pt x="232" y="433"/>
                    </a:lnTo>
                    <a:lnTo>
                      <a:pt x="251" y="427"/>
                    </a:lnTo>
                    <a:lnTo>
                      <a:pt x="260" y="424"/>
                    </a:lnTo>
                    <a:lnTo>
                      <a:pt x="270" y="422"/>
                    </a:lnTo>
                    <a:lnTo>
                      <a:pt x="287" y="416"/>
                    </a:lnTo>
                    <a:lnTo>
                      <a:pt x="305" y="408"/>
                    </a:lnTo>
                    <a:lnTo>
                      <a:pt x="326" y="402"/>
                    </a:lnTo>
                    <a:lnTo>
                      <a:pt x="344" y="396"/>
                    </a:lnTo>
                    <a:lnTo>
                      <a:pt x="357" y="394"/>
                    </a:lnTo>
                    <a:lnTo>
                      <a:pt x="369" y="391"/>
                    </a:lnTo>
                    <a:lnTo>
                      <a:pt x="392" y="385"/>
                    </a:lnTo>
                    <a:lnTo>
                      <a:pt x="419" y="380"/>
                    </a:lnTo>
                    <a:lnTo>
                      <a:pt x="447" y="377"/>
                    </a:lnTo>
                    <a:lnTo>
                      <a:pt x="464" y="377"/>
                    </a:lnTo>
                    <a:lnTo>
                      <a:pt x="479" y="376"/>
                    </a:lnTo>
                    <a:lnTo>
                      <a:pt x="496" y="374"/>
                    </a:lnTo>
                    <a:lnTo>
                      <a:pt x="514" y="373"/>
                    </a:lnTo>
                    <a:lnTo>
                      <a:pt x="514" y="338"/>
                    </a:lnTo>
                    <a:lnTo>
                      <a:pt x="529" y="337"/>
                    </a:lnTo>
                    <a:lnTo>
                      <a:pt x="552" y="337"/>
                    </a:lnTo>
                    <a:lnTo>
                      <a:pt x="552" y="300"/>
                    </a:lnTo>
                    <a:lnTo>
                      <a:pt x="571" y="298"/>
                    </a:lnTo>
                    <a:lnTo>
                      <a:pt x="596" y="298"/>
                    </a:lnTo>
                    <a:lnTo>
                      <a:pt x="596" y="0"/>
                    </a:lnTo>
                    <a:lnTo>
                      <a:pt x="82" y="0"/>
                    </a:lnTo>
                    <a:lnTo>
                      <a:pt x="82" y="37"/>
                    </a:lnTo>
                    <a:lnTo>
                      <a:pt x="42" y="37"/>
                    </a:lnTo>
                    <a:lnTo>
                      <a:pt x="42" y="76"/>
                    </a:lnTo>
                    <a:lnTo>
                      <a:pt x="0" y="76"/>
                    </a:lnTo>
                    <a:lnTo>
                      <a:pt x="0" y="424"/>
                    </a:lnTo>
                    <a:close/>
                  </a:path>
                </a:pathLst>
              </a:custGeom>
              <a:solidFill>
                <a:srgbClr val="99CCFF"/>
              </a:solidFill>
              <a:ln w="9525">
                <a:noFill/>
                <a:round/>
                <a:headEnd/>
                <a:tailEnd/>
              </a:ln>
            </p:spPr>
            <p:txBody>
              <a:bodyPr/>
              <a:lstStyle/>
              <a:p>
                <a:endParaRPr lang="en-US"/>
              </a:p>
            </p:txBody>
          </p:sp>
          <p:sp>
            <p:nvSpPr>
              <p:cNvPr id="152" name="Freeform 689"/>
              <p:cNvSpPr>
                <a:spLocks/>
              </p:cNvSpPr>
              <p:nvPr/>
            </p:nvSpPr>
            <p:spPr bwMode="auto">
              <a:xfrm>
                <a:off x="5084" y="5997"/>
                <a:ext cx="596" cy="447"/>
              </a:xfrm>
              <a:custGeom>
                <a:avLst/>
                <a:gdLst/>
                <a:ahLst/>
                <a:cxnLst>
                  <a:cxn ang="0">
                    <a:pos x="0" y="424"/>
                  </a:cxn>
                  <a:cxn ang="0">
                    <a:pos x="34" y="432"/>
                  </a:cxn>
                  <a:cxn ang="0">
                    <a:pos x="66" y="439"/>
                  </a:cxn>
                  <a:cxn ang="0">
                    <a:pos x="94" y="442"/>
                  </a:cxn>
                  <a:cxn ang="0">
                    <a:pos x="121" y="447"/>
                  </a:cxn>
                  <a:cxn ang="0">
                    <a:pos x="136" y="447"/>
                  </a:cxn>
                  <a:cxn ang="0">
                    <a:pos x="150" y="447"/>
                  </a:cxn>
                  <a:cxn ang="0">
                    <a:pos x="161" y="446"/>
                  </a:cxn>
                  <a:cxn ang="0">
                    <a:pos x="170" y="446"/>
                  </a:cxn>
                  <a:cxn ang="0">
                    <a:pos x="184" y="444"/>
                  </a:cxn>
                  <a:cxn ang="0">
                    <a:pos x="195" y="441"/>
                  </a:cxn>
                  <a:cxn ang="0">
                    <a:pos x="205" y="439"/>
                  </a:cxn>
                  <a:cxn ang="0">
                    <a:pos x="214" y="438"/>
                  </a:cxn>
                  <a:cxn ang="0">
                    <a:pos x="223" y="435"/>
                  </a:cxn>
                  <a:cxn ang="0">
                    <a:pos x="232" y="433"/>
                  </a:cxn>
                  <a:cxn ang="0">
                    <a:pos x="251" y="427"/>
                  </a:cxn>
                  <a:cxn ang="0">
                    <a:pos x="260" y="424"/>
                  </a:cxn>
                  <a:cxn ang="0">
                    <a:pos x="270" y="422"/>
                  </a:cxn>
                  <a:cxn ang="0">
                    <a:pos x="287" y="416"/>
                  </a:cxn>
                  <a:cxn ang="0">
                    <a:pos x="305" y="408"/>
                  </a:cxn>
                  <a:cxn ang="0">
                    <a:pos x="326" y="402"/>
                  </a:cxn>
                  <a:cxn ang="0">
                    <a:pos x="344" y="396"/>
                  </a:cxn>
                  <a:cxn ang="0">
                    <a:pos x="357" y="394"/>
                  </a:cxn>
                  <a:cxn ang="0">
                    <a:pos x="369" y="391"/>
                  </a:cxn>
                  <a:cxn ang="0">
                    <a:pos x="392" y="385"/>
                  </a:cxn>
                  <a:cxn ang="0">
                    <a:pos x="419" y="380"/>
                  </a:cxn>
                  <a:cxn ang="0">
                    <a:pos x="447" y="377"/>
                  </a:cxn>
                  <a:cxn ang="0">
                    <a:pos x="464" y="377"/>
                  </a:cxn>
                  <a:cxn ang="0">
                    <a:pos x="479" y="376"/>
                  </a:cxn>
                  <a:cxn ang="0">
                    <a:pos x="496" y="374"/>
                  </a:cxn>
                  <a:cxn ang="0">
                    <a:pos x="514" y="373"/>
                  </a:cxn>
                  <a:cxn ang="0">
                    <a:pos x="514" y="338"/>
                  </a:cxn>
                  <a:cxn ang="0">
                    <a:pos x="529" y="337"/>
                  </a:cxn>
                  <a:cxn ang="0">
                    <a:pos x="552" y="337"/>
                  </a:cxn>
                  <a:cxn ang="0">
                    <a:pos x="552" y="300"/>
                  </a:cxn>
                  <a:cxn ang="0">
                    <a:pos x="571" y="298"/>
                  </a:cxn>
                  <a:cxn ang="0">
                    <a:pos x="596" y="298"/>
                  </a:cxn>
                  <a:cxn ang="0">
                    <a:pos x="596" y="0"/>
                  </a:cxn>
                  <a:cxn ang="0">
                    <a:pos x="82" y="0"/>
                  </a:cxn>
                  <a:cxn ang="0">
                    <a:pos x="82" y="37"/>
                  </a:cxn>
                  <a:cxn ang="0">
                    <a:pos x="42" y="37"/>
                  </a:cxn>
                  <a:cxn ang="0">
                    <a:pos x="42" y="76"/>
                  </a:cxn>
                  <a:cxn ang="0">
                    <a:pos x="0" y="76"/>
                  </a:cxn>
                  <a:cxn ang="0">
                    <a:pos x="0" y="424"/>
                  </a:cxn>
                </a:cxnLst>
                <a:rect l="0" t="0" r="r" b="b"/>
                <a:pathLst>
                  <a:path w="596" h="447">
                    <a:moveTo>
                      <a:pt x="0" y="424"/>
                    </a:moveTo>
                    <a:lnTo>
                      <a:pt x="34" y="432"/>
                    </a:lnTo>
                    <a:lnTo>
                      <a:pt x="66" y="439"/>
                    </a:lnTo>
                    <a:lnTo>
                      <a:pt x="94" y="442"/>
                    </a:lnTo>
                    <a:lnTo>
                      <a:pt x="121" y="447"/>
                    </a:lnTo>
                    <a:lnTo>
                      <a:pt x="136" y="447"/>
                    </a:lnTo>
                    <a:lnTo>
                      <a:pt x="150" y="447"/>
                    </a:lnTo>
                    <a:lnTo>
                      <a:pt x="161" y="446"/>
                    </a:lnTo>
                    <a:lnTo>
                      <a:pt x="170" y="446"/>
                    </a:lnTo>
                    <a:lnTo>
                      <a:pt x="184" y="444"/>
                    </a:lnTo>
                    <a:lnTo>
                      <a:pt x="195" y="441"/>
                    </a:lnTo>
                    <a:lnTo>
                      <a:pt x="205" y="439"/>
                    </a:lnTo>
                    <a:lnTo>
                      <a:pt x="214" y="438"/>
                    </a:lnTo>
                    <a:lnTo>
                      <a:pt x="223" y="435"/>
                    </a:lnTo>
                    <a:lnTo>
                      <a:pt x="232" y="433"/>
                    </a:lnTo>
                    <a:lnTo>
                      <a:pt x="251" y="427"/>
                    </a:lnTo>
                    <a:lnTo>
                      <a:pt x="260" y="424"/>
                    </a:lnTo>
                    <a:lnTo>
                      <a:pt x="270" y="422"/>
                    </a:lnTo>
                    <a:lnTo>
                      <a:pt x="287" y="416"/>
                    </a:lnTo>
                    <a:lnTo>
                      <a:pt x="305" y="408"/>
                    </a:lnTo>
                    <a:lnTo>
                      <a:pt x="326" y="402"/>
                    </a:lnTo>
                    <a:lnTo>
                      <a:pt x="344" y="396"/>
                    </a:lnTo>
                    <a:lnTo>
                      <a:pt x="357" y="394"/>
                    </a:lnTo>
                    <a:lnTo>
                      <a:pt x="369" y="391"/>
                    </a:lnTo>
                    <a:lnTo>
                      <a:pt x="392" y="385"/>
                    </a:lnTo>
                    <a:lnTo>
                      <a:pt x="419" y="380"/>
                    </a:lnTo>
                    <a:lnTo>
                      <a:pt x="447" y="377"/>
                    </a:lnTo>
                    <a:lnTo>
                      <a:pt x="464" y="377"/>
                    </a:lnTo>
                    <a:lnTo>
                      <a:pt x="479" y="376"/>
                    </a:lnTo>
                    <a:lnTo>
                      <a:pt x="496" y="374"/>
                    </a:lnTo>
                    <a:lnTo>
                      <a:pt x="514" y="373"/>
                    </a:lnTo>
                    <a:lnTo>
                      <a:pt x="514" y="338"/>
                    </a:lnTo>
                    <a:lnTo>
                      <a:pt x="529" y="337"/>
                    </a:lnTo>
                    <a:lnTo>
                      <a:pt x="552" y="337"/>
                    </a:lnTo>
                    <a:lnTo>
                      <a:pt x="552" y="300"/>
                    </a:lnTo>
                    <a:lnTo>
                      <a:pt x="571" y="298"/>
                    </a:lnTo>
                    <a:lnTo>
                      <a:pt x="596" y="298"/>
                    </a:lnTo>
                    <a:lnTo>
                      <a:pt x="596" y="0"/>
                    </a:lnTo>
                    <a:lnTo>
                      <a:pt x="82" y="0"/>
                    </a:lnTo>
                    <a:lnTo>
                      <a:pt x="82" y="37"/>
                    </a:lnTo>
                    <a:lnTo>
                      <a:pt x="42" y="37"/>
                    </a:lnTo>
                    <a:lnTo>
                      <a:pt x="42" y="76"/>
                    </a:lnTo>
                    <a:lnTo>
                      <a:pt x="0" y="76"/>
                    </a:lnTo>
                    <a:lnTo>
                      <a:pt x="0" y="424"/>
                    </a:lnTo>
                    <a:close/>
                  </a:path>
                </a:pathLst>
              </a:custGeom>
              <a:noFill/>
              <a:ln w="5715">
                <a:solidFill>
                  <a:srgbClr val="000000"/>
                </a:solidFill>
                <a:prstDash val="solid"/>
                <a:round/>
                <a:headEnd/>
                <a:tailEnd/>
              </a:ln>
            </p:spPr>
            <p:txBody>
              <a:bodyPr/>
              <a:lstStyle/>
              <a:p>
                <a:endParaRPr lang="en-US"/>
              </a:p>
            </p:txBody>
          </p:sp>
          <p:sp>
            <p:nvSpPr>
              <p:cNvPr id="153" name="Freeform 690"/>
              <p:cNvSpPr>
                <a:spLocks/>
              </p:cNvSpPr>
              <p:nvPr/>
            </p:nvSpPr>
            <p:spPr bwMode="auto">
              <a:xfrm>
                <a:off x="5126" y="6073"/>
                <a:ext cx="472" cy="262"/>
              </a:xfrm>
              <a:custGeom>
                <a:avLst/>
                <a:gdLst/>
                <a:ahLst/>
                <a:cxnLst>
                  <a:cxn ang="0">
                    <a:pos x="0" y="0"/>
                  </a:cxn>
                  <a:cxn ang="0">
                    <a:pos x="472" y="0"/>
                  </a:cxn>
                  <a:cxn ang="0">
                    <a:pos x="472" y="262"/>
                  </a:cxn>
                </a:cxnLst>
                <a:rect l="0" t="0" r="r" b="b"/>
                <a:pathLst>
                  <a:path w="472" h="262">
                    <a:moveTo>
                      <a:pt x="0" y="0"/>
                    </a:moveTo>
                    <a:lnTo>
                      <a:pt x="472" y="0"/>
                    </a:lnTo>
                    <a:lnTo>
                      <a:pt x="472" y="262"/>
                    </a:lnTo>
                  </a:path>
                </a:pathLst>
              </a:custGeom>
              <a:noFill/>
              <a:ln w="5715">
                <a:solidFill>
                  <a:srgbClr val="000000"/>
                </a:solidFill>
                <a:prstDash val="solid"/>
                <a:round/>
                <a:headEnd/>
                <a:tailEnd/>
              </a:ln>
            </p:spPr>
            <p:txBody>
              <a:bodyPr/>
              <a:lstStyle/>
              <a:p>
                <a:endParaRPr lang="en-US"/>
              </a:p>
            </p:txBody>
          </p:sp>
          <p:sp>
            <p:nvSpPr>
              <p:cNvPr id="154" name="Freeform 691"/>
              <p:cNvSpPr>
                <a:spLocks/>
              </p:cNvSpPr>
              <p:nvPr/>
            </p:nvSpPr>
            <p:spPr bwMode="auto">
              <a:xfrm>
                <a:off x="5166" y="6034"/>
                <a:ext cx="470" cy="263"/>
              </a:xfrm>
              <a:custGeom>
                <a:avLst/>
                <a:gdLst/>
                <a:ahLst/>
                <a:cxnLst>
                  <a:cxn ang="0">
                    <a:pos x="0" y="0"/>
                  </a:cxn>
                  <a:cxn ang="0">
                    <a:pos x="470" y="0"/>
                  </a:cxn>
                  <a:cxn ang="0">
                    <a:pos x="470" y="263"/>
                  </a:cxn>
                </a:cxnLst>
                <a:rect l="0" t="0" r="r" b="b"/>
                <a:pathLst>
                  <a:path w="470" h="263">
                    <a:moveTo>
                      <a:pt x="0" y="0"/>
                    </a:moveTo>
                    <a:lnTo>
                      <a:pt x="470" y="0"/>
                    </a:lnTo>
                    <a:lnTo>
                      <a:pt x="470" y="263"/>
                    </a:lnTo>
                  </a:path>
                </a:pathLst>
              </a:custGeom>
              <a:noFill/>
              <a:ln w="5715">
                <a:solidFill>
                  <a:srgbClr val="000000"/>
                </a:solidFill>
                <a:prstDash val="solid"/>
                <a:round/>
                <a:headEnd/>
                <a:tailEnd/>
              </a:ln>
            </p:spPr>
            <p:txBody>
              <a:bodyPr/>
              <a:lstStyle/>
              <a:p>
                <a:endParaRPr lang="en-US"/>
              </a:p>
            </p:txBody>
          </p:sp>
        </p:grpSp>
        <p:sp>
          <p:nvSpPr>
            <p:cNvPr id="155" name="Rectangle 692"/>
            <p:cNvSpPr>
              <a:spLocks noChangeArrowheads="1"/>
            </p:cNvSpPr>
            <p:nvPr/>
          </p:nvSpPr>
          <p:spPr bwMode="auto">
            <a:xfrm>
              <a:off x="3969279" y="3919538"/>
              <a:ext cx="181140" cy="107722"/>
            </a:xfrm>
            <a:prstGeom prst="rect">
              <a:avLst/>
            </a:prstGeom>
            <a:noFill/>
            <a:ln w="9525">
              <a:noFill/>
              <a:miter lim="800000"/>
              <a:headEnd/>
              <a:tailEnd/>
            </a:ln>
          </p:spPr>
          <p:txBody>
            <a:bodyPr wrap="none" lIns="0" tIns="0" rIns="0" bIns="0">
              <a:spAutoFit/>
            </a:bodyPr>
            <a:lstStyle/>
            <a:p>
              <a:pPr>
                <a:spcBef>
                  <a:spcPct val="50000"/>
                </a:spcBef>
              </a:pPr>
              <a:r>
                <a:rPr lang="en-US" sz="700">
                  <a:solidFill>
                    <a:srgbClr val="000000"/>
                  </a:solidFill>
                  <a:latin typeface="Verdana" pitchFamily="34" charset="0"/>
                </a:rPr>
                <a:t>Log</a:t>
              </a:r>
              <a:endParaRPr lang="en-US" sz="1800">
                <a:latin typeface="Arial" charset="0"/>
              </a:endParaRPr>
            </a:p>
          </p:txBody>
        </p:sp>
        <p:grpSp>
          <p:nvGrpSpPr>
            <p:cNvPr id="156" name="Group 693"/>
            <p:cNvGrpSpPr>
              <a:grpSpLocks/>
            </p:cNvGrpSpPr>
            <p:nvPr/>
          </p:nvGrpSpPr>
          <p:grpSpPr bwMode="auto">
            <a:xfrm>
              <a:off x="4141259" y="3678238"/>
              <a:ext cx="952765" cy="120650"/>
              <a:chOff x="5382" y="5862"/>
              <a:chExt cx="894" cy="135"/>
            </a:xfrm>
          </p:grpSpPr>
          <p:sp>
            <p:nvSpPr>
              <p:cNvPr id="157" name="Freeform 694"/>
              <p:cNvSpPr>
                <a:spLocks/>
              </p:cNvSpPr>
              <p:nvPr/>
            </p:nvSpPr>
            <p:spPr bwMode="auto">
              <a:xfrm>
                <a:off x="5462" y="5862"/>
                <a:ext cx="814" cy="82"/>
              </a:xfrm>
              <a:custGeom>
                <a:avLst/>
                <a:gdLst/>
                <a:ahLst/>
                <a:cxnLst>
                  <a:cxn ang="0">
                    <a:pos x="814" y="0"/>
                  </a:cxn>
                  <a:cxn ang="0">
                    <a:pos x="690" y="2"/>
                  </a:cxn>
                  <a:cxn ang="0">
                    <a:pos x="567" y="6"/>
                  </a:cxn>
                  <a:cxn ang="0">
                    <a:pos x="508" y="9"/>
                  </a:cxn>
                  <a:cxn ang="0">
                    <a:pos x="451" y="14"/>
                  </a:cxn>
                  <a:cxn ang="0">
                    <a:pos x="393" y="19"/>
                  </a:cxn>
                  <a:cxn ang="0">
                    <a:pos x="339" y="23"/>
                  </a:cxn>
                  <a:cxn ang="0">
                    <a:pos x="286" y="29"/>
                  </a:cxn>
                  <a:cxn ang="0">
                    <a:pos x="236" y="36"/>
                  </a:cxn>
                  <a:cxn ang="0">
                    <a:pos x="188" y="42"/>
                  </a:cxn>
                  <a:cxn ang="0">
                    <a:pos x="143" y="50"/>
                  </a:cxn>
                  <a:cxn ang="0">
                    <a:pos x="103" y="57"/>
                  </a:cxn>
                  <a:cxn ang="0">
                    <a:pos x="64" y="65"/>
                  </a:cxn>
                  <a:cxn ang="0">
                    <a:pos x="30" y="73"/>
                  </a:cxn>
                  <a:cxn ang="0">
                    <a:pos x="0" y="82"/>
                  </a:cxn>
                </a:cxnLst>
                <a:rect l="0" t="0" r="r" b="b"/>
                <a:pathLst>
                  <a:path w="814" h="82">
                    <a:moveTo>
                      <a:pt x="814" y="0"/>
                    </a:moveTo>
                    <a:lnTo>
                      <a:pt x="690" y="2"/>
                    </a:lnTo>
                    <a:lnTo>
                      <a:pt x="567" y="6"/>
                    </a:lnTo>
                    <a:lnTo>
                      <a:pt x="508" y="9"/>
                    </a:lnTo>
                    <a:lnTo>
                      <a:pt x="451" y="14"/>
                    </a:lnTo>
                    <a:lnTo>
                      <a:pt x="393" y="19"/>
                    </a:lnTo>
                    <a:lnTo>
                      <a:pt x="339" y="23"/>
                    </a:lnTo>
                    <a:lnTo>
                      <a:pt x="286" y="29"/>
                    </a:lnTo>
                    <a:lnTo>
                      <a:pt x="236" y="36"/>
                    </a:lnTo>
                    <a:lnTo>
                      <a:pt x="188" y="42"/>
                    </a:lnTo>
                    <a:lnTo>
                      <a:pt x="143" y="50"/>
                    </a:lnTo>
                    <a:lnTo>
                      <a:pt x="103" y="57"/>
                    </a:lnTo>
                    <a:lnTo>
                      <a:pt x="64" y="65"/>
                    </a:lnTo>
                    <a:lnTo>
                      <a:pt x="30" y="73"/>
                    </a:lnTo>
                    <a:lnTo>
                      <a:pt x="0" y="82"/>
                    </a:lnTo>
                  </a:path>
                </a:pathLst>
              </a:custGeom>
              <a:noFill/>
              <a:ln w="5715">
                <a:solidFill>
                  <a:srgbClr val="000000"/>
                </a:solidFill>
                <a:prstDash val="solid"/>
                <a:round/>
                <a:headEnd/>
                <a:tailEnd/>
              </a:ln>
            </p:spPr>
            <p:txBody>
              <a:bodyPr/>
              <a:lstStyle/>
              <a:p>
                <a:endParaRPr lang="en-US"/>
              </a:p>
            </p:txBody>
          </p:sp>
          <p:sp>
            <p:nvSpPr>
              <p:cNvPr id="158" name="Freeform 695"/>
              <p:cNvSpPr>
                <a:spLocks/>
              </p:cNvSpPr>
              <p:nvPr/>
            </p:nvSpPr>
            <p:spPr bwMode="auto">
              <a:xfrm>
                <a:off x="5382" y="5904"/>
                <a:ext cx="110" cy="93"/>
              </a:xfrm>
              <a:custGeom>
                <a:avLst/>
                <a:gdLst/>
                <a:ahLst/>
                <a:cxnLst>
                  <a:cxn ang="0">
                    <a:pos x="57" y="0"/>
                  </a:cxn>
                  <a:cxn ang="0">
                    <a:pos x="0" y="93"/>
                  </a:cxn>
                  <a:cxn ang="0">
                    <a:pos x="110" y="82"/>
                  </a:cxn>
                  <a:cxn ang="0">
                    <a:pos x="57" y="0"/>
                  </a:cxn>
                </a:cxnLst>
                <a:rect l="0" t="0" r="r" b="b"/>
                <a:pathLst>
                  <a:path w="110" h="93">
                    <a:moveTo>
                      <a:pt x="57" y="0"/>
                    </a:moveTo>
                    <a:lnTo>
                      <a:pt x="0" y="93"/>
                    </a:lnTo>
                    <a:lnTo>
                      <a:pt x="110" y="82"/>
                    </a:lnTo>
                    <a:lnTo>
                      <a:pt x="57" y="0"/>
                    </a:lnTo>
                    <a:close/>
                  </a:path>
                </a:pathLst>
              </a:custGeom>
              <a:solidFill>
                <a:srgbClr val="000000"/>
              </a:solidFill>
              <a:ln w="9525">
                <a:noFill/>
                <a:round/>
                <a:headEnd/>
                <a:tailEnd/>
              </a:ln>
            </p:spPr>
            <p:txBody>
              <a:bodyPr/>
              <a:lstStyle/>
              <a:p>
                <a:endParaRPr lang="en-US"/>
              </a:p>
            </p:txBody>
          </p:sp>
        </p:grpSp>
        <p:sp>
          <p:nvSpPr>
            <p:cNvPr id="159" name="Rectangle 696"/>
            <p:cNvSpPr>
              <a:spLocks noChangeArrowheads="1"/>
            </p:cNvSpPr>
            <p:nvPr/>
          </p:nvSpPr>
          <p:spPr bwMode="auto">
            <a:xfrm>
              <a:off x="1800622" y="2105026"/>
              <a:ext cx="1890051" cy="504825"/>
            </a:xfrm>
            <a:prstGeom prst="rect">
              <a:avLst/>
            </a:prstGeom>
            <a:solidFill>
              <a:srgbClr val="919191"/>
            </a:solidFill>
            <a:ln w="9525">
              <a:noFill/>
              <a:miter lim="800000"/>
              <a:headEnd/>
              <a:tailEnd/>
            </a:ln>
          </p:spPr>
          <p:txBody>
            <a:bodyPr/>
            <a:lstStyle/>
            <a:p>
              <a:endParaRPr lang="en-US"/>
            </a:p>
          </p:txBody>
        </p:sp>
        <p:sp>
          <p:nvSpPr>
            <p:cNvPr id="160" name="Rectangle 697"/>
            <p:cNvSpPr>
              <a:spLocks noChangeArrowheads="1"/>
            </p:cNvSpPr>
            <p:nvPr/>
          </p:nvSpPr>
          <p:spPr bwMode="auto">
            <a:xfrm>
              <a:off x="1774825" y="2082801"/>
              <a:ext cx="1890052" cy="504825"/>
            </a:xfrm>
            <a:prstGeom prst="rect">
              <a:avLst/>
            </a:prstGeom>
            <a:solidFill>
              <a:srgbClr val="CCFFCC"/>
            </a:solidFill>
            <a:ln w="9525">
              <a:noFill/>
              <a:miter lim="800000"/>
              <a:headEnd/>
              <a:tailEnd/>
            </a:ln>
          </p:spPr>
          <p:txBody>
            <a:bodyPr/>
            <a:lstStyle/>
            <a:p>
              <a:endParaRPr lang="en-US"/>
            </a:p>
          </p:txBody>
        </p:sp>
        <p:sp>
          <p:nvSpPr>
            <p:cNvPr id="161" name="Rectangle 698"/>
            <p:cNvSpPr>
              <a:spLocks noChangeArrowheads="1"/>
            </p:cNvSpPr>
            <p:nvPr/>
          </p:nvSpPr>
          <p:spPr bwMode="auto">
            <a:xfrm>
              <a:off x="1809221" y="2286000"/>
              <a:ext cx="335360" cy="268288"/>
            </a:xfrm>
            <a:prstGeom prst="rect">
              <a:avLst/>
            </a:prstGeom>
            <a:solidFill>
              <a:srgbClr val="FFFFFF"/>
            </a:solidFill>
            <a:ln w="5715">
              <a:solidFill>
                <a:srgbClr val="000000"/>
              </a:solidFill>
              <a:miter lim="800000"/>
              <a:headEnd/>
              <a:tailEnd/>
            </a:ln>
          </p:spPr>
          <p:txBody>
            <a:bodyPr/>
            <a:lstStyle/>
            <a:p>
              <a:endParaRPr lang="en-US"/>
            </a:p>
          </p:txBody>
        </p:sp>
        <p:sp>
          <p:nvSpPr>
            <p:cNvPr id="162" name="Rectangle 699"/>
            <p:cNvSpPr>
              <a:spLocks noChangeArrowheads="1"/>
            </p:cNvSpPr>
            <p:nvPr/>
          </p:nvSpPr>
          <p:spPr bwMode="auto">
            <a:xfrm>
              <a:off x="1998398" y="2060575"/>
              <a:ext cx="1573610" cy="242888"/>
            </a:xfrm>
            <a:prstGeom prst="rect">
              <a:avLst/>
            </a:prstGeom>
            <a:noFill/>
            <a:ln w="9525">
              <a:noFill/>
              <a:miter lim="800000"/>
              <a:headEnd/>
              <a:tailEnd/>
            </a:ln>
          </p:spPr>
          <p:txBody>
            <a:bodyPr/>
            <a:lstStyle/>
            <a:p>
              <a:endParaRPr lang="en-US"/>
            </a:p>
          </p:txBody>
        </p:sp>
        <p:sp>
          <p:nvSpPr>
            <p:cNvPr id="163" name="Rectangle 700"/>
            <p:cNvSpPr>
              <a:spLocks noChangeArrowheads="1"/>
            </p:cNvSpPr>
            <p:nvPr/>
          </p:nvSpPr>
          <p:spPr bwMode="auto">
            <a:xfrm>
              <a:off x="2092988" y="2098676"/>
              <a:ext cx="777457" cy="107722"/>
            </a:xfrm>
            <a:prstGeom prst="rect">
              <a:avLst/>
            </a:prstGeom>
            <a:noFill/>
            <a:ln w="9525">
              <a:noFill/>
              <a:miter lim="800000"/>
              <a:headEnd/>
              <a:tailEnd/>
            </a:ln>
          </p:spPr>
          <p:txBody>
            <a:bodyPr wrap="none" lIns="0" tIns="0" rIns="0" bIns="0">
              <a:spAutoFit/>
            </a:bodyPr>
            <a:lstStyle/>
            <a:p>
              <a:pPr>
                <a:spcBef>
                  <a:spcPct val="50000"/>
                </a:spcBef>
              </a:pPr>
              <a:r>
                <a:rPr lang="en-US" sz="700" b="1">
                  <a:solidFill>
                    <a:srgbClr val="000000"/>
                  </a:solidFill>
                  <a:latin typeface="Verdana" pitchFamily="34" charset="0"/>
                </a:rPr>
                <a:t>Load Generator</a:t>
              </a:r>
              <a:endParaRPr lang="en-US" sz="1800">
                <a:latin typeface="Arial" charset="0"/>
              </a:endParaRPr>
            </a:p>
          </p:txBody>
        </p:sp>
        <p:grpSp>
          <p:nvGrpSpPr>
            <p:cNvPr id="164" name="Group 701"/>
            <p:cNvGrpSpPr>
              <a:grpSpLocks/>
            </p:cNvGrpSpPr>
            <p:nvPr/>
          </p:nvGrpSpPr>
          <p:grpSpPr bwMode="auto">
            <a:xfrm>
              <a:off x="1891771" y="2317750"/>
              <a:ext cx="158221" cy="198438"/>
              <a:chOff x="3270" y="4358"/>
              <a:chExt cx="149" cy="219"/>
            </a:xfrm>
          </p:grpSpPr>
          <p:sp>
            <p:nvSpPr>
              <p:cNvPr id="165" name="Freeform 702"/>
              <p:cNvSpPr>
                <a:spLocks/>
              </p:cNvSpPr>
              <p:nvPr/>
            </p:nvSpPr>
            <p:spPr bwMode="auto">
              <a:xfrm>
                <a:off x="3270" y="4358"/>
                <a:ext cx="149" cy="219"/>
              </a:xfrm>
              <a:custGeom>
                <a:avLst/>
                <a:gdLst/>
                <a:ahLst/>
                <a:cxnLst>
                  <a:cxn ang="0">
                    <a:pos x="0" y="0"/>
                  </a:cxn>
                  <a:cxn ang="0">
                    <a:pos x="30" y="1"/>
                  </a:cxn>
                  <a:cxn ang="0">
                    <a:pos x="58" y="6"/>
                  </a:cxn>
                  <a:cxn ang="0">
                    <a:pos x="84" y="14"/>
                  </a:cxn>
                  <a:cxn ang="0">
                    <a:pos x="106" y="23"/>
                  </a:cxn>
                  <a:cxn ang="0">
                    <a:pos x="124" y="34"/>
                  </a:cxn>
                  <a:cxn ang="0">
                    <a:pos x="137" y="48"/>
                  </a:cxn>
                  <a:cxn ang="0">
                    <a:pos x="146" y="62"/>
                  </a:cxn>
                  <a:cxn ang="0">
                    <a:pos x="149" y="70"/>
                  </a:cxn>
                  <a:cxn ang="0">
                    <a:pos x="149" y="77"/>
                  </a:cxn>
                  <a:cxn ang="0">
                    <a:pos x="149" y="122"/>
                  </a:cxn>
                  <a:cxn ang="0">
                    <a:pos x="148" y="135"/>
                  </a:cxn>
                  <a:cxn ang="0">
                    <a:pos x="142" y="147"/>
                  </a:cxn>
                  <a:cxn ang="0">
                    <a:pos x="134" y="158"/>
                  </a:cxn>
                  <a:cxn ang="0">
                    <a:pos x="121" y="169"/>
                  </a:cxn>
                  <a:cxn ang="0">
                    <a:pos x="107" y="178"/>
                  </a:cxn>
                  <a:cxn ang="0">
                    <a:pos x="90" y="186"/>
                  </a:cxn>
                  <a:cxn ang="0">
                    <a:pos x="72" y="192"/>
                  </a:cxn>
                  <a:cxn ang="0">
                    <a:pos x="50" y="197"/>
                  </a:cxn>
                  <a:cxn ang="0">
                    <a:pos x="50" y="219"/>
                  </a:cxn>
                  <a:cxn ang="0">
                    <a:pos x="0" y="178"/>
                  </a:cxn>
                  <a:cxn ang="0">
                    <a:pos x="50" y="130"/>
                  </a:cxn>
                  <a:cxn ang="0">
                    <a:pos x="50" y="152"/>
                  </a:cxn>
                  <a:cxn ang="0">
                    <a:pos x="81" y="144"/>
                  </a:cxn>
                  <a:cxn ang="0">
                    <a:pos x="109" y="132"/>
                  </a:cxn>
                  <a:cxn ang="0">
                    <a:pos x="120" y="125"/>
                  </a:cxn>
                  <a:cxn ang="0">
                    <a:pos x="129" y="118"/>
                  </a:cxn>
                  <a:cxn ang="0">
                    <a:pos x="137" y="110"/>
                  </a:cxn>
                  <a:cxn ang="0">
                    <a:pos x="143" y="101"/>
                  </a:cxn>
                  <a:cxn ang="0">
                    <a:pos x="143" y="101"/>
                  </a:cxn>
                  <a:cxn ang="0">
                    <a:pos x="134" y="88"/>
                  </a:cxn>
                  <a:cxn ang="0">
                    <a:pos x="123" y="77"/>
                  </a:cxn>
                  <a:cxn ang="0">
                    <a:pos x="107" y="68"/>
                  </a:cxn>
                  <a:cxn ang="0">
                    <a:pos x="89" y="60"/>
                  </a:cxn>
                  <a:cxn ang="0">
                    <a:pos x="69" y="54"/>
                  </a:cxn>
                  <a:cxn ang="0">
                    <a:pos x="47" y="49"/>
                  </a:cxn>
                  <a:cxn ang="0">
                    <a:pos x="25" y="46"/>
                  </a:cxn>
                  <a:cxn ang="0">
                    <a:pos x="0" y="45"/>
                  </a:cxn>
                  <a:cxn ang="0">
                    <a:pos x="0" y="0"/>
                  </a:cxn>
                </a:cxnLst>
                <a:rect l="0" t="0" r="r" b="b"/>
                <a:pathLst>
                  <a:path w="149" h="219">
                    <a:moveTo>
                      <a:pt x="0" y="0"/>
                    </a:moveTo>
                    <a:lnTo>
                      <a:pt x="30" y="1"/>
                    </a:lnTo>
                    <a:lnTo>
                      <a:pt x="58" y="6"/>
                    </a:lnTo>
                    <a:lnTo>
                      <a:pt x="84" y="14"/>
                    </a:lnTo>
                    <a:lnTo>
                      <a:pt x="106" y="23"/>
                    </a:lnTo>
                    <a:lnTo>
                      <a:pt x="124" y="34"/>
                    </a:lnTo>
                    <a:lnTo>
                      <a:pt x="137" y="48"/>
                    </a:lnTo>
                    <a:lnTo>
                      <a:pt x="146" y="62"/>
                    </a:lnTo>
                    <a:lnTo>
                      <a:pt x="149" y="70"/>
                    </a:lnTo>
                    <a:lnTo>
                      <a:pt x="149" y="77"/>
                    </a:lnTo>
                    <a:lnTo>
                      <a:pt x="149" y="122"/>
                    </a:lnTo>
                    <a:lnTo>
                      <a:pt x="148" y="135"/>
                    </a:lnTo>
                    <a:lnTo>
                      <a:pt x="142" y="147"/>
                    </a:lnTo>
                    <a:lnTo>
                      <a:pt x="134" y="158"/>
                    </a:lnTo>
                    <a:lnTo>
                      <a:pt x="121" y="169"/>
                    </a:lnTo>
                    <a:lnTo>
                      <a:pt x="107" y="178"/>
                    </a:lnTo>
                    <a:lnTo>
                      <a:pt x="90" y="186"/>
                    </a:lnTo>
                    <a:lnTo>
                      <a:pt x="72" y="192"/>
                    </a:lnTo>
                    <a:lnTo>
                      <a:pt x="50" y="197"/>
                    </a:lnTo>
                    <a:lnTo>
                      <a:pt x="50" y="219"/>
                    </a:lnTo>
                    <a:lnTo>
                      <a:pt x="0" y="178"/>
                    </a:lnTo>
                    <a:lnTo>
                      <a:pt x="50" y="130"/>
                    </a:lnTo>
                    <a:lnTo>
                      <a:pt x="50" y="152"/>
                    </a:lnTo>
                    <a:lnTo>
                      <a:pt x="81" y="144"/>
                    </a:lnTo>
                    <a:lnTo>
                      <a:pt x="109" y="132"/>
                    </a:lnTo>
                    <a:lnTo>
                      <a:pt x="120" y="125"/>
                    </a:lnTo>
                    <a:lnTo>
                      <a:pt x="129" y="118"/>
                    </a:lnTo>
                    <a:lnTo>
                      <a:pt x="137" y="110"/>
                    </a:lnTo>
                    <a:lnTo>
                      <a:pt x="143" y="101"/>
                    </a:lnTo>
                    <a:lnTo>
                      <a:pt x="143" y="101"/>
                    </a:lnTo>
                    <a:lnTo>
                      <a:pt x="134" y="88"/>
                    </a:lnTo>
                    <a:lnTo>
                      <a:pt x="123" y="77"/>
                    </a:lnTo>
                    <a:lnTo>
                      <a:pt x="107" y="68"/>
                    </a:lnTo>
                    <a:lnTo>
                      <a:pt x="89" y="60"/>
                    </a:lnTo>
                    <a:lnTo>
                      <a:pt x="69" y="54"/>
                    </a:lnTo>
                    <a:lnTo>
                      <a:pt x="47" y="49"/>
                    </a:lnTo>
                    <a:lnTo>
                      <a:pt x="25" y="46"/>
                    </a:lnTo>
                    <a:lnTo>
                      <a:pt x="0" y="45"/>
                    </a:lnTo>
                    <a:lnTo>
                      <a:pt x="0" y="0"/>
                    </a:lnTo>
                    <a:close/>
                  </a:path>
                </a:pathLst>
              </a:custGeom>
              <a:solidFill>
                <a:srgbClr val="99CCFF"/>
              </a:solidFill>
              <a:ln w="9525">
                <a:noFill/>
                <a:round/>
                <a:headEnd/>
                <a:tailEnd/>
              </a:ln>
            </p:spPr>
            <p:txBody>
              <a:bodyPr/>
              <a:lstStyle/>
              <a:p>
                <a:endParaRPr lang="en-US"/>
              </a:p>
            </p:txBody>
          </p:sp>
          <p:sp>
            <p:nvSpPr>
              <p:cNvPr id="166" name="Freeform 703"/>
              <p:cNvSpPr>
                <a:spLocks/>
              </p:cNvSpPr>
              <p:nvPr/>
            </p:nvSpPr>
            <p:spPr bwMode="auto">
              <a:xfrm>
                <a:off x="3270" y="4358"/>
                <a:ext cx="149" cy="122"/>
              </a:xfrm>
              <a:custGeom>
                <a:avLst/>
                <a:gdLst/>
                <a:ahLst/>
                <a:cxnLst>
                  <a:cxn ang="0">
                    <a:pos x="0" y="0"/>
                  </a:cxn>
                  <a:cxn ang="0">
                    <a:pos x="30" y="1"/>
                  </a:cxn>
                  <a:cxn ang="0">
                    <a:pos x="58" y="6"/>
                  </a:cxn>
                  <a:cxn ang="0">
                    <a:pos x="84" y="14"/>
                  </a:cxn>
                  <a:cxn ang="0">
                    <a:pos x="106" y="23"/>
                  </a:cxn>
                  <a:cxn ang="0">
                    <a:pos x="124" y="34"/>
                  </a:cxn>
                  <a:cxn ang="0">
                    <a:pos x="137" y="48"/>
                  </a:cxn>
                  <a:cxn ang="0">
                    <a:pos x="146" y="62"/>
                  </a:cxn>
                  <a:cxn ang="0">
                    <a:pos x="149" y="70"/>
                  </a:cxn>
                  <a:cxn ang="0">
                    <a:pos x="149" y="77"/>
                  </a:cxn>
                  <a:cxn ang="0">
                    <a:pos x="149" y="122"/>
                  </a:cxn>
                  <a:cxn ang="0">
                    <a:pos x="149" y="115"/>
                  </a:cxn>
                  <a:cxn ang="0">
                    <a:pos x="146" y="107"/>
                  </a:cxn>
                  <a:cxn ang="0">
                    <a:pos x="137" y="91"/>
                  </a:cxn>
                  <a:cxn ang="0">
                    <a:pos x="124" y="79"/>
                  </a:cxn>
                  <a:cxn ang="0">
                    <a:pos x="106" y="68"/>
                  </a:cxn>
                  <a:cxn ang="0">
                    <a:pos x="84" y="57"/>
                  </a:cxn>
                  <a:cxn ang="0">
                    <a:pos x="58" y="51"/>
                  </a:cxn>
                  <a:cxn ang="0">
                    <a:pos x="30" y="46"/>
                  </a:cxn>
                  <a:cxn ang="0">
                    <a:pos x="0" y="45"/>
                  </a:cxn>
                  <a:cxn ang="0">
                    <a:pos x="0" y="0"/>
                  </a:cxn>
                </a:cxnLst>
                <a:rect l="0" t="0" r="r" b="b"/>
                <a:pathLst>
                  <a:path w="149" h="122">
                    <a:moveTo>
                      <a:pt x="0" y="0"/>
                    </a:moveTo>
                    <a:lnTo>
                      <a:pt x="30" y="1"/>
                    </a:lnTo>
                    <a:lnTo>
                      <a:pt x="58" y="6"/>
                    </a:lnTo>
                    <a:lnTo>
                      <a:pt x="84" y="14"/>
                    </a:lnTo>
                    <a:lnTo>
                      <a:pt x="106" y="23"/>
                    </a:lnTo>
                    <a:lnTo>
                      <a:pt x="124" y="34"/>
                    </a:lnTo>
                    <a:lnTo>
                      <a:pt x="137" y="48"/>
                    </a:lnTo>
                    <a:lnTo>
                      <a:pt x="146" y="62"/>
                    </a:lnTo>
                    <a:lnTo>
                      <a:pt x="149" y="70"/>
                    </a:lnTo>
                    <a:lnTo>
                      <a:pt x="149" y="77"/>
                    </a:lnTo>
                    <a:lnTo>
                      <a:pt x="149" y="122"/>
                    </a:lnTo>
                    <a:lnTo>
                      <a:pt x="149" y="115"/>
                    </a:lnTo>
                    <a:lnTo>
                      <a:pt x="146" y="107"/>
                    </a:lnTo>
                    <a:lnTo>
                      <a:pt x="137" y="91"/>
                    </a:lnTo>
                    <a:lnTo>
                      <a:pt x="124" y="79"/>
                    </a:lnTo>
                    <a:lnTo>
                      <a:pt x="106" y="68"/>
                    </a:lnTo>
                    <a:lnTo>
                      <a:pt x="84" y="57"/>
                    </a:lnTo>
                    <a:lnTo>
                      <a:pt x="58" y="51"/>
                    </a:lnTo>
                    <a:lnTo>
                      <a:pt x="30" y="46"/>
                    </a:lnTo>
                    <a:lnTo>
                      <a:pt x="0" y="45"/>
                    </a:lnTo>
                    <a:lnTo>
                      <a:pt x="0" y="0"/>
                    </a:lnTo>
                    <a:close/>
                  </a:path>
                </a:pathLst>
              </a:custGeom>
              <a:solidFill>
                <a:srgbClr val="7BA4CD"/>
              </a:solidFill>
              <a:ln w="9525">
                <a:noFill/>
                <a:round/>
                <a:headEnd/>
                <a:tailEnd/>
              </a:ln>
            </p:spPr>
            <p:txBody>
              <a:bodyPr/>
              <a:lstStyle/>
              <a:p>
                <a:endParaRPr lang="en-US"/>
              </a:p>
            </p:txBody>
          </p:sp>
          <p:sp>
            <p:nvSpPr>
              <p:cNvPr id="167" name="Freeform 704"/>
              <p:cNvSpPr>
                <a:spLocks/>
              </p:cNvSpPr>
              <p:nvPr/>
            </p:nvSpPr>
            <p:spPr bwMode="auto">
              <a:xfrm>
                <a:off x="3270" y="4358"/>
                <a:ext cx="149" cy="219"/>
              </a:xfrm>
              <a:custGeom>
                <a:avLst/>
                <a:gdLst/>
                <a:ahLst/>
                <a:cxnLst>
                  <a:cxn ang="0">
                    <a:pos x="0" y="0"/>
                  </a:cxn>
                  <a:cxn ang="0">
                    <a:pos x="30" y="1"/>
                  </a:cxn>
                  <a:cxn ang="0">
                    <a:pos x="58" y="6"/>
                  </a:cxn>
                  <a:cxn ang="0">
                    <a:pos x="84" y="14"/>
                  </a:cxn>
                  <a:cxn ang="0">
                    <a:pos x="106" y="23"/>
                  </a:cxn>
                  <a:cxn ang="0">
                    <a:pos x="124" y="34"/>
                  </a:cxn>
                  <a:cxn ang="0">
                    <a:pos x="137" y="48"/>
                  </a:cxn>
                  <a:cxn ang="0">
                    <a:pos x="146" y="62"/>
                  </a:cxn>
                  <a:cxn ang="0">
                    <a:pos x="149" y="70"/>
                  </a:cxn>
                  <a:cxn ang="0">
                    <a:pos x="149" y="77"/>
                  </a:cxn>
                  <a:cxn ang="0">
                    <a:pos x="149" y="122"/>
                  </a:cxn>
                  <a:cxn ang="0">
                    <a:pos x="148" y="135"/>
                  </a:cxn>
                  <a:cxn ang="0">
                    <a:pos x="142" y="147"/>
                  </a:cxn>
                  <a:cxn ang="0">
                    <a:pos x="134" y="158"/>
                  </a:cxn>
                  <a:cxn ang="0">
                    <a:pos x="121" y="169"/>
                  </a:cxn>
                  <a:cxn ang="0">
                    <a:pos x="107" y="178"/>
                  </a:cxn>
                  <a:cxn ang="0">
                    <a:pos x="90" y="186"/>
                  </a:cxn>
                  <a:cxn ang="0">
                    <a:pos x="72" y="192"/>
                  </a:cxn>
                  <a:cxn ang="0">
                    <a:pos x="50" y="197"/>
                  </a:cxn>
                  <a:cxn ang="0">
                    <a:pos x="50" y="219"/>
                  </a:cxn>
                  <a:cxn ang="0">
                    <a:pos x="0" y="178"/>
                  </a:cxn>
                  <a:cxn ang="0">
                    <a:pos x="50" y="130"/>
                  </a:cxn>
                  <a:cxn ang="0">
                    <a:pos x="50" y="152"/>
                  </a:cxn>
                  <a:cxn ang="0">
                    <a:pos x="81" y="144"/>
                  </a:cxn>
                  <a:cxn ang="0">
                    <a:pos x="109" y="132"/>
                  </a:cxn>
                  <a:cxn ang="0">
                    <a:pos x="120" y="125"/>
                  </a:cxn>
                  <a:cxn ang="0">
                    <a:pos x="129" y="118"/>
                  </a:cxn>
                  <a:cxn ang="0">
                    <a:pos x="137" y="110"/>
                  </a:cxn>
                  <a:cxn ang="0">
                    <a:pos x="143" y="101"/>
                  </a:cxn>
                  <a:cxn ang="0">
                    <a:pos x="143" y="101"/>
                  </a:cxn>
                  <a:cxn ang="0">
                    <a:pos x="134" y="88"/>
                  </a:cxn>
                  <a:cxn ang="0">
                    <a:pos x="123" y="77"/>
                  </a:cxn>
                  <a:cxn ang="0">
                    <a:pos x="107" y="68"/>
                  </a:cxn>
                  <a:cxn ang="0">
                    <a:pos x="89" y="60"/>
                  </a:cxn>
                  <a:cxn ang="0">
                    <a:pos x="69" y="54"/>
                  </a:cxn>
                  <a:cxn ang="0">
                    <a:pos x="47" y="49"/>
                  </a:cxn>
                  <a:cxn ang="0">
                    <a:pos x="25" y="46"/>
                  </a:cxn>
                  <a:cxn ang="0">
                    <a:pos x="0" y="45"/>
                  </a:cxn>
                  <a:cxn ang="0">
                    <a:pos x="0" y="0"/>
                  </a:cxn>
                </a:cxnLst>
                <a:rect l="0" t="0" r="r" b="b"/>
                <a:pathLst>
                  <a:path w="149" h="219">
                    <a:moveTo>
                      <a:pt x="0" y="0"/>
                    </a:moveTo>
                    <a:lnTo>
                      <a:pt x="30" y="1"/>
                    </a:lnTo>
                    <a:lnTo>
                      <a:pt x="58" y="6"/>
                    </a:lnTo>
                    <a:lnTo>
                      <a:pt x="84" y="14"/>
                    </a:lnTo>
                    <a:lnTo>
                      <a:pt x="106" y="23"/>
                    </a:lnTo>
                    <a:lnTo>
                      <a:pt x="124" y="34"/>
                    </a:lnTo>
                    <a:lnTo>
                      <a:pt x="137" y="48"/>
                    </a:lnTo>
                    <a:lnTo>
                      <a:pt x="146" y="62"/>
                    </a:lnTo>
                    <a:lnTo>
                      <a:pt x="149" y="70"/>
                    </a:lnTo>
                    <a:lnTo>
                      <a:pt x="149" y="77"/>
                    </a:lnTo>
                    <a:lnTo>
                      <a:pt x="149" y="122"/>
                    </a:lnTo>
                    <a:lnTo>
                      <a:pt x="148" y="135"/>
                    </a:lnTo>
                    <a:lnTo>
                      <a:pt x="142" y="147"/>
                    </a:lnTo>
                    <a:lnTo>
                      <a:pt x="134" y="158"/>
                    </a:lnTo>
                    <a:lnTo>
                      <a:pt x="121" y="169"/>
                    </a:lnTo>
                    <a:lnTo>
                      <a:pt x="107" y="178"/>
                    </a:lnTo>
                    <a:lnTo>
                      <a:pt x="90" y="186"/>
                    </a:lnTo>
                    <a:lnTo>
                      <a:pt x="72" y="192"/>
                    </a:lnTo>
                    <a:lnTo>
                      <a:pt x="50" y="197"/>
                    </a:lnTo>
                    <a:lnTo>
                      <a:pt x="50" y="219"/>
                    </a:lnTo>
                    <a:lnTo>
                      <a:pt x="0" y="178"/>
                    </a:lnTo>
                    <a:lnTo>
                      <a:pt x="50" y="130"/>
                    </a:lnTo>
                    <a:lnTo>
                      <a:pt x="50" y="152"/>
                    </a:lnTo>
                    <a:lnTo>
                      <a:pt x="81" y="144"/>
                    </a:lnTo>
                    <a:lnTo>
                      <a:pt x="109" y="132"/>
                    </a:lnTo>
                    <a:lnTo>
                      <a:pt x="120" y="125"/>
                    </a:lnTo>
                    <a:lnTo>
                      <a:pt x="129" y="118"/>
                    </a:lnTo>
                    <a:lnTo>
                      <a:pt x="137" y="110"/>
                    </a:lnTo>
                    <a:lnTo>
                      <a:pt x="143" y="101"/>
                    </a:lnTo>
                    <a:lnTo>
                      <a:pt x="143" y="101"/>
                    </a:lnTo>
                    <a:lnTo>
                      <a:pt x="134" y="88"/>
                    </a:lnTo>
                    <a:lnTo>
                      <a:pt x="123" y="77"/>
                    </a:lnTo>
                    <a:lnTo>
                      <a:pt x="107" y="68"/>
                    </a:lnTo>
                    <a:lnTo>
                      <a:pt x="89" y="60"/>
                    </a:lnTo>
                    <a:lnTo>
                      <a:pt x="69" y="54"/>
                    </a:lnTo>
                    <a:lnTo>
                      <a:pt x="47" y="49"/>
                    </a:lnTo>
                    <a:lnTo>
                      <a:pt x="25" y="46"/>
                    </a:lnTo>
                    <a:lnTo>
                      <a:pt x="0" y="45"/>
                    </a:lnTo>
                    <a:lnTo>
                      <a:pt x="0" y="0"/>
                    </a:lnTo>
                    <a:close/>
                  </a:path>
                </a:pathLst>
              </a:custGeom>
              <a:noFill/>
              <a:ln w="5715">
                <a:solidFill>
                  <a:srgbClr val="000000"/>
                </a:solidFill>
                <a:prstDash val="solid"/>
                <a:round/>
                <a:headEnd/>
                <a:tailEnd/>
              </a:ln>
            </p:spPr>
            <p:txBody>
              <a:bodyPr/>
              <a:lstStyle/>
              <a:p>
                <a:endParaRPr lang="en-US"/>
              </a:p>
            </p:txBody>
          </p:sp>
          <p:sp>
            <p:nvSpPr>
              <p:cNvPr id="168" name="Freeform 705"/>
              <p:cNvSpPr>
                <a:spLocks/>
              </p:cNvSpPr>
              <p:nvPr/>
            </p:nvSpPr>
            <p:spPr bwMode="auto">
              <a:xfrm>
                <a:off x="3413" y="4459"/>
                <a:ext cx="6" cy="21"/>
              </a:xfrm>
              <a:custGeom>
                <a:avLst/>
                <a:gdLst/>
                <a:ahLst/>
                <a:cxnLst>
                  <a:cxn ang="0">
                    <a:pos x="6" y="21"/>
                  </a:cxn>
                  <a:cxn ang="0">
                    <a:pos x="5" y="10"/>
                  </a:cxn>
                  <a:cxn ang="0">
                    <a:pos x="0" y="0"/>
                  </a:cxn>
                </a:cxnLst>
                <a:rect l="0" t="0" r="r" b="b"/>
                <a:pathLst>
                  <a:path w="6" h="21">
                    <a:moveTo>
                      <a:pt x="6" y="21"/>
                    </a:moveTo>
                    <a:lnTo>
                      <a:pt x="5" y="10"/>
                    </a:lnTo>
                    <a:lnTo>
                      <a:pt x="0" y="0"/>
                    </a:lnTo>
                  </a:path>
                </a:pathLst>
              </a:custGeom>
              <a:noFill/>
              <a:ln w="5715">
                <a:solidFill>
                  <a:srgbClr val="000000"/>
                </a:solidFill>
                <a:prstDash val="solid"/>
                <a:round/>
                <a:headEnd/>
                <a:tailEnd/>
              </a:ln>
            </p:spPr>
            <p:txBody>
              <a:bodyPr/>
              <a:lstStyle/>
              <a:p>
                <a:endParaRPr lang="en-US"/>
              </a:p>
            </p:txBody>
          </p:sp>
        </p:grpSp>
        <p:sp>
          <p:nvSpPr>
            <p:cNvPr id="169" name="Rectangle 706"/>
            <p:cNvSpPr>
              <a:spLocks noChangeArrowheads="1"/>
            </p:cNvSpPr>
            <p:nvPr/>
          </p:nvSpPr>
          <p:spPr bwMode="auto">
            <a:xfrm>
              <a:off x="2178977" y="2284414"/>
              <a:ext cx="337079" cy="268287"/>
            </a:xfrm>
            <a:prstGeom prst="rect">
              <a:avLst/>
            </a:prstGeom>
            <a:solidFill>
              <a:srgbClr val="FFFFFF"/>
            </a:solidFill>
            <a:ln w="5715">
              <a:solidFill>
                <a:srgbClr val="000000"/>
              </a:solidFill>
              <a:miter lim="800000"/>
              <a:headEnd/>
              <a:tailEnd/>
            </a:ln>
          </p:spPr>
          <p:txBody>
            <a:bodyPr/>
            <a:lstStyle/>
            <a:p>
              <a:endParaRPr lang="en-US"/>
            </a:p>
          </p:txBody>
        </p:sp>
        <p:grpSp>
          <p:nvGrpSpPr>
            <p:cNvPr id="170" name="Group 707"/>
            <p:cNvGrpSpPr>
              <a:grpSpLocks/>
            </p:cNvGrpSpPr>
            <p:nvPr/>
          </p:nvGrpSpPr>
          <p:grpSpPr bwMode="auto">
            <a:xfrm>
              <a:off x="2261527" y="2316164"/>
              <a:ext cx="159940" cy="198437"/>
              <a:chOff x="3618" y="4356"/>
              <a:chExt cx="149" cy="219"/>
            </a:xfrm>
          </p:grpSpPr>
          <p:sp>
            <p:nvSpPr>
              <p:cNvPr id="171" name="Freeform 708"/>
              <p:cNvSpPr>
                <a:spLocks/>
              </p:cNvSpPr>
              <p:nvPr/>
            </p:nvSpPr>
            <p:spPr bwMode="auto">
              <a:xfrm>
                <a:off x="3618" y="4356"/>
                <a:ext cx="149" cy="219"/>
              </a:xfrm>
              <a:custGeom>
                <a:avLst/>
                <a:gdLst/>
                <a:ahLst/>
                <a:cxnLst>
                  <a:cxn ang="0">
                    <a:pos x="0" y="0"/>
                  </a:cxn>
                  <a:cxn ang="0">
                    <a:pos x="30" y="2"/>
                  </a:cxn>
                  <a:cxn ang="0">
                    <a:pos x="57" y="6"/>
                  </a:cxn>
                  <a:cxn ang="0">
                    <a:pos x="84" y="14"/>
                  </a:cxn>
                  <a:cxn ang="0">
                    <a:pos x="106" y="23"/>
                  </a:cxn>
                  <a:cxn ang="0">
                    <a:pos x="124" y="34"/>
                  </a:cxn>
                  <a:cxn ang="0">
                    <a:pos x="137" y="48"/>
                  </a:cxn>
                  <a:cxn ang="0">
                    <a:pos x="146" y="62"/>
                  </a:cxn>
                  <a:cxn ang="0">
                    <a:pos x="149" y="70"/>
                  </a:cxn>
                  <a:cxn ang="0">
                    <a:pos x="149" y="78"/>
                  </a:cxn>
                  <a:cxn ang="0">
                    <a:pos x="149" y="123"/>
                  </a:cxn>
                  <a:cxn ang="0">
                    <a:pos x="148" y="135"/>
                  </a:cxn>
                  <a:cxn ang="0">
                    <a:pos x="141" y="148"/>
                  </a:cxn>
                  <a:cxn ang="0">
                    <a:pos x="134" y="159"/>
                  </a:cxn>
                  <a:cxn ang="0">
                    <a:pos x="121" y="169"/>
                  </a:cxn>
                  <a:cxn ang="0">
                    <a:pos x="107" y="179"/>
                  </a:cxn>
                  <a:cxn ang="0">
                    <a:pos x="90" y="186"/>
                  </a:cxn>
                  <a:cxn ang="0">
                    <a:pos x="71" y="193"/>
                  </a:cxn>
                  <a:cxn ang="0">
                    <a:pos x="50" y="197"/>
                  </a:cxn>
                  <a:cxn ang="0">
                    <a:pos x="50" y="219"/>
                  </a:cxn>
                  <a:cxn ang="0">
                    <a:pos x="0" y="179"/>
                  </a:cxn>
                  <a:cxn ang="0">
                    <a:pos x="50" y="131"/>
                  </a:cxn>
                  <a:cxn ang="0">
                    <a:pos x="50" y="152"/>
                  </a:cxn>
                  <a:cxn ang="0">
                    <a:pos x="81" y="145"/>
                  </a:cxn>
                  <a:cxn ang="0">
                    <a:pos x="109" y="132"/>
                  </a:cxn>
                  <a:cxn ang="0">
                    <a:pos x="120" y="126"/>
                  </a:cxn>
                  <a:cxn ang="0">
                    <a:pos x="129" y="118"/>
                  </a:cxn>
                  <a:cxn ang="0">
                    <a:pos x="137" y="110"/>
                  </a:cxn>
                  <a:cxn ang="0">
                    <a:pos x="143" y="101"/>
                  </a:cxn>
                  <a:cxn ang="0">
                    <a:pos x="143" y="101"/>
                  </a:cxn>
                  <a:cxn ang="0">
                    <a:pos x="134" y="89"/>
                  </a:cxn>
                  <a:cxn ang="0">
                    <a:pos x="123" y="78"/>
                  </a:cxn>
                  <a:cxn ang="0">
                    <a:pos x="107" y="68"/>
                  </a:cxn>
                  <a:cxn ang="0">
                    <a:pos x="89" y="61"/>
                  </a:cxn>
                  <a:cxn ang="0">
                    <a:pos x="68" y="55"/>
                  </a:cxn>
                  <a:cxn ang="0">
                    <a:pos x="47" y="50"/>
                  </a:cxn>
                  <a:cxn ang="0">
                    <a:pos x="25" y="47"/>
                  </a:cxn>
                  <a:cxn ang="0">
                    <a:pos x="0" y="45"/>
                  </a:cxn>
                  <a:cxn ang="0">
                    <a:pos x="0" y="0"/>
                  </a:cxn>
                </a:cxnLst>
                <a:rect l="0" t="0" r="r" b="b"/>
                <a:pathLst>
                  <a:path w="149" h="219">
                    <a:moveTo>
                      <a:pt x="0" y="0"/>
                    </a:moveTo>
                    <a:lnTo>
                      <a:pt x="30" y="2"/>
                    </a:lnTo>
                    <a:lnTo>
                      <a:pt x="57" y="6"/>
                    </a:lnTo>
                    <a:lnTo>
                      <a:pt x="84" y="14"/>
                    </a:lnTo>
                    <a:lnTo>
                      <a:pt x="106" y="23"/>
                    </a:lnTo>
                    <a:lnTo>
                      <a:pt x="124" y="34"/>
                    </a:lnTo>
                    <a:lnTo>
                      <a:pt x="137" y="48"/>
                    </a:lnTo>
                    <a:lnTo>
                      <a:pt x="146" y="62"/>
                    </a:lnTo>
                    <a:lnTo>
                      <a:pt x="149" y="70"/>
                    </a:lnTo>
                    <a:lnTo>
                      <a:pt x="149" y="78"/>
                    </a:lnTo>
                    <a:lnTo>
                      <a:pt x="149" y="123"/>
                    </a:lnTo>
                    <a:lnTo>
                      <a:pt x="148" y="135"/>
                    </a:lnTo>
                    <a:lnTo>
                      <a:pt x="141" y="148"/>
                    </a:lnTo>
                    <a:lnTo>
                      <a:pt x="134" y="159"/>
                    </a:lnTo>
                    <a:lnTo>
                      <a:pt x="121" y="169"/>
                    </a:lnTo>
                    <a:lnTo>
                      <a:pt x="107" y="179"/>
                    </a:lnTo>
                    <a:lnTo>
                      <a:pt x="90" y="186"/>
                    </a:lnTo>
                    <a:lnTo>
                      <a:pt x="71" y="193"/>
                    </a:lnTo>
                    <a:lnTo>
                      <a:pt x="50" y="197"/>
                    </a:lnTo>
                    <a:lnTo>
                      <a:pt x="50" y="219"/>
                    </a:lnTo>
                    <a:lnTo>
                      <a:pt x="0" y="179"/>
                    </a:lnTo>
                    <a:lnTo>
                      <a:pt x="50" y="131"/>
                    </a:lnTo>
                    <a:lnTo>
                      <a:pt x="50" y="152"/>
                    </a:lnTo>
                    <a:lnTo>
                      <a:pt x="81" y="145"/>
                    </a:lnTo>
                    <a:lnTo>
                      <a:pt x="109" y="132"/>
                    </a:lnTo>
                    <a:lnTo>
                      <a:pt x="120" y="126"/>
                    </a:lnTo>
                    <a:lnTo>
                      <a:pt x="129" y="118"/>
                    </a:lnTo>
                    <a:lnTo>
                      <a:pt x="137" y="110"/>
                    </a:lnTo>
                    <a:lnTo>
                      <a:pt x="143" y="101"/>
                    </a:lnTo>
                    <a:lnTo>
                      <a:pt x="143" y="101"/>
                    </a:lnTo>
                    <a:lnTo>
                      <a:pt x="134" y="89"/>
                    </a:lnTo>
                    <a:lnTo>
                      <a:pt x="123" y="78"/>
                    </a:lnTo>
                    <a:lnTo>
                      <a:pt x="107" y="68"/>
                    </a:lnTo>
                    <a:lnTo>
                      <a:pt x="89" y="61"/>
                    </a:lnTo>
                    <a:lnTo>
                      <a:pt x="68" y="55"/>
                    </a:lnTo>
                    <a:lnTo>
                      <a:pt x="47" y="50"/>
                    </a:lnTo>
                    <a:lnTo>
                      <a:pt x="25" y="47"/>
                    </a:lnTo>
                    <a:lnTo>
                      <a:pt x="0" y="45"/>
                    </a:lnTo>
                    <a:lnTo>
                      <a:pt x="0" y="0"/>
                    </a:lnTo>
                    <a:close/>
                  </a:path>
                </a:pathLst>
              </a:custGeom>
              <a:solidFill>
                <a:srgbClr val="99CCFF"/>
              </a:solidFill>
              <a:ln w="9525">
                <a:noFill/>
                <a:round/>
                <a:headEnd/>
                <a:tailEnd/>
              </a:ln>
            </p:spPr>
            <p:txBody>
              <a:bodyPr/>
              <a:lstStyle/>
              <a:p>
                <a:endParaRPr lang="en-US"/>
              </a:p>
            </p:txBody>
          </p:sp>
          <p:sp>
            <p:nvSpPr>
              <p:cNvPr id="172" name="Freeform 709"/>
              <p:cNvSpPr>
                <a:spLocks/>
              </p:cNvSpPr>
              <p:nvPr/>
            </p:nvSpPr>
            <p:spPr bwMode="auto">
              <a:xfrm>
                <a:off x="3618" y="4356"/>
                <a:ext cx="149" cy="123"/>
              </a:xfrm>
              <a:custGeom>
                <a:avLst/>
                <a:gdLst/>
                <a:ahLst/>
                <a:cxnLst>
                  <a:cxn ang="0">
                    <a:pos x="0" y="0"/>
                  </a:cxn>
                  <a:cxn ang="0">
                    <a:pos x="30" y="2"/>
                  </a:cxn>
                  <a:cxn ang="0">
                    <a:pos x="57" y="6"/>
                  </a:cxn>
                  <a:cxn ang="0">
                    <a:pos x="84" y="14"/>
                  </a:cxn>
                  <a:cxn ang="0">
                    <a:pos x="106" y="23"/>
                  </a:cxn>
                  <a:cxn ang="0">
                    <a:pos x="124" y="34"/>
                  </a:cxn>
                  <a:cxn ang="0">
                    <a:pos x="137" y="48"/>
                  </a:cxn>
                  <a:cxn ang="0">
                    <a:pos x="146" y="62"/>
                  </a:cxn>
                  <a:cxn ang="0">
                    <a:pos x="149" y="70"/>
                  </a:cxn>
                  <a:cxn ang="0">
                    <a:pos x="149" y="78"/>
                  </a:cxn>
                  <a:cxn ang="0">
                    <a:pos x="149" y="123"/>
                  </a:cxn>
                  <a:cxn ang="0">
                    <a:pos x="149" y="115"/>
                  </a:cxn>
                  <a:cxn ang="0">
                    <a:pos x="146" y="107"/>
                  </a:cxn>
                  <a:cxn ang="0">
                    <a:pos x="137" y="92"/>
                  </a:cxn>
                  <a:cxn ang="0">
                    <a:pos x="124" y="79"/>
                  </a:cxn>
                  <a:cxn ang="0">
                    <a:pos x="106" y="68"/>
                  </a:cxn>
                  <a:cxn ang="0">
                    <a:pos x="84" y="58"/>
                  </a:cxn>
                  <a:cxn ang="0">
                    <a:pos x="57" y="51"/>
                  </a:cxn>
                  <a:cxn ang="0">
                    <a:pos x="30" y="47"/>
                  </a:cxn>
                  <a:cxn ang="0">
                    <a:pos x="0" y="45"/>
                  </a:cxn>
                  <a:cxn ang="0">
                    <a:pos x="0" y="0"/>
                  </a:cxn>
                </a:cxnLst>
                <a:rect l="0" t="0" r="r" b="b"/>
                <a:pathLst>
                  <a:path w="149" h="123">
                    <a:moveTo>
                      <a:pt x="0" y="0"/>
                    </a:moveTo>
                    <a:lnTo>
                      <a:pt x="30" y="2"/>
                    </a:lnTo>
                    <a:lnTo>
                      <a:pt x="57" y="6"/>
                    </a:lnTo>
                    <a:lnTo>
                      <a:pt x="84" y="14"/>
                    </a:lnTo>
                    <a:lnTo>
                      <a:pt x="106" y="23"/>
                    </a:lnTo>
                    <a:lnTo>
                      <a:pt x="124" y="34"/>
                    </a:lnTo>
                    <a:lnTo>
                      <a:pt x="137" y="48"/>
                    </a:lnTo>
                    <a:lnTo>
                      <a:pt x="146" y="62"/>
                    </a:lnTo>
                    <a:lnTo>
                      <a:pt x="149" y="70"/>
                    </a:lnTo>
                    <a:lnTo>
                      <a:pt x="149" y="78"/>
                    </a:lnTo>
                    <a:lnTo>
                      <a:pt x="149" y="123"/>
                    </a:lnTo>
                    <a:lnTo>
                      <a:pt x="149" y="115"/>
                    </a:lnTo>
                    <a:lnTo>
                      <a:pt x="146" y="107"/>
                    </a:lnTo>
                    <a:lnTo>
                      <a:pt x="137" y="92"/>
                    </a:lnTo>
                    <a:lnTo>
                      <a:pt x="124" y="79"/>
                    </a:lnTo>
                    <a:lnTo>
                      <a:pt x="106" y="68"/>
                    </a:lnTo>
                    <a:lnTo>
                      <a:pt x="84" y="58"/>
                    </a:lnTo>
                    <a:lnTo>
                      <a:pt x="57" y="51"/>
                    </a:lnTo>
                    <a:lnTo>
                      <a:pt x="30" y="47"/>
                    </a:lnTo>
                    <a:lnTo>
                      <a:pt x="0" y="45"/>
                    </a:lnTo>
                    <a:lnTo>
                      <a:pt x="0" y="0"/>
                    </a:lnTo>
                    <a:close/>
                  </a:path>
                </a:pathLst>
              </a:custGeom>
              <a:solidFill>
                <a:srgbClr val="7BA4CD"/>
              </a:solidFill>
              <a:ln w="9525">
                <a:noFill/>
                <a:round/>
                <a:headEnd/>
                <a:tailEnd/>
              </a:ln>
            </p:spPr>
            <p:txBody>
              <a:bodyPr/>
              <a:lstStyle/>
              <a:p>
                <a:endParaRPr lang="en-US"/>
              </a:p>
            </p:txBody>
          </p:sp>
          <p:sp>
            <p:nvSpPr>
              <p:cNvPr id="173" name="Freeform 710"/>
              <p:cNvSpPr>
                <a:spLocks/>
              </p:cNvSpPr>
              <p:nvPr/>
            </p:nvSpPr>
            <p:spPr bwMode="auto">
              <a:xfrm>
                <a:off x="3618" y="4356"/>
                <a:ext cx="149" cy="219"/>
              </a:xfrm>
              <a:custGeom>
                <a:avLst/>
                <a:gdLst/>
                <a:ahLst/>
                <a:cxnLst>
                  <a:cxn ang="0">
                    <a:pos x="0" y="0"/>
                  </a:cxn>
                  <a:cxn ang="0">
                    <a:pos x="30" y="2"/>
                  </a:cxn>
                  <a:cxn ang="0">
                    <a:pos x="57" y="6"/>
                  </a:cxn>
                  <a:cxn ang="0">
                    <a:pos x="84" y="14"/>
                  </a:cxn>
                  <a:cxn ang="0">
                    <a:pos x="106" y="23"/>
                  </a:cxn>
                  <a:cxn ang="0">
                    <a:pos x="124" y="34"/>
                  </a:cxn>
                  <a:cxn ang="0">
                    <a:pos x="137" y="48"/>
                  </a:cxn>
                  <a:cxn ang="0">
                    <a:pos x="146" y="62"/>
                  </a:cxn>
                  <a:cxn ang="0">
                    <a:pos x="149" y="70"/>
                  </a:cxn>
                  <a:cxn ang="0">
                    <a:pos x="149" y="78"/>
                  </a:cxn>
                  <a:cxn ang="0">
                    <a:pos x="149" y="123"/>
                  </a:cxn>
                  <a:cxn ang="0">
                    <a:pos x="148" y="135"/>
                  </a:cxn>
                  <a:cxn ang="0">
                    <a:pos x="141" y="148"/>
                  </a:cxn>
                  <a:cxn ang="0">
                    <a:pos x="134" y="159"/>
                  </a:cxn>
                  <a:cxn ang="0">
                    <a:pos x="121" y="169"/>
                  </a:cxn>
                  <a:cxn ang="0">
                    <a:pos x="107" y="179"/>
                  </a:cxn>
                  <a:cxn ang="0">
                    <a:pos x="90" y="186"/>
                  </a:cxn>
                  <a:cxn ang="0">
                    <a:pos x="71" y="193"/>
                  </a:cxn>
                  <a:cxn ang="0">
                    <a:pos x="50" y="197"/>
                  </a:cxn>
                  <a:cxn ang="0">
                    <a:pos x="50" y="219"/>
                  </a:cxn>
                  <a:cxn ang="0">
                    <a:pos x="0" y="179"/>
                  </a:cxn>
                  <a:cxn ang="0">
                    <a:pos x="50" y="131"/>
                  </a:cxn>
                  <a:cxn ang="0">
                    <a:pos x="50" y="152"/>
                  </a:cxn>
                  <a:cxn ang="0">
                    <a:pos x="81" y="145"/>
                  </a:cxn>
                  <a:cxn ang="0">
                    <a:pos x="109" y="132"/>
                  </a:cxn>
                  <a:cxn ang="0">
                    <a:pos x="120" y="126"/>
                  </a:cxn>
                  <a:cxn ang="0">
                    <a:pos x="129" y="118"/>
                  </a:cxn>
                  <a:cxn ang="0">
                    <a:pos x="137" y="110"/>
                  </a:cxn>
                  <a:cxn ang="0">
                    <a:pos x="143" y="101"/>
                  </a:cxn>
                  <a:cxn ang="0">
                    <a:pos x="143" y="101"/>
                  </a:cxn>
                  <a:cxn ang="0">
                    <a:pos x="134" y="89"/>
                  </a:cxn>
                  <a:cxn ang="0">
                    <a:pos x="123" y="78"/>
                  </a:cxn>
                  <a:cxn ang="0">
                    <a:pos x="107" y="68"/>
                  </a:cxn>
                  <a:cxn ang="0">
                    <a:pos x="89" y="61"/>
                  </a:cxn>
                  <a:cxn ang="0">
                    <a:pos x="68" y="55"/>
                  </a:cxn>
                  <a:cxn ang="0">
                    <a:pos x="47" y="50"/>
                  </a:cxn>
                  <a:cxn ang="0">
                    <a:pos x="25" y="47"/>
                  </a:cxn>
                  <a:cxn ang="0">
                    <a:pos x="0" y="45"/>
                  </a:cxn>
                  <a:cxn ang="0">
                    <a:pos x="0" y="0"/>
                  </a:cxn>
                </a:cxnLst>
                <a:rect l="0" t="0" r="r" b="b"/>
                <a:pathLst>
                  <a:path w="149" h="219">
                    <a:moveTo>
                      <a:pt x="0" y="0"/>
                    </a:moveTo>
                    <a:lnTo>
                      <a:pt x="30" y="2"/>
                    </a:lnTo>
                    <a:lnTo>
                      <a:pt x="57" y="6"/>
                    </a:lnTo>
                    <a:lnTo>
                      <a:pt x="84" y="14"/>
                    </a:lnTo>
                    <a:lnTo>
                      <a:pt x="106" y="23"/>
                    </a:lnTo>
                    <a:lnTo>
                      <a:pt x="124" y="34"/>
                    </a:lnTo>
                    <a:lnTo>
                      <a:pt x="137" y="48"/>
                    </a:lnTo>
                    <a:lnTo>
                      <a:pt x="146" y="62"/>
                    </a:lnTo>
                    <a:lnTo>
                      <a:pt x="149" y="70"/>
                    </a:lnTo>
                    <a:lnTo>
                      <a:pt x="149" y="78"/>
                    </a:lnTo>
                    <a:lnTo>
                      <a:pt x="149" y="123"/>
                    </a:lnTo>
                    <a:lnTo>
                      <a:pt x="148" y="135"/>
                    </a:lnTo>
                    <a:lnTo>
                      <a:pt x="141" y="148"/>
                    </a:lnTo>
                    <a:lnTo>
                      <a:pt x="134" y="159"/>
                    </a:lnTo>
                    <a:lnTo>
                      <a:pt x="121" y="169"/>
                    </a:lnTo>
                    <a:lnTo>
                      <a:pt x="107" y="179"/>
                    </a:lnTo>
                    <a:lnTo>
                      <a:pt x="90" y="186"/>
                    </a:lnTo>
                    <a:lnTo>
                      <a:pt x="71" y="193"/>
                    </a:lnTo>
                    <a:lnTo>
                      <a:pt x="50" y="197"/>
                    </a:lnTo>
                    <a:lnTo>
                      <a:pt x="50" y="219"/>
                    </a:lnTo>
                    <a:lnTo>
                      <a:pt x="0" y="179"/>
                    </a:lnTo>
                    <a:lnTo>
                      <a:pt x="50" y="131"/>
                    </a:lnTo>
                    <a:lnTo>
                      <a:pt x="50" y="152"/>
                    </a:lnTo>
                    <a:lnTo>
                      <a:pt x="81" y="145"/>
                    </a:lnTo>
                    <a:lnTo>
                      <a:pt x="109" y="132"/>
                    </a:lnTo>
                    <a:lnTo>
                      <a:pt x="120" y="126"/>
                    </a:lnTo>
                    <a:lnTo>
                      <a:pt x="129" y="118"/>
                    </a:lnTo>
                    <a:lnTo>
                      <a:pt x="137" y="110"/>
                    </a:lnTo>
                    <a:lnTo>
                      <a:pt x="143" y="101"/>
                    </a:lnTo>
                    <a:lnTo>
                      <a:pt x="143" y="101"/>
                    </a:lnTo>
                    <a:lnTo>
                      <a:pt x="134" y="89"/>
                    </a:lnTo>
                    <a:lnTo>
                      <a:pt x="123" y="78"/>
                    </a:lnTo>
                    <a:lnTo>
                      <a:pt x="107" y="68"/>
                    </a:lnTo>
                    <a:lnTo>
                      <a:pt x="89" y="61"/>
                    </a:lnTo>
                    <a:lnTo>
                      <a:pt x="68" y="55"/>
                    </a:lnTo>
                    <a:lnTo>
                      <a:pt x="47" y="50"/>
                    </a:lnTo>
                    <a:lnTo>
                      <a:pt x="25" y="47"/>
                    </a:lnTo>
                    <a:lnTo>
                      <a:pt x="0" y="45"/>
                    </a:lnTo>
                    <a:lnTo>
                      <a:pt x="0" y="0"/>
                    </a:lnTo>
                    <a:close/>
                  </a:path>
                </a:pathLst>
              </a:custGeom>
              <a:noFill/>
              <a:ln w="5715">
                <a:solidFill>
                  <a:srgbClr val="000000"/>
                </a:solidFill>
                <a:prstDash val="solid"/>
                <a:round/>
                <a:headEnd/>
                <a:tailEnd/>
              </a:ln>
            </p:spPr>
            <p:txBody>
              <a:bodyPr/>
              <a:lstStyle/>
              <a:p>
                <a:endParaRPr lang="en-US"/>
              </a:p>
            </p:txBody>
          </p:sp>
          <p:sp>
            <p:nvSpPr>
              <p:cNvPr id="174" name="Freeform 711"/>
              <p:cNvSpPr>
                <a:spLocks/>
              </p:cNvSpPr>
              <p:nvPr/>
            </p:nvSpPr>
            <p:spPr bwMode="auto">
              <a:xfrm>
                <a:off x="3761" y="4457"/>
                <a:ext cx="6" cy="22"/>
              </a:xfrm>
              <a:custGeom>
                <a:avLst/>
                <a:gdLst/>
                <a:ahLst/>
                <a:cxnLst>
                  <a:cxn ang="0">
                    <a:pos x="6" y="22"/>
                  </a:cxn>
                  <a:cxn ang="0">
                    <a:pos x="5" y="11"/>
                  </a:cxn>
                  <a:cxn ang="0">
                    <a:pos x="0" y="0"/>
                  </a:cxn>
                </a:cxnLst>
                <a:rect l="0" t="0" r="r" b="b"/>
                <a:pathLst>
                  <a:path w="6" h="22">
                    <a:moveTo>
                      <a:pt x="6" y="22"/>
                    </a:moveTo>
                    <a:lnTo>
                      <a:pt x="5" y="11"/>
                    </a:lnTo>
                    <a:lnTo>
                      <a:pt x="0" y="0"/>
                    </a:lnTo>
                  </a:path>
                </a:pathLst>
              </a:custGeom>
              <a:noFill/>
              <a:ln w="5715">
                <a:solidFill>
                  <a:srgbClr val="000000"/>
                </a:solidFill>
                <a:prstDash val="solid"/>
                <a:round/>
                <a:headEnd/>
                <a:tailEnd/>
              </a:ln>
            </p:spPr>
            <p:txBody>
              <a:bodyPr/>
              <a:lstStyle/>
              <a:p>
                <a:endParaRPr lang="en-US"/>
              </a:p>
            </p:txBody>
          </p:sp>
        </p:grpSp>
        <p:sp>
          <p:nvSpPr>
            <p:cNvPr id="175" name="Rectangle 712"/>
            <p:cNvSpPr>
              <a:spLocks noChangeArrowheads="1"/>
            </p:cNvSpPr>
            <p:nvPr/>
          </p:nvSpPr>
          <p:spPr bwMode="auto">
            <a:xfrm>
              <a:off x="2552171" y="2284414"/>
              <a:ext cx="337079" cy="268287"/>
            </a:xfrm>
            <a:prstGeom prst="rect">
              <a:avLst/>
            </a:prstGeom>
            <a:solidFill>
              <a:srgbClr val="FFFFFF"/>
            </a:solidFill>
            <a:ln w="5715">
              <a:solidFill>
                <a:srgbClr val="000000"/>
              </a:solidFill>
              <a:miter lim="800000"/>
              <a:headEnd/>
              <a:tailEnd/>
            </a:ln>
          </p:spPr>
          <p:txBody>
            <a:bodyPr/>
            <a:lstStyle/>
            <a:p>
              <a:endParaRPr lang="en-US"/>
            </a:p>
          </p:txBody>
        </p:sp>
        <p:grpSp>
          <p:nvGrpSpPr>
            <p:cNvPr id="176" name="Group 713"/>
            <p:cNvGrpSpPr>
              <a:grpSpLocks/>
            </p:cNvGrpSpPr>
            <p:nvPr/>
          </p:nvGrpSpPr>
          <p:grpSpPr bwMode="auto">
            <a:xfrm>
              <a:off x="2636441" y="2316164"/>
              <a:ext cx="158221" cy="198437"/>
              <a:chOff x="3969" y="4356"/>
              <a:chExt cx="149" cy="219"/>
            </a:xfrm>
          </p:grpSpPr>
          <p:sp>
            <p:nvSpPr>
              <p:cNvPr id="177" name="Freeform 714"/>
              <p:cNvSpPr>
                <a:spLocks/>
              </p:cNvSpPr>
              <p:nvPr/>
            </p:nvSpPr>
            <p:spPr bwMode="auto">
              <a:xfrm>
                <a:off x="3969" y="4356"/>
                <a:ext cx="149" cy="219"/>
              </a:xfrm>
              <a:custGeom>
                <a:avLst/>
                <a:gdLst/>
                <a:ahLst/>
                <a:cxnLst>
                  <a:cxn ang="0">
                    <a:pos x="0" y="0"/>
                  </a:cxn>
                  <a:cxn ang="0">
                    <a:pos x="29" y="2"/>
                  </a:cxn>
                  <a:cxn ang="0">
                    <a:pos x="57" y="6"/>
                  </a:cxn>
                  <a:cxn ang="0">
                    <a:pos x="84" y="14"/>
                  </a:cxn>
                  <a:cxn ang="0">
                    <a:pos x="105" y="23"/>
                  </a:cxn>
                  <a:cxn ang="0">
                    <a:pos x="124" y="34"/>
                  </a:cxn>
                  <a:cxn ang="0">
                    <a:pos x="137" y="48"/>
                  </a:cxn>
                  <a:cxn ang="0">
                    <a:pos x="146" y="62"/>
                  </a:cxn>
                  <a:cxn ang="0">
                    <a:pos x="149" y="70"/>
                  </a:cxn>
                  <a:cxn ang="0">
                    <a:pos x="149" y="78"/>
                  </a:cxn>
                  <a:cxn ang="0">
                    <a:pos x="149" y="123"/>
                  </a:cxn>
                  <a:cxn ang="0">
                    <a:pos x="147" y="135"/>
                  </a:cxn>
                  <a:cxn ang="0">
                    <a:pos x="141" y="148"/>
                  </a:cxn>
                  <a:cxn ang="0">
                    <a:pos x="133" y="159"/>
                  </a:cxn>
                  <a:cxn ang="0">
                    <a:pos x="121" y="169"/>
                  </a:cxn>
                  <a:cxn ang="0">
                    <a:pos x="107" y="179"/>
                  </a:cxn>
                  <a:cxn ang="0">
                    <a:pos x="90" y="186"/>
                  </a:cxn>
                  <a:cxn ang="0">
                    <a:pos x="71" y="193"/>
                  </a:cxn>
                  <a:cxn ang="0">
                    <a:pos x="50" y="197"/>
                  </a:cxn>
                  <a:cxn ang="0">
                    <a:pos x="50" y="219"/>
                  </a:cxn>
                  <a:cxn ang="0">
                    <a:pos x="0" y="179"/>
                  </a:cxn>
                  <a:cxn ang="0">
                    <a:pos x="50" y="131"/>
                  </a:cxn>
                  <a:cxn ang="0">
                    <a:pos x="50" y="152"/>
                  </a:cxn>
                  <a:cxn ang="0">
                    <a:pos x="81" y="145"/>
                  </a:cxn>
                  <a:cxn ang="0">
                    <a:pos x="109" y="132"/>
                  </a:cxn>
                  <a:cxn ang="0">
                    <a:pos x="119" y="126"/>
                  </a:cxn>
                  <a:cxn ang="0">
                    <a:pos x="129" y="118"/>
                  </a:cxn>
                  <a:cxn ang="0">
                    <a:pos x="137" y="110"/>
                  </a:cxn>
                  <a:cxn ang="0">
                    <a:pos x="143" y="101"/>
                  </a:cxn>
                  <a:cxn ang="0">
                    <a:pos x="143" y="101"/>
                  </a:cxn>
                  <a:cxn ang="0">
                    <a:pos x="133" y="89"/>
                  </a:cxn>
                  <a:cxn ang="0">
                    <a:pos x="123" y="78"/>
                  </a:cxn>
                  <a:cxn ang="0">
                    <a:pos x="107" y="68"/>
                  </a:cxn>
                  <a:cxn ang="0">
                    <a:pos x="88" y="61"/>
                  </a:cxn>
                  <a:cxn ang="0">
                    <a:pos x="68" y="55"/>
                  </a:cxn>
                  <a:cxn ang="0">
                    <a:pos x="46" y="50"/>
                  </a:cxn>
                  <a:cxn ang="0">
                    <a:pos x="25" y="47"/>
                  </a:cxn>
                  <a:cxn ang="0">
                    <a:pos x="0" y="45"/>
                  </a:cxn>
                  <a:cxn ang="0">
                    <a:pos x="0" y="0"/>
                  </a:cxn>
                </a:cxnLst>
                <a:rect l="0" t="0" r="r" b="b"/>
                <a:pathLst>
                  <a:path w="149" h="219">
                    <a:moveTo>
                      <a:pt x="0" y="0"/>
                    </a:moveTo>
                    <a:lnTo>
                      <a:pt x="29" y="2"/>
                    </a:lnTo>
                    <a:lnTo>
                      <a:pt x="57" y="6"/>
                    </a:lnTo>
                    <a:lnTo>
                      <a:pt x="84" y="14"/>
                    </a:lnTo>
                    <a:lnTo>
                      <a:pt x="105" y="23"/>
                    </a:lnTo>
                    <a:lnTo>
                      <a:pt x="124" y="34"/>
                    </a:lnTo>
                    <a:lnTo>
                      <a:pt x="137" y="48"/>
                    </a:lnTo>
                    <a:lnTo>
                      <a:pt x="146" y="62"/>
                    </a:lnTo>
                    <a:lnTo>
                      <a:pt x="149" y="70"/>
                    </a:lnTo>
                    <a:lnTo>
                      <a:pt x="149" y="78"/>
                    </a:lnTo>
                    <a:lnTo>
                      <a:pt x="149" y="123"/>
                    </a:lnTo>
                    <a:lnTo>
                      <a:pt x="147" y="135"/>
                    </a:lnTo>
                    <a:lnTo>
                      <a:pt x="141" y="148"/>
                    </a:lnTo>
                    <a:lnTo>
                      <a:pt x="133" y="159"/>
                    </a:lnTo>
                    <a:lnTo>
                      <a:pt x="121" y="169"/>
                    </a:lnTo>
                    <a:lnTo>
                      <a:pt x="107" y="179"/>
                    </a:lnTo>
                    <a:lnTo>
                      <a:pt x="90" y="186"/>
                    </a:lnTo>
                    <a:lnTo>
                      <a:pt x="71" y="193"/>
                    </a:lnTo>
                    <a:lnTo>
                      <a:pt x="50" y="197"/>
                    </a:lnTo>
                    <a:lnTo>
                      <a:pt x="50" y="219"/>
                    </a:lnTo>
                    <a:lnTo>
                      <a:pt x="0" y="179"/>
                    </a:lnTo>
                    <a:lnTo>
                      <a:pt x="50" y="131"/>
                    </a:lnTo>
                    <a:lnTo>
                      <a:pt x="50" y="152"/>
                    </a:lnTo>
                    <a:lnTo>
                      <a:pt x="81" y="145"/>
                    </a:lnTo>
                    <a:lnTo>
                      <a:pt x="109" y="132"/>
                    </a:lnTo>
                    <a:lnTo>
                      <a:pt x="119" y="126"/>
                    </a:lnTo>
                    <a:lnTo>
                      <a:pt x="129" y="118"/>
                    </a:lnTo>
                    <a:lnTo>
                      <a:pt x="137" y="110"/>
                    </a:lnTo>
                    <a:lnTo>
                      <a:pt x="143" y="101"/>
                    </a:lnTo>
                    <a:lnTo>
                      <a:pt x="143" y="101"/>
                    </a:lnTo>
                    <a:lnTo>
                      <a:pt x="133" y="89"/>
                    </a:lnTo>
                    <a:lnTo>
                      <a:pt x="123" y="78"/>
                    </a:lnTo>
                    <a:lnTo>
                      <a:pt x="107" y="68"/>
                    </a:lnTo>
                    <a:lnTo>
                      <a:pt x="88" y="61"/>
                    </a:lnTo>
                    <a:lnTo>
                      <a:pt x="68" y="55"/>
                    </a:lnTo>
                    <a:lnTo>
                      <a:pt x="46" y="50"/>
                    </a:lnTo>
                    <a:lnTo>
                      <a:pt x="25" y="47"/>
                    </a:lnTo>
                    <a:lnTo>
                      <a:pt x="0" y="45"/>
                    </a:lnTo>
                    <a:lnTo>
                      <a:pt x="0" y="0"/>
                    </a:lnTo>
                    <a:close/>
                  </a:path>
                </a:pathLst>
              </a:custGeom>
              <a:solidFill>
                <a:srgbClr val="99CCFF"/>
              </a:solidFill>
              <a:ln w="9525">
                <a:noFill/>
                <a:round/>
                <a:headEnd/>
                <a:tailEnd/>
              </a:ln>
            </p:spPr>
            <p:txBody>
              <a:bodyPr/>
              <a:lstStyle/>
              <a:p>
                <a:endParaRPr lang="en-US"/>
              </a:p>
            </p:txBody>
          </p:sp>
          <p:sp>
            <p:nvSpPr>
              <p:cNvPr id="178" name="Freeform 715"/>
              <p:cNvSpPr>
                <a:spLocks/>
              </p:cNvSpPr>
              <p:nvPr/>
            </p:nvSpPr>
            <p:spPr bwMode="auto">
              <a:xfrm>
                <a:off x="3969" y="4356"/>
                <a:ext cx="149" cy="123"/>
              </a:xfrm>
              <a:custGeom>
                <a:avLst/>
                <a:gdLst/>
                <a:ahLst/>
                <a:cxnLst>
                  <a:cxn ang="0">
                    <a:pos x="0" y="0"/>
                  </a:cxn>
                  <a:cxn ang="0">
                    <a:pos x="29" y="2"/>
                  </a:cxn>
                  <a:cxn ang="0">
                    <a:pos x="57" y="6"/>
                  </a:cxn>
                  <a:cxn ang="0">
                    <a:pos x="84" y="14"/>
                  </a:cxn>
                  <a:cxn ang="0">
                    <a:pos x="105" y="23"/>
                  </a:cxn>
                  <a:cxn ang="0">
                    <a:pos x="124" y="34"/>
                  </a:cxn>
                  <a:cxn ang="0">
                    <a:pos x="137" y="48"/>
                  </a:cxn>
                  <a:cxn ang="0">
                    <a:pos x="146" y="62"/>
                  </a:cxn>
                  <a:cxn ang="0">
                    <a:pos x="149" y="70"/>
                  </a:cxn>
                  <a:cxn ang="0">
                    <a:pos x="149" y="78"/>
                  </a:cxn>
                  <a:cxn ang="0">
                    <a:pos x="149" y="123"/>
                  </a:cxn>
                  <a:cxn ang="0">
                    <a:pos x="149" y="115"/>
                  </a:cxn>
                  <a:cxn ang="0">
                    <a:pos x="146" y="107"/>
                  </a:cxn>
                  <a:cxn ang="0">
                    <a:pos x="137" y="92"/>
                  </a:cxn>
                  <a:cxn ang="0">
                    <a:pos x="124" y="79"/>
                  </a:cxn>
                  <a:cxn ang="0">
                    <a:pos x="105" y="68"/>
                  </a:cxn>
                  <a:cxn ang="0">
                    <a:pos x="84" y="58"/>
                  </a:cxn>
                  <a:cxn ang="0">
                    <a:pos x="57" y="51"/>
                  </a:cxn>
                  <a:cxn ang="0">
                    <a:pos x="29" y="47"/>
                  </a:cxn>
                  <a:cxn ang="0">
                    <a:pos x="0" y="45"/>
                  </a:cxn>
                  <a:cxn ang="0">
                    <a:pos x="0" y="0"/>
                  </a:cxn>
                </a:cxnLst>
                <a:rect l="0" t="0" r="r" b="b"/>
                <a:pathLst>
                  <a:path w="149" h="123">
                    <a:moveTo>
                      <a:pt x="0" y="0"/>
                    </a:moveTo>
                    <a:lnTo>
                      <a:pt x="29" y="2"/>
                    </a:lnTo>
                    <a:lnTo>
                      <a:pt x="57" y="6"/>
                    </a:lnTo>
                    <a:lnTo>
                      <a:pt x="84" y="14"/>
                    </a:lnTo>
                    <a:lnTo>
                      <a:pt x="105" y="23"/>
                    </a:lnTo>
                    <a:lnTo>
                      <a:pt x="124" y="34"/>
                    </a:lnTo>
                    <a:lnTo>
                      <a:pt x="137" y="48"/>
                    </a:lnTo>
                    <a:lnTo>
                      <a:pt x="146" y="62"/>
                    </a:lnTo>
                    <a:lnTo>
                      <a:pt x="149" y="70"/>
                    </a:lnTo>
                    <a:lnTo>
                      <a:pt x="149" y="78"/>
                    </a:lnTo>
                    <a:lnTo>
                      <a:pt x="149" y="123"/>
                    </a:lnTo>
                    <a:lnTo>
                      <a:pt x="149" y="115"/>
                    </a:lnTo>
                    <a:lnTo>
                      <a:pt x="146" y="107"/>
                    </a:lnTo>
                    <a:lnTo>
                      <a:pt x="137" y="92"/>
                    </a:lnTo>
                    <a:lnTo>
                      <a:pt x="124" y="79"/>
                    </a:lnTo>
                    <a:lnTo>
                      <a:pt x="105" y="68"/>
                    </a:lnTo>
                    <a:lnTo>
                      <a:pt x="84" y="58"/>
                    </a:lnTo>
                    <a:lnTo>
                      <a:pt x="57" y="51"/>
                    </a:lnTo>
                    <a:lnTo>
                      <a:pt x="29" y="47"/>
                    </a:lnTo>
                    <a:lnTo>
                      <a:pt x="0" y="45"/>
                    </a:lnTo>
                    <a:lnTo>
                      <a:pt x="0" y="0"/>
                    </a:lnTo>
                    <a:close/>
                  </a:path>
                </a:pathLst>
              </a:custGeom>
              <a:solidFill>
                <a:srgbClr val="7BA4CD"/>
              </a:solidFill>
              <a:ln w="9525">
                <a:noFill/>
                <a:round/>
                <a:headEnd/>
                <a:tailEnd/>
              </a:ln>
            </p:spPr>
            <p:txBody>
              <a:bodyPr/>
              <a:lstStyle/>
              <a:p>
                <a:endParaRPr lang="en-US"/>
              </a:p>
            </p:txBody>
          </p:sp>
          <p:sp>
            <p:nvSpPr>
              <p:cNvPr id="179" name="Freeform 716"/>
              <p:cNvSpPr>
                <a:spLocks/>
              </p:cNvSpPr>
              <p:nvPr/>
            </p:nvSpPr>
            <p:spPr bwMode="auto">
              <a:xfrm>
                <a:off x="3969" y="4356"/>
                <a:ext cx="149" cy="219"/>
              </a:xfrm>
              <a:custGeom>
                <a:avLst/>
                <a:gdLst/>
                <a:ahLst/>
                <a:cxnLst>
                  <a:cxn ang="0">
                    <a:pos x="0" y="0"/>
                  </a:cxn>
                  <a:cxn ang="0">
                    <a:pos x="29" y="2"/>
                  </a:cxn>
                  <a:cxn ang="0">
                    <a:pos x="57" y="6"/>
                  </a:cxn>
                  <a:cxn ang="0">
                    <a:pos x="84" y="14"/>
                  </a:cxn>
                  <a:cxn ang="0">
                    <a:pos x="105" y="23"/>
                  </a:cxn>
                  <a:cxn ang="0">
                    <a:pos x="124" y="34"/>
                  </a:cxn>
                  <a:cxn ang="0">
                    <a:pos x="137" y="48"/>
                  </a:cxn>
                  <a:cxn ang="0">
                    <a:pos x="146" y="62"/>
                  </a:cxn>
                  <a:cxn ang="0">
                    <a:pos x="149" y="70"/>
                  </a:cxn>
                  <a:cxn ang="0">
                    <a:pos x="149" y="78"/>
                  </a:cxn>
                  <a:cxn ang="0">
                    <a:pos x="149" y="123"/>
                  </a:cxn>
                  <a:cxn ang="0">
                    <a:pos x="147" y="135"/>
                  </a:cxn>
                  <a:cxn ang="0">
                    <a:pos x="141" y="148"/>
                  </a:cxn>
                  <a:cxn ang="0">
                    <a:pos x="133" y="159"/>
                  </a:cxn>
                  <a:cxn ang="0">
                    <a:pos x="121" y="169"/>
                  </a:cxn>
                  <a:cxn ang="0">
                    <a:pos x="107" y="179"/>
                  </a:cxn>
                  <a:cxn ang="0">
                    <a:pos x="90" y="186"/>
                  </a:cxn>
                  <a:cxn ang="0">
                    <a:pos x="71" y="193"/>
                  </a:cxn>
                  <a:cxn ang="0">
                    <a:pos x="50" y="197"/>
                  </a:cxn>
                  <a:cxn ang="0">
                    <a:pos x="50" y="219"/>
                  </a:cxn>
                  <a:cxn ang="0">
                    <a:pos x="0" y="179"/>
                  </a:cxn>
                  <a:cxn ang="0">
                    <a:pos x="50" y="131"/>
                  </a:cxn>
                  <a:cxn ang="0">
                    <a:pos x="50" y="152"/>
                  </a:cxn>
                  <a:cxn ang="0">
                    <a:pos x="81" y="145"/>
                  </a:cxn>
                  <a:cxn ang="0">
                    <a:pos x="109" y="132"/>
                  </a:cxn>
                  <a:cxn ang="0">
                    <a:pos x="119" y="126"/>
                  </a:cxn>
                  <a:cxn ang="0">
                    <a:pos x="129" y="118"/>
                  </a:cxn>
                  <a:cxn ang="0">
                    <a:pos x="137" y="110"/>
                  </a:cxn>
                  <a:cxn ang="0">
                    <a:pos x="143" y="101"/>
                  </a:cxn>
                  <a:cxn ang="0">
                    <a:pos x="143" y="101"/>
                  </a:cxn>
                  <a:cxn ang="0">
                    <a:pos x="133" y="89"/>
                  </a:cxn>
                  <a:cxn ang="0">
                    <a:pos x="123" y="78"/>
                  </a:cxn>
                  <a:cxn ang="0">
                    <a:pos x="107" y="68"/>
                  </a:cxn>
                  <a:cxn ang="0">
                    <a:pos x="88" y="61"/>
                  </a:cxn>
                  <a:cxn ang="0">
                    <a:pos x="68" y="55"/>
                  </a:cxn>
                  <a:cxn ang="0">
                    <a:pos x="46" y="50"/>
                  </a:cxn>
                  <a:cxn ang="0">
                    <a:pos x="25" y="47"/>
                  </a:cxn>
                  <a:cxn ang="0">
                    <a:pos x="0" y="45"/>
                  </a:cxn>
                  <a:cxn ang="0">
                    <a:pos x="0" y="0"/>
                  </a:cxn>
                </a:cxnLst>
                <a:rect l="0" t="0" r="r" b="b"/>
                <a:pathLst>
                  <a:path w="149" h="219">
                    <a:moveTo>
                      <a:pt x="0" y="0"/>
                    </a:moveTo>
                    <a:lnTo>
                      <a:pt x="29" y="2"/>
                    </a:lnTo>
                    <a:lnTo>
                      <a:pt x="57" y="6"/>
                    </a:lnTo>
                    <a:lnTo>
                      <a:pt x="84" y="14"/>
                    </a:lnTo>
                    <a:lnTo>
                      <a:pt x="105" y="23"/>
                    </a:lnTo>
                    <a:lnTo>
                      <a:pt x="124" y="34"/>
                    </a:lnTo>
                    <a:lnTo>
                      <a:pt x="137" y="48"/>
                    </a:lnTo>
                    <a:lnTo>
                      <a:pt x="146" y="62"/>
                    </a:lnTo>
                    <a:lnTo>
                      <a:pt x="149" y="70"/>
                    </a:lnTo>
                    <a:lnTo>
                      <a:pt x="149" y="78"/>
                    </a:lnTo>
                    <a:lnTo>
                      <a:pt x="149" y="123"/>
                    </a:lnTo>
                    <a:lnTo>
                      <a:pt x="147" y="135"/>
                    </a:lnTo>
                    <a:lnTo>
                      <a:pt x="141" y="148"/>
                    </a:lnTo>
                    <a:lnTo>
                      <a:pt x="133" y="159"/>
                    </a:lnTo>
                    <a:lnTo>
                      <a:pt x="121" y="169"/>
                    </a:lnTo>
                    <a:lnTo>
                      <a:pt x="107" y="179"/>
                    </a:lnTo>
                    <a:lnTo>
                      <a:pt x="90" y="186"/>
                    </a:lnTo>
                    <a:lnTo>
                      <a:pt x="71" y="193"/>
                    </a:lnTo>
                    <a:lnTo>
                      <a:pt x="50" y="197"/>
                    </a:lnTo>
                    <a:lnTo>
                      <a:pt x="50" y="219"/>
                    </a:lnTo>
                    <a:lnTo>
                      <a:pt x="0" y="179"/>
                    </a:lnTo>
                    <a:lnTo>
                      <a:pt x="50" y="131"/>
                    </a:lnTo>
                    <a:lnTo>
                      <a:pt x="50" y="152"/>
                    </a:lnTo>
                    <a:lnTo>
                      <a:pt x="81" y="145"/>
                    </a:lnTo>
                    <a:lnTo>
                      <a:pt x="109" y="132"/>
                    </a:lnTo>
                    <a:lnTo>
                      <a:pt x="119" y="126"/>
                    </a:lnTo>
                    <a:lnTo>
                      <a:pt x="129" y="118"/>
                    </a:lnTo>
                    <a:lnTo>
                      <a:pt x="137" y="110"/>
                    </a:lnTo>
                    <a:lnTo>
                      <a:pt x="143" y="101"/>
                    </a:lnTo>
                    <a:lnTo>
                      <a:pt x="143" y="101"/>
                    </a:lnTo>
                    <a:lnTo>
                      <a:pt x="133" y="89"/>
                    </a:lnTo>
                    <a:lnTo>
                      <a:pt x="123" y="78"/>
                    </a:lnTo>
                    <a:lnTo>
                      <a:pt x="107" y="68"/>
                    </a:lnTo>
                    <a:lnTo>
                      <a:pt x="88" y="61"/>
                    </a:lnTo>
                    <a:lnTo>
                      <a:pt x="68" y="55"/>
                    </a:lnTo>
                    <a:lnTo>
                      <a:pt x="46" y="50"/>
                    </a:lnTo>
                    <a:lnTo>
                      <a:pt x="25" y="47"/>
                    </a:lnTo>
                    <a:lnTo>
                      <a:pt x="0" y="45"/>
                    </a:lnTo>
                    <a:lnTo>
                      <a:pt x="0" y="0"/>
                    </a:lnTo>
                    <a:close/>
                  </a:path>
                </a:pathLst>
              </a:custGeom>
              <a:noFill/>
              <a:ln w="5715">
                <a:solidFill>
                  <a:srgbClr val="000000"/>
                </a:solidFill>
                <a:prstDash val="solid"/>
                <a:round/>
                <a:headEnd/>
                <a:tailEnd/>
              </a:ln>
            </p:spPr>
            <p:txBody>
              <a:bodyPr/>
              <a:lstStyle/>
              <a:p>
                <a:endParaRPr lang="en-US"/>
              </a:p>
            </p:txBody>
          </p:sp>
          <p:sp>
            <p:nvSpPr>
              <p:cNvPr id="180" name="Freeform 717"/>
              <p:cNvSpPr>
                <a:spLocks/>
              </p:cNvSpPr>
              <p:nvPr/>
            </p:nvSpPr>
            <p:spPr bwMode="auto">
              <a:xfrm>
                <a:off x="4112" y="4457"/>
                <a:ext cx="6" cy="22"/>
              </a:xfrm>
              <a:custGeom>
                <a:avLst/>
                <a:gdLst/>
                <a:ahLst/>
                <a:cxnLst>
                  <a:cxn ang="0">
                    <a:pos x="6" y="22"/>
                  </a:cxn>
                  <a:cxn ang="0">
                    <a:pos x="4" y="11"/>
                  </a:cxn>
                  <a:cxn ang="0">
                    <a:pos x="0" y="0"/>
                  </a:cxn>
                </a:cxnLst>
                <a:rect l="0" t="0" r="r" b="b"/>
                <a:pathLst>
                  <a:path w="6" h="22">
                    <a:moveTo>
                      <a:pt x="6" y="22"/>
                    </a:moveTo>
                    <a:lnTo>
                      <a:pt x="4" y="11"/>
                    </a:lnTo>
                    <a:lnTo>
                      <a:pt x="0" y="0"/>
                    </a:lnTo>
                  </a:path>
                </a:pathLst>
              </a:custGeom>
              <a:noFill/>
              <a:ln w="5715">
                <a:solidFill>
                  <a:srgbClr val="000000"/>
                </a:solidFill>
                <a:prstDash val="solid"/>
                <a:round/>
                <a:headEnd/>
                <a:tailEnd/>
              </a:ln>
            </p:spPr>
            <p:txBody>
              <a:bodyPr/>
              <a:lstStyle/>
              <a:p>
                <a:endParaRPr lang="en-US"/>
              </a:p>
            </p:txBody>
          </p:sp>
        </p:grpSp>
        <p:sp>
          <p:nvSpPr>
            <p:cNvPr id="181" name="Rectangle 718"/>
            <p:cNvSpPr>
              <a:spLocks noChangeArrowheads="1"/>
            </p:cNvSpPr>
            <p:nvPr/>
          </p:nvSpPr>
          <p:spPr bwMode="auto">
            <a:xfrm>
              <a:off x="2903008" y="2286000"/>
              <a:ext cx="337079" cy="268288"/>
            </a:xfrm>
            <a:prstGeom prst="rect">
              <a:avLst/>
            </a:prstGeom>
            <a:solidFill>
              <a:srgbClr val="FFFFFF"/>
            </a:solidFill>
            <a:ln w="5715">
              <a:solidFill>
                <a:srgbClr val="000000"/>
              </a:solidFill>
              <a:miter lim="800000"/>
              <a:headEnd/>
              <a:tailEnd/>
            </a:ln>
          </p:spPr>
          <p:txBody>
            <a:bodyPr/>
            <a:lstStyle/>
            <a:p>
              <a:endParaRPr lang="en-US"/>
            </a:p>
          </p:txBody>
        </p:sp>
        <p:grpSp>
          <p:nvGrpSpPr>
            <p:cNvPr id="182" name="Group 719"/>
            <p:cNvGrpSpPr>
              <a:grpSpLocks/>
            </p:cNvGrpSpPr>
            <p:nvPr/>
          </p:nvGrpSpPr>
          <p:grpSpPr bwMode="auto">
            <a:xfrm>
              <a:off x="2987279" y="2317750"/>
              <a:ext cx="158221" cy="198438"/>
              <a:chOff x="4298" y="4358"/>
              <a:chExt cx="149" cy="219"/>
            </a:xfrm>
          </p:grpSpPr>
          <p:sp>
            <p:nvSpPr>
              <p:cNvPr id="183" name="Freeform 720"/>
              <p:cNvSpPr>
                <a:spLocks/>
              </p:cNvSpPr>
              <p:nvPr/>
            </p:nvSpPr>
            <p:spPr bwMode="auto">
              <a:xfrm>
                <a:off x="4298" y="4358"/>
                <a:ext cx="149" cy="219"/>
              </a:xfrm>
              <a:custGeom>
                <a:avLst/>
                <a:gdLst/>
                <a:ahLst/>
                <a:cxnLst>
                  <a:cxn ang="0">
                    <a:pos x="0" y="0"/>
                  </a:cxn>
                  <a:cxn ang="0">
                    <a:pos x="30" y="1"/>
                  </a:cxn>
                  <a:cxn ang="0">
                    <a:pos x="57" y="6"/>
                  </a:cxn>
                  <a:cxn ang="0">
                    <a:pos x="84" y="14"/>
                  </a:cxn>
                  <a:cxn ang="0">
                    <a:pos x="106" y="23"/>
                  </a:cxn>
                  <a:cxn ang="0">
                    <a:pos x="124" y="34"/>
                  </a:cxn>
                  <a:cxn ang="0">
                    <a:pos x="137" y="48"/>
                  </a:cxn>
                  <a:cxn ang="0">
                    <a:pos x="146" y="62"/>
                  </a:cxn>
                  <a:cxn ang="0">
                    <a:pos x="149" y="70"/>
                  </a:cxn>
                  <a:cxn ang="0">
                    <a:pos x="149" y="77"/>
                  </a:cxn>
                  <a:cxn ang="0">
                    <a:pos x="149" y="122"/>
                  </a:cxn>
                  <a:cxn ang="0">
                    <a:pos x="148" y="135"/>
                  </a:cxn>
                  <a:cxn ang="0">
                    <a:pos x="141" y="147"/>
                  </a:cxn>
                  <a:cxn ang="0">
                    <a:pos x="134" y="158"/>
                  </a:cxn>
                  <a:cxn ang="0">
                    <a:pos x="121" y="169"/>
                  </a:cxn>
                  <a:cxn ang="0">
                    <a:pos x="107" y="178"/>
                  </a:cxn>
                  <a:cxn ang="0">
                    <a:pos x="90" y="186"/>
                  </a:cxn>
                  <a:cxn ang="0">
                    <a:pos x="71" y="192"/>
                  </a:cxn>
                  <a:cxn ang="0">
                    <a:pos x="50" y="197"/>
                  </a:cxn>
                  <a:cxn ang="0">
                    <a:pos x="50" y="219"/>
                  </a:cxn>
                  <a:cxn ang="0">
                    <a:pos x="0" y="178"/>
                  </a:cxn>
                  <a:cxn ang="0">
                    <a:pos x="50" y="130"/>
                  </a:cxn>
                  <a:cxn ang="0">
                    <a:pos x="50" y="152"/>
                  </a:cxn>
                  <a:cxn ang="0">
                    <a:pos x="81" y="144"/>
                  </a:cxn>
                  <a:cxn ang="0">
                    <a:pos x="109" y="132"/>
                  </a:cxn>
                  <a:cxn ang="0">
                    <a:pos x="120" y="125"/>
                  </a:cxn>
                  <a:cxn ang="0">
                    <a:pos x="129" y="118"/>
                  </a:cxn>
                  <a:cxn ang="0">
                    <a:pos x="137" y="110"/>
                  </a:cxn>
                  <a:cxn ang="0">
                    <a:pos x="143" y="101"/>
                  </a:cxn>
                  <a:cxn ang="0">
                    <a:pos x="143" y="101"/>
                  </a:cxn>
                  <a:cxn ang="0">
                    <a:pos x="134" y="88"/>
                  </a:cxn>
                  <a:cxn ang="0">
                    <a:pos x="123" y="77"/>
                  </a:cxn>
                  <a:cxn ang="0">
                    <a:pos x="107" y="68"/>
                  </a:cxn>
                  <a:cxn ang="0">
                    <a:pos x="89" y="60"/>
                  </a:cxn>
                  <a:cxn ang="0">
                    <a:pos x="68" y="54"/>
                  </a:cxn>
                  <a:cxn ang="0">
                    <a:pos x="47" y="49"/>
                  </a:cxn>
                  <a:cxn ang="0">
                    <a:pos x="25" y="46"/>
                  </a:cxn>
                  <a:cxn ang="0">
                    <a:pos x="0" y="45"/>
                  </a:cxn>
                  <a:cxn ang="0">
                    <a:pos x="0" y="0"/>
                  </a:cxn>
                </a:cxnLst>
                <a:rect l="0" t="0" r="r" b="b"/>
                <a:pathLst>
                  <a:path w="149" h="219">
                    <a:moveTo>
                      <a:pt x="0" y="0"/>
                    </a:moveTo>
                    <a:lnTo>
                      <a:pt x="30" y="1"/>
                    </a:lnTo>
                    <a:lnTo>
                      <a:pt x="57" y="6"/>
                    </a:lnTo>
                    <a:lnTo>
                      <a:pt x="84" y="14"/>
                    </a:lnTo>
                    <a:lnTo>
                      <a:pt x="106" y="23"/>
                    </a:lnTo>
                    <a:lnTo>
                      <a:pt x="124" y="34"/>
                    </a:lnTo>
                    <a:lnTo>
                      <a:pt x="137" y="48"/>
                    </a:lnTo>
                    <a:lnTo>
                      <a:pt x="146" y="62"/>
                    </a:lnTo>
                    <a:lnTo>
                      <a:pt x="149" y="70"/>
                    </a:lnTo>
                    <a:lnTo>
                      <a:pt x="149" y="77"/>
                    </a:lnTo>
                    <a:lnTo>
                      <a:pt x="149" y="122"/>
                    </a:lnTo>
                    <a:lnTo>
                      <a:pt x="148" y="135"/>
                    </a:lnTo>
                    <a:lnTo>
                      <a:pt x="141" y="147"/>
                    </a:lnTo>
                    <a:lnTo>
                      <a:pt x="134" y="158"/>
                    </a:lnTo>
                    <a:lnTo>
                      <a:pt x="121" y="169"/>
                    </a:lnTo>
                    <a:lnTo>
                      <a:pt x="107" y="178"/>
                    </a:lnTo>
                    <a:lnTo>
                      <a:pt x="90" y="186"/>
                    </a:lnTo>
                    <a:lnTo>
                      <a:pt x="71" y="192"/>
                    </a:lnTo>
                    <a:lnTo>
                      <a:pt x="50" y="197"/>
                    </a:lnTo>
                    <a:lnTo>
                      <a:pt x="50" y="219"/>
                    </a:lnTo>
                    <a:lnTo>
                      <a:pt x="0" y="178"/>
                    </a:lnTo>
                    <a:lnTo>
                      <a:pt x="50" y="130"/>
                    </a:lnTo>
                    <a:lnTo>
                      <a:pt x="50" y="152"/>
                    </a:lnTo>
                    <a:lnTo>
                      <a:pt x="81" y="144"/>
                    </a:lnTo>
                    <a:lnTo>
                      <a:pt x="109" y="132"/>
                    </a:lnTo>
                    <a:lnTo>
                      <a:pt x="120" y="125"/>
                    </a:lnTo>
                    <a:lnTo>
                      <a:pt x="129" y="118"/>
                    </a:lnTo>
                    <a:lnTo>
                      <a:pt x="137" y="110"/>
                    </a:lnTo>
                    <a:lnTo>
                      <a:pt x="143" y="101"/>
                    </a:lnTo>
                    <a:lnTo>
                      <a:pt x="143" y="101"/>
                    </a:lnTo>
                    <a:lnTo>
                      <a:pt x="134" y="88"/>
                    </a:lnTo>
                    <a:lnTo>
                      <a:pt x="123" y="77"/>
                    </a:lnTo>
                    <a:lnTo>
                      <a:pt x="107" y="68"/>
                    </a:lnTo>
                    <a:lnTo>
                      <a:pt x="89" y="60"/>
                    </a:lnTo>
                    <a:lnTo>
                      <a:pt x="68" y="54"/>
                    </a:lnTo>
                    <a:lnTo>
                      <a:pt x="47" y="49"/>
                    </a:lnTo>
                    <a:lnTo>
                      <a:pt x="25" y="46"/>
                    </a:lnTo>
                    <a:lnTo>
                      <a:pt x="0" y="45"/>
                    </a:lnTo>
                    <a:lnTo>
                      <a:pt x="0" y="0"/>
                    </a:lnTo>
                    <a:close/>
                  </a:path>
                </a:pathLst>
              </a:custGeom>
              <a:solidFill>
                <a:srgbClr val="99CCFF"/>
              </a:solidFill>
              <a:ln w="9525">
                <a:noFill/>
                <a:round/>
                <a:headEnd/>
                <a:tailEnd/>
              </a:ln>
            </p:spPr>
            <p:txBody>
              <a:bodyPr/>
              <a:lstStyle/>
              <a:p>
                <a:endParaRPr lang="en-US"/>
              </a:p>
            </p:txBody>
          </p:sp>
          <p:sp>
            <p:nvSpPr>
              <p:cNvPr id="184" name="Freeform 721"/>
              <p:cNvSpPr>
                <a:spLocks/>
              </p:cNvSpPr>
              <p:nvPr/>
            </p:nvSpPr>
            <p:spPr bwMode="auto">
              <a:xfrm>
                <a:off x="4298" y="4358"/>
                <a:ext cx="149" cy="122"/>
              </a:xfrm>
              <a:custGeom>
                <a:avLst/>
                <a:gdLst/>
                <a:ahLst/>
                <a:cxnLst>
                  <a:cxn ang="0">
                    <a:pos x="0" y="0"/>
                  </a:cxn>
                  <a:cxn ang="0">
                    <a:pos x="30" y="1"/>
                  </a:cxn>
                  <a:cxn ang="0">
                    <a:pos x="57" y="6"/>
                  </a:cxn>
                  <a:cxn ang="0">
                    <a:pos x="84" y="14"/>
                  </a:cxn>
                  <a:cxn ang="0">
                    <a:pos x="106" y="23"/>
                  </a:cxn>
                  <a:cxn ang="0">
                    <a:pos x="124" y="34"/>
                  </a:cxn>
                  <a:cxn ang="0">
                    <a:pos x="137" y="48"/>
                  </a:cxn>
                  <a:cxn ang="0">
                    <a:pos x="146" y="62"/>
                  </a:cxn>
                  <a:cxn ang="0">
                    <a:pos x="149" y="70"/>
                  </a:cxn>
                  <a:cxn ang="0">
                    <a:pos x="149" y="77"/>
                  </a:cxn>
                  <a:cxn ang="0">
                    <a:pos x="149" y="122"/>
                  </a:cxn>
                  <a:cxn ang="0">
                    <a:pos x="149" y="115"/>
                  </a:cxn>
                  <a:cxn ang="0">
                    <a:pos x="146" y="107"/>
                  </a:cxn>
                  <a:cxn ang="0">
                    <a:pos x="137" y="91"/>
                  </a:cxn>
                  <a:cxn ang="0">
                    <a:pos x="124" y="79"/>
                  </a:cxn>
                  <a:cxn ang="0">
                    <a:pos x="106" y="68"/>
                  </a:cxn>
                  <a:cxn ang="0">
                    <a:pos x="84" y="57"/>
                  </a:cxn>
                  <a:cxn ang="0">
                    <a:pos x="57" y="51"/>
                  </a:cxn>
                  <a:cxn ang="0">
                    <a:pos x="30" y="46"/>
                  </a:cxn>
                  <a:cxn ang="0">
                    <a:pos x="0" y="45"/>
                  </a:cxn>
                  <a:cxn ang="0">
                    <a:pos x="0" y="0"/>
                  </a:cxn>
                </a:cxnLst>
                <a:rect l="0" t="0" r="r" b="b"/>
                <a:pathLst>
                  <a:path w="149" h="122">
                    <a:moveTo>
                      <a:pt x="0" y="0"/>
                    </a:moveTo>
                    <a:lnTo>
                      <a:pt x="30" y="1"/>
                    </a:lnTo>
                    <a:lnTo>
                      <a:pt x="57" y="6"/>
                    </a:lnTo>
                    <a:lnTo>
                      <a:pt x="84" y="14"/>
                    </a:lnTo>
                    <a:lnTo>
                      <a:pt x="106" y="23"/>
                    </a:lnTo>
                    <a:lnTo>
                      <a:pt x="124" y="34"/>
                    </a:lnTo>
                    <a:lnTo>
                      <a:pt x="137" y="48"/>
                    </a:lnTo>
                    <a:lnTo>
                      <a:pt x="146" y="62"/>
                    </a:lnTo>
                    <a:lnTo>
                      <a:pt x="149" y="70"/>
                    </a:lnTo>
                    <a:lnTo>
                      <a:pt x="149" y="77"/>
                    </a:lnTo>
                    <a:lnTo>
                      <a:pt x="149" y="122"/>
                    </a:lnTo>
                    <a:lnTo>
                      <a:pt x="149" y="115"/>
                    </a:lnTo>
                    <a:lnTo>
                      <a:pt x="146" y="107"/>
                    </a:lnTo>
                    <a:lnTo>
                      <a:pt x="137" y="91"/>
                    </a:lnTo>
                    <a:lnTo>
                      <a:pt x="124" y="79"/>
                    </a:lnTo>
                    <a:lnTo>
                      <a:pt x="106" y="68"/>
                    </a:lnTo>
                    <a:lnTo>
                      <a:pt x="84" y="57"/>
                    </a:lnTo>
                    <a:lnTo>
                      <a:pt x="57" y="51"/>
                    </a:lnTo>
                    <a:lnTo>
                      <a:pt x="30" y="46"/>
                    </a:lnTo>
                    <a:lnTo>
                      <a:pt x="0" y="45"/>
                    </a:lnTo>
                    <a:lnTo>
                      <a:pt x="0" y="0"/>
                    </a:lnTo>
                    <a:close/>
                  </a:path>
                </a:pathLst>
              </a:custGeom>
              <a:solidFill>
                <a:srgbClr val="7BA4CD"/>
              </a:solidFill>
              <a:ln w="9525">
                <a:noFill/>
                <a:round/>
                <a:headEnd/>
                <a:tailEnd/>
              </a:ln>
            </p:spPr>
            <p:txBody>
              <a:bodyPr/>
              <a:lstStyle/>
              <a:p>
                <a:endParaRPr lang="en-US"/>
              </a:p>
            </p:txBody>
          </p:sp>
          <p:sp>
            <p:nvSpPr>
              <p:cNvPr id="185" name="Freeform 722"/>
              <p:cNvSpPr>
                <a:spLocks/>
              </p:cNvSpPr>
              <p:nvPr/>
            </p:nvSpPr>
            <p:spPr bwMode="auto">
              <a:xfrm>
                <a:off x="4298" y="4358"/>
                <a:ext cx="149" cy="219"/>
              </a:xfrm>
              <a:custGeom>
                <a:avLst/>
                <a:gdLst/>
                <a:ahLst/>
                <a:cxnLst>
                  <a:cxn ang="0">
                    <a:pos x="0" y="0"/>
                  </a:cxn>
                  <a:cxn ang="0">
                    <a:pos x="30" y="1"/>
                  </a:cxn>
                  <a:cxn ang="0">
                    <a:pos x="57" y="6"/>
                  </a:cxn>
                  <a:cxn ang="0">
                    <a:pos x="84" y="14"/>
                  </a:cxn>
                  <a:cxn ang="0">
                    <a:pos x="106" y="23"/>
                  </a:cxn>
                  <a:cxn ang="0">
                    <a:pos x="124" y="34"/>
                  </a:cxn>
                  <a:cxn ang="0">
                    <a:pos x="137" y="48"/>
                  </a:cxn>
                  <a:cxn ang="0">
                    <a:pos x="146" y="62"/>
                  </a:cxn>
                  <a:cxn ang="0">
                    <a:pos x="149" y="70"/>
                  </a:cxn>
                  <a:cxn ang="0">
                    <a:pos x="149" y="77"/>
                  </a:cxn>
                  <a:cxn ang="0">
                    <a:pos x="149" y="122"/>
                  </a:cxn>
                  <a:cxn ang="0">
                    <a:pos x="148" y="135"/>
                  </a:cxn>
                  <a:cxn ang="0">
                    <a:pos x="141" y="147"/>
                  </a:cxn>
                  <a:cxn ang="0">
                    <a:pos x="134" y="158"/>
                  </a:cxn>
                  <a:cxn ang="0">
                    <a:pos x="121" y="169"/>
                  </a:cxn>
                  <a:cxn ang="0">
                    <a:pos x="107" y="178"/>
                  </a:cxn>
                  <a:cxn ang="0">
                    <a:pos x="90" y="186"/>
                  </a:cxn>
                  <a:cxn ang="0">
                    <a:pos x="71" y="192"/>
                  </a:cxn>
                  <a:cxn ang="0">
                    <a:pos x="50" y="197"/>
                  </a:cxn>
                  <a:cxn ang="0">
                    <a:pos x="50" y="219"/>
                  </a:cxn>
                  <a:cxn ang="0">
                    <a:pos x="0" y="178"/>
                  </a:cxn>
                  <a:cxn ang="0">
                    <a:pos x="50" y="130"/>
                  </a:cxn>
                  <a:cxn ang="0">
                    <a:pos x="50" y="152"/>
                  </a:cxn>
                  <a:cxn ang="0">
                    <a:pos x="81" y="144"/>
                  </a:cxn>
                  <a:cxn ang="0">
                    <a:pos x="109" y="132"/>
                  </a:cxn>
                  <a:cxn ang="0">
                    <a:pos x="120" y="125"/>
                  </a:cxn>
                  <a:cxn ang="0">
                    <a:pos x="129" y="118"/>
                  </a:cxn>
                  <a:cxn ang="0">
                    <a:pos x="137" y="110"/>
                  </a:cxn>
                  <a:cxn ang="0">
                    <a:pos x="143" y="101"/>
                  </a:cxn>
                  <a:cxn ang="0">
                    <a:pos x="143" y="101"/>
                  </a:cxn>
                  <a:cxn ang="0">
                    <a:pos x="134" y="88"/>
                  </a:cxn>
                  <a:cxn ang="0">
                    <a:pos x="123" y="77"/>
                  </a:cxn>
                  <a:cxn ang="0">
                    <a:pos x="107" y="68"/>
                  </a:cxn>
                  <a:cxn ang="0">
                    <a:pos x="89" y="60"/>
                  </a:cxn>
                  <a:cxn ang="0">
                    <a:pos x="68" y="54"/>
                  </a:cxn>
                  <a:cxn ang="0">
                    <a:pos x="47" y="49"/>
                  </a:cxn>
                  <a:cxn ang="0">
                    <a:pos x="25" y="46"/>
                  </a:cxn>
                  <a:cxn ang="0">
                    <a:pos x="0" y="45"/>
                  </a:cxn>
                  <a:cxn ang="0">
                    <a:pos x="0" y="0"/>
                  </a:cxn>
                </a:cxnLst>
                <a:rect l="0" t="0" r="r" b="b"/>
                <a:pathLst>
                  <a:path w="149" h="219">
                    <a:moveTo>
                      <a:pt x="0" y="0"/>
                    </a:moveTo>
                    <a:lnTo>
                      <a:pt x="30" y="1"/>
                    </a:lnTo>
                    <a:lnTo>
                      <a:pt x="57" y="6"/>
                    </a:lnTo>
                    <a:lnTo>
                      <a:pt x="84" y="14"/>
                    </a:lnTo>
                    <a:lnTo>
                      <a:pt x="106" y="23"/>
                    </a:lnTo>
                    <a:lnTo>
                      <a:pt x="124" y="34"/>
                    </a:lnTo>
                    <a:lnTo>
                      <a:pt x="137" y="48"/>
                    </a:lnTo>
                    <a:lnTo>
                      <a:pt x="146" y="62"/>
                    </a:lnTo>
                    <a:lnTo>
                      <a:pt x="149" y="70"/>
                    </a:lnTo>
                    <a:lnTo>
                      <a:pt x="149" y="77"/>
                    </a:lnTo>
                    <a:lnTo>
                      <a:pt x="149" y="122"/>
                    </a:lnTo>
                    <a:lnTo>
                      <a:pt x="148" y="135"/>
                    </a:lnTo>
                    <a:lnTo>
                      <a:pt x="141" y="147"/>
                    </a:lnTo>
                    <a:lnTo>
                      <a:pt x="134" y="158"/>
                    </a:lnTo>
                    <a:lnTo>
                      <a:pt x="121" y="169"/>
                    </a:lnTo>
                    <a:lnTo>
                      <a:pt x="107" y="178"/>
                    </a:lnTo>
                    <a:lnTo>
                      <a:pt x="90" y="186"/>
                    </a:lnTo>
                    <a:lnTo>
                      <a:pt x="71" y="192"/>
                    </a:lnTo>
                    <a:lnTo>
                      <a:pt x="50" y="197"/>
                    </a:lnTo>
                    <a:lnTo>
                      <a:pt x="50" y="219"/>
                    </a:lnTo>
                    <a:lnTo>
                      <a:pt x="0" y="178"/>
                    </a:lnTo>
                    <a:lnTo>
                      <a:pt x="50" y="130"/>
                    </a:lnTo>
                    <a:lnTo>
                      <a:pt x="50" y="152"/>
                    </a:lnTo>
                    <a:lnTo>
                      <a:pt x="81" y="144"/>
                    </a:lnTo>
                    <a:lnTo>
                      <a:pt x="109" y="132"/>
                    </a:lnTo>
                    <a:lnTo>
                      <a:pt x="120" y="125"/>
                    </a:lnTo>
                    <a:lnTo>
                      <a:pt x="129" y="118"/>
                    </a:lnTo>
                    <a:lnTo>
                      <a:pt x="137" y="110"/>
                    </a:lnTo>
                    <a:lnTo>
                      <a:pt x="143" y="101"/>
                    </a:lnTo>
                    <a:lnTo>
                      <a:pt x="143" y="101"/>
                    </a:lnTo>
                    <a:lnTo>
                      <a:pt x="134" y="88"/>
                    </a:lnTo>
                    <a:lnTo>
                      <a:pt x="123" y="77"/>
                    </a:lnTo>
                    <a:lnTo>
                      <a:pt x="107" y="68"/>
                    </a:lnTo>
                    <a:lnTo>
                      <a:pt x="89" y="60"/>
                    </a:lnTo>
                    <a:lnTo>
                      <a:pt x="68" y="54"/>
                    </a:lnTo>
                    <a:lnTo>
                      <a:pt x="47" y="49"/>
                    </a:lnTo>
                    <a:lnTo>
                      <a:pt x="25" y="46"/>
                    </a:lnTo>
                    <a:lnTo>
                      <a:pt x="0" y="45"/>
                    </a:lnTo>
                    <a:lnTo>
                      <a:pt x="0" y="0"/>
                    </a:lnTo>
                    <a:close/>
                  </a:path>
                </a:pathLst>
              </a:custGeom>
              <a:noFill/>
              <a:ln w="5715">
                <a:solidFill>
                  <a:srgbClr val="000000"/>
                </a:solidFill>
                <a:prstDash val="solid"/>
                <a:round/>
                <a:headEnd/>
                <a:tailEnd/>
              </a:ln>
            </p:spPr>
            <p:txBody>
              <a:bodyPr/>
              <a:lstStyle/>
              <a:p>
                <a:endParaRPr lang="en-US"/>
              </a:p>
            </p:txBody>
          </p:sp>
          <p:sp>
            <p:nvSpPr>
              <p:cNvPr id="186" name="Freeform 723"/>
              <p:cNvSpPr>
                <a:spLocks/>
              </p:cNvSpPr>
              <p:nvPr/>
            </p:nvSpPr>
            <p:spPr bwMode="auto">
              <a:xfrm>
                <a:off x="4441" y="4459"/>
                <a:ext cx="6" cy="21"/>
              </a:xfrm>
              <a:custGeom>
                <a:avLst/>
                <a:gdLst/>
                <a:ahLst/>
                <a:cxnLst>
                  <a:cxn ang="0">
                    <a:pos x="6" y="21"/>
                  </a:cxn>
                  <a:cxn ang="0">
                    <a:pos x="5" y="10"/>
                  </a:cxn>
                  <a:cxn ang="0">
                    <a:pos x="0" y="0"/>
                  </a:cxn>
                </a:cxnLst>
                <a:rect l="0" t="0" r="r" b="b"/>
                <a:pathLst>
                  <a:path w="6" h="21">
                    <a:moveTo>
                      <a:pt x="6" y="21"/>
                    </a:moveTo>
                    <a:lnTo>
                      <a:pt x="5" y="10"/>
                    </a:lnTo>
                    <a:lnTo>
                      <a:pt x="0" y="0"/>
                    </a:lnTo>
                  </a:path>
                </a:pathLst>
              </a:custGeom>
              <a:noFill/>
              <a:ln w="5715">
                <a:solidFill>
                  <a:srgbClr val="000000"/>
                </a:solidFill>
                <a:prstDash val="solid"/>
                <a:round/>
                <a:headEnd/>
                <a:tailEnd/>
              </a:ln>
            </p:spPr>
            <p:txBody>
              <a:bodyPr/>
              <a:lstStyle/>
              <a:p>
                <a:endParaRPr lang="en-US"/>
              </a:p>
            </p:txBody>
          </p:sp>
        </p:grpSp>
        <p:sp>
          <p:nvSpPr>
            <p:cNvPr id="187" name="Rectangle 724"/>
            <p:cNvSpPr>
              <a:spLocks noChangeArrowheads="1"/>
            </p:cNvSpPr>
            <p:nvPr/>
          </p:nvSpPr>
          <p:spPr bwMode="auto">
            <a:xfrm>
              <a:off x="3274484" y="2284414"/>
              <a:ext cx="335360" cy="268287"/>
            </a:xfrm>
            <a:prstGeom prst="rect">
              <a:avLst/>
            </a:prstGeom>
            <a:solidFill>
              <a:srgbClr val="FFFFFF"/>
            </a:solidFill>
            <a:ln w="5715">
              <a:solidFill>
                <a:srgbClr val="000000"/>
              </a:solidFill>
              <a:miter lim="800000"/>
              <a:headEnd/>
              <a:tailEnd/>
            </a:ln>
          </p:spPr>
          <p:txBody>
            <a:bodyPr/>
            <a:lstStyle/>
            <a:p>
              <a:endParaRPr lang="en-US"/>
            </a:p>
          </p:txBody>
        </p:sp>
        <p:grpSp>
          <p:nvGrpSpPr>
            <p:cNvPr id="188" name="Group 725"/>
            <p:cNvGrpSpPr>
              <a:grpSpLocks/>
            </p:cNvGrpSpPr>
            <p:nvPr/>
          </p:nvGrpSpPr>
          <p:grpSpPr bwMode="auto">
            <a:xfrm>
              <a:off x="3357033" y="2316164"/>
              <a:ext cx="159941" cy="198437"/>
              <a:chOff x="4646" y="4356"/>
              <a:chExt cx="149" cy="219"/>
            </a:xfrm>
          </p:grpSpPr>
          <p:sp>
            <p:nvSpPr>
              <p:cNvPr id="189" name="Freeform 726"/>
              <p:cNvSpPr>
                <a:spLocks/>
              </p:cNvSpPr>
              <p:nvPr/>
            </p:nvSpPr>
            <p:spPr bwMode="auto">
              <a:xfrm>
                <a:off x="4646" y="4356"/>
                <a:ext cx="149" cy="219"/>
              </a:xfrm>
              <a:custGeom>
                <a:avLst/>
                <a:gdLst/>
                <a:ahLst/>
                <a:cxnLst>
                  <a:cxn ang="0">
                    <a:pos x="0" y="0"/>
                  </a:cxn>
                  <a:cxn ang="0">
                    <a:pos x="29" y="2"/>
                  </a:cxn>
                  <a:cxn ang="0">
                    <a:pos x="57" y="6"/>
                  </a:cxn>
                  <a:cxn ang="0">
                    <a:pos x="84" y="14"/>
                  </a:cxn>
                  <a:cxn ang="0">
                    <a:pos x="105" y="23"/>
                  </a:cxn>
                  <a:cxn ang="0">
                    <a:pos x="124" y="34"/>
                  </a:cxn>
                  <a:cxn ang="0">
                    <a:pos x="136" y="48"/>
                  </a:cxn>
                  <a:cxn ang="0">
                    <a:pos x="146" y="62"/>
                  </a:cxn>
                  <a:cxn ang="0">
                    <a:pos x="149" y="70"/>
                  </a:cxn>
                  <a:cxn ang="0">
                    <a:pos x="149" y="78"/>
                  </a:cxn>
                  <a:cxn ang="0">
                    <a:pos x="149" y="123"/>
                  </a:cxn>
                  <a:cxn ang="0">
                    <a:pos x="147" y="135"/>
                  </a:cxn>
                  <a:cxn ang="0">
                    <a:pos x="141" y="148"/>
                  </a:cxn>
                  <a:cxn ang="0">
                    <a:pos x="133" y="159"/>
                  </a:cxn>
                  <a:cxn ang="0">
                    <a:pos x="121" y="169"/>
                  </a:cxn>
                  <a:cxn ang="0">
                    <a:pos x="107" y="179"/>
                  </a:cxn>
                  <a:cxn ang="0">
                    <a:pos x="90" y="186"/>
                  </a:cxn>
                  <a:cxn ang="0">
                    <a:pos x="71" y="193"/>
                  </a:cxn>
                  <a:cxn ang="0">
                    <a:pos x="49" y="197"/>
                  </a:cxn>
                  <a:cxn ang="0">
                    <a:pos x="49" y="219"/>
                  </a:cxn>
                  <a:cxn ang="0">
                    <a:pos x="0" y="179"/>
                  </a:cxn>
                  <a:cxn ang="0">
                    <a:pos x="49" y="131"/>
                  </a:cxn>
                  <a:cxn ang="0">
                    <a:pos x="49" y="152"/>
                  </a:cxn>
                  <a:cxn ang="0">
                    <a:pos x="81" y="145"/>
                  </a:cxn>
                  <a:cxn ang="0">
                    <a:pos x="108" y="132"/>
                  </a:cxn>
                  <a:cxn ang="0">
                    <a:pos x="119" y="126"/>
                  </a:cxn>
                  <a:cxn ang="0">
                    <a:pos x="129" y="118"/>
                  </a:cxn>
                  <a:cxn ang="0">
                    <a:pos x="136" y="110"/>
                  </a:cxn>
                  <a:cxn ang="0">
                    <a:pos x="143" y="101"/>
                  </a:cxn>
                  <a:cxn ang="0">
                    <a:pos x="143" y="101"/>
                  </a:cxn>
                  <a:cxn ang="0">
                    <a:pos x="133" y="89"/>
                  </a:cxn>
                  <a:cxn ang="0">
                    <a:pos x="122" y="78"/>
                  </a:cxn>
                  <a:cxn ang="0">
                    <a:pos x="107" y="68"/>
                  </a:cxn>
                  <a:cxn ang="0">
                    <a:pos x="88" y="61"/>
                  </a:cxn>
                  <a:cxn ang="0">
                    <a:pos x="68" y="55"/>
                  </a:cxn>
                  <a:cxn ang="0">
                    <a:pos x="46" y="50"/>
                  </a:cxn>
                  <a:cxn ang="0">
                    <a:pos x="25" y="47"/>
                  </a:cxn>
                  <a:cxn ang="0">
                    <a:pos x="0" y="45"/>
                  </a:cxn>
                  <a:cxn ang="0">
                    <a:pos x="0" y="0"/>
                  </a:cxn>
                </a:cxnLst>
                <a:rect l="0" t="0" r="r" b="b"/>
                <a:pathLst>
                  <a:path w="149" h="219">
                    <a:moveTo>
                      <a:pt x="0" y="0"/>
                    </a:moveTo>
                    <a:lnTo>
                      <a:pt x="29" y="2"/>
                    </a:lnTo>
                    <a:lnTo>
                      <a:pt x="57" y="6"/>
                    </a:lnTo>
                    <a:lnTo>
                      <a:pt x="84" y="14"/>
                    </a:lnTo>
                    <a:lnTo>
                      <a:pt x="105" y="23"/>
                    </a:lnTo>
                    <a:lnTo>
                      <a:pt x="124" y="34"/>
                    </a:lnTo>
                    <a:lnTo>
                      <a:pt x="136" y="48"/>
                    </a:lnTo>
                    <a:lnTo>
                      <a:pt x="146" y="62"/>
                    </a:lnTo>
                    <a:lnTo>
                      <a:pt x="149" y="70"/>
                    </a:lnTo>
                    <a:lnTo>
                      <a:pt x="149" y="78"/>
                    </a:lnTo>
                    <a:lnTo>
                      <a:pt x="149" y="123"/>
                    </a:lnTo>
                    <a:lnTo>
                      <a:pt x="147" y="135"/>
                    </a:lnTo>
                    <a:lnTo>
                      <a:pt x="141" y="148"/>
                    </a:lnTo>
                    <a:lnTo>
                      <a:pt x="133" y="159"/>
                    </a:lnTo>
                    <a:lnTo>
                      <a:pt x="121" y="169"/>
                    </a:lnTo>
                    <a:lnTo>
                      <a:pt x="107" y="179"/>
                    </a:lnTo>
                    <a:lnTo>
                      <a:pt x="90" y="186"/>
                    </a:lnTo>
                    <a:lnTo>
                      <a:pt x="71" y="193"/>
                    </a:lnTo>
                    <a:lnTo>
                      <a:pt x="49" y="197"/>
                    </a:lnTo>
                    <a:lnTo>
                      <a:pt x="49" y="219"/>
                    </a:lnTo>
                    <a:lnTo>
                      <a:pt x="0" y="179"/>
                    </a:lnTo>
                    <a:lnTo>
                      <a:pt x="49" y="131"/>
                    </a:lnTo>
                    <a:lnTo>
                      <a:pt x="49" y="152"/>
                    </a:lnTo>
                    <a:lnTo>
                      <a:pt x="81" y="145"/>
                    </a:lnTo>
                    <a:lnTo>
                      <a:pt x="108" y="132"/>
                    </a:lnTo>
                    <a:lnTo>
                      <a:pt x="119" y="126"/>
                    </a:lnTo>
                    <a:lnTo>
                      <a:pt x="129" y="118"/>
                    </a:lnTo>
                    <a:lnTo>
                      <a:pt x="136" y="110"/>
                    </a:lnTo>
                    <a:lnTo>
                      <a:pt x="143" y="101"/>
                    </a:lnTo>
                    <a:lnTo>
                      <a:pt x="143" y="101"/>
                    </a:lnTo>
                    <a:lnTo>
                      <a:pt x="133" y="89"/>
                    </a:lnTo>
                    <a:lnTo>
                      <a:pt x="122" y="78"/>
                    </a:lnTo>
                    <a:lnTo>
                      <a:pt x="107" y="68"/>
                    </a:lnTo>
                    <a:lnTo>
                      <a:pt x="88" y="61"/>
                    </a:lnTo>
                    <a:lnTo>
                      <a:pt x="68" y="55"/>
                    </a:lnTo>
                    <a:lnTo>
                      <a:pt x="46" y="50"/>
                    </a:lnTo>
                    <a:lnTo>
                      <a:pt x="25" y="47"/>
                    </a:lnTo>
                    <a:lnTo>
                      <a:pt x="0" y="45"/>
                    </a:lnTo>
                    <a:lnTo>
                      <a:pt x="0" y="0"/>
                    </a:lnTo>
                    <a:close/>
                  </a:path>
                </a:pathLst>
              </a:custGeom>
              <a:solidFill>
                <a:srgbClr val="99CCFF"/>
              </a:solidFill>
              <a:ln w="9525">
                <a:noFill/>
                <a:round/>
                <a:headEnd/>
                <a:tailEnd/>
              </a:ln>
            </p:spPr>
            <p:txBody>
              <a:bodyPr/>
              <a:lstStyle/>
              <a:p>
                <a:endParaRPr lang="en-US"/>
              </a:p>
            </p:txBody>
          </p:sp>
          <p:sp>
            <p:nvSpPr>
              <p:cNvPr id="190" name="Freeform 727"/>
              <p:cNvSpPr>
                <a:spLocks/>
              </p:cNvSpPr>
              <p:nvPr/>
            </p:nvSpPr>
            <p:spPr bwMode="auto">
              <a:xfrm>
                <a:off x="4646" y="4356"/>
                <a:ext cx="149" cy="123"/>
              </a:xfrm>
              <a:custGeom>
                <a:avLst/>
                <a:gdLst/>
                <a:ahLst/>
                <a:cxnLst>
                  <a:cxn ang="0">
                    <a:pos x="0" y="0"/>
                  </a:cxn>
                  <a:cxn ang="0">
                    <a:pos x="29" y="2"/>
                  </a:cxn>
                  <a:cxn ang="0">
                    <a:pos x="57" y="6"/>
                  </a:cxn>
                  <a:cxn ang="0">
                    <a:pos x="84" y="14"/>
                  </a:cxn>
                  <a:cxn ang="0">
                    <a:pos x="105" y="23"/>
                  </a:cxn>
                  <a:cxn ang="0">
                    <a:pos x="124" y="34"/>
                  </a:cxn>
                  <a:cxn ang="0">
                    <a:pos x="136" y="48"/>
                  </a:cxn>
                  <a:cxn ang="0">
                    <a:pos x="146" y="62"/>
                  </a:cxn>
                  <a:cxn ang="0">
                    <a:pos x="149" y="70"/>
                  </a:cxn>
                  <a:cxn ang="0">
                    <a:pos x="149" y="78"/>
                  </a:cxn>
                  <a:cxn ang="0">
                    <a:pos x="149" y="123"/>
                  </a:cxn>
                  <a:cxn ang="0">
                    <a:pos x="149" y="115"/>
                  </a:cxn>
                  <a:cxn ang="0">
                    <a:pos x="146" y="107"/>
                  </a:cxn>
                  <a:cxn ang="0">
                    <a:pos x="136" y="92"/>
                  </a:cxn>
                  <a:cxn ang="0">
                    <a:pos x="124" y="79"/>
                  </a:cxn>
                  <a:cxn ang="0">
                    <a:pos x="105" y="68"/>
                  </a:cxn>
                  <a:cxn ang="0">
                    <a:pos x="84" y="58"/>
                  </a:cxn>
                  <a:cxn ang="0">
                    <a:pos x="57" y="51"/>
                  </a:cxn>
                  <a:cxn ang="0">
                    <a:pos x="29" y="47"/>
                  </a:cxn>
                  <a:cxn ang="0">
                    <a:pos x="0" y="45"/>
                  </a:cxn>
                  <a:cxn ang="0">
                    <a:pos x="0" y="0"/>
                  </a:cxn>
                </a:cxnLst>
                <a:rect l="0" t="0" r="r" b="b"/>
                <a:pathLst>
                  <a:path w="149" h="123">
                    <a:moveTo>
                      <a:pt x="0" y="0"/>
                    </a:moveTo>
                    <a:lnTo>
                      <a:pt x="29" y="2"/>
                    </a:lnTo>
                    <a:lnTo>
                      <a:pt x="57" y="6"/>
                    </a:lnTo>
                    <a:lnTo>
                      <a:pt x="84" y="14"/>
                    </a:lnTo>
                    <a:lnTo>
                      <a:pt x="105" y="23"/>
                    </a:lnTo>
                    <a:lnTo>
                      <a:pt x="124" y="34"/>
                    </a:lnTo>
                    <a:lnTo>
                      <a:pt x="136" y="48"/>
                    </a:lnTo>
                    <a:lnTo>
                      <a:pt x="146" y="62"/>
                    </a:lnTo>
                    <a:lnTo>
                      <a:pt x="149" y="70"/>
                    </a:lnTo>
                    <a:lnTo>
                      <a:pt x="149" y="78"/>
                    </a:lnTo>
                    <a:lnTo>
                      <a:pt x="149" y="123"/>
                    </a:lnTo>
                    <a:lnTo>
                      <a:pt x="149" y="115"/>
                    </a:lnTo>
                    <a:lnTo>
                      <a:pt x="146" y="107"/>
                    </a:lnTo>
                    <a:lnTo>
                      <a:pt x="136" y="92"/>
                    </a:lnTo>
                    <a:lnTo>
                      <a:pt x="124" y="79"/>
                    </a:lnTo>
                    <a:lnTo>
                      <a:pt x="105" y="68"/>
                    </a:lnTo>
                    <a:lnTo>
                      <a:pt x="84" y="58"/>
                    </a:lnTo>
                    <a:lnTo>
                      <a:pt x="57" y="51"/>
                    </a:lnTo>
                    <a:lnTo>
                      <a:pt x="29" y="47"/>
                    </a:lnTo>
                    <a:lnTo>
                      <a:pt x="0" y="45"/>
                    </a:lnTo>
                    <a:lnTo>
                      <a:pt x="0" y="0"/>
                    </a:lnTo>
                    <a:close/>
                  </a:path>
                </a:pathLst>
              </a:custGeom>
              <a:solidFill>
                <a:srgbClr val="7BA4CD"/>
              </a:solidFill>
              <a:ln w="9525">
                <a:noFill/>
                <a:round/>
                <a:headEnd/>
                <a:tailEnd/>
              </a:ln>
            </p:spPr>
            <p:txBody>
              <a:bodyPr/>
              <a:lstStyle/>
              <a:p>
                <a:endParaRPr lang="en-US"/>
              </a:p>
            </p:txBody>
          </p:sp>
          <p:sp>
            <p:nvSpPr>
              <p:cNvPr id="191" name="Freeform 728"/>
              <p:cNvSpPr>
                <a:spLocks/>
              </p:cNvSpPr>
              <p:nvPr/>
            </p:nvSpPr>
            <p:spPr bwMode="auto">
              <a:xfrm>
                <a:off x="4646" y="4356"/>
                <a:ext cx="149" cy="219"/>
              </a:xfrm>
              <a:custGeom>
                <a:avLst/>
                <a:gdLst/>
                <a:ahLst/>
                <a:cxnLst>
                  <a:cxn ang="0">
                    <a:pos x="0" y="0"/>
                  </a:cxn>
                  <a:cxn ang="0">
                    <a:pos x="29" y="2"/>
                  </a:cxn>
                  <a:cxn ang="0">
                    <a:pos x="57" y="6"/>
                  </a:cxn>
                  <a:cxn ang="0">
                    <a:pos x="84" y="14"/>
                  </a:cxn>
                  <a:cxn ang="0">
                    <a:pos x="105" y="23"/>
                  </a:cxn>
                  <a:cxn ang="0">
                    <a:pos x="124" y="34"/>
                  </a:cxn>
                  <a:cxn ang="0">
                    <a:pos x="136" y="48"/>
                  </a:cxn>
                  <a:cxn ang="0">
                    <a:pos x="146" y="62"/>
                  </a:cxn>
                  <a:cxn ang="0">
                    <a:pos x="149" y="70"/>
                  </a:cxn>
                  <a:cxn ang="0">
                    <a:pos x="149" y="78"/>
                  </a:cxn>
                  <a:cxn ang="0">
                    <a:pos x="149" y="123"/>
                  </a:cxn>
                  <a:cxn ang="0">
                    <a:pos x="147" y="135"/>
                  </a:cxn>
                  <a:cxn ang="0">
                    <a:pos x="141" y="148"/>
                  </a:cxn>
                  <a:cxn ang="0">
                    <a:pos x="133" y="159"/>
                  </a:cxn>
                  <a:cxn ang="0">
                    <a:pos x="121" y="169"/>
                  </a:cxn>
                  <a:cxn ang="0">
                    <a:pos x="107" y="179"/>
                  </a:cxn>
                  <a:cxn ang="0">
                    <a:pos x="90" y="186"/>
                  </a:cxn>
                  <a:cxn ang="0">
                    <a:pos x="71" y="193"/>
                  </a:cxn>
                  <a:cxn ang="0">
                    <a:pos x="49" y="197"/>
                  </a:cxn>
                  <a:cxn ang="0">
                    <a:pos x="49" y="219"/>
                  </a:cxn>
                  <a:cxn ang="0">
                    <a:pos x="0" y="179"/>
                  </a:cxn>
                  <a:cxn ang="0">
                    <a:pos x="49" y="131"/>
                  </a:cxn>
                  <a:cxn ang="0">
                    <a:pos x="49" y="152"/>
                  </a:cxn>
                  <a:cxn ang="0">
                    <a:pos x="81" y="145"/>
                  </a:cxn>
                  <a:cxn ang="0">
                    <a:pos x="108" y="132"/>
                  </a:cxn>
                  <a:cxn ang="0">
                    <a:pos x="119" y="126"/>
                  </a:cxn>
                  <a:cxn ang="0">
                    <a:pos x="129" y="118"/>
                  </a:cxn>
                  <a:cxn ang="0">
                    <a:pos x="136" y="110"/>
                  </a:cxn>
                  <a:cxn ang="0">
                    <a:pos x="143" y="101"/>
                  </a:cxn>
                  <a:cxn ang="0">
                    <a:pos x="143" y="101"/>
                  </a:cxn>
                  <a:cxn ang="0">
                    <a:pos x="133" y="89"/>
                  </a:cxn>
                  <a:cxn ang="0">
                    <a:pos x="122" y="78"/>
                  </a:cxn>
                  <a:cxn ang="0">
                    <a:pos x="107" y="68"/>
                  </a:cxn>
                  <a:cxn ang="0">
                    <a:pos x="88" y="61"/>
                  </a:cxn>
                  <a:cxn ang="0">
                    <a:pos x="68" y="55"/>
                  </a:cxn>
                  <a:cxn ang="0">
                    <a:pos x="46" y="50"/>
                  </a:cxn>
                  <a:cxn ang="0">
                    <a:pos x="25" y="47"/>
                  </a:cxn>
                  <a:cxn ang="0">
                    <a:pos x="0" y="45"/>
                  </a:cxn>
                  <a:cxn ang="0">
                    <a:pos x="0" y="0"/>
                  </a:cxn>
                </a:cxnLst>
                <a:rect l="0" t="0" r="r" b="b"/>
                <a:pathLst>
                  <a:path w="149" h="219">
                    <a:moveTo>
                      <a:pt x="0" y="0"/>
                    </a:moveTo>
                    <a:lnTo>
                      <a:pt x="29" y="2"/>
                    </a:lnTo>
                    <a:lnTo>
                      <a:pt x="57" y="6"/>
                    </a:lnTo>
                    <a:lnTo>
                      <a:pt x="84" y="14"/>
                    </a:lnTo>
                    <a:lnTo>
                      <a:pt x="105" y="23"/>
                    </a:lnTo>
                    <a:lnTo>
                      <a:pt x="124" y="34"/>
                    </a:lnTo>
                    <a:lnTo>
                      <a:pt x="136" y="48"/>
                    </a:lnTo>
                    <a:lnTo>
                      <a:pt x="146" y="62"/>
                    </a:lnTo>
                    <a:lnTo>
                      <a:pt x="149" y="70"/>
                    </a:lnTo>
                    <a:lnTo>
                      <a:pt x="149" y="78"/>
                    </a:lnTo>
                    <a:lnTo>
                      <a:pt x="149" y="123"/>
                    </a:lnTo>
                    <a:lnTo>
                      <a:pt x="147" y="135"/>
                    </a:lnTo>
                    <a:lnTo>
                      <a:pt x="141" y="148"/>
                    </a:lnTo>
                    <a:lnTo>
                      <a:pt x="133" y="159"/>
                    </a:lnTo>
                    <a:lnTo>
                      <a:pt x="121" y="169"/>
                    </a:lnTo>
                    <a:lnTo>
                      <a:pt x="107" y="179"/>
                    </a:lnTo>
                    <a:lnTo>
                      <a:pt x="90" y="186"/>
                    </a:lnTo>
                    <a:lnTo>
                      <a:pt x="71" y="193"/>
                    </a:lnTo>
                    <a:lnTo>
                      <a:pt x="49" y="197"/>
                    </a:lnTo>
                    <a:lnTo>
                      <a:pt x="49" y="219"/>
                    </a:lnTo>
                    <a:lnTo>
                      <a:pt x="0" y="179"/>
                    </a:lnTo>
                    <a:lnTo>
                      <a:pt x="49" y="131"/>
                    </a:lnTo>
                    <a:lnTo>
                      <a:pt x="49" y="152"/>
                    </a:lnTo>
                    <a:lnTo>
                      <a:pt x="81" y="145"/>
                    </a:lnTo>
                    <a:lnTo>
                      <a:pt x="108" y="132"/>
                    </a:lnTo>
                    <a:lnTo>
                      <a:pt x="119" y="126"/>
                    </a:lnTo>
                    <a:lnTo>
                      <a:pt x="129" y="118"/>
                    </a:lnTo>
                    <a:lnTo>
                      <a:pt x="136" y="110"/>
                    </a:lnTo>
                    <a:lnTo>
                      <a:pt x="143" y="101"/>
                    </a:lnTo>
                    <a:lnTo>
                      <a:pt x="143" y="101"/>
                    </a:lnTo>
                    <a:lnTo>
                      <a:pt x="133" y="89"/>
                    </a:lnTo>
                    <a:lnTo>
                      <a:pt x="122" y="78"/>
                    </a:lnTo>
                    <a:lnTo>
                      <a:pt x="107" y="68"/>
                    </a:lnTo>
                    <a:lnTo>
                      <a:pt x="88" y="61"/>
                    </a:lnTo>
                    <a:lnTo>
                      <a:pt x="68" y="55"/>
                    </a:lnTo>
                    <a:lnTo>
                      <a:pt x="46" y="50"/>
                    </a:lnTo>
                    <a:lnTo>
                      <a:pt x="25" y="47"/>
                    </a:lnTo>
                    <a:lnTo>
                      <a:pt x="0" y="45"/>
                    </a:lnTo>
                    <a:lnTo>
                      <a:pt x="0" y="0"/>
                    </a:lnTo>
                    <a:close/>
                  </a:path>
                </a:pathLst>
              </a:custGeom>
              <a:noFill/>
              <a:ln w="5715">
                <a:solidFill>
                  <a:srgbClr val="000000"/>
                </a:solidFill>
                <a:prstDash val="solid"/>
                <a:round/>
                <a:headEnd/>
                <a:tailEnd/>
              </a:ln>
            </p:spPr>
            <p:txBody>
              <a:bodyPr/>
              <a:lstStyle/>
              <a:p>
                <a:endParaRPr lang="en-US"/>
              </a:p>
            </p:txBody>
          </p:sp>
          <p:sp>
            <p:nvSpPr>
              <p:cNvPr id="192" name="Freeform 729"/>
              <p:cNvSpPr>
                <a:spLocks/>
              </p:cNvSpPr>
              <p:nvPr/>
            </p:nvSpPr>
            <p:spPr bwMode="auto">
              <a:xfrm>
                <a:off x="4789" y="4457"/>
                <a:ext cx="6" cy="22"/>
              </a:xfrm>
              <a:custGeom>
                <a:avLst/>
                <a:gdLst/>
                <a:ahLst/>
                <a:cxnLst>
                  <a:cxn ang="0">
                    <a:pos x="6" y="22"/>
                  </a:cxn>
                  <a:cxn ang="0">
                    <a:pos x="4" y="11"/>
                  </a:cxn>
                  <a:cxn ang="0">
                    <a:pos x="0" y="0"/>
                  </a:cxn>
                </a:cxnLst>
                <a:rect l="0" t="0" r="r" b="b"/>
                <a:pathLst>
                  <a:path w="6" h="22">
                    <a:moveTo>
                      <a:pt x="6" y="22"/>
                    </a:moveTo>
                    <a:lnTo>
                      <a:pt x="4" y="11"/>
                    </a:lnTo>
                    <a:lnTo>
                      <a:pt x="0" y="0"/>
                    </a:lnTo>
                  </a:path>
                </a:pathLst>
              </a:custGeom>
              <a:noFill/>
              <a:ln w="5715">
                <a:solidFill>
                  <a:srgbClr val="000000"/>
                </a:solidFill>
                <a:prstDash val="solid"/>
                <a:round/>
                <a:headEnd/>
                <a:tailEnd/>
              </a:ln>
            </p:spPr>
            <p:txBody>
              <a:bodyPr/>
              <a:lstStyle/>
              <a:p>
                <a:endParaRPr lang="en-US"/>
              </a:p>
            </p:txBody>
          </p:sp>
        </p:grpSp>
        <p:sp>
          <p:nvSpPr>
            <p:cNvPr id="193" name="Rectangle 730"/>
            <p:cNvSpPr>
              <a:spLocks noChangeArrowheads="1"/>
            </p:cNvSpPr>
            <p:nvPr/>
          </p:nvSpPr>
          <p:spPr bwMode="auto">
            <a:xfrm>
              <a:off x="1798902" y="2643188"/>
              <a:ext cx="1891771" cy="336550"/>
            </a:xfrm>
            <a:prstGeom prst="rect">
              <a:avLst/>
            </a:prstGeom>
            <a:solidFill>
              <a:srgbClr val="919191"/>
            </a:solidFill>
            <a:ln w="9525">
              <a:noFill/>
              <a:miter lim="800000"/>
              <a:headEnd/>
              <a:tailEnd/>
            </a:ln>
          </p:spPr>
          <p:txBody>
            <a:bodyPr/>
            <a:lstStyle/>
            <a:p>
              <a:endParaRPr lang="en-US"/>
            </a:p>
          </p:txBody>
        </p:sp>
        <p:sp>
          <p:nvSpPr>
            <p:cNvPr id="194" name="Rectangle 731"/>
            <p:cNvSpPr>
              <a:spLocks noChangeArrowheads="1"/>
            </p:cNvSpPr>
            <p:nvPr/>
          </p:nvSpPr>
          <p:spPr bwMode="auto">
            <a:xfrm>
              <a:off x="1771385" y="2620963"/>
              <a:ext cx="1891771" cy="336550"/>
            </a:xfrm>
            <a:prstGeom prst="rect">
              <a:avLst/>
            </a:prstGeom>
            <a:solidFill>
              <a:srgbClr val="CCFFCC"/>
            </a:solidFill>
            <a:ln w="9525">
              <a:noFill/>
              <a:miter lim="800000"/>
              <a:headEnd/>
              <a:tailEnd/>
            </a:ln>
          </p:spPr>
          <p:txBody>
            <a:bodyPr/>
            <a:lstStyle/>
            <a:p>
              <a:endParaRPr lang="en-US"/>
            </a:p>
          </p:txBody>
        </p:sp>
        <p:sp>
          <p:nvSpPr>
            <p:cNvPr id="195" name="Rectangle 732"/>
            <p:cNvSpPr>
              <a:spLocks noChangeArrowheads="1"/>
            </p:cNvSpPr>
            <p:nvPr/>
          </p:nvSpPr>
          <p:spPr bwMode="auto">
            <a:xfrm>
              <a:off x="1807502" y="2655889"/>
              <a:ext cx="335359" cy="268287"/>
            </a:xfrm>
            <a:prstGeom prst="rect">
              <a:avLst/>
            </a:prstGeom>
            <a:solidFill>
              <a:srgbClr val="FFFFFF"/>
            </a:solidFill>
            <a:ln w="5715">
              <a:solidFill>
                <a:srgbClr val="000000"/>
              </a:solidFill>
              <a:miter lim="800000"/>
              <a:headEnd/>
              <a:tailEnd/>
            </a:ln>
          </p:spPr>
          <p:txBody>
            <a:bodyPr/>
            <a:lstStyle/>
            <a:p>
              <a:endParaRPr lang="en-US"/>
            </a:p>
          </p:txBody>
        </p:sp>
        <p:grpSp>
          <p:nvGrpSpPr>
            <p:cNvPr id="196" name="Group 733"/>
            <p:cNvGrpSpPr>
              <a:grpSpLocks/>
            </p:cNvGrpSpPr>
            <p:nvPr/>
          </p:nvGrpSpPr>
          <p:grpSpPr bwMode="auto">
            <a:xfrm>
              <a:off x="1890052" y="2689225"/>
              <a:ext cx="158221" cy="196850"/>
              <a:chOff x="3269" y="4768"/>
              <a:chExt cx="149" cy="218"/>
            </a:xfrm>
          </p:grpSpPr>
          <p:sp>
            <p:nvSpPr>
              <p:cNvPr id="197" name="Freeform 734"/>
              <p:cNvSpPr>
                <a:spLocks/>
              </p:cNvSpPr>
              <p:nvPr/>
            </p:nvSpPr>
            <p:spPr bwMode="auto">
              <a:xfrm>
                <a:off x="3269" y="4768"/>
                <a:ext cx="149" cy="218"/>
              </a:xfrm>
              <a:custGeom>
                <a:avLst/>
                <a:gdLst/>
                <a:ahLst/>
                <a:cxnLst>
                  <a:cxn ang="0">
                    <a:pos x="0" y="0"/>
                  </a:cxn>
                  <a:cxn ang="0">
                    <a:pos x="29" y="1"/>
                  </a:cxn>
                  <a:cxn ang="0">
                    <a:pos x="57" y="6"/>
                  </a:cxn>
                  <a:cxn ang="0">
                    <a:pos x="84" y="14"/>
                  </a:cxn>
                  <a:cxn ang="0">
                    <a:pos x="105" y="23"/>
                  </a:cxn>
                  <a:cxn ang="0">
                    <a:pos x="124" y="34"/>
                  </a:cxn>
                  <a:cxn ang="0">
                    <a:pos x="136" y="48"/>
                  </a:cxn>
                  <a:cxn ang="0">
                    <a:pos x="146" y="62"/>
                  </a:cxn>
                  <a:cxn ang="0">
                    <a:pos x="149" y="69"/>
                  </a:cxn>
                  <a:cxn ang="0">
                    <a:pos x="149" y="77"/>
                  </a:cxn>
                  <a:cxn ang="0">
                    <a:pos x="149" y="122"/>
                  </a:cxn>
                  <a:cxn ang="0">
                    <a:pos x="147" y="135"/>
                  </a:cxn>
                  <a:cxn ang="0">
                    <a:pos x="141" y="147"/>
                  </a:cxn>
                  <a:cxn ang="0">
                    <a:pos x="133" y="158"/>
                  </a:cxn>
                  <a:cxn ang="0">
                    <a:pos x="121" y="169"/>
                  </a:cxn>
                  <a:cxn ang="0">
                    <a:pos x="107" y="178"/>
                  </a:cxn>
                  <a:cxn ang="0">
                    <a:pos x="90" y="186"/>
                  </a:cxn>
                  <a:cxn ang="0">
                    <a:pos x="71" y="192"/>
                  </a:cxn>
                  <a:cxn ang="0">
                    <a:pos x="49" y="197"/>
                  </a:cxn>
                  <a:cxn ang="0">
                    <a:pos x="49" y="218"/>
                  </a:cxn>
                  <a:cxn ang="0">
                    <a:pos x="0" y="178"/>
                  </a:cxn>
                  <a:cxn ang="0">
                    <a:pos x="49" y="130"/>
                  </a:cxn>
                  <a:cxn ang="0">
                    <a:pos x="49" y="152"/>
                  </a:cxn>
                  <a:cxn ang="0">
                    <a:pos x="80" y="144"/>
                  </a:cxn>
                  <a:cxn ang="0">
                    <a:pos x="108" y="132"/>
                  </a:cxn>
                  <a:cxn ang="0">
                    <a:pos x="119" y="125"/>
                  </a:cxn>
                  <a:cxn ang="0">
                    <a:pos x="129" y="118"/>
                  </a:cxn>
                  <a:cxn ang="0">
                    <a:pos x="136" y="110"/>
                  </a:cxn>
                  <a:cxn ang="0">
                    <a:pos x="143" y="100"/>
                  </a:cxn>
                  <a:cxn ang="0">
                    <a:pos x="143" y="100"/>
                  </a:cxn>
                  <a:cxn ang="0">
                    <a:pos x="133" y="88"/>
                  </a:cxn>
                  <a:cxn ang="0">
                    <a:pos x="122" y="77"/>
                  </a:cxn>
                  <a:cxn ang="0">
                    <a:pos x="107" y="68"/>
                  </a:cxn>
                  <a:cxn ang="0">
                    <a:pos x="88" y="60"/>
                  </a:cxn>
                  <a:cxn ang="0">
                    <a:pos x="68" y="54"/>
                  </a:cxn>
                  <a:cxn ang="0">
                    <a:pos x="46" y="49"/>
                  </a:cxn>
                  <a:cxn ang="0">
                    <a:pos x="25" y="46"/>
                  </a:cxn>
                  <a:cxn ang="0">
                    <a:pos x="0" y="45"/>
                  </a:cxn>
                  <a:cxn ang="0">
                    <a:pos x="0" y="0"/>
                  </a:cxn>
                </a:cxnLst>
                <a:rect l="0" t="0" r="r" b="b"/>
                <a:pathLst>
                  <a:path w="149" h="218">
                    <a:moveTo>
                      <a:pt x="0" y="0"/>
                    </a:moveTo>
                    <a:lnTo>
                      <a:pt x="29" y="1"/>
                    </a:lnTo>
                    <a:lnTo>
                      <a:pt x="57" y="6"/>
                    </a:lnTo>
                    <a:lnTo>
                      <a:pt x="84" y="14"/>
                    </a:lnTo>
                    <a:lnTo>
                      <a:pt x="105" y="23"/>
                    </a:lnTo>
                    <a:lnTo>
                      <a:pt x="124" y="34"/>
                    </a:lnTo>
                    <a:lnTo>
                      <a:pt x="136" y="48"/>
                    </a:lnTo>
                    <a:lnTo>
                      <a:pt x="146" y="62"/>
                    </a:lnTo>
                    <a:lnTo>
                      <a:pt x="149" y="69"/>
                    </a:lnTo>
                    <a:lnTo>
                      <a:pt x="149" y="77"/>
                    </a:lnTo>
                    <a:lnTo>
                      <a:pt x="149" y="122"/>
                    </a:lnTo>
                    <a:lnTo>
                      <a:pt x="147" y="135"/>
                    </a:lnTo>
                    <a:lnTo>
                      <a:pt x="141" y="147"/>
                    </a:lnTo>
                    <a:lnTo>
                      <a:pt x="133" y="158"/>
                    </a:lnTo>
                    <a:lnTo>
                      <a:pt x="121" y="169"/>
                    </a:lnTo>
                    <a:lnTo>
                      <a:pt x="107" y="178"/>
                    </a:lnTo>
                    <a:lnTo>
                      <a:pt x="90" y="186"/>
                    </a:lnTo>
                    <a:lnTo>
                      <a:pt x="71" y="192"/>
                    </a:lnTo>
                    <a:lnTo>
                      <a:pt x="49" y="197"/>
                    </a:lnTo>
                    <a:lnTo>
                      <a:pt x="49" y="218"/>
                    </a:lnTo>
                    <a:lnTo>
                      <a:pt x="0" y="178"/>
                    </a:lnTo>
                    <a:lnTo>
                      <a:pt x="49" y="130"/>
                    </a:lnTo>
                    <a:lnTo>
                      <a:pt x="49" y="152"/>
                    </a:lnTo>
                    <a:lnTo>
                      <a:pt x="80" y="144"/>
                    </a:lnTo>
                    <a:lnTo>
                      <a:pt x="108" y="132"/>
                    </a:lnTo>
                    <a:lnTo>
                      <a:pt x="119" y="125"/>
                    </a:lnTo>
                    <a:lnTo>
                      <a:pt x="129" y="118"/>
                    </a:lnTo>
                    <a:lnTo>
                      <a:pt x="136" y="110"/>
                    </a:lnTo>
                    <a:lnTo>
                      <a:pt x="143" y="100"/>
                    </a:lnTo>
                    <a:lnTo>
                      <a:pt x="143" y="100"/>
                    </a:lnTo>
                    <a:lnTo>
                      <a:pt x="133" y="88"/>
                    </a:lnTo>
                    <a:lnTo>
                      <a:pt x="122" y="77"/>
                    </a:lnTo>
                    <a:lnTo>
                      <a:pt x="107" y="68"/>
                    </a:lnTo>
                    <a:lnTo>
                      <a:pt x="88" y="60"/>
                    </a:lnTo>
                    <a:lnTo>
                      <a:pt x="68" y="54"/>
                    </a:lnTo>
                    <a:lnTo>
                      <a:pt x="46" y="49"/>
                    </a:lnTo>
                    <a:lnTo>
                      <a:pt x="25" y="46"/>
                    </a:lnTo>
                    <a:lnTo>
                      <a:pt x="0" y="45"/>
                    </a:lnTo>
                    <a:lnTo>
                      <a:pt x="0" y="0"/>
                    </a:lnTo>
                    <a:close/>
                  </a:path>
                </a:pathLst>
              </a:custGeom>
              <a:solidFill>
                <a:srgbClr val="99CCFF"/>
              </a:solidFill>
              <a:ln w="9525">
                <a:noFill/>
                <a:round/>
                <a:headEnd/>
                <a:tailEnd/>
              </a:ln>
            </p:spPr>
            <p:txBody>
              <a:bodyPr/>
              <a:lstStyle/>
              <a:p>
                <a:endParaRPr lang="en-US"/>
              </a:p>
            </p:txBody>
          </p:sp>
          <p:sp>
            <p:nvSpPr>
              <p:cNvPr id="198" name="Freeform 735"/>
              <p:cNvSpPr>
                <a:spLocks/>
              </p:cNvSpPr>
              <p:nvPr/>
            </p:nvSpPr>
            <p:spPr bwMode="auto">
              <a:xfrm>
                <a:off x="3269" y="4768"/>
                <a:ext cx="149" cy="122"/>
              </a:xfrm>
              <a:custGeom>
                <a:avLst/>
                <a:gdLst/>
                <a:ahLst/>
                <a:cxnLst>
                  <a:cxn ang="0">
                    <a:pos x="0" y="0"/>
                  </a:cxn>
                  <a:cxn ang="0">
                    <a:pos x="29" y="1"/>
                  </a:cxn>
                  <a:cxn ang="0">
                    <a:pos x="57" y="6"/>
                  </a:cxn>
                  <a:cxn ang="0">
                    <a:pos x="84" y="14"/>
                  </a:cxn>
                  <a:cxn ang="0">
                    <a:pos x="105" y="23"/>
                  </a:cxn>
                  <a:cxn ang="0">
                    <a:pos x="124" y="34"/>
                  </a:cxn>
                  <a:cxn ang="0">
                    <a:pos x="136" y="48"/>
                  </a:cxn>
                  <a:cxn ang="0">
                    <a:pos x="146" y="62"/>
                  </a:cxn>
                  <a:cxn ang="0">
                    <a:pos x="149" y="69"/>
                  </a:cxn>
                  <a:cxn ang="0">
                    <a:pos x="149" y="77"/>
                  </a:cxn>
                  <a:cxn ang="0">
                    <a:pos x="149" y="122"/>
                  </a:cxn>
                  <a:cxn ang="0">
                    <a:pos x="149" y="114"/>
                  </a:cxn>
                  <a:cxn ang="0">
                    <a:pos x="146" y="107"/>
                  </a:cxn>
                  <a:cxn ang="0">
                    <a:pos x="136" y="91"/>
                  </a:cxn>
                  <a:cxn ang="0">
                    <a:pos x="124" y="79"/>
                  </a:cxn>
                  <a:cxn ang="0">
                    <a:pos x="105" y="68"/>
                  </a:cxn>
                  <a:cxn ang="0">
                    <a:pos x="84" y="57"/>
                  </a:cxn>
                  <a:cxn ang="0">
                    <a:pos x="57" y="51"/>
                  </a:cxn>
                  <a:cxn ang="0">
                    <a:pos x="29" y="46"/>
                  </a:cxn>
                  <a:cxn ang="0">
                    <a:pos x="0" y="45"/>
                  </a:cxn>
                  <a:cxn ang="0">
                    <a:pos x="0" y="0"/>
                  </a:cxn>
                </a:cxnLst>
                <a:rect l="0" t="0" r="r" b="b"/>
                <a:pathLst>
                  <a:path w="149" h="122">
                    <a:moveTo>
                      <a:pt x="0" y="0"/>
                    </a:moveTo>
                    <a:lnTo>
                      <a:pt x="29" y="1"/>
                    </a:lnTo>
                    <a:lnTo>
                      <a:pt x="57" y="6"/>
                    </a:lnTo>
                    <a:lnTo>
                      <a:pt x="84" y="14"/>
                    </a:lnTo>
                    <a:lnTo>
                      <a:pt x="105" y="23"/>
                    </a:lnTo>
                    <a:lnTo>
                      <a:pt x="124" y="34"/>
                    </a:lnTo>
                    <a:lnTo>
                      <a:pt x="136" y="48"/>
                    </a:lnTo>
                    <a:lnTo>
                      <a:pt x="146" y="62"/>
                    </a:lnTo>
                    <a:lnTo>
                      <a:pt x="149" y="69"/>
                    </a:lnTo>
                    <a:lnTo>
                      <a:pt x="149" y="77"/>
                    </a:lnTo>
                    <a:lnTo>
                      <a:pt x="149" y="122"/>
                    </a:lnTo>
                    <a:lnTo>
                      <a:pt x="149" y="114"/>
                    </a:lnTo>
                    <a:lnTo>
                      <a:pt x="146" y="107"/>
                    </a:lnTo>
                    <a:lnTo>
                      <a:pt x="136" y="91"/>
                    </a:lnTo>
                    <a:lnTo>
                      <a:pt x="124" y="79"/>
                    </a:lnTo>
                    <a:lnTo>
                      <a:pt x="105" y="68"/>
                    </a:lnTo>
                    <a:lnTo>
                      <a:pt x="84" y="57"/>
                    </a:lnTo>
                    <a:lnTo>
                      <a:pt x="57" y="51"/>
                    </a:lnTo>
                    <a:lnTo>
                      <a:pt x="29" y="46"/>
                    </a:lnTo>
                    <a:lnTo>
                      <a:pt x="0" y="45"/>
                    </a:lnTo>
                    <a:lnTo>
                      <a:pt x="0" y="0"/>
                    </a:lnTo>
                    <a:close/>
                  </a:path>
                </a:pathLst>
              </a:custGeom>
              <a:solidFill>
                <a:srgbClr val="7BA4CD"/>
              </a:solidFill>
              <a:ln w="9525">
                <a:noFill/>
                <a:round/>
                <a:headEnd/>
                <a:tailEnd/>
              </a:ln>
            </p:spPr>
            <p:txBody>
              <a:bodyPr/>
              <a:lstStyle/>
              <a:p>
                <a:endParaRPr lang="en-US"/>
              </a:p>
            </p:txBody>
          </p:sp>
          <p:sp>
            <p:nvSpPr>
              <p:cNvPr id="199" name="Freeform 736"/>
              <p:cNvSpPr>
                <a:spLocks/>
              </p:cNvSpPr>
              <p:nvPr/>
            </p:nvSpPr>
            <p:spPr bwMode="auto">
              <a:xfrm>
                <a:off x="3269" y="4768"/>
                <a:ext cx="149" cy="218"/>
              </a:xfrm>
              <a:custGeom>
                <a:avLst/>
                <a:gdLst/>
                <a:ahLst/>
                <a:cxnLst>
                  <a:cxn ang="0">
                    <a:pos x="0" y="0"/>
                  </a:cxn>
                  <a:cxn ang="0">
                    <a:pos x="29" y="1"/>
                  </a:cxn>
                  <a:cxn ang="0">
                    <a:pos x="57" y="6"/>
                  </a:cxn>
                  <a:cxn ang="0">
                    <a:pos x="84" y="14"/>
                  </a:cxn>
                  <a:cxn ang="0">
                    <a:pos x="105" y="23"/>
                  </a:cxn>
                  <a:cxn ang="0">
                    <a:pos x="124" y="34"/>
                  </a:cxn>
                  <a:cxn ang="0">
                    <a:pos x="136" y="48"/>
                  </a:cxn>
                  <a:cxn ang="0">
                    <a:pos x="146" y="62"/>
                  </a:cxn>
                  <a:cxn ang="0">
                    <a:pos x="149" y="69"/>
                  </a:cxn>
                  <a:cxn ang="0">
                    <a:pos x="149" y="77"/>
                  </a:cxn>
                  <a:cxn ang="0">
                    <a:pos x="149" y="122"/>
                  </a:cxn>
                  <a:cxn ang="0">
                    <a:pos x="147" y="135"/>
                  </a:cxn>
                  <a:cxn ang="0">
                    <a:pos x="141" y="147"/>
                  </a:cxn>
                  <a:cxn ang="0">
                    <a:pos x="133" y="158"/>
                  </a:cxn>
                  <a:cxn ang="0">
                    <a:pos x="121" y="169"/>
                  </a:cxn>
                  <a:cxn ang="0">
                    <a:pos x="107" y="178"/>
                  </a:cxn>
                  <a:cxn ang="0">
                    <a:pos x="90" y="186"/>
                  </a:cxn>
                  <a:cxn ang="0">
                    <a:pos x="71" y="192"/>
                  </a:cxn>
                  <a:cxn ang="0">
                    <a:pos x="49" y="197"/>
                  </a:cxn>
                  <a:cxn ang="0">
                    <a:pos x="49" y="218"/>
                  </a:cxn>
                  <a:cxn ang="0">
                    <a:pos x="0" y="178"/>
                  </a:cxn>
                  <a:cxn ang="0">
                    <a:pos x="49" y="130"/>
                  </a:cxn>
                  <a:cxn ang="0">
                    <a:pos x="49" y="152"/>
                  </a:cxn>
                  <a:cxn ang="0">
                    <a:pos x="80" y="144"/>
                  </a:cxn>
                  <a:cxn ang="0">
                    <a:pos x="108" y="132"/>
                  </a:cxn>
                  <a:cxn ang="0">
                    <a:pos x="119" y="125"/>
                  </a:cxn>
                  <a:cxn ang="0">
                    <a:pos x="129" y="118"/>
                  </a:cxn>
                  <a:cxn ang="0">
                    <a:pos x="136" y="110"/>
                  </a:cxn>
                  <a:cxn ang="0">
                    <a:pos x="143" y="100"/>
                  </a:cxn>
                  <a:cxn ang="0">
                    <a:pos x="143" y="100"/>
                  </a:cxn>
                  <a:cxn ang="0">
                    <a:pos x="133" y="88"/>
                  </a:cxn>
                  <a:cxn ang="0">
                    <a:pos x="122" y="77"/>
                  </a:cxn>
                  <a:cxn ang="0">
                    <a:pos x="107" y="68"/>
                  </a:cxn>
                  <a:cxn ang="0">
                    <a:pos x="88" y="60"/>
                  </a:cxn>
                  <a:cxn ang="0">
                    <a:pos x="68" y="54"/>
                  </a:cxn>
                  <a:cxn ang="0">
                    <a:pos x="46" y="49"/>
                  </a:cxn>
                  <a:cxn ang="0">
                    <a:pos x="25" y="46"/>
                  </a:cxn>
                  <a:cxn ang="0">
                    <a:pos x="0" y="45"/>
                  </a:cxn>
                  <a:cxn ang="0">
                    <a:pos x="0" y="0"/>
                  </a:cxn>
                </a:cxnLst>
                <a:rect l="0" t="0" r="r" b="b"/>
                <a:pathLst>
                  <a:path w="149" h="218">
                    <a:moveTo>
                      <a:pt x="0" y="0"/>
                    </a:moveTo>
                    <a:lnTo>
                      <a:pt x="29" y="1"/>
                    </a:lnTo>
                    <a:lnTo>
                      <a:pt x="57" y="6"/>
                    </a:lnTo>
                    <a:lnTo>
                      <a:pt x="84" y="14"/>
                    </a:lnTo>
                    <a:lnTo>
                      <a:pt x="105" y="23"/>
                    </a:lnTo>
                    <a:lnTo>
                      <a:pt x="124" y="34"/>
                    </a:lnTo>
                    <a:lnTo>
                      <a:pt x="136" y="48"/>
                    </a:lnTo>
                    <a:lnTo>
                      <a:pt x="146" y="62"/>
                    </a:lnTo>
                    <a:lnTo>
                      <a:pt x="149" y="69"/>
                    </a:lnTo>
                    <a:lnTo>
                      <a:pt x="149" y="77"/>
                    </a:lnTo>
                    <a:lnTo>
                      <a:pt x="149" y="122"/>
                    </a:lnTo>
                    <a:lnTo>
                      <a:pt x="147" y="135"/>
                    </a:lnTo>
                    <a:lnTo>
                      <a:pt x="141" y="147"/>
                    </a:lnTo>
                    <a:lnTo>
                      <a:pt x="133" y="158"/>
                    </a:lnTo>
                    <a:lnTo>
                      <a:pt x="121" y="169"/>
                    </a:lnTo>
                    <a:lnTo>
                      <a:pt x="107" y="178"/>
                    </a:lnTo>
                    <a:lnTo>
                      <a:pt x="90" y="186"/>
                    </a:lnTo>
                    <a:lnTo>
                      <a:pt x="71" y="192"/>
                    </a:lnTo>
                    <a:lnTo>
                      <a:pt x="49" y="197"/>
                    </a:lnTo>
                    <a:lnTo>
                      <a:pt x="49" y="218"/>
                    </a:lnTo>
                    <a:lnTo>
                      <a:pt x="0" y="178"/>
                    </a:lnTo>
                    <a:lnTo>
                      <a:pt x="49" y="130"/>
                    </a:lnTo>
                    <a:lnTo>
                      <a:pt x="49" y="152"/>
                    </a:lnTo>
                    <a:lnTo>
                      <a:pt x="80" y="144"/>
                    </a:lnTo>
                    <a:lnTo>
                      <a:pt x="108" y="132"/>
                    </a:lnTo>
                    <a:lnTo>
                      <a:pt x="119" y="125"/>
                    </a:lnTo>
                    <a:lnTo>
                      <a:pt x="129" y="118"/>
                    </a:lnTo>
                    <a:lnTo>
                      <a:pt x="136" y="110"/>
                    </a:lnTo>
                    <a:lnTo>
                      <a:pt x="143" y="100"/>
                    </a:lnTo>
                    <a:lnTo>
                      <a:pt x="143" y="100"/>
                    </a:lnTo>
                    <a:lnTo>
                      <a:pt x="133" y="88"/>
                    </a:lnTo>
                    <a:lnTo>
                      <a:pt x="122" y="77"/>
                    </a:lnTo>
                    <a:lnTo>
                      <a:pt x="107" y="68"/>
                    </a:lnTo>
                    <a:lnTo>
                      <a:pt x="88" y="60"/>
                    </a:lnTo>
                    <a:lnTo>
                      <a:pt x="68" y="54"/>
                    </a:lnTo>
                    <a:lnTo>
                      <a:pt x="46" y="49"/>
                    </a:lnTo>
                    <a:lnTo>
                      <a:pt x="25" y="46"/>
                    </a:lnTo>
                    <a:lnTo>
                      <a:pt x="0" y="45"/>
                    </a:lnTo>
                    <a:lnTo>
                      <a:pt x="0" y="0"/>
                    </a:lnTo>
                    <a:close/>
                  </a:path>
                </a:pathLst>
              </a:custGeom>
              <a:noFill/>
              <a:ln w="5715">
                <a:solidFill>
                  <a:srgbClr val="000000"/>
                </a:solidFill>
                <a:prstDash val="solid"/>
                <a:round/>
                <a:headEnd/>
                <a:tailEnd/>
              </a:ln>
            </p:spPr>
            <p:txBody>
              <a:bodyPr/>
              <a:lstStyle/>
              <a:p>
                <a:endParaRPr lang="en-US"/>
              </a:p>
            </p:txBody>
          </p:sp>
          <p:sp>
            <p:nvSpPr>
              <p:cNvPr id="200" name="Freeform 737"/>
              <p:cNvSpPr>
                <a:spLocks/>
              </p:cNvSpPr>
              <p:nvPr/>
            </p:nvSpPr>
            <p:spPr bwMode="auto">
              <a:xfrm>
                <a:off x="3412" y="4868"/>
                <a:ext cx="6" cy="22"/>
              </a:xfrm>
              <a:custGeom>
                <a:avLst/>
                <a:gdLst/>
                <a:ahLst/>
                <a:cxnLst>
                  <a:cxn ang="0">
                    <a:pos x="6" y="22"/>
                  </a:cxn>
                  <a:cxn ang="0">
                    <a:pos x="4" y="11"/>
                  </a:cxn>
                  <a:cxn ang="0">
                    <a:pos x="0" y="0"/>
                  </a:cxn>
                </a:cxnLst>
                <a:rect l="0" t="0" r="r" b="b"/>
                <a:pathLst>
                  <a:path w="6" h="22">
                    <a:moveTo>
                      <a:pt x="6" y="22"/>
                    </a:moveTo>
                    <a:lnTo>
                      <a:pt x="4" y="11"/>
                    </a:lnTo>
                    <a:lnTo>
                      <a:pt x="0" y="0"/>
                    </a:lnTo>
                  </a:path>
                </a:pathLst>
              </a:custGeom>
              <a:noFill/>
              <a:ln w="5715">
                <a:solidFill>
                  <a:srgbClr val="000000"/>
                </a:solidFill>
                <a:prstDash val="solid"/>
                <a:round/>
                <a:headEnd/>
                <a:tailEnd/>
              </a:ln>
            </p:spPr>
            <p:txBody>
              <a:bodyPr/>
              <a:lstStyle/>
              <a:p>
                <a:endParaRPr lang="en-US"/>
              </a:p>
            </p:txBody>
          </p:sp>
        </p:grpSp>
        <p:sp>
          <p:nvSpPr>
            <p:cNvPr id="201" name="Rectangle 738"/>
            <p:cNvSpPr>
              <a:spLocks noChangeArrowheads="1"/>
            </p:cNvSpPr>
            <p:nvPr/>
          </p:nvSpPr>
          <p:spPr bwMode="auto">
            <a:xfrm>
              <a:off x="2177256" y="2654300"/>
              <a:ext cx="337079" cy="268288"/>
            </a:xfrm>
            <a:prstGeom prst="rect">
              <a:avLst/>
            </a:prstGeom>
            <a:solidFill>
              <a:srgbClr val="FFFFFF"/>
            </a:solidFill>
            <a:ln w="5715">
              <a:solidFill>
                <a:srgbClr val="000000"/>
              </a:solidFill>
              <a:miter lim="800000"/>
              <a:headEnd/>
              <a:tailEnd/>
            </a:ln>
          </p:spPr>
          <p:txBody>
            <a:bodyPr/>
            <a:lstStyle/>
            <a:p>
              <a:endParaRPr lang="en-US"/>
            </a:p>
          </p:txBody>
        </p:sp>
        <p:grpSp>
          <p:nvGrpSpPr>
            <p:cNvPr id="202" name="Group 739"/>
            <p:cNvGrpSpPr>
              <a:grpSpLocks/>
            </p:cNvGrpSpPr>
            <p:nvPr/>
          </p:nvGrpSpPr>
          <p:grpSpPr bwMode="auto">
            <a:xfrm>
              <a:off x="2259806" y="2687638"/>
              <a:ext cx="159941" cy="196850"/>
              <a:chOff x="3616" y="4766"/>
              <a:chExt cx="150" cy="219"/>
            </a:xfrm>
          </p:grpSpPr>
          <p:sp>
            <p:nvSpPr>
              <p:cNvPr id="203" name="Freeform 740"/>
              <p:cNvSpPr>
                <a:spLocks/>
              </p:cNvSpPr>
              <p:nvPr/>
            </p:nvSpPr>
            <p:spPr bwMode="auto">
              <a:xfrm>
                <a:off x="3616" y="4766"/>
                <a:ext cx="150" cy="219"/>
              </a:xfrm>
              <a:custGeom>
                <a:avLst/>
                <a:gdLst/>
                <a:ahLst/>
                <a:cxnLst>
                  <a:cxn ang="0">
                    <a:pos x="0" y="0"/>
                  </a:cxn>
                  <a:cxn ang="0">
                    <a:pos x="30" y="2"/>
                  </a:cxn>
                  <a:cxn ang="0">
                    <a:pos x="58" y="6"/>
                  </a:cxn>
                  <a:cxn ang="0">
                    <a:pos x="84" y="14"/>
                  </a:cxn>
                  <a:cxn ang="0">
                    <a:pos x="106" y="23"/>
                  </a:cxn>
                  <a:cxn ang="0">
                    <a:pos x="125" y="34"/>
                  </a:cxn>
                  <a:cxn ang="0">
                    <a:pos x="137" y="48"/>
                  </a:cxn>
                  <a:cxn ang="0">
                    <a:pos x="146" y="62"/>
                  </a:cxn>
                  <a:cxn ang="0">
                    <a:pos x="150" y="70"/>
                  </a:cxn>
                  <a:cxn ang="0">
                    <a:pos x="150" y="78"/>
                  </a:cxn>
                  <a:cxn ang="0">
                    <a:pos x="150" y="123"/>
                  </a:cxn>
                  <a:cxn ang="0">
                    <a:pos x="148" y="135"/>
                  </a:cxn>
                  <a:cxn ang="0">
                    <a:pos x="142" y="147"/>
                  </a:cxn>
                  <a:cxn ang="0">
                    <a:pos x="134" y="158"/>
                  </a:cxn>
                  <a:cxn ang="0">
                    <a:pos x="122" y="169"/>
                  </a:cxn>
                  <a:cxn ang="0">
                    <a:pos x="108" y="179"/>
                  </a:cxn>
                  <a:cxn ang="0">
                    <a:pos x="91" y="186"/>
                  </a:cxn>
                  <a:cxn ang="0">
                    <a:pos x="72" y="192"/>
                  </a:cxn>
                  <a:cxn ang="0">
                    <a:pos x="50" y="197"/>
                  </a:cxn>
                  <a:cxn ang="0">
                    <a:pos x="50" y="219"/>
                  </a:cxn>
                  <a:cxn ang="0">
                    <a:pos x="0" y="179"/>
                  </a:cxn>
                  <a:cxn ang="0">
                    <a:pos x="50" y="130"/>
                  </a:cxn>
                  <a:cxn ang="0">
                    <a:pos x="50" y="152"/>
                  </a:cxn>
                  <a:cxn ang="0">
                    <a:pos x="81" y="144"/>
                  </a:cxn>
                  <a:cxn ang="0">
                    <a:pos x="109" y="132"/>
                  </a:cxn>
                  <a:cxn ang="0">
                    <a:pos x="120" y="126"/>
                  </a:cxn>
                  <a:cxn ang="0">
                    <a:pos x="129" y="118"/>
                  </a:cxn>
                  <a:cxn ang="0">
                    <a:pos x="137" y="110"/>
                  </a:cxn>
                  <a:cxn ang="0">
                    <a:pos x="143" y="101"/>
                  </a:cxn>
                  <a:cxn ang="0">
                    <a:pos x="143" y="101"/>
                  </a:cxn>
                  <a:cxn ang="0">
                    <a:pos x="134" y="88"/>
                  </a:cxn>
                  <a:cxn ang="0">
                    <a:pos x="123" y="78"/>
                  </a:cxn>
                  <a:cxn ang="0">
                    <a:pos x="108" y="68"/>
                  </a:cxn>
                  <a:cxn ang="0">
                    <a:pos x="89" y="61"/>
                  </a:cxn>
                  <a:cxn ang="0">
                    <a:pos x="69" y="54"/>
                  </a:cxn>
                  <a:cxn ang="0">
                    <a:pos x="47" y="50"/>
                  </a:cxn>
                  <a:cxn ang="0">
                    <a:pos x="25" y="47"/>
                  </a:cxn>
                  <a:cxn ang="0">
                    <a:pos x="0" y="45"/>
                  </a:cxn>
                  <a:cxn ang="0">
                    <a:pos x="0" y="0"/>
                  </a:cxn>
                </a:cxnLst>
                <a:rect l="0" t="0" r="r" b="b"/>
                <a:pathLst>
                  <a:path w="150" h="219">
                    <a:moveTo>
                      <a:pt x="0" y="0"/>
                    </a:moveTo>
                    <a:lnTo>
                      <a:pt x="30" y="2"/>
                    </a:lnTo>
                    <a:lnTo>
                      <a:pt x="58" y="6"/>
                    </a:lnTo>
                    <a:lnTo>
                      <a:pt x="84" y="14"/>
                    </a:lnTo>
                    <a:lnTo>
                      <a:pt x="106" y="23"/>
                    </a:lnTo>
                    <a:lnTo>
                      <a:pt x="125" y="34"/>
                    </a:lnTo>
                    <a:lnTo>
                      <a:pt x="137" y="48"/>
                    </a:lnTo>
                    <a:lnTo>
                      <a:pt x="146" y="62"/>
                    </a:lnTo>
                    <a:lnTo>
                      <a:pt x="150" y="70"/>
                    </a:lnTo>
                    <a:lnTo>
                      <a:pt x="150" y="78"/>
                    </a:lnTo>
                    <a:lnTo>
                      <a:pt x="150" y="123"/>
                    </a:lnTo>
                    <a:lnTo>
                      <a:pt x="148" y="135"/>
                    </a:lnTo>
                    <a:lnTo>
                      <a:pt x="142" y="147"/>
                    </a:lnTo>
                    <a:lnTo>
                      <a:pt x="134" y="158"/>
                    </a:lnTo>
                    <a:lnTo>
                      <a:pt x="122" y="169"/>
                    </a:lnTo>
                    <a:lnTo>
                      <a:pt x="108" y="179"/>
                    </a:lnTo>
                    <a:lnTo>
                      <a:pt x="91" y="186"/>
                    </a:lnTo>
                    <a:lnTo>
                      <a:pt x="72" y="192"/>
                    </a:lnTo>
                    <a:lnTo>
                      <a:pt x="50" y="197"/>
                    </a:lnTo>
                    <a:lnTo>
                      <a:pt x="50" y="219"/>
                    </a:lnTo>
                    <a:lnTo>
                      <a:pt x="0" y="179"/>
                    </a:lnTo>
                    <a:lnTo>
                      <a:pt x="50" y="130"/>
                    </a:lnTo>
                    <a:lnTo>
                      <a:pt x="50" y="152"/>
                    </a:lnTo>
                    <a:lnTo>
                      <a:pt x="81" y="144"/>
                    </a:lnTo>
                    <a:lnTo>
                      <a:pt x="109" y="132"/>
                    </a:lnTo>
                    <a:lnTo>
                      <a:pt x="120" y="126"/>
                    </a:lnTo>
                    <a:lnTo>
                      <a:pt x="129" y="118"/>
                    </a:lnTo>
                    <a:lnTo>
                      <a:pt x="137" y="110"/>
                    </a:lnTo>
                    <a:lnTo>
                      <a:pt x="143" y="101"/>
                    </a:lnTo>
                    <a:lnTo>
                      <a:pt x="143" y="101"/>
                    </a:lnTo>
                    <a:lnTo>
                      <a:pt x="134" y="88"/>
                    </a:lnTo>
                    <a:lnTo>
                      <a:pt x="123" y="78"/>
                    </a:lnTo>
                    <a:lnTo>
                      <a:pt x="108" y="68"/>
                    </a:lnTo>
                    <a:lnTo>
                      <a:pt x="89" y="61"/>
                    </a:lnTo>
                    <a:lnTo>
                      <a:pt x="69" y="54"/>
                    </a:lnTo>
                    <a:lnTo>
                      <a:pt x="47" y="50"/>
                    </a:lnTo>
                    <a:lnTo>
                      <a:pt x="25" y="47"/>
                    </a:lnTo>
                    <a:lnTo>
                      <a:pt x="0" y="45"/>
                    </a:lnTo>
                    <a:lnTo>
                      <a:pt x="0" y="0"/>
                    </a:lnTo>
                    <a:close/>
                  </a:path>
                </a:pathLst>
              </a:custGeom>
              <a:solidFill>
                <a:srgbClr val="99CCFF"/>
              </a:solidFill>
              <a:ln w="9525">
                <a:noFill/>
                <a:round/>
                <a:headEnd/>
                <a:tailEnd/>
              </a:ln>
            </p:spPr>
            <p:txBody>
              <a:bodyPr/>
              <a:lstStyle/>
              <a:p>
                <a:endParaRPr lang="en-US"/>
              </a:p>
            </p:txBody>
          </p:sp>
          <p:sp>
            <p:nvSpPr>
              <p:cNvPr id="204" name="Freeform 741"/>
              <p:cNvSpPr>
                <a:spLocks/>
              </p:cNvSpPr>
              <p:nvPr/>
            </p:nvSpPr>
            <p:spPr bwMode="auto">
              <a:xfrm>
                <a:off x="3616" y="4766"/>
                <a:ext cx="150" cy="123"/>
              </a:xfrm>
              <a:custGeom>
                <a:avLst/>
                <a:gdLst/>
                <a:ahLst/>
                <a:cxnLst>
                  <a:cxn ang="0">
                    <a:pos x="0" y="0"/>
                  </a:cxn>
                  <a:cxn ang="0">
                    <a:pos x="30" y="2"/>
                  </a:cxn>
                  <a:cxn ang="0">
                    <a:pos x="58" y="6"/>
                  </a:cxn>
                  <a:cxn ang="0">
                    <a:pos x="84" y="14"/>
                  </a:cxn>
                  <a:cxn ang="0">
                    <a:pos x="106" y="23"/>
                  </a:cxn>
                  <a:cxn ang="0">
                    <a:pos x="125" y="34"/>
                  </a:cxn>
                  <a:cxn ang="0">
                    <a:pos x="137" y="48"/>
                  </a:cxn>
                  <a:cxn ang="0">
                    <a:pos x="146" y="62"/>
                  </a:cxn>
                  <a:cxn ang="0">
                    <a:pos x="150" y="70"/>
                  </a:cxn>
                  <a:cxn ang="0">
                    <a:pos x="150" y="78"/>
                  </a:cxn>
                  <a:cxn ang="0">
                    <a:pos x="150" y="123"/>
                  </a:cxn>
                  <a:cxn ang="0">
                    <a:pos x="150" y="115"/>
                  </a:cxn>
                  <a:cxn ang="0">
                    <a:pos x="146" y="107"/>
                  </a:cxn>
                  <a:cxn ang="0">
                    <a:pos x="137" y="92"/>
                  </a:cxn>
                  <a:cxn ang="0">
                    <a:pos x="125" y="79"/>
                  </a:cxn>
                  <a:cxn ang="0">
                    <a:pos x="106" y="68"/>
                  </a:cxn>
                  <a:cxn ang="0">
                    <a:pos x="84" y="57"/>
                  </a:cxn>
                  <a:cxn ang="0">
                    <a:pos x="58" y="51"/>
                  </a:cxn>
                  <a:cxn ang="0">
                    <a:pos x="30" y="47"/>
                  </a:cxn>
                  <a:cxn ang="0">
                    <a:pos x="0" y="45"/>
                  </a:cxn>
                  <a:cxn ang="0">
                    <a:pos x="0" y="0"/>
                  </a:cxn>
                </a:cxnLst>
                <a:rect l="0" t="0" r="r" b="b"/>
                <a:pathLst>
                  <a:path w="150" h="123">
                    <a:moveTo>
                      <a:pt x="0" y="0"/>
                    </a:moveTo>
                    <a:lnTo>
                      <a:pt x="30" y="2"/>
                    </a:lnTo>
                    <a:lnTo>
                      <a:pt x="58" y="6"/>
                    </a:lnTo>
                    <a:lnTo>
                      <a:pt x="84" y="14"/>
                    </a:lnTo>
                    <a:lnTo>
                      <a:pt x="106" y="23"/>
                    </a:lnTo>
                    <a:lnTo>
                      <a:pt x="125" y="34"/>
                    </a:lnTo>
                    <a:lnTo>
                      <a:pt x="137" y="48"/>
                    </a:lnTo>
                    <a:lnTo>
                      <a:pt x="146" y="62"/>
                    </a:lnTo>
                    <a:lnTo>
                      <a:pt x="150" y="70"/>
                    </a:lnTo>
                    <a:lnTo>
                      <a:pt x="150" y="78"/>
                    </a:lnTo>
                    <a:lnTo>
                      <a:pt x="150" y="123"/>
                    </a:lnTo>
                    <a:lnTo>
                      <a:pt x="150" y="115"/>
                    </a:lnTo>
                    <a:lnTo>
                      <a:pt x="146" y="107"/>
                    </a:lnTo>
                    <a:lnTo>
                      <a:pt x="137" y="92"/>
                    </a:lnTo>
                    <a:lnTo>
                      <a:pt x="125" y="79"/>
                    </a:lnTo>
                    <a:lnTo>
                      <a:pt x="106" y="68"/>
                    </a:lnTo>
                    <a:lnTo>
                      <a:pt x="84" y="57"/>
                    </a:lnTo>
                    <a:lnTo>
                      <a:pt x="58" y="51"/>
                    </a:lnTo>
                    <a:lnTo>
                      <a:pt x="30" y="47"/>
                    </a:lnTo>
                    <a:lnTo>
                      <a:pt x="0" y="45"/>
                    </a:lnTo>
                    <a:lnTo>
                      <a:pt x="0" y="0"/>
                    </a:lnTo>
                    <a:close/>
                  </a:path>
                </a:pathLst>
              </a:custGeom>
              <a:solidFill>
                <a:srgbClr val="7BA4CD"/>
              </a:solidFill>
              <a:ln w="9525">
                <a:noFill/>
                <a:round/>
                <a:headEnd/>
                <a:tailEnd/>
              </a:ln>
            </p:spPr>
            <p:txBody>
              <a:bodyPr/>
              <a:lstStyle/>
              <a:p>
                <a:endParaRPr lang="en-US"/>
              </a:p>
            </p:txBody>
          </p:sp>
          <p:sp>
            <p:nvSpPr>
              <p:cNvPr id="205" name="Freeform 742"/>
              <p:cNvSpPr>
                <a:spLocks/>
              </p:cNvSpPr>
              <p:nvPr/>
            </p:nvSpPr>
            <p:spPr bwMode="auto">
              <a:xfrm>
                <a:off x="3616" y="4766"/>
                <a:ext cx="150" cy="219"/>
              </a:xfrm>
              <a:custGeom>
                <a:avLst/>
                <a:gdLst/>
                <a:ahLst/>
                <a:cxnLst>
                  <a:cxn ang="0">
                    <a:pos x="0" y="0"/>
                  </a:cxn>
                  <a:cxn ang="0">
                    <a:pos x="30" y="2"/>
                  </a:cxn>
                  <a:cxn ang="0">
                    <a:pos x="58" y="6"/>
                  </a:cxn>
                  <a:cxn ang="0">
                    <a:pos x="84" y="14"/>
                  </a:cxn>
                  <a:cxn ang="0">
                    <a:pos x="106" y="23"/>
                  </a:cxn>
                  <a:cxn ang="0">
                    <a:pos x="125" y="34"/>
                  </a:cxn>
                  <a:cxn ang="0">
                    <a:pos x="137" y="48"/>
                  </a:cxn>
                  <a:cxn ang="0">
                    <a:pos x="146" y="62"/>
                  </a:cxn>
                  <a:cxn ang="0">
                    <a:pos x="150" y="70"/>
                  </a:cxn>
                  <a:cxn ang="0">
                    <a:pos x="150" y="78"/>
                  </a:cxn>
                  <a:cxn ang="0">
                    <a:pos x="150" y="123"/>
                  </a:cxn>
                  <a:cxn ang="0">
                    <a:pos x="148" y="135"/>
                  </a:cxn>
                  <a:cxn ang="0">
                    <a:pos x="142" y="147"/>
                  </a:cxn>
                  <a:cxn ang="0">
                    <a:pos x="134" y="158"/>
                  </a:cxn>
                  <a:cxn ang="0">
                    <a:pos x="122" y="169"/>
                  </a:cxn>
                  <a:cxn ang="0">
                    <a:pos x="108" y="179"/>
                  </a:cxn>
                  <a:cxn ang="0">
                    <a:pos x="91" y="186"/>
                  </a:cxn>
                  <a:cxn ang="0">
                    <a:pos x="72" y="192"/>
                  </a:cxn>
                  <a:cxn ang="0">
                    <a:pos x="50" y="197"/>
                  </a:cxn>
                  <a:cxn ang="0">
                    <a:pos x="50" y="219"/>
                  </a:cxn>
                  <a:cxn ang="0">
                    <a:pos x="0" y="179"/>
                  </a:cxn>
                  <a:cxn ang="0">
                    <a:pos x="50" y="130"/>
                  </a:cxn>
                  <a:cxn ang="0">
                    <a:pos x="50" y="152"/>
                  </a:cxn>
                  <a:cxn ang="0">
                    <a:pos x="81" y="144"/>
                  </a:cxn>
                  <a:cxn ang="0">
                    <a:pos x="109" y="132"/>
                  </a:cxn>
                  <a:cxn ang="0">
                    <a:pos x="120" y="126"/>
                  </a:cxn>
                  <a:cxn ang="0">
                    <a:pos x="129" y="118"/>
                  </a:cxn>
                  <a:cxn ang="0">
                    <a:pos x="137" y="110"/>
                  </a:cxn>
                  <a:cxn ang="0">
                    <a:pos x="143" y="101"/>
                  </a:cxn>
                  <a:cxn ang="0">
                    <a:pos x="143" y="101"/>
                  </a:cxn>
                  <a:cxn ang="0">
                    <a:pos x="134" y="88"/>
                  </a:cxn>
                  <a:cxn ang="0">
                    <a:pos x="123" y="78"/>
                  </a:cxn>
                  <a:cxn ang="0">
                    <a:pos x="108" y="68"/>
                  </a:cxn>
                  <a:cxn ang="0">
                    <a:pos x="89" y="61"/>
                  </a:cxn>
                  <a:cxn ang="0">
                    <a:pos x="69" y="54"/>
                  </a:cxn>
                  <a:cxn ang="0">
                    <a:pos x="47" y="50"/>
                  </a:cxn>
                  <a:cxn ang="0">
                    <a:pos x="25" y="47"/>
                  </a:cxn>
                  <a:cxn ang="0">
                    <a:pos x="0" y="45"/>
                  </a:cxn>
                  <a:cxn ang="0">
                    <a:pos x="0" y="0"/>
                  </a:cxn>
                </a:cxnLst>
                <a:rect l="0" t="0" r="r" b="b"/>
                <a:pathLst>
                  <a:path w="150" h="219">
                    <a:moveTo>
                      <a:pt x="0" y="0"/>
                    </a:moveTo>
                    <a:lnTo>
                      <a:pt x="30" y="2"/>
                    </a:lnTo>
                    <a:lnTo>
                      <a:pt x="58" y="6"/>
                    </a:lnTo>
                    <a:lnTo>
                      <a:pt x="84" y="14"/>
                    </a:lnTo>
                    <a:lnTo>
                      <a:pt x="106" y="23"/>
                    </a:lnTo>
                    <a:lnTo>
                      <a:pt x="125" y="34"/>
                    </a:lnTo>
                    <a:lnTo>
                      <a:pt x="137" y="48"/>
                    </a:lnTo>
                    <a:lnTo>
                      <a:pt x="146" y="62"/>
                    </a:lnTo>
                    <a:lnTo>
                      <a:pt x="150" y="70"/>
                    </a:lnTo>
                    <a:lnTo>
                      <a:pt x="150" y="78"/>
                    </a:lnTo>
                    <a:lnTo>
                      <a:pt x="150" y="123"/>
                    </a:lnTo>
                    <a:lnTo>
                      <a:pt x="148" y="135"/>
                    </a:lnTo>
                    <a:lnTo>
                      <a:pt x="142" y="147"/>
                    </a:lnTo>
                    <a:lnTo>
                      <a:pt x="134" y="158"/>
                    </a:lnTo>
                    <a:lnTo>
                      <a:pt x="122" y="169"/>
                    </a:lnTo>
                    <a:lnTo>
                      <a:pt x="108" y="179"/>
                    </a:lnTo>
                    <a:lnTo>
                      <a:pt x="91" y="186"/>
                    </a:lnTo>
                    <a:lnTo>
                      <a:pt x="72" y="192"/>
                    </a:lnTo>
                    <a:lnTo>
                      <a:pt x="50" y="197"/>
                    </a:lnTo>
                    <a:lnTo>
                      <a:pt x="50" y="219"/>
                    </a:lnTo>
                    <a:lnTo>
                      <a:pt x="0" y="179"/>
                    </a:lnTo>
                    <a:lnTo>
                      <a:pt x="50" y="130"/>
                    </a:lnTo>
                    <a:lnTo>
                      <a:pt x="50" y="152"/>
                    </a:lnTo>
                    <a:lnTo>
                      <a:pt x="81" y="144"/>
                    </a:lnTo>
                    <a:lnTo>
                      <a:pt x="109" y="132"/>
                    </a:lnTo>
                    <a:lnTo>
                      <a:pt x="120" y="126"/>
                    </a:lnTo>
                    <a:lnTo>
                      <a:pt x="129" y="118"/>
                    </a:lnTo>
                    <a:lnTo>
                      <a:pt x="137" y="110"/>
                    </a:lnTo>
                    <a:lnTo>
                      <a:pt x="143" y="101"/>
                    </a:lnTo>
                    <a:lnTo>
                      <a:pt x="143" y="101"/>
                    </a:lnTo>
                    <a:lnTo>
                      <a:pt x="134" y="88"/>
                    </a:lnTo>
                    <a:lnTo>
                      <a:pt x="123" y="78"/>
                    </a:lnTo>
                    <a:lnTo>
                      <a:pt x="108" y="68"/>
                    </a:lnTo>
                    <a:lnTo>
                      <a:pt x="89" y="61"/>
                    </a:lnTo>
                    <a:lnTo>
                      <a:pt x="69" y="54"/>
                    </a:lnTo>
                    <a:lnTo>
                      <a:pt x="47" y="50"/>
                    </a:lnTo>
                    <a:lnTo>
                      <a:pt x="25" y="47"/>
                    </a:lnTo>
                    <a:lnTo>
                      <a:pt x="0" y="45"/>
                    </a:lnTo>
                    <a:lnTo>
                      <a:pt x="0" y="0"/>
                    </a:lnTo>
                    <a:close/>
                  </a:path>
                </a:pathLst>
              </a:custGeom>
              <a:noFill/>
              <a:ln w="5715">
                <a:solidFill>
                  <a:srgbClr val="000000"/>
                </a:solidFill>
                <a:prstDash val="solid"/>
                <a:round/>
                <a:headEnd/>
                <a:tailEnd/>
              </a:ln>
            </p:spPr>
            <p:txBody>
              <a:bodyPr/>
              <a:lstStyle/>
              <a:p>
                <a:endParaRPr lang="en-US"/>
              </a:p>
            </p:txBody>
          </p:sp>
          <p:sp>
            <p:nvSpPr>
              <p:cNvPr id="206" name="Freeform 743"/>
              <p:cNvSpPr>
                <a:spLocks/>
              </p:cNvSpPr>
              <p:nvPr/>
            </p:nvSpPr>
            <p:spPr bwMode="auto">
              <a:xfrm>
                <a:off x="3759" y="4867"/>
                <a:ext cx="7" cy="22"/>
              </a:xfrm>
              <a:custGeom>
                <a:avLst/>
                <a:gdLst/>
                <a:ahLst/>
                <a:cxnLst>
                  <a:cxn ang="0">
                    <a:pos x="7" y="22"/>
                  </a:cxn>
                  <a:cxn ang="0">
                    <a:pos x="5" y="11"/>
                  </a:cxn>
                  <a:cxn ang="0">
                    <a:pos x="0" y="0"/>
                  </a:cxn>
                </a:cxnLst>
                <a:rect l="0" t="0" r="r" b="b"/>
                <a:pathLst>
                  <a:path w="7" h="22">
                    <a:moveTo>
                      <a:pt x="7" y="22"/>
                    </a:moveTo>
                    <a:lnTo>
                      <a:pt x="5" y="11"/>
                    </a:lnTo>
                    <a:lnTo>
                      <a:pt x="0" y="0"/>
                    </a:lnTo>
                  </a:path>
                </a:pathLst>
              </a:custGeom>
              <a:noFill/>
              <a:ln w="5715">
                <a:solidFill>
                  <a:srgbClr val="000000"/>
                </a:solidFill>
                <a:prstDash val="solid"/>
                <a:round/>
                <a:headEnd/>
                <a:tailEnd/>
              </a:ln>
            </p:spPr>
            <p:txBody>
              <a:bodyPr/>
              <a:lstStyle/>
              <a:p>
                <a:endParaRPr lang="en-US"/>
              </a:p>
            </p:txBody>
          </p:sp>
        </p:grpSp>
        <p:sp>
          <p:nvSpPr>
            <p:cNvPr id="207" name="Rectangle 744"/>
            <p:cNvSpPr>
              <a:spLocks noChangeArrowheads="1"/>
            </p:cNvSpPr>
            <p:nvPr/>
          </p:nvSpPr>
          <p:spPr bwMode="auto">
            <a:xfrm>
              <a:off x="2552171" y="2654300"/>
              <a:ext cx="335360" cy="268288"/>
            </a:xfrm>
            <a:prstGeom prst="rect">
              <a:avLst/>
            </a:prstGeom>
            <a:solidFill>
              <a:srgbClr val="FFFFFF"/>
            </a:solidFill>
            <a:ln w="5715">
              <a:solidFill>
                <a:srgbClr val="000000"/>
              </a:solidFill>
              <a:miter lim="800000"/>
              <a:headEnd/>
              <a:tailEnd/>
            </a:ln>
          </p:spPr>
          <p:txBody>
            <a:bodyPr/>
            <a:lstStyle/>
            <a:p>
              <a:endParaRPr lang="en-US"/>
            </a:p>
          </p:txBody>
        </p:sp>
        <p:grpSp>
          <p:nvGrpSpPr>
            <p:cNvPr id="208" name="Group 745"/>
            <p:cNvGrpSpPr>
              <a:grpSpLocks/>
            </p:cNvGrpSpPr>
            <p:nvPr/>
          </p:nvGrpSpPr>
          <p:grpSpPr bwMode="auto">
            <a:xfrm>
              <a:off x="2634721" y="2687638"/>
              <a:ext cx="158221" cy="196850"/>
              <a:chOff x="3967" y="4766"/>
              <a:chExt cx="149" cy="219"/>
            </a:xfrm>
          </p:grpSpPr>
          <p:sp>
            <p:nvSpPr>
              <p:cNvPr id="209" name="Freeform 746"/>
              <p:cNvSpPr>
                <a:spLocks/>
              </p:cNvSpPr>
              <p:nvPr/>
            </p:nvSpPr>
            <p:spPr bwMode="auto">
              <a:xfrm>
                <a:off x="3967" y="4766"/>
                <a:ext cx="149" cy="219"/>
              </a:xfrm>
              <a:custGeom>
                <a:avLst/>
                <a:gdLst/>
                <a:ahLst/>
                <a:cxnLst>
                  <a:cxn ang="0">
                    <a:pos x="0" y="0"/>
                  </a:cxn>
                  <a:cxn ang="0">
                    <a:pos x="30" y="2"/>
                  </a:cxn>
                  <a:cxn ang="0">
                    <a:pos x="58" y="6"/>
                  </a:cxn>
                  <a:cxn ang="0">
                    <a:pos x="84" y="14"/>
                  </a:cxn>
                  <a:cxn ang="0">
                    <a:pos x="106" y="23"/>
                  </a:cxn>
                  <a:cxn ang="0">
                    <a:pos x="125" y="34"/>
                  </a:cxn>
                  <a:cxn ang="0">
                    <a:pos x="137" y="48"/>
                  </a:cxn>
                  <a:cxn ang="0">
                    <a:pos x="146" y="62"/>
                  </a:cxn>
                  <a:cxn ang="0">
                    <a:pos x="149" y="70"/>
                  </a:cxn>
                  <a:cxn ang="0">
                    <a:pos x="149" y="78"/>
                  </a:cxn>
                  <a:cxn ang="0">
                    <a:pos x="149" y="123"/>
                  </a:cxn>
                  <a:cxn ang="0">
                    <a:pos x="148" y="135"/>
                  </a:cxn>
                  <a:cxn ang="0">
                    <a:pos x="142" y="147"/>
                  </a:cxn>
                  <a:cxn ang="0">
                    <a:pos x="134" y="158"/>
                  </a:cxn>
                  <a:cxn ang="0">
                    <a:pos x="121" y="169"/>
                  </a:cxn>
                  <a:cxn ang="0">
                    <a:pos x="107" y="179"/>
                  </a:cxn>
                  <a:cxn ang="0">
                    <a:pos x="90" y="186"/>
                  </a:cxn>
                  <a:cxn ang="0">
                    <a:pos x="72" y="192"/>
                  </a:cxn>
                  <a:cxn ang="0">
                    <a:pos x="50" y="197"/>
                  </a:cxn>
                  <a:cxn ang="0">
                    <a:pos x="50" y="219"/>
                  </a:cxn>
                  <a:cxn ang="0">
                    <a:pos x="0" y="179"/>
                  </a:cxn>
                  <a:cxn ang="0">
                    <a:pos x="50" y="130"/>
                  </a:cxn>
                  <a:cxn ang="0">
                    <a:pos x="50" y="152"/>
                  </a:cxn>
                  <a:cxn ang="0">
                    <a:pos x="81" y="144"/>
                  </a:cxn>
                  <a:cxn ang="0">
                    <a:pos x="109" y="132"/>
                  </a:cxn>
                  <a:cxn ang="0">
                    <a:pos x="120" y="126"/>
                  </a:cxn>
                  <a:cxn ang="0">
                    <a:pos x="129" y="118"/>
                  </a:cxn>
                  <a:cxn ang="0">
                    <a:pos x="137" y="110"/>
                  </a:cxn>
                  <a:cxn ang="0">
                    <a:pos x="143" y="101"/>
                  </a:cxn>
                  <a:cxn ang="0">
                    <a:pos x="143" y="101"/>
                  </a:cxn>
                  <a:cxn ang="0">
                    <a:pos x="134" y="88"/>
                  </a:cxn>
                  <a:cxn ang="0">
                    <a:pos x="123" y="78"/>
                  </a:cxn>
                  <a:cxn ang="0">
                    <a:pos x="107" y="68"/>
                  </a:cxn>
                  <a:cxn ang="0">
                    <a:pos x="89" y="61"/>
                  </a:cxn>
                  <a:cxn ang="0">
                    <a:pos x="69" y="54"/>
                  </a:cxn>
                  <a:cxn ang="0">
                    <a:pos x="47" y="50"/>
                  </a:cxn>
                  <a:cxn ang="0">
                    <a:pos x="25" y="47"/>
                  </a:cxn>
                  <a:cxn ang="0">
                    <a:pos x="0" y="45"/>
                  </a:cxn>
                  <a:cxn ang="0">
                    <a:pos x="0" y="0"/>
                  </a:cxn>
                </a:cxnLst>
                <a:rect l="0" t="0" r="r" b="b"/>
                <a:pathLst>
                  <a:path w="149" h="219">
                    <a:moveTo>
                      <a:pt x="0" y="0"/>
                    </a:moveTo>
                    <a:lnTo>
                      <a:pt x="30" y="2"/>
                    </a:lnTo>
                    <a:lnTo>
                      <a:pt x="58" y="6"/>
                    </a:lnTo>
                    <a:lnTo>
                      <a:pt x="84" y="14"/>
                    </a:lnTo>
                    <a:lnTo>
                      <a:pt x="106" y="23"/>
                    </a:lnTo>
                    <a:lnTo>
                      <a:pt x="125" y="34"/>
                    </a:lnTo>
                    <a:lnTo>
                      <a:pt x="137" y="48"/>
                    </a:lnTo>
                    <a:lnTo>
                      <a:pt x="146" y="62"/>
                    </a:lnTo>
                    <a:lnTo>
                      <a:pt x="149" y="70"/>
                    </a:lnTo>
                    <a:lnTo>
                      <a:pt x="149" y="78"/>
                    </a:lnTo>
                    <a:lnTo>
                      <a:pt x="149" y="123"/>
                    </a:lnTo>
                    <a:lnTo>
                      <a:pt x="148" y="135"/>
                    </a:lnTo>
                    <a:lnTo>
                      <a:pt x="142" y="147"/>
                    </a:lnTo>
                    <a:lnTo>
                      <a:pt x="134" y="158"/>
                    </a:lnTo>
                    <a:lnTo>
                      <a:pt x="121" y="169"/>
                    </a:lnTo>
                    <a:lnTo>
                      <a:pt x="107" y="179"/>
                    </a:lnTo>
                    <a:lnTo>
                      <a:pt x="90" y="186"/>
                    </a:lnTo>
                    <a:lnTo>
                      <a:pt x="72" y="192"/>
                    </a:lnTo>
                    <a:lnTo>
                      <a:pt x="50" y="197"/>
                    </a:lnTo>
                    <a:lnTo>
                      <a:pt x="50" y="219"/>
                    </a:lnTo>
                    <a:lnTo>
                      <a:pt x="0" y="179"/>
                    </a:lnTo>
                    <a:lnTo>
                      <a:pt x="50" y="130"/>
                    </a:lnTo>
                    <a:lnTo>
                      <a:pt x="50" y="152"/>
                    </a:lnTo>
                    <a:lnTo>
                      <a:pt x="81" y="144"/>
                    </a:lnTo>
                    <a:lnTo>
                      <a:pt x="109" y="132"/>
                    </a:lnTo>
                    <a:lnTo>
                      <a:pt x="120" y="126"/>
                    </a:lnTo>
                    <a:lnTo>
                      <a:pt x="129" y="118"/>
                    </a:lnTo>
                    <a:lnTo>
                      <a:pt x="137" y="110"/>
                    </a:lnTo>
                    <a:lnTo>
                      <a:pt x="143" y="101"/>
                    </a:lnTo>
                    <a:lnTo>
                      <a:pt x="143" y="101"/>
                    </a:lnTo>
                    <a:lnTo>
                      <a:pt x="134" y="88"/>
                    </a:lnTo>
                    <a:lnTo>
                      <a:pt x="123" y="78"/>
                    </a:lnTo>
                    <a:lnTo>
                      <a:pt x="107" y="68"/>
                    </a:lnTo>
                    <a:lnTo>
                      <a:pt x="89" y="61"/>
                    </a:lnTo>
                    <a:lnTo>
                      <a:pt x="69" y="54"/>
                    </a:lnTo>
                    <a:lnTo>
                      <a:pt x="47" y="50"/>
                    </a:lnTo>
                    <a:lnTo>
                      <a:pt x="25" y="47"/>
                    </a:lnTo>
                    <a:lnTo>
                      <a:pt x="0" y="45"/>
                    </a:lnTo>
                    <a:lnTo>
                      <a:pt x="0" y="0"/>
                    </a:lnTo>
                    <a:close/>
                  </a:path>
                </a:pathLst>
              </a:custGeom>
              <a:solidFill>
                <a:srgbClr val="99CCFF"/>
              </a:solidFill>
              <a:ln w="9525">
                <a:noFill/>
                <a:round/>
                <a:headEnd/>
                <a:tailEnd/>
              </a:ln>
            </p:spPr>
            <p:txBody>
              <a:bodyPr/>
              <a:lstStyle/>
              <a:p>
                <a:endParaRPr lang="en-US"/>
              </a:p>
            </p:txBody>
          </p:sp>
          <p:sp>
            <p:nvSpPr>
              <p:cNvPr id="210" name="Freeform 747"/>
              <p:cNvSpPr>
                <a:spLocks/>
              </p:cNvSpPr>
              <p:nvPr/>
            </p:nvSpPr>
            <p:spPr bwMode="auto">
              <a:xfrm>
                <a:off x="3967" y="4766"/>
                <a:ext cx="149" cy="123"/>
              </a:xfrm>
              <a:custGeom>
                <a:avLst/>
                <a:gdLst/>
                <a:ahLst/>
                <a:cxnLst>
                  <a:cxn ang="0">
                    <a:pos x="0" y="0"/>
                  </a:cxn>
                  <a:cxn ang="0">
                    <a:pos x="30" y="2"/>
                  </a:cxn>
                  <a:cxn ang="0">
                    <a:pos x="58" y="6"/>
                  </a:cxn>
                  <a:cxn ang="0">
                    <a:pos x="84" y="14"/>
                  </a:cxn>
                  <a:cxn ang="0">
                    <a:pos x="106" y="23"/>
                  </a:cxn>
                  <a:cxn ang="0">
                    <a:pos x="125" y="34"/>
                  </a:cxn>
                  <a:cxn ang="0">
                    <a:pos x="137" y="48"/>
                  </a:cxn>
                  <a:cxn ang="0">
                    <a:pos x="146" y="62"/>
                  </a:cxn>
                  <a:cxn ang="0">
                    <a:pos x="149" y="70"/>
                  </a:cxn>
                  <a:cxn ang="0">
                    <a:pos x="149" y="78"/>
                  </a:cxn>
                  <a:cxn ang="0">
                    <a:pos x="149" y="123"/>
                  </a:cxn>
                  <a:cxn ang="0">
                    <a:pos x="149" y="115"/>
                  </a:cxn>
                  <a:cxn ang="0">
                    <a:pos x="146" y="107"/>
                  </a:cxn>
                  <a:cxn ang="0">
                    <a:pos x="137" y="92"/>
                  </a:cxn>
                  <a:cxn ang="0">
                    <a:pos x="125" y="79"/>
                  </a:cxn>
                  <a:cxn ang="0">
                    <a:pos x="106" y="68"/>
                  </a:cxn>
                  <a:cxn ang="0">
                    <a:pos x="84" y="57"/>
                  </a:cxn>
                  <a:cxn ang="0">
                    <a:pos x="58" y="51"/>
                  </a:cxn>
                  <a:cxn ang="0">
                    <a:pos x="30" y="47"/>
                  </a:cxn>
                  <a:cxn ang="0">
                    <a:pos x="0" y="45"/>
                  </a:cxn>
                  <a:cxn ang="0">
                    <a:pos x="0" y="0"/>
                  </a:cxn>
                </a:cxnLst>
                <a:rect l="0" t="0" r="r" b="b"/>
                <a:pathLst>
                  <a:path w="149" h="123">
                    <a:moveTo>
                      <a:pt x="0" y="0"/>
                    </a:moveTo>
                    <a:lnTo>
                      <a:pt x="30" y="2"/>
                    </a:lnTo>
                    <a:lnTo>
                      <a:pt x="58" y="6"/>
                    </a:lnTo>
                    <a:lnTo>
                      <a:pt x="84" y="14"/>
                    </a:lnTo>
                    <a:lnTo>
                      <a:pt x="106" y="23"/>
                    </a:lnTo>
                    <a:lnTo>
                      <a:pt x="125" y="34"/>
                    </a:lnTo>
                    <a:lnTo>
                      <a:pt x="137" y="48"/>
                    </a:lnTo>
                    <a:lnTo>
                      <a:pt x="146" y="62"/>
                    </a:lnTo>
                    <a:lnTo>
                      <a:pt x="149" y="70"/>
                    </a:lnTo>
                    <a:lnTo>
                      <a:pt x="149" y="78"/>
                    </a:lnTo>
                    <a:lnTo>
                      <a:pt x="149" y="123"/>
                    </a:lnTo>
                    <a:lnTo>
                      <a:pt x="149" y="115"/>
                    </a:lnTo>
                    <a:lnTo>
                      <a:pt x="146" y="107"/>
                    </a:lnTo>
                    <a:lnTo>
                      <a:pt x="137" y="92"/>
                    </a:lnTo>
                    <a:lnTo>
                      <a:pt x="125" y="79"/>
                    </a:lnTo>
                    <a:lnTo>
                      <a:pt x="106" y="68"/>
                    </a:lnTo>
                    <a:lnTo>
                      <a:pt x="84" y="57"/>
                    </a:lnTo>
                    <a:lnTo>
                      <a:pt x="58" y="51"/>
                    </a:lnTo>
                    <a:lnTo>
                      <a:pt x="30" y="47"/>
                    </a:lnTo>
                    <a:lnTo>
                      <a:pt x="0" y="45"/>
                    </a:lnTo>
                    <a:lnTo>
                      <a:pt x="0" y="0"/>
                    </a:lnTo>
                    <a:close/>
                  </a:path>
                </a:pathLst>
              </a:custGeom>
              <a:solidFill>
                <a:srgbClr val="7BA4CD"/>
              </a:solidFill>
              <a:ln w="9525">
                <a:noFill/>
                <a:round/>
                <a:headEnd/>
                <a:tailEnd/>
              </a:ln>
            </p:spPr>
            <p:txBody>
              <a:bodyPr/>
              <a:lstStyle/>
              <a:p>
                <a:endParaRPr lang="en-US"/>
              </a:p>
            </p:txBody>
          </p:sp>
          <p:sp>
            <p:nvSpPr>
              <p:cNvPr id="211" name="Freeform 748"/>
              <p:cNvSpPr>
                <a:spLocks/>
              </p:cNvSpPr>
              <p:nvPr/>
            </p:nvSpPr>
            <p:spPr bwMode="auto">
              <a:xfrm>
                <a:off x="3967" y="4766"/>
                <a:ext cx="149" cy="219"/>
              </a:xfrm>
              <a:custGeom>
                <a:avLst/>
                <a:gdLst/>
                <a:ahLst/>
                <a:cxnLst>
                  <a:cxn ang="0">
                    <a:pos x="0" y="0"/>
                  </a:cxn>
                  <a:cxn ang="0">
                    <a:pos x="30" y="2"/>
                  </a:cxn>
                  <a:cxn ang="0">
                    <a:pos x="58" y="6"/>
                  </a:cxn>
                  <a:cxn ang="0">
                    <a:pos x="84" y="14"/>
                  </a:cxn>
                  <a:cxn ang="0">
                    <a:pos x="106" y="23"/>
                  </a:cxn>
                  <a:cxn ang="0">
                    <a:pos x="125" y="34"/>
                  </a:cxn>
                  <a:cxn ang="0">
                    <a:pos x="137" y="48"/>
                  </a:cxn>
                  <a:cxn ang="0">
                    <a:pos x="146" y="62"/>
                  </a:cxn>
                  <a:cxn ang="0">
                    <a:pos x="149" y="70"/>
                  </a:cxn>
                  <a:cxn ang="0">
                    <a:pos x="149" y="78"/>
                  </a:cxn>
                  <a:cxn ang="0">
                    <a:pos x="149" y="123"/>
                  </a:cxn>
                  <a:cxn ang="0">
                    <a:pos x="148" y="135"/>
                  </a:cxn>
                  <a:cxn ang="0">
                    <a:pos x="142" y="147"/>
                  </a:cxn>
                  <a:cxn ang="0">
                    <a:pos x="134" y="158"/>
                  </a:cxn>
                  <a:cxn ang="0">
                    <a:pos x="121" y="169"/>
                  </a:cxn>
                  <a:cxn ang="0">
                    <a:pos x="107" y="179"/>
                  </a:cxn>
                  <a:cxn ang="0">
                    <a:pos x="90" y="186"/>
                  </a:cxn>
                  <a:cxn ang="0">
                    <a:pos x="72" y="192"/>
                  </a:cxn>
                  <a:cxn ang="0">
                    <a:pos x="50" y="197"/>
                  </a:cxn>
                  <a:cxn ang="0">
                    <a:pos x="50" y="219"/>
                  </a:cxn>
                  <a:cxn ang="0">
                    <a:pos x="0" y="179"/>
                  </a:cxn>
                  <a:cxn ang="0">
                    <a:pos x="50" y="130"/>
                  </a:cxn>
                  <a:cxn ang="0">
                    <a:pos x="50" y="152"/>
                  </a:cxn>
                  <a:cxn ang="0">
                    <a:pos x="81" y="144"/>
                  </a:cxn>
                  <a:cxn ang="0">
                    <a:pos x="109" y="132"/>
                  </a:cxn>
                  <a:cxn ang="0">
                    <a:pos x="120" y="126"/>
                  </a:cxn>
                  <a:cxn ang="0">
                    <a:pos x="129" y="118"/>
                  </a:cxn>
                  <a:cxn ang="0">
                    <a:pos x="137" y="110"/>
                  </a:cxn>
                  <a:cxn ang="0">
                    <a:pos x="143" y="101"/>
                  </a:cxn>
                  <a:cxn ang="0">
                    <a:pos x="143" y="101"/>
                  </a:cxn>
                  <a:cxn ang="0">
                    <a:pos x="134" y="88"/>
                  </a:cxn>
                  <a:cxn ang="0">
                    <a:pos x="123" y="78"/>
                  </a:cxn>
                  <a:cxn ang="0">
                    <a:pos x="107" y="68"/>
                  </a:cxn>
                  <a:cxn ang="0">
                    <a:pos x="89" y="61"/>
                  </a:cxn>
                  <a:cxn ang="0">
                    <a:pos x="69" y="54"/>
                  </a:cxn>
                  <a:cxn ang="0">
                    <a:pos x="47" y="50"/>
                  </a:cxn>
                  <a:cxn ang="0">
                    <a:pos x="25" y="47"/>
                  </a:cxn>
                  <a:cxn ang="0">
                    <a:pos x="0" y="45"/>
                  </a:cxn>
                  <a:cxn ang="0">
                    <a:pos x="0" y="0"/>
                  </a:cxn>
                </a:cxnLst>
                <a:rect l="0" t="0" r="r" b="b"/>
                <a:pathLst>
                  <a:path w="149" h="219">
                    <a:moveTo>
                      <a:pt x="0" y="0"/>
                    </a:moveTo>
                    <a:lnTo>
                      <a:pt x="30" y="2"/>
                    </a:lnTo>
                    <a:lnTo>
                      <a:pt x="58" y="6"/>
                    </a:lnTo>
                    <a:lnTo>
                      <a:pt x="84" y="14"/>
                    </a:lnTo>
                    <a:lnTo>
                      <a:pt x="106" y="23"/>
                    </a:lnTo>
                    <a:lnTo>
                      <a:pt x="125" y="34"/>
                    </a:lnTo>
                    <a:lnTo>
                      <a:pt x="137" y="48"/>
                    </a:lnTo>
                    <a:lnTo>
                      <a:pt x="146" y="62"/>
                    </a:lnTo>
                    <a:lnTo>
                      <a:pt x="149" y="70"/>
                    </a:lnTo>
                    <a:lnTo>
                      <a:pt x="149" y="78"/>
                    </a:lnTo>
                    <a:lnTo>
                      <a:pt x="149" y="123"/>
                    </a:lnTo>
                    <a:lnTo>
                      <a:pt x="148" y="135"/>
                    </a:lnTo>
                    <a:lnTo>
                      <a:pt x="142" y="147"/>
                    </a:lnTo>
                    <a:lnTo>
                      <a:pt x="134" y="158"/>
                    </a:lnTo>
                    <a:lnTo>
                      <a:pt x="121" y="169"/>
                    </a:lnTo>
                    <a:lnTo>
                      <a:pt x="107" y="179"/>
                    </a:lnTo>
                    <a:lnTo>
                      <a:pt x="90" y="186"/>
                    </a:lnTo>
                    <a:lnTo>
                      <a:pt x="72" y="192"/>
                    </a:lnTo>
                    <a:lnTo>
                      <a:pt x="50" y="197"/>
                    </a:lnTo>
                    <a:lnTo>
                      <a:pt x="50" y="219"/>
                    </a:lnTo>
                    <a:lnTo>
                      <a:pt x="0" y="179"/>
                    </a:lnTo>
                    <a:lnTo>
                      <a:pt x="50" y="130"/>
                    </a:lnTo>
                    <a:lnTo>
                      <a:pt x="50" y="152"/>
                    </a:lnTo>
                    <a:lnTo>
                      <a:pt x="81" y="144"/>
                    </a:lnTo>
                    <a:lnTo>
                      <a:pt x="109" y="132"/>
                    </a:lnTo>
                    <a:lnTo>
                      <a:pt x="120" y="126"/>
                    </a:lnTo>
                    <a:lnTo>
                      <a:pt x="129" y="118"/>
                    </a:lnTo>
                    <a:lnTo>
                      <a:pt x="137" y="110"/>
                    </a:lnTo>
                    <a:lnTo>
                      <a:pt x="143" y="101"/>
                    </a:lnTo>
                    <a:lnTo>
                      <a:pt x="143" y="101"/>
                    </a:lnTo>
                    <a:lnTo>
                      <a:pt x="134" y="88"/>
                    </a:lnTo>
                    <a:lnTo>
                      <a:pt x="123" y="78"/>
                    </a:lnTo>
                    <a:lnTo>
                      <a:pt x="107" y="68"/>
                    </a:lnTo>
                    <a:lnTo>
                      <a:pt x="89" y="61"/>
                    </a:lnTo>
                    <a:lnTo>
                      <a:pt x="69" y="54"/>
                    </a:lnTo>
                    <a:lnTo>
                      <a:pt x="47" y="50"/>
                    </a:lnTo>
                    <a:lnTo>
                      <a:pt x="25" y="47"/>
                    </a:lnTo>
                    <a:lnTo>
                      <a:pt x="0" y="45"/>
                    </a:lnTo>
                    <a:lnTo>
                      <a:pt x="0" y="0"/>
                    </a:lnTo>
                    <a:close/>
                  </a:path>
                </a:pathLst>
              </a:custGeom>
              <a:noFill/>
              <a:ln w="5715">
                <a:solidFill>
                  <a:srgbClr val="000000"/>
                </a:solidFill>
                <a:prstDash val="solid"/>
                <a:round/>
                <a:headEnd/>
                <a:tailEnd/>
              </a:ln>
            </p:spPr>
            <p:txBody>
              <a:bodyPr/>
              <a:lstStyle/>
              <a:p>
                <a:endParaRPr lang="en-US"/>
              </a:p>
            </p:txBody>
          </p:sp>
          <p:sp>
            <p:nvSpPr>
              <p:cNvPr id="212" name="Freeform 749"/>
              <p:cNvSpPr>
                <a:spLocks/>
              </p:cNvSpPr>
              <p:nvPr/>
            </p:nvSpPr>
            <p:spPr bwMode="auto">
              <a:xfrm>
                <a:off x="4110" y="4867"/>
                <a:ext cx="6" cy="22"/>
              </a:xfrm>
              <a:custGeom>
                <a:avLst/>
                <a:gdLst/>
                <a:ahLst/>
                <a:cxnLst>
                  <a:cxn ang="0">
                    <a:pos x="6" y="22"/>
                  </a:cxn>
                  <a:cxn ang="0">
                    <a:pos x="5" y="11"/>
                  </a:cxn>
                  <a:cxn ang="0">
                    <a:pos x="0" y="0"/>
                  </a:cxn>
                </a:cxnLst>
                <a:rect l="0" t="0" r="r" b="b"/>
                <a:pathLst>
                  <a:path w="6" h="22">
                    <a:moveTo>
                      <a:pt x="6" y="22"/>
                    </a:moveTo>
                    <a:lnTo>
                      <a:pt x="5" y="11"/>
                    </a:lnTo>
                    <a:lnTo>
                      <a:pt x="0" y="0"/>
                    </a:lnTo>
                  </a:path>
                </a:pathLst>
              </a:custGeom>
              <a:noFill/>
              <a:ln w="5715">
                <a:solidFill>
                  <a:srgbClr val="000000"/>
                </a:solidFill>
                <a:prstDash val="solid"/>
                <a:round/>
                <a:headEnd/>
                <a:tailEnd/>
              </a:ln>
            </p:spPr>
            <p:txBody>
              <a:bodyPr/>
              <a:lstStyle/>
              <a:p>
                <a:endParaRPr lang="en-US"/>
              </a:p>
            </p:txBody>
          </p:sp>
        </p:grpSp>
        <p:sp>
          <p:nvSpPr>
            <p:cNvPr id="213" name="Rectangle 750"/>
            <p:cNvSpPr>
              <a:spLocks noChangeArrowheads="1"/>
            </p:cNvSpPr>
            <p:nvPr/>
          </p:nvSpPr>
          <p:spPr bwMode="auto">
            <a:xfrm>
              <a:off x="2903009" y="2655889"/>
              <a:ext cx="335360" cy="268287"/>
            </a:xfrm>
            <a:prstGeom prst="rect">
              <a:avLst/>
            </a:prstGeom>
            <a:solidFill>
              <a:srgbClr val="FFFFFF"/>
            </a:solidFill>
            <a:ln w="5715">
              <a:solidFill>
                <a:srgbClr val="000000"/>
              </a:solidFill>
              <a:miter lim="800000"/>
              <a:headEnd/>
              <a:tailEnd/>
            </a:ln>
          </p:spPr>
          <p:txBody>
            <a:bodyPr/>
            <a:lstStyle/>
            <a:p>
              <a:endParaRPr lang="en-US"/>
            </a:p>
          </p:txBody>
        </p:sp>
        <p:grpSp>
          <p:nvGrpSpPr>
            <p:cNvPr id="214" name="Group 751"/>
            <p:cNvGrpSpPr>
              <a:grpSpLocks/>
            </p:cNvGrpSpPr>
            <p:nvPr/>
          </p:nvGrpSpPr>
          <p:grpSpPr bwMode="auto">
            <a:xfrm>
              <a:off x="2983840" y="2689225"/>
              <a:ext cx="159940" cy="196850"/>
              <a:chOff x="4296" y="4768"/>
              <a:chExt cx="150" cy="218"/>
            </a:xfrm>
          </p:grpSpPr>
          <p:sp>
            <p:nvSpPr>
              <p:cNvPr id="215" name="Freeform 752"/>
              <p:cNvSpPr>
                <a:spLocks/>
              </p:cNvSpPr>
              <p:nvPr/>
            </p:nvSpPr>
            <p:spPr bwMode="auto">
              <a:xfrm>
                <a:off x="4296" y="4768"/>
                <a:ext cx="150" cy="218"/>
              </a:xfrm>
              <a:custGeom>
                <a:avLst/>
                <a:gdLst/>
                <a:ahLst/>
                <a:cxnLst>
                  <a:cxn ang="0">
                    <a:pos x="0" y="0"/>
                  </a:cxn>
                  <a:cxn ang="0">
                    <a:pos x="30" y="1"/>
                  </a:cxn>
                  <a:cxn ang="0">
                    <a:pos x="58" y="6"/>
                  </a:cxn>
                  <a:cxn ang="0">
                    <a:pos x="84" y="14"/>
                  </a:cxn>
                  <a:cxn ang="0">
                    <a:pos x="106" y="23"/>
                  </a:cxn>
                  <a:cxn ang="0">
                    <a:pos x="125" y="34"/>
                  </a:cxn>
                  <a:cxn ang="0">
                    <a:pos x="137" y="48"/>
                  </a:cxn>
                  <a:cxn ang="0">
                    <a:pos x="146" y="62"/>
                  </a:cxn>
                  <a:cxn ang="0">
                    <a:pos x="150" y="69"/>
                  </a:cxn>
                  <a:cxn ang="0">
                    <a:pos x="150" y="77"/>
                  </a:cxn>
                  <a:cxn ang="0">
                    <a:pos x="150" y="122"/>
                  </a:cxn>
                  <a:cxn ang="0">
                    <a:pos x="148" y="135"/>
                  </a:cxn>
                  <a:cxn ang="0">
                    <a:pos x="142" y="147"/>
                  </a:cxn>
                  <a:cxn ang="0">
                    <a:pos x="134" y="158"/>
                  </a:cxn>
                  <a:cxn ang="0">
                    <a:pos x="122" y="169"/>
                  </a:cxn>
                  <a:cxn ang="0">
                    <a:pos x="108" y="178"/>
                  </a:cxn>
                  <a:cxn ang="0">
                    <a:pos x="91" y="186"/>
                  </a:cxn>
                  <a:cxn ang="0">
                    <a:pos x="72" y="192"/>
                  </a:cxn>
                  <a:cxn ang="0">
                    <a:pos x="50" y="197"/>
                  </a:cxn>
                  <a:cxn ang="0">
                    <a:pos x="50" y="218"/>
                  </a:cxn>
                  <a:cxn ang="0">
                    <a:pos x="0" y="178"/>
                  </a:cxn>
                  <a:cxn ang="0">
                    <a:pos x="50" y="130"/>
                  </a:cxn>
                  <a:cxn ang="0">
                    <a:pos x="50" y="152"/>
                  </a:cxn>
                  <a:cxn ang="0">
                    <a:pos x="81" y="144"/>
                  </a:cxn>
                  <a:cxn ang="0">
                    <a:pos x="109" y="132"/>
                  </a:cxn>
                  <a:cxn ang="0">
                    <a:pos x="120" y="125"/>
                  </a:cxn>
                  <a:cxn ang="0">
                    <a:pos x="129" y="118"/>
                  </a:cxn>
                  <a:cxn ang="0">
                    <a:pos x="137" y="110"/>
                  </a:cxn>
                  <a:cxn ang="0">
                    <a:pos x="143" y="100"/>
                  </a:cxn>
                  <a:cxn ang="0">
                    <a:pos x="143" y="100"/>
                  </a:cxn>
                  <a:cxn ang="0">
                    <a:pos x="134" y="88"/>
                  </a:cxn>
                  <a:cxn ang="0">
                    <a:pos x="123" y="77"/>
                  </a:cxn>
                  <a:cxn ang="0">
                    <a:pos x="108" y="68"/>
                  </a:cxn>
                  <a:cxn ang="0">
                    <a:pos x="89" y="60"/>
                  </a:cxn>
                  <a:cxn ang="0">
                    <a:pos x="69" y="54"/>
                  </a:cxn>
                  <a:cxn ang="0">
                    <a:pos x="47" y="49"/>
                  </a:cxn>
                  <a:cxn ang="0">
                    <a:pos x="25" y="46"/>
                  </a:cxn>
                  <a:cxn ang="0">
                    <a:pos x="0" y="45"/>
                  </a:cxn>
                  <a:cxn ang="0">
                    <a:pos x="0" y="0"/>
                  </a:cxn>
                </a:cxnLst>
                <a:rect l="0" t="0" r="r" b="b"/>
                <a:pathLst>
                  <a:path w="150" h="218">
                    <a:moveTo>
                      <a:pt x="0" y="0"/>
                    </a:moveTo>
                    <a:lnTo>
                      <a:pt x="30" y="1"/>
                    </a:lnTo>
                    <a:lnTo>
                      <a:pt x="58" y="6"/>
                    </a:lnTo>
                    <a:lnTo>
                      <a:pt x="84" y="14"/>
                    </a:lnTo>
                    <a:lnTo>
                      <a:pt x="106" y="23"/>
                    </a:lnTo>
                    <a:lnTo>
                      <a:pt x="125" y="34"/>
                    </a:lnTo>
                    <a:lnTo>
                      <a:pt x="137" y="48"/>
                    </a:lnTo>
                    <a:lnTo>
                      <a:pt x="146" y="62"/>
                    </a:lnTo>
                    <a:lnTo>
                      <a:pt x="150" y="69"/>
                    </a:lnTo>
                    <a:lnTo>
                      <a:pt x="150" y="77"/>
                    </a:lnTo>
                    <a:lnTo>
                      <a:pt x="150" y="122"/>
                    </a:lnTo>
                    <a:lnTo>
                      <a:pt x="148" y="135"/>
                    </a:lnTo>
                    <a:lnTo>
                      <a:pt x="142" y="147"/>
                    </a:lnTo>
                    <a:lnTo>
                      <a:pt x="134" y="158"/>
                    </a:lnTo>
                    <a:lnTo>
                      <a:pt x="122" y="169"/>
                    </a:lnTo>
                    <a:lnTo>
                      <a:pt x="108" y="178"/>
                    </a:lnTo>
                    <a:lnTo>
                      <a:pt x="91" y="186"/>
                    </a:lnTo>
                    <a:lnTo>
                      <a:pt x="72" y="192"/>
                    </a:lnTo>
                    <a:lnTo>
                      <a:pt x="50" y="197"/>
                    </a:lnTo>
                    <a:lnTo>
                      <a:pt x="50" y="218"/>
                    </a:lnTo>
                    <a:lnTo>
                      <a:pt x="0" y="178"/>
                    </a:lnTo>
                    <a:lnTo>
                      <a:pt x="50" y="130"/>
                    </a:lnTo>
                    <a:lnTo>
                      <a:pt x="50" y="152"/>
                    </a:lnTo>
                    <a:lnTo>
                      <a:pt x="81" y="144"/>
                    </a:lnTo>
                    <a:lnTo>
                      <a:pt x="109" y="132"/>
                    </a:lnTo>
                    <a:lnTo>
                      <a:pt x="120" y="125"/>
                    </a:lnTo>
                    <a:lnTo>
                      <a:pt x="129" y="118"/>
                    </a:lnTo>
                    <a:lnTo>
                      <a:pt x="137" y="110"/>
                    </a:lnTo>
                    <a:lnTo>
                      <a:pt x="143" y="100"/>
                    </a:lnTo>
                    <a:lnTo>
                      <a:pt x="143" y="100"/>
                    </a:lnTo>
                    <a:lnTo>
                      <a:pt x="134" y="88"/>
                    </a:lnTo>
                    <a:lnTo>
                      <a:pt x="123" y="77"/>
                    </a:lnTo>
                    <a:lnTo>
                      <a:pt x="108" y="68"/>
                    </a:lnTo>
                    <a:lnTo>
                      <a:pt x="89" y="60"/>
                    </a:lnTo>
                    <a:lnTo>
                      <a:pt x="69" y="54"/>
                    </a:lnTo>
                    <a:lnTo>
                      <a:pt x="47" y="49"/>
                    </a:lnTo>
                    <a:lnTo>
                      <a:pt x="25" y="46"/>
                    </a:lnTo>
                    <a:lnTo>
                      <a:pt x="0" y="45"/>
                    </a:lnTo>
                    <a:lnTo>
                      <a:pt x="0" y="0"/>
                    </a:lnTo>
                    <a:close/>
                  </a:path>
                </a:pathLst>
              </a:custGeom>
              <a:solidFill>
                <a:srgbClr val="99CCFF"/>
              </a:solidFill>
              <a:ln w="9525">
                <a:noFill/>
                <a:round/>
                <a:headEnd/>
                <a:tailEnd/>
              </a:ln>
            </p:spPr>
            <p:txBody>
              <a:bodyPr/>
              <a:lstStyle/>
              <a:p>
                <a:endParaRPr lang="en-US"/>
              </a:p>
            </p:txBody>
          </p:sp>
          <p:sp>
            <p:nvSpPr>
              <p:cNvPr id="216" name="Freeform 753"/>
              <p:cNvSpPr>
                <a:spLocks/>
              </p:cNvSpPr>
              <p:nvPr/>
            </p:nvSpPr>
            <p:spPr bwMode="auto">
              <a:xfrm>
                <a:off x="4296" y="4768"/>
                <a:ext cx="150" cy="122"/>
              </a:xfrm>
              <a:custGeom>
                <a:avLst/>
                <a:gdLst/>
                <a:ahLst/>
                <a:cxnLst>
                  <a:cxn ang="0">
                    <a:pos x="0" y="0"/>
                  </a:cxn>
                  <a:cxn ang="0">
                    <a:pos x="30" y="1"/>
                  </a:cxn>
                  <a:cxn ang="0">
                    <a:pos x="58" y="6"/>
                  </a:cxn>
                  <a:cxn ang="0">
                    <a:pos x="84" y="14"/>
                  </a:cxn>
                  <a:cxn ang="0">
                    <a:pos x="106" y="23"/>
                  </a:cxn>
                  <a:cxn ang="0">
                    <a:pos x="125" y="34"/>
                  </a:cxn>
                  <a:cxn ang="0">
                    <a:pos x="137" y="48"/>
                  </a:cxn>
                  <a:cxn ang="0">
                    <a:pos x="146" y="62"/>
                  </a:cxn>
                  <a:cxn ang="0">
                    <a:pos x="150" y="69"/>
                  </a:cxn>
                  <a:cxn ang="0">
                    <a:pos x="150" y="77"/>
                  </a:cxn>
                  <a:cxn ang="0">
                    <a:pos x="150" y="122"/>
                  </a:cxn>
                  <a:cxn ang="0">
                    <a:pos x="150" y="114"/>
                  </a:cxn>
                  <a:cxn ang="0">
                    <a:pos x="146" y="107"/>
                  </a:cxn>
                  <a:cxn ang="0">
                    <a:pos x="137" y="91"/>
                  </a:cxn>
                  <a:cxn ang="0">
                    <a:pos x="125" y="79"/>
                  </a:cxn>
                  <a:cxn ang="0">
                    <a:pos x="106" y="68"/>
                  </a:cxn>
                  <a:cxn ang="0">
                    <a:pos x="84" y="57"/>
                  </a:cxn>
                  <a:cxn ang="0">
                    <a:pos x="58" y="51"/>
                  </a:cxn>
                  <a:cxn ang="0">
                    <a:pos x="30" y="46"/>
                  </a:cxn>
                  <a:cxn ang="0">
                    <a:pos x="0" y="45"/>
                  </a:cxn>
                  <a:cxn ang="0">
                    <a:pos x="0" y="0"/>
                  </a:cxn>
                </a:cxnLst>
                <a:rect l="0" t="0" r="r" b="b"/>
                <a:pathLst>
                  <a:path w="150" h="122">
                    <a:moveTo>
                      <a:pt x="0" y="0"/>
                    </a:moveTo>
                    <a:lnTo>
                      <a:pt x="30" y="1"/>
                    </a:lnTo>
                    <a:lnTo>
                      <a:pt x="58" y="6"/>
                    </a:lnTo>
                    <a:lnTo>
                      <a:pt x="84" y="14"/>
                    </a:lnTo>
                    <a:lnTo>
                      <a:pt x="106" y="23"/>
                    </a:lnTo>
                    <a:lnTo>
                      <a:pt x="125" y="34"/>
                    </a:lnTo>
                    <a:lnTo>
                      <a:pt x="137" y="48"/>
                    </a:lnTo>
                    <a:lnTo>
                      <a:pt x="146" y="62"/>
                    </a:lnTo>
                    <a:lnTo>
                      <a:pt x="150" y="69"/>
                    </a:lnTo>
                    <a:lnTo>
                      <a:pt x="150" y="77"/>
                    </a:lnTo>
                    <a:lnTo>
                      <a:pt x="150" y="122"/>
                    </a:lnTo>
                    <a:lnTo>
                      <a:pt x="150" y="114"/>
                    </a:lnTo>
                    <a:lnTo>
                      <a:pt x="146" y="107"/>
                    </a:lnTo>
                    <a:lnTo>
                      <a:pt x="137" y="91"/>
                    </a:lnTo>
                    <a:lnTo>
                      <a:pt x="125" y="79"/>
                    </a:lnTo>
                    <a:lnTo>
                      <a:pt x="106" y="68"/>
                    </a:lnTo>
                    <a:lnTo>
                      <a:pt x="84" y="57"/>
                    </a:lnTo>
                    <a:lnTo>
                      <a:pt x="58" y="51"/>
                    </a:lnTo>
                    <a:lnTo>
                      <a:pt x="30" y="46"/>
                    </a:lnTo>
                    <a:lnTo>
                      <a:pt x="0" y="45"/>
                    </a:lnTo>
                    <a:lnTo>
                      <a:pt x="0" y="0"/>
                    </a:lnTo>
                    <a:close/>
                  </a:path>
                </a:pathLst>
              </a:custGeom>
              <a:solidFill>
                <a:srgbClr val="7BA4CD"/>
              </a:solidFill>
              <a:ln w="9525">
                <a:noFill/>
                <a:round/>
                <a:headEnd/>
                <a:tailEnd/>
              </a:ln>
            </p:spPr>
            <p:txBody>
              <a:bodyPr/>
              <a:lstStyle/>
              <a:p>
                <a:endParaRPr lang="en-US"/>
              </a:p>
            </p:txBody>
          </p:sp>
          <p:sp>
            <p:nvSpPr>
              <p:cNvPr id="217" name="Freeform 754"/>
              <p:cNvSpPr>
                <a:spLocks/>
              </p:cNvSpPr>
              <p:nvPr/>
            </p:nvSpPr>
            <p:spPr bwMode="auto">
              <a:xfrm>
                <a:off x="4296" y="4768"/>
                <a:ext cx="150" cy="218"/>
              </a:xfrm>
              <a:custGeom>
                <a:avLst/>
                <a:gdLst/>
                <a:ahLst/>
                <a:cxnLst>
                  <a:cxn ang="0">
                    <a:pos x="0" y="0"/>
                  </a:cxn>
                  <a:cxn ang="0">
                    <a:pos x="30" y="1"/>
                  </a:cxn>
                  <a:cxn ang="0">
                    <a:pos x="58" y="6"/>
                  </a:cxn>
                  <a:cxn ang="0">
                    <a:pos x="84" y="14"/>
                  </a:cxn>
                  <a:cxn ang="0">
                    <a:pos x="106" y="23"/>
                  </a:cxn>
                  <a:cxn ang="0">
                    <a:pos x="125" y="34"/>
                  </a:cxn>
                  <a:cxn ang="0">
                    <a:pos x="137" y="48"/>
                  </a:cxn>
                  <a:cxn ang="0">
                    <a:pos x="146" y="62"/>
                  </a:cxn>
                  <a:cxn ang="0">
                    <a:pos x="150" y="69"/>
                  </a:cxn>
                  <a:cxn ang="0">
                    <a:pos x="150" y="77"/>
                  </a:cxn>
                  <a:cxn ang="0">
                    <a:pos x="150" y="122"/>
                  </a:cxn>
                  <a:cxn ang="0">
                    <a:pos x="148" y="135"/>
                  </a:cxn>
                  <a:cxn ang="0">
                    <a:pos x="142" y="147"/>
                  </a:cxn>
                  <a:cxn ang="0">
                    <a:pos x="134" y="158"/>
                  </a:cxn>
                  <a:cxn ang="0">
                    <a:pos x="122" y="169"/>
                  </a:cxn>
                  <a:cxn ang="0">
                    <a:pos x="108" y="178"/>
                  </a:cxn>
                  <a:cxn ang="0">
                    <a:pos x="91" y="186"/>
                  </a:cxn>
                  <a:cxn ang="0">
                    <a:pos x="72" y="192"/>
                  </a:cxn>
                  <a:cxn ang="0">
                    <a:pos x="50" y="197"/>
                  </a:cxn>
                  <a:cxn ang="0">
                    <a:pos x="50" y="218"/>
                  </a:cxn>
                  <a:cxn ang="0">
                    <a:pos x="0" y="178"/>
                  </a:cxn>
                  <a:cxn ang="0">
                    <a:pos x="50" y="130"/>
                  </a:cxn>
                  <a:cxn ang="0">
                    <a:pos x="50" y="152"/>
                  </a:cxn>
                  <a:cxn ang="0">
                    <a:pos x="81" y="144"/>
                  </a:cxn>
                  <a:cxn ang="0">
                    <a:pos x="109" y="132"/>
                  </a:cxn>
                  <a:cxn ang="0">
                    <a:pos x="120" y="125"/>
                  </a:cxn>
                  <a:cxn ang="0">
                    <a:pos x="129" y="118"/>
                  </a:cxn>
                  <a:cxn ang="0">
                    <a:pos x="137" y="110"/>
                  </a:cxn>
                  <a:cxn ang="0">
                    <a:pos x="143" y="100"/>
                  </a:cxn>
                  <a:cxn ang="0">
                    <a:pos x="143" y="100"/>
                  </a:cxn>
                  <a:cxn ang="0">
                    <a:pos x="134" y="88"/>
                  </a:cxn>
                  <a:cxn ang="0">
                    <a:pos x="123" y="77"/>
                  </a:cxn>
                  <a:cxn ang="0">
                    <a:pos x="108" y="68"/>
                  </a:cxn>
                  <a:cxn ang="0">
                    <a:pos x="89" y="60"/>
                  </a:cxn>
                  <a:cxn ang="0">
                    <a:pos x="69" y="54"/>
                  </a:cxn>
                  <a:cxn ang="0">
                    <a:pos x="47" y="49"/>
                  </a:cxn>
                  <a:cxn ang="0">
                    <a:pos x="25" y="46"/>
                  </a:cxn>
                  <a:cxn ang="0">
                    <a:pos x="0" y="45"/>
                  </a:cxn>
                  <a:cxn ang="0">
                    <a:pos x="0" y="0"/>
                  </a:cxn>
                </a:cxnLst>
                <a:rect l="0" t="0" r="r" b="b"/>
                <a:pathLst>
                  <a:path w="150" h="218">
                    <a:moveTo>
                      <a:pt x="0" y="0"/>
                    </a:moveTo>
                    <a:lnTo>
                      <a:pt x="30" y="1"/>
                    </a:lnTo>
                    <a:lnTo>
                      <a:pt x="58" y="6"/>
                    </a:lnTo>
                    <a:lnTo>
                      <a:pt x="84" y="14"/>
                    </a:lnTo>
                    <a:lnTo>
                      <a:pt x="106" y="23"/>
                    </a:lnTo>
                    <a:lnTo>
                      <a:pt x="125" y="34"/>
                    </a:lnTo>
                    <a:lnTo>
                      <a:pt x="137" y="48"/>
                    </a:lnTo>
                    <a:lnTo>
                      <a:pt x="146" y="62"/>
                    </a:lnTo>
                    <a:lnTo>
                      <a:pt x="150" y="69"/>
                    </a:lnTo>
                    <a:lnTo>
                      <a:pt x="150" y="77"/>
                    </a:lnTo>
                    <a:lnTo>
                      <a:pt x="150" y="122"/>
                    </a:lnTo>
                    <a:lnTo>
                      <a:pt x="148" y="135"/>
                    </a:lnTo>
                    <a:lnTo>
                      <a:pt x="142" y="147"/>
                    </a:lnTo>
                    <a:lnTo>
                      <a:pt x="134" y="158"/>
                    </a:lnTo>
                    <a:lnTo>
                      <a:pt x="122" y="169"/>
                    </a:lnTo>
                    <a:lnTo>
                      <a:pt x="108" y="178"/>
                    </a:lnTo>
                    <a:lnTo>
                      <a:pt x="91" y="186"/>
                    </a:lnTo>
                    <a:lnTo>
                      <a:pt x="72" y="192"/>
                    </a:lnTo>
                    <a:lnTo>
                      <a:pt x="50" y="197"/>
                    </a:lnTo>
                    <a:lnTo>
                      <a:pt x="50" y="218"/>
                    </a:lnTo>
                    <a:lnTo>
                      <a:pt x="0" y="178"/>
                    </a:lnTo>
                    <a:lnTo>
                      <a:pt x="50" y="130"/>
                    </a:lnTo>
                    <a:lnTo>
                      <a:pt x="50" y="152"/>
                    </a:lnTo>
                    <a:lnTo>
                      <a:pt x="81" y="144"/>
                    </a:lnTo>
                    <a:lnTo>
                      <a:pt x="109" y="132"/>
                    </a:lnTo>
                    <a:lnTo>
                      <a:pt x="120" y="125"/>
                    </a:lnTo>
                    <a:lnTo>
                      <a:pt x="129" y="118"/>
                    </a:lnTo>
                    <a:lnTo>
                      <a:pt x="137" y="110"/>
                    </a:lnTo>
                    <a:lnTo>
                      <a:pt x="143" y="100"/>
                    </a:lnTo>
                    <a:lnTo>
                      <a:pt x="143" y="100"/>
                    </a:lnTo>
                    <a:lnTo>
                      <a:pt x="134" y="88"/>
                    </a:lnTo>
                    <a:lnTo>
                      <a:pt x="123" y="77"/>
                    </a:lnTo>
                    <a:lnTo>
                      <a:pt x="108" y="68"/>
                    </a:lnTo>
                    <a:lnTo>
                      <a:pt x="89" y="60"/>
                    </a:lnTo>
                    <a:lnTo>
                      <a:pt x="69" y="54"/>
                    </a:lnTo>
                    <a:lnTo>
                      <a:pt x="47" y="49"/>
                    </a:lnTo>
                    <a:lnTo>
                      <a:pt x="25" y="46"/>
                    </a:lnTo>
                    <a:lnTo>
                      <a:pt x="0" y="45"/>
                    </a:lnTo>
                    <a:lnTo>
                      <a:pt x="0" y="0"/>
                    </a:lnTo>
                    <a:close/>
                  </a:path>
                </a:pathLst>
              </a:custGeom>
              <a:noFill/>
              <a:ln w="5715">
                <a:solidFill>
                  <a:srgbClr val="000000"/>
                </a:solidFill>
                <a:prstDash val="solid"/>
                <a:round/>
                <a:headEnd/>
                <a:tailEnd/>
              </a:ln>
            </p:spPr>
            <p:txBody>
              <a:bodyPr/>
              <a:lstStyle/>
              <a:p>
                <a:endParaRPr lang="en-US"/>
              </a:p>
            </p:txBody>
          </p:sp>
          <p:sp>
            <p:nvSpPr>
              <p:cNvPr id="218" name="Freeform 755"/>
              <p:cNvSpPr>
                <a:spLocks/>
              </p:cNvSpPr>
              <p:nvPr/>
            </p:nvSpPr>
            <p:spPr bwMode="auto">
              <a:xfrm>
                <a:off x="4439" y="4868"/>
                <a:ext cx="7" cy="22"/>
              </a:xfrm>
              <a:custGeom>
                <a:avLst/>
                <a:gdLst/>
                <a:ahLst/>
                <a:cxnLst>
                  <a:cxn ang="0">
                    <a:pos x="7" y="22"/>
                  </a:cxn>
                  <a:cxn ang="0">
                    <a:pos x="5" y="11"/>
                  </a:cxn>
                  <a:cxn ang="0">
                    <a:pos x="0" y="0"/>
                  </a:cxn>
                </a:cxnLst>
                <a:rect l="0" t="0" r="r" b="b"/>
                <a:pathLst>
                  <a:path w="7" h="22">
                    <a:moveTo>
                      <a:pt x="7" y="22"/>
                    </a:moveTo>
                    <a:lnTo>
                      <a:pt x="5" y="11"/>
                    </a:lnTo>
                    <a:lnTo>
                      <a:pt x="0" y="0"/>
                    </a:lnTo>
                  </a:path>
                </a:pathLst>
              </a:custGeom>
              <a:noFill/>
              <a:ln w="5715">
                <a:solidFill>
                  <a:srgbClr val="000000"/>
                </a:solidFill>
                <a:prstDash val="solid"/>
                <a:round/>
                <a:headEnd/>
                <a:tailEnd/>
              </a:ln>
            </p:spPr>
            <p:txBody>
              <a:bodyPr/>
              <a:lstStyle/>
              <a:p>
                <a:endParaRPr lang="en-US"/>
              </a:p>
            </p:txBody>
          </p:sp>
        </p:grpSp>
        <p:sp>
          <p:nvSpPr>
            <p:cNvPr id="219" name="Rectangle 756"/>
            <p:cNvSpPr>
              <a:spLocks noChangeArrowheads="1"/>
            </p:cNvSpPr>
            <p:nvPr/>
          </p:nvSpPr>
          <p:spPr bwMode="auto">
            <a:xfrm>
              <a:off x="3272764" y="2654300"/>
              <a:ext cx="335359" cy="268288"/>
            </a:xfrm>
            <a:prstGeom prst="rect">
              <a:avLst/>
            </a:prstGeom>
            <a:solidFill>
              <a:srgbClr val="FFFFFF"/>
            </a:solidFill>
            <a:ln w="5715">
              <a:solidFill>
                <a:srgbClr val="000000"/>
              </a:solidFill>
              <a:miter lim="800000"/>
              <a:headEnd/>
              <a:tailEnd/>
            </a:ln>
          </p:spPr>
          <p:txBody>
            <a:bodyPr/>
            <a:lstStyle/>
            <a:p>
              <a:endParaRPr lang="en-US"/>
            </a:p>
          </p:txBody>
        </p:sp>
        <p:grpSp>
          <p:nvGrpSpPr>
            <p:cNvPr id="220" name="Group 757"/>
            <p:cNvGrpSpPr>
              <a:grpSpLocks/>
            </p:cNvGrpSpPr>
            <p:nvPr/>
          </p:nvGrpSpPr>
          <p:grpSpPr bwMode="auto">
            <a:xfrm>
              <a:off x="3355314" y="2687638"/>
              <a:ext cx="158221" cy="196850"/>
              <a:chOff x="4644" y="4766"/>
              <a:chExt cx="149" cy="219"/>
            </a:xfrm>
          </p:grpSpPr>
          <p:sp>
            <p:nvSpPr>
              <p:cNvPr id="221" name="Freeform 758"/>
              <p:cNvSpPr>
                <a:spLocks/>
              </p:cNvSpPr>
              <p:nvPr/>
            </p:nvSpPr>
            <p:spPr bwMode="auto">
              <a:xfrm>
                <a:off x="4644" y="4766"/>
                <a:ext cx="149" cy="219"/>
              </a:xfrm>
              <a:custGeom>
                <a:avLst/>
                <a:gdLst/>
                <a:ahLst/>
                <a:cxnLst>
                  <a:cxn ang="0">
                    <a:pos x="0" y="0"/>
                  </a:cxn>
                  <a:cxn ang="0">
                    <a:pos x="30" y="2"/>
                  </a:cxn>
                  <a:cxn ang="0">
                    <a:pos x="58" y="6"/>
                  </a:cxn>
                  <a:cxn ang="0">
                    <a:pos x="84" y="14"/>
                  </a:cxn>
                  <a:cxn ang="0">
                    <a:pos x="106" y="23"/>
                  </a:cxn>
                  <a:cxn ang="0">
                    <a:pos x="124" y="34"/>
                  </a:cxn>
                  <a:cxn ang="0">
                    <a:pos x="137" y="48"/>
                  </a:cxn>
                  <a:cxn ang="0">
                    <a:pos x="146" y="62"/>
                  </a:cxn>
                  <a:cxn ang="0">
                    <a:pos x="149" y="70"/>
                  </a:cxn>
                  <a:cxn ang="0">
                    <a:pos x="149" y="78"/>
                  </a:cxn>
                  <a:cxn ang="0">
                    <a:pos x="149" y="123"/>
                  </a:cxn>
                  <a:cxn ang="0">
                    <a:pos x="148" y="135"/>
                  </a:cxn>
                  <a:cxn ang="0">
                    <a:pos x="142" y="147"/>
                  </a:cxn>
                  <a:cxn ang="0">
                    <a:pos x="134" y="158"/>
                  </a:cxn>
                  <a:cxn ang="0">
                    <a:pos x="121" y="169"/>
                  </a:cxn>
                  <a:cxn ang="0">
                    <a:pos x="107" y="179"/>
                  </a:cxn>
                  <a:cxn ang="0">
                    <a:pos x="90" y="186"/>
                  </a:cxn>
                  <a:cxn ang="0">
                    <a:pos x="72" y="192"/>
                  </a:cxn>
                  <a:cxn ang="0">
                    <a:pos x="50" y="197"/>
                  </a:cxn>
                  <a:cxn ang="0">
                    <a:pos x="50" y="219"/>
                  </a:cxn>
                  <a:cxn ang="0">
                    <a:pos x="0" y="179"/>
                  </a:cxn>
                  <a:cxn ang="0">
                    <a:pos x="50" y="130"/>
                  </a:cxn>
                  <a:cxn ang="0">
                    <a:pos x="50" y="152"/>
                  </a:cxn>
                  <a:cxn ang="0">
                    <a:pos x="81" y="144"/>
                  </a:cxn>
                  <a:cxn ang="0">
                    <a:pos x="109" y="132"/>
                  </a:cxn>
                  <a:cxn ang="0">
                    <a:pos x="120" y="126"/>
                  </a:cxn>
                  <a:cxn ang="0">
                    <a:pos x="129" y="118"/>
                  </a:cxn>
                  <a:cxn ang="0">
                    <a:pos x="137" y="110"/>
                  </a:cxn>
                  <a:cxn ang="0">
                    <a:pos x="143" y="101"/>
                  </a:cxn>
                  <a:cxn ang="0">
                    <a:pos x="143" y="101"/>
                  </a:cxn>
                  <a:cxn ang="0">
                    <a:pos x="134" y="88"/>
                  </a:cxn>
                  <a:cxn ang="0">
                    <a:pos x="123" y="78"/>
                  </a:cxn>
                  <a:cxn ang="0">
                    <a:pos x="107" y="68"/>
                  </a:cxn>
                  <a:cxn ang="0">
                    <a:pos x="89" y="61"/>
                  </a:cxn>
                  <a:cxn ang="0">
                    <a:pos x="69" y="54"/>
                  </a:cxn>
                  <a:cxn ang="0">
                    <a:pos x="47" y="50"/>
                  </a:cxn>
                  <a:cxn ang="0">
                    <a:pos x="25" y="47"/>
                  </a:cxn>
                  <a:cxn ang="0">
                    <a:pos x="0" y="45"/>
                  </a:cxn>
                  <a:cxn ang="0">
                    <a:pos x="0" y="0"/>
                  </a:cxn>
                </a:cxnLst>
                <a:rect l="0" t="0" r="r" b="b"/>
                <a:pathLst>
                  <a:path w="149" h="219">
                    <a:moveTo>
                      <a:pt x="0" y="0"/>
                    </a:moveTo>
                    <a:lnTo>
                      <a:pt x="30" y="2"/>
                    </a:lnTo>
                    <a:lnTo>
                      <a:pt x="58" y="6"/>
                    </a:lnTo>
                    <a:lnTo>
                      <a:pt x="84" y="14"/>
                    </a:lnTo>
                    <a:lnTo>
                      <a:pt x="106" y="23"/>
                    </a:lnTo>
                    <a:lnTo>
                      <a:pt x="124" y="34"/>
                    </a:lnTo>
                    <a:lnTo>
                      <a:pt x="137" y="48"/>
                    </a:lnTo>
                    <a:lnTo>
                      <a:pt x="146" y="62"/>
                    </a:lnTo>
                    <a:lnTo>
                      <a:pt x="149" y="70"/>
                    </a:lnTo>
                    <a:lnTo>
                      <a:pt x="149" y="78"/>
                    </a:lnTo>
                    <a:lnTo>
                      <a:pt x="149" y="123"/>
                    </a:lnTo>
                    <a:lnTo>
                      <a:pt x="148" y="135"/>
                    </a:lnTo>
                    <a:lnTo>
                      <a:pt x="142" y="147"/>
                    </a:lnTo>
                    <a:lnTo>
                      <a:pt x="134" y="158"/>
                    </a:lnTo>
                    <a:lnTo>
                      <a:pt x="121" y="169"/>
                    </a:lnTo>
                    <a:lnTo>
                      <a:pt x="107" y="179"/>
                    </a:lnTo>
                    <a:lnTo>
                      <a:pt x="90" y="186"/>
                    </a:lnTo>
                    <a:lnTo>
                      <a:pt x="72" y="192"/>
                    </a:lnTo>
                    <a:lnTo>
                      <a:pt x="50" y="197"/>
                    </a:lnTo>
                    <a:lnTo>
                      <a:pt x="50" y="219"/>
                    </a:lnTo>
                    <a:lnTo>
                      <a:pt x="0" y="179"/>
                    </a:lnTo>
                    <a:lnTo>
                      <a:pt x="50" y="130"/>
                    </a:lnTo>
                    <a:lnTo>
                      <a:pt x="50" y="152"/>
                    </a:lnTo>
                    <a:lnTo>
                      <a:pt x="81" y="144"/>
                    </a:lnTo>
                    <a:lnTo>
                      <a:pt x="109" y="132"/>
                    </a:lnTo>
                    <a:lnTo>
                      <a:pt x="120" y="126"/>
                    </a:lnTo>
                    <a:lnTo>
                      <a:pt x="129" y="118"/>
                    </a:lnTo>
                    <a:lnTo>
                      <a:pt x="137" y="110"/>
                    </a:lnTo>
                    <a:lnTo>
                      <a:pt x="143" y="101"/>
                    </a:lnTo>
                    <a:lnTo>
                      <a:pt x="143" y="101"/>
                    </a:lnTo>
                    <a:lnTo>
                      <a:pt x="134" y="88"/>
                    </a:lnTo>
                    <a:lnTo>
                      <a:pt x="123" y="78"/>
                    </a:lnTo>
                    <a:lnTo>
                      <a:pt x="107" y="68"/>
                    </a:lnTo>
                    <a:lnTo>
                      <a:pt x="89" y="61"/>
                    </a:lnTo>
                    <a:lnTo>
                      <a:pt x="69" y="54"/>
                    </a:lnTo>
                    <a:lnTo>
                      <a:pt x="47" y="50"/>
                    </a:lnTo>
                    <a:lnTo>
                      <a:pt x="25" y="47"/>
                    </a:lnTo>
                    <a:lnTo>
                      <a:pt x="0" y="45"/>
                    </a:lnTo>
                    <a:lnTo>
                      <a:pt x="0" y="0"/>
                    </a:lnTo>
                    <a:close/>
                  </a:path>
                </a:pathLst>
              </a:custGeom>
              <a:solidFill>
                <a:srgbClr val="99CCFF"/>
              </a:solidFill>
              <a:ln w="9525">
                <a:noFill/>
                <a:round/>
                <a:headEnd/>
                <a:tailEnd/>
              </a:ln>
            </p:spPr>
            <p:txBody>
              <a:bodyPr/>
              <a:lstStyle/>
              <a:p>
                <a:endParaRPr lang="en-US"/>
              </a:p>
            </p:txBody>
          </p:sp>
          <p:sp>
            <p:nvSpPr>
              <p:cNvPr id="222" name="Freeform 759"/>
              <p:cNvSpPr>
                <a:spLocks/>
              </p:cNvSpPr>
              <p:nvPr/>
            </p:nvSpPr>
            <p:spPr bwMode="auto">
              <a:xfrm>
                <a:off x="4644" y="4766"/>
                <a:ext cx="149" cy="123"/>
              </a:xfrm>
              <a:custGeom>
                <a:avLst/>
                <a:gdLst/>
                <a:ahLst/>
                <a:cxnLst>
                  <a:cxn ang="0">
                    <a:pos x="0" y="0"/>
                  </a:cxn>
                  <a:cxn ang="0">
                    <a:pos x="30" y="2"/>
                  </a:cxn>
                  <a:cxn ang="0">
                    <a:pos x="58" y="6"/>
                  </a:cxn>
                  <a:cxn ang="0">
                    <a:pos x="84" y="14"/>
                  </a:cxn>
                  <a:cxn ang="0">
                    <a:pos x="106" y="23"/>
                  </a:cxn>
                  <a:cxn ang="0">
                    <a:pos x="124" y="34"/>
                  </a:cxn>
                  <a:cxn ang="0">
                    <a:pos x="137" y="48"/>
                  </a:cxn>
                  <a:cxn ang="0">
                    <a:pos x="146" y="62"/>
                  </a:cxn>
                  <a:cxn ang="0">
                    <a:pos x="149" y="70"/>
                  </a:cxn>
                  <a:cxn ang="0">
                    <a:pos x="149" y="78"/>
                  </a:cxn>
                  <a:cxn ang="0">
                    <a:pos x="149" y="123"/>
                  </a:cxn>
                  <a:cxn ang="0">
                    <a:pos x="149" y="115"/>
                  </a:cxn>
                  <a:cxn ang="0">
                    <a:pos x="146" y="107"/>
                  </a:cxn>
                  <a:cxn ang="0">
                    <a:pos x="137" y="92"/>
                  </a:cxn>
                  <a:cxn ang="0">
                    <a:pos x="124" y="79"/>
                  </a:cxn>
                  <a:cxn ang="0">
                    <a:pos x="106" y="68"/>
                  </a:cxn>
                  <a:cxn ang="0">
                    <a:pos x="84" y="57"/>
                  </a:cxn>
                  <a:cxn ang="0">
                    <a:pos x="58" y="51"/>
                  </a:cxn>
                  <a:cxn ang="0">
                    <a:pos x="30" y="47"/>
                  </a:cxn>
                  <a:cxn ang="0">
                    <a:pos x="0" y="45"/>
                  </a:cxn>
                  <a:cxn ang="0">
                    <a:pos x="0" y="0"/>
                  </a:cxn>
                </a:cxnLst>
                <a:rect l="0" t="0" r="r" b="b"/>
                <a:pathLst>
                  <a:path w="149" h="123">
                    <a:moveTo>
                      <a:pt x="0" y="0"/>
                    </a:moveTo>
                    <a:lnTo>
                      <a:pt x="30" y="2"/>
                    </a:lnTo>
                    <a:lnTo>
                      <a:pt x="58" y="6"/>
                    </a:lnTo>
                    <a:lnTo>
                      <a:pt x="84" y="14"/>
                    </a:lnTo>
                    <a:lnTo>
                      <a:pt x="106" y="23"/>
                    </a:lnTo>
                    <a:lnTo>
                      <a:pt x="124" y="34"/>
                    </a:lnTo>
                    <a:lnTo>
                      <a:pt x="137" y="48"/>
                    </a:lnTo>
                    <a:lnTo>
                      <a:pt x="146" y="62"/>
                    </a:lnTo>
                    <a:lnTo>
                      <a:pt x="149" y="70"/>
                    </a:lnTo>
                    <a:lnTo>
                      <a:pt x="149" y="78"/>
                    </a:lnTo>
                    <a:lnTo>
                      <a:pt x="149" y="123"/>
                    </a:lnTo>
                    <a:lnTo>
                      <a:pt x="149" y="115"/>
                    </a:lnTo>
                    <a:lnTo>
                      <a:pt x="146" y="107"/>
                    </a:lnTo>
                    <a:lnTo>
                      <a:pt x="137" y="92"/>
                    </a:lnTo>
                    <a:lnTo>
                      <a:pt x="124" y="79"/>
                    </a:lnTo>
                    <a:lnTo>
                      <a:pt x="106" y="68"/>
                    </a:lnTo>
                    <a:lnTo>
                      <a:pt x="84" y="57"/>
                    </a:lnTo>
                    <a:lnTo>
                      <a:pt x="58" y="51"/>
                    </a:lnTo>
                    <a:lnTo>
                      <a:pt x="30" y="47"/>
                    </a:lnTo>
                    <a:lnTo>
                      <a:pt x="0" y="45"/>
                    </a:lnTo>
                    <a:lnTo>
                      <a:pt x="0" y="0"/>
                    </a:lnTo>
                    <a:close/>
                  </a:path>
                </a:pathLst>
              </a:custGeom>
              <a:solidFill>
                <a:srgbClr val="7BA4CD"/>
              </a:solidFill>
              <a:ln w="9525">
                <a:noFill/>
                <a:round/>
                <a:headEnd/>
                <a:tailEnd/>
              </a:ln>
            </p:spPr>
            <p:txBody>
              <a:bodyPr/>
              <a:lstStyle/>
              <a:p>
                <a:endParaRPr lang="en-US"/>
              </a:p>
            </p:txBody>
          </p:sp>
          <p:sp>
            <p:nvSpPr>
              <p:cNvPr id="223" name="Freeform 760"/>
              <p:cNvSpPr>
                <a:spLocks/>
              </p:cNvSpPr>
              <p:nvPr/>
            </p:nvSpPr>
            <p:spPr bwMode="auto">
              <a:xfrm>
                <a:off x="4644" y="4766"/>
                <a:ext cx="149" cy="219"/>
              </a:xfrm>
              <a:custGeom>
                <a:avLst/>
                <a:gdLst/>
                <a:ahLst/>
                <a:cxnLst>
                  <a:cxn ang="0">
                    <a:pos x="0" y="0"/>
                  </a:cxn>
                  <a:cxn ang="0">
                    <a:pos x="30" y="2"/>
                  </a:cxn>
                  <a:cxn ang="0">
                    <a:pos x="58" y="6"/>
                  </a:cxn>
                  <a:cxn ang="0">
                    <a:pos x="84" y="14"/>
                  </a:cxn>
                  <a:cxn ang="0">
                    <a:pos x="106" y="23"/>
                  </a:cxn>
                  <a:cxn ang="0">
                    <a:pos x="124" y="34"/>
                  </a:cxn>
                  <a:cxn ang="0">
                    <a:pos x="137" y="48"/>
                  </a:cxn>
                  <a:cxn ang="0">
                    <a:pos x="146" y="62"/>
                  </a:cxn>
                  <a:cxn ang="0">
                    <a:pos x="149" y="70"/>
                  </a:cxn>
                  <a:cxn ang="0">
                    <a:pos x="149" y="78"/>
                  </a:cxn>
                  <a:cxn ang="0">
                    <a:pos x="149" y="123"/>
                  </a:cxn>
                  <a:cxn ang="0">
                    <a:pos x="148" y="135"/>
                  </a:cxn>
                  <a:cxn ang="0">
                    <a:pos x="142" y="147"/>
                  </a:cxn>
                  <a:cxn ang="0">
                    <a:pos x="134" y="158"/>
                  </a:cxn>
                  <a:cxn ang="0">
                    <a:pos x="121" y="169"/>
                  </a:cxn>
                  <a:cxn ang="0">
                    <a:pos x="107" y="179"/>
                  </a:cxn>
                  <a:cxn ang="0">
                    <a:pos x="90" y="186"/>
                  </a:cxn>
                  <a:cxn ang="0">
                    <a:pos x="72" y="192"/>
                  </a:cxn>
                  <a:cxn ang="0">
                    <a:pos x="50" y="197"/>
                  </a:cxn>
                  <a:cxn ang="0">
                    <a:pos x="50" y="219"/>
                  </a:cxn>
                  <a:cxn ang="0">
                    <a:pos x="0" y="179"/>
                  </a:cxn>
                  <a:cxn ang="0">
                    <a:pos x="50" y="130"/>
                  </a:cxn>
                  <a:cxn ang="0">
                    <a:pos x="50" y="152"/>
                  </a:cxn>
                  <a:cxn ang="0">
                    <a:pos x="81" y="144"/>
                  </a:cxn>
                  <a:cxn ang="0">
                    <a:pos x="109" y="132"/>
                  </a:cxn>
                  <a:cxn ang="0">
                    <a:pos x="120" y="126"/>
                  </a:cxn>
                  <a:cxn ang="0">
                    <a:pos x="129" y="118"/>
                  </a:cxn>
                  <a:cxn ang="0">
                    <a:pos x="137" y="110"/>
                  </a:cxn>
                  <a:cxn ang="0">
                    <a:pos x="143" y="101"/>
                  </a:cxn>
                  <a:cxn ang="0">
                    <a:pos x="143" y="101"/>
                  </a:cxn>
                  <a:cxn ang="0">
                    <a:pos x="134" y="88"/>
                  </a:cxn>
                  <a:cxn ang="0">
                    <a:pos x="123" y="78"/>
                  </a:cxn>
                  <a:cxn ang="0">
                    <a:pos x="107" y="68"/>
                  </a:cxn>
                  <a:cxn ang="0">
                    <a:pos x="89" y="61"/>
                  </a:cxn>
                  <a:cxn ang="0">
                    <a:pos x="69" y="54"/>
                  </a:cxn>
                  <a:cxn ang="0">
                    <a:pos x="47" y="50"/>
                  </a:cxn>
                  <a:cxn ang="0">
                    <a:pos x="25" y="47"/>
                  </a:cxn>
                  <a:cxn ang="0">
                    <a:pos x="0" y="45"/>
                  </a:cxn>
                  <a:cxn ang="0">
                    <a:pos x="0" y="0"/>
                  </a:cxn>
                </a:cxnLst>
                <a:rect l="0" t="0" r="r" b="b"/>
                <a:pathLst>
                  <a:path w="149" h="219">
                    <a:moveTo>
                      <a:pt x="0" y="0"/>
                    </a:moveTo>
                    <a:lnTo>
                      <a:pt x="30" y="2"/>
                    </a:lnTo>
                    <a:lnTo>
                      <a:pt x="58" y="6"/>
                    </a:lnTo>
                    <a:lnTo>
                      <a:pt x="84" y="14"/>
                    </a:lnTo>
                    <a:lnTo>
                      <a:pt x="106" y="23"/>
                    </a:lnTo>
                    <a:lnTo>
                      <a:pt x="124" y="34"/>
                    </a:lnTo>
                    <a:lnTo>
                      <a:pt x="137" y="48"/>
                    </a:lnTo>
                    <a:lnTo>
                      <a:pt x="146" y="62"/>
                    </a:lnTo>
                    <a:lnTo>
                      <a:pt x="149" y="70"/>
                    </a:lnTo>
                    <a:lnTo>
                      <a:pt x="149" y="78"/>
                    </a:lnTo>
                    <a:lnTo>
                      <a:pt x="149" y="123"/>
                    </a:lnTo>
                    <a:lnTo>
                      <a:pt x="148" y="135"/>
                    </a:lnTo>
                    <a:lnTo>
                      <a:pt x="142" y="147"/>
                    </a:lnTo>
                    <a:lnTo>
                      <a:pt x="134" y="158"/>
                    </a:lnTo>
                    <a:lnTo>
                      <a:pt x="121" y="169"/>
                    </a:lnTo>
                    <a:lnTo>
                      <a:pt x="107" y="179"/>
                    </a:lnTo>
                    <a:lnTo>
                      <a:pt x="90" y="186"/>
                    </a:lnTo>
                    <a:lnTo>
                      <a:pt x="72" y="192"/>
                    </a:lnTo>
                    <a:lnTo>
                      <a:pt x="50" y="197"/>
                    </a:lnTo>
                    <a:lnTo>
                      <a:pt x="50" y="219"/>
                    </a:lnTo>
                    <a:lnTo>
                      <a:pt x="0" y="179"/>
                    </a:lnTo>
                    <a:lnTo>
                      <a:pt x="50" y="130"/>
                    </a:lnTo>
                    <a:lnTo>
                      <a:pt x="50" y="152"/>
                    </a:lnTo>
                    <a:lnTo>
                      <a:pt x="81" y="144"/>
                    </a:lnTo>
                    <a:lnTo>
                      <a:pt x="109" y="132"/>
                    </a:lnTo>
                    <a:lnTo>
                      <a:pt x="120" y="126"/>
                    </a:lnTo>
                    <a:lnTo>
                      <a:pt x="129" y="118"/>
                    </a:lnTo>
                    <a:lnTo>
                      <a:pt x="137" y="110"/>
                    </a:lnTo>
                    <a:lnTo>
                      <a:pt x="143" y="101"/>
                    </a:lnTo>
                    <a:lnTo>
                      <a:pt x="143" y="101"/>
                    </a:lnTo>
                    <a:lnTo>
                      <a:pt x="134" y="88"/>
                    </a:lnTo>
                    <a:lnTo>
                      <a:pt x="123" y="78"/>
                    </a:lnTo>
                    <a:lnTo>
                      <a:pt x="107" y="68"/>
                    </a:lnTo>
                    <a:lnTo>
                      <a:pt x="89" y="61"/>
                    </a:lnTo>
                    <a:lnTo>
                      <a:pt x="69" y="54"/>
                    </a:lnTo>
                    <a:lnTo>
                      <a:pt x="47" y="50"/>
                    </a:lnTo>
                    <a:lnTo>
                      <a:pt x="25" y="47"/>
                    </a:lnTo>
                    <a:lnTo>
                      <a:pt x="0" y="45"/>
                    </a:lnTo>
                    <a:lnTo>
                      <a:pt x="0" y="0"/>
                    </a:lnTo>
                    <a:close/>
                  </a:path>
                </a:pathLst>
              </a:custGeom>
              <a:noFill/>
              <a:ln w="5715">
                <a:solidFill>
                  <a:srgbClr val="000000"/>
                </a:solidFill>
                <a:prstDash val="solid"/>
                <a:round/>
                <a:headEnd/>
                <a:tailEnd/>
              </a:ln>
            </p:spPr>
            <p:txBody>
              <a:bodyPr/>
              <a:lstStyle/>
              <a:p>
                <a:endParaRPr lang="en-US"/>
              </a:p>
            </p:txBody>
          </p:sp>
          <p:sp>
            <p:nvSpPr>
              <p:cNvPr id="224" name="Freeform 761"/>
              <p:cNvSpPr>
                <a:spLocks/>
              </p:cNvSpPr>
              <p:nvPr/>
            </p:nvSpPr>
            <p:spPr bwMode="auto">
              <a:xfrm>
                <a:off x="4787" y="4867"/>
                <a:ext cx="6" cy="22"/>
              </a:xfrm>
              <a:custGeom>
                <a:avLst/>
                <a:gdLst/>
                <a:ahLst/>
                <a:cxnLst>
                  <a:cxn ang="0">
                    <a:pos x="6" y="22"/>
                  </a:cxn>
                  <a:cxn ang="0">
                    <a:pos x="5" y="11"/>
                  </a:cxn>
                  <a:cxn ang="0">
                    <a:pos x="0" y="0"/>
                  </a:cxn>
                </a:cxnLst>
                <a:rect l="0" t="0" r="r" b="b"/>
                <a:pathLst>
                  <a:path w="6" h="22">
                    <a:moveTo>
                      <a:pt x="6" y="22"/>
                    </a:moveTo>
                    <a:lnTo>
                      <a:pt x="5" y="11"/>
                    </a:lnTo>
                    <a:lnTo>
                      <a:pt x="0" y="0"/>
                    </a:lnTo>
                  </a:path>
                </a:pathLst>
              </a:custGeom>
              <a:noFill/>
              <a:ln w="5715">
                <a:solidFill>
                  <a:srgbClr val="000000"/>
                </a:solidFill>
                <a:prstDash val="solid"/>
                <a:round/>
                <a:headEnd/>
                <a:tailEnd/>
              </a:ln>
            </p:spPr>
            <p:txBody>
              <a:bodyPr/>
              <a:lstStyle/>
              <a:p>
                <a:endParaRPr lang="en-US"/>
              </a:p>
            </p:txBody>
          </p:sp>
        </p:grpSp>
        <p:grpSp>
          <p:nvGrpSpPr>
            <p:cNvPr id="225" name="Group 762"/>
            <p:cNvGrpSpPr>
              <a:grpSpLocks/>
            </p:cNvGrpSpPr>
            <p:nvPr/>
          </p:nvGrpSpPr>
          <p:grpSpPr bwMode="auto">
            <a:xfrm>
              <a:off x="1202136" y="2284413"/>
              <a:ext cx="574410" cy="93662"/>
              <a:chOff x="2624" y="4320"/>
              <a:chExt cx="538" cy="104"/>
            </a:xfrm>
          </p:grpSpPr>
          <p:sp>
            <p:nvSpPr>
              <p:cNvPr id="226" name="Freeform 763"/>
              <p:cNvSpPr>
                <a:spLocks/>
              </p:cNvSpPr>
              <p:nvPr/>
            </p:nvSpPr>
            <p:spPr bwMode="auto">
              <a:xfrm>
                <a:off x="2624" y="4320"/>
                <a:ext cx="440" cy="53"/>
              </a:xfrm>
              <a:custGeom>
                <a:avLst/>
                <a:gdLst/>
                <a:ahLst/>
                <a:cxnLst>
                  <a:cxn ang="0">
                    <a:pos x="0" y="0"/>
                  </a:cxn>
                  <a:cxn ang="0">
                    <a:pos x="50" y="0"/>
                  </a:cxn>
                  <a:cxn ang="0">
                    <a:pos x="98" y="4"/>
                  </a:cxn>
                  <a:cxn ang="0">
                    <a:pos x="143" y="5"/>
                  </a:cxn>
                  <a:cxn ang="0">
                    <a:pos x="165" y="7"/>
                  </a:cxn>
                  <a:cxn ang="0">
                    <a:pos x="184" y="10"/>
                  </a:cxn>
                  <a:cxn ang="0">
                    <a:pos x="202" y="11"/>
                  </a:cxn>
                  <a:cxn ang="0">
                    <a:pos x="218" y="13"/>
                  </a:cxn>
                  <a:cxn ang="0">
                    <a:pos x="232" y="16"/>
                  </a:cxn>
                  <a:cxn ang="0">
                    <a:pos x="244" y="18"/>
                  </a:cxn>
                  <a:cxn ang="0">
                    <a:pos x="255" y="21"/>
                  </a:cxn>
                  <a:cxn ang="0">
                    <a:pos x="261" y="24"/>
                  </a:cxn>
                  <a:cxn ang="0">
                    <a:pos x="266" y="25"/>
                  </a:cxn>
                  <a:cxn ang="0">
                    <a:pos x="267" y="28"/>
                  </a:cxn>
                  <a:cxn ang="0">
                    <a:pos x="269" y="30"/>
                  </a:cxn>
                  <a:cxn ang="0">
                    <a:pos x="271" y="32"/>
                  </a:cxn>
                  <a:cxn ang="0">
                    <a:pos x="275" y="33"/>
                  </a:cxn>
                  <a:cxn ang="0">
                    <a:pos x="281" y="36"/>
                  </a:cxn>
                  <a:cxn ang="0">
                    <a:pos x="297" y="39"/>
                  </a:cxn>
                  <a:cxn ang="0">
                    <a:pos x="317" y="42"/>
                  </a:cxn>
                  <a:cxn ang="0">
                    <a:pos x="344" y="45"/>
                  </a:cxn>
                  <a:cxn ang="0">
                    <a:pos x="373" y="49"/>
                  </a:cxn>
                  <a:cxn ang="0">
                    <a:pos x="404" y="52"/>
                  </a:cxn>
                  <a:cxn ang="0">
                    <a:pos x="440" y="53"/>
                  </a:cxn>
                </a:cxnLst>
                <a:rect l="0" t="0" r="r" b="b"/>
                <a:pathLst>
                  <a:path w="440" h="53">
                    <a:moveTo>
                      <a:pt x="0" y="0"/>
                    </a:moveTo>
                    <a:lnTo>
                      <a:pt x="50" y="0"/>
                    </a:lnTo>
                    <a:lnTo>
                      <a:pt x="98" y="4"/>
                    </a:lnTo>
                    <a:lnTo>
                      <a:pt x="143" y="5"/>
                    </a:lnTo>
                    <a:lnTo>
                      <a:pt x="165" y="7"/>
                    </a:lnTo>
                    <a:lnTo>
                      <a:pt x="184" y="10"/>
                    </a:lnTo>
                    <a:lnTo>
                      <a:pt x="202" y="11"/>
                    </a:lnTo>
                    <a:lnTo>
                      <a:pt x="218" y="13"/>
                    </a:lnTo>
                    <a:lnTo>
                      <a:pt x="232" y="16"/>
                    </a:lnTo>
                    <a:lnTo>
                      <a:pt x="244" y="18"/>
                    </a:lnTo>
                    <a:lnTo>
                      <a:pt x="255" y="21"/>
                    </a:lnTo>
                    <a:lnTo>
                      <a:pt x="261" y="24"/>
                    </a:lnTo>
                    <a:lnTo>
                      <a:pt x="266" y="25"/>
                    </a:lnTo>
                    <a:lnTo>
                      <a:pt x="267" y="28"/>
                    </a:lnTo>
                    <a:lnTo>
                      <a:pt x="269" y="30"/>
                    </a:lnTo>
                    <a:lnTo>
                      <a:pt x="271" y="32"/>
                    </a:lnTo>
                    <a:lnTo>
                      <a:pt x="275" y="33"/>
                    </a:lnTo>
                    <a:lnTo>
                      <a:pt x="281" y="36"/>
                    </a:lnTo>
                    <a:lnTo>
                      <a:pt x="297" y="39"/>
                    </a:lnTo>
                    <a:lnTo>
                      <a:pt x="317" y="42"/>
                    </a:lnTo>
                    <a:lnTo>
                      <a:pt x="344" y="45"/>
                    </a:lnTo>
                    <a:lnTo>
                      <a:pt x="373" y="49"/>
                    </a:lnTo>
                    <a:lnTo>
                      <a:pt x="404" y="52"/>
                    </a:lnTo>
                    <a:lnTo>
                      <a:pt x="440" y="53"/>
                    </a:lnTo>
                  </a:path>
                </a:pathLst>
              </a:custGeom>
              <a:noFill/>
              <a:ln w="5715">
                <a:solidFill>
                  <a:srgbClr val="000000"/>
                </a:solidFill>
                <a:prstDash val="solid"/>
                <a:round/>
                <a:headEnd/>
                <a:tailEnd/>
              </a:ln>
            </p:spPr>
            <p:txBody>
              <a:bodyPr/>
              <a:lstStyle/>
              <a:p>
                <a:endParaRPr lang="en-US"/>
              </a:p>
            </p:txBody>
          </p:sp>
          <p:sp>
            <p:nvSpPr>
              <p:cNvPr id="227" name="Freeform 764"/>
              <p:cNvSpPr>
                <a:spLocks/>
              </p:cNvSpPr>
              <p:nvPr/>
            </p:nvSpPr>
            <p:spPr bwMode="auto">
              <a:xfrm>
                <a:off x="3062" y="4327"/>
                <a:ext cx="100" cy="97"/>
              </a:xfrm>
              <a:custGeom>
                <a:avLst/>
                <a:gdLst/>
                <a:ahLst/>
                <a:cxnLst>
                  <a:cxn ang="0">
                    <a:pos x="0" y="97"/>
                  </a:cxn>
                  <a:cxn ang="0">
                    <a:pos x="100" y="49"/>
                  </a:cxn>
                  <a:cxn ang="0">
                    <a:pos x="2" y="0"/>
                  </a:cxn>
                  <a:cxn ang="0">
                    <a:pos x="0" y="97"/>
                  </a:cxn>
                </a:cxnLst>
                <a:rect l="0" t="0" r="r" b="b"/>
                <a:pathLst>
                  <a:path w="100" h="97">
                    <a:moveTo>
                      <a:pt x="0" y="97"/>
                    </a:moveTo>
                    <a:lnTo>
                      <a:pt x="100" y="49"/>
                    </a:lnTo>
                    <a:lnTo>
                      <a:pt x="2" y="0"/>
                    </a:lnTo>
                    <a:lnTo>
                      <a:pt x="0" y="97"/>
                    </a:lnTo>
                    <a:close/>
                  </a:path>
                </a:pathLst>
              </a:custGeom>
              <a:solidFill>
                <a:srgbClr val="000000"/>
              </a:solidFill>
              <a:ln w="9525">
                <a:noFill/>
                <a:round/>
                <a:headEnd/>
                <a:tailEnd/>
              </a:ln>
            </p:spPr>
            <p:txBody>
              <a:bodyPr/>
              <a:lstStyle/>
              <a:p>
                <a:endParaRPr lang="en-US"/>
              </a:p>
            </p:txBody>
          </p:sp>
        </p:grpSp>
        <p:sp>
          <p:nvSpPr>
            <p:cNvPr id="228" name="Rectangle 765"/>
            <p:cNvSpPr>
              <a:spLocks noChangeArrowheads="1"/>
            </p:cNvSpPr>
            <p:nvPr/>
          </p:nvSpPr>
          <p:spPr bwMode="auto">
            <a:xfrm>
              <a:off x="1974321" y="3235326"/>
              <a:ext cx="867225" cy="107722"/>
            </a:xfrm>
            <a:prstGeom prst="rect">
              <a:avLst/>
            </a:prstGeom>
            <a:noFill/>
            <a:ln w="9525">
              <a:noFill/>
              <a:miter lim="800000"/>
              <a:headEnd/>
              <a:tailEnd/>
            </a:ln>
          </p:spPr>
          <p:txBody>
            <a:bodyPr wrap="none" lIns="0" tIns="0" rIns="0" bIns="0">
              <a:spAutoFit/>
            </a:bodyPr>
            <a:lstStyle/>
            <a:p>
              <a:pPr>
                <a:spcBef>
                  <a:spcPct val="50000"/>
                </a:spcBef>
              </a:pPr>
              <a:r>
                <a:rPr lang="en-US" sz="700" b="1">
                  <a:solidFill>
                    <a:srgbClr val="919191"/>
                  </a:solidFill>
                  <a:latin typeface="Verdana" pitchFamily="34" charset="0"/>
                </a:rPr>
                <a:t>Load Coordinator</a:t>
              </a:r>
              <a:endParaRPr lang="en-US" sz="1800">
                <a:latin typeface="Arial" charset="0"/>
              </a:endParaRPr>
            </a:p>
          </p:txBody>
        </p:sp>
        <p:sp>
          <p:nvSpPr>
            <p:cNvPr id="229" name="Rectangle 766"/>
            <p:cNvSpPr>
              <a:spLocks noChangeArrowheads="1"/>
            </p:cNvSpPr>
            <p:nvPr/>
          </p:nvSpPr>
          <p:spPr bwMode="auto">
            <a:xfrm>
              <a:off x="1798902" y="3216276"/>
              <a:ext cx="1891771" cy="201613"/>
            </a:xfrm>
            <a:prstGeom prst="rect">
              <a:avLst/>
            </a:prstGeom>
            <a:solidFill>
              <a:srgbClr val="919191"/>
            </a:solidFill>
            <a:ln w="9525">
              <a:noFill/>
              <a:miter lim="800000"/>
              <a:headEnd/>
              <a:tailEnd/>
            </a:ln>
          </p:spPr>
          <p:txBody>
            <a:bodyPr/>
            <a:lstStyle/>
            <a:p>
              <a:endParaRPr lang="en-US"/>
            </a:p>
          </p:txBody>
        </p:sp>
        <p:sp>
          <p:nvSpPr>
            <p:cNvPr id="230" name="Rectangle 767"/>
            <p:cNvSpPr>
              <a:spLocks noChangeArrowheads="1"/>
            </p:cNvSpPr>
            <p:nvPr/>
          </p:nvSpPr>
          <p:spPr bwMode="auto">
            <a:xfrm>
              <a:off x="1771385" y="3192463"/>
              <a:ext cx="1891771" cy="203200"/>
            </a:xfrm>
            <a:prstGeom prst="rect">
              <a:avLst/>
            </a:prstGeom>
            <a:solidFill>
              <a:srgbClr val="C0C0C0"/>
            </a:solidFill>
            <a:ln w="9525">
              <a:noFill/>
              <a:miter lim="800000"/>
              <a:headEnd/>
              <a:tailEnd/>
            </a:ln>
          </p:spPr>
          <p:txBody>
            <a:bodyPr/>
            <a:lstStyle/>
            <a:p>
              <a:endParaRPr lang="en-US"/>
            </a:p>
          </p:txBody>
        </p:sp>
        <p:sp>
          <p:nvSpPr>
            <p:cNvPr id="231" name="Rectangle 768"/>
            <p:cNvSpPr>
              <a:spLocks noChangeArrowheads="1"/>
            </p:cNvSpPr>
            <p:nvPr/>
          </p:nvSpPr>
          <p:spPr bwMode="auto">
            <a:xfrm>
              <a:off x="1948525" y="3213101"/>
              <a:ext cx="867225" cy="107722"/>
            </a:xfrm>
            <a:prstGeom prst="rect">
              <a:avLst/>
            </a:prstGeom>
            <a:noFill/>
            <a:ln w="9525">
              <a:noFill/>
              <a:miter lim="800000"/>
              <a:headEnd/>
              <a:tailEnd/>
            </a:ln>
          </p:spPr>
          <p:txBody>
            <a:bodyPr wrap="none" lIns="0" tIns="0" rIns="0" bIns="0">
              <a:spAutoFit/>
            </a:bodyPr>
            <a:lstStyle/>
            <a:p>
              <a:pPr>
                <a:spcBef>
                  <a:spcPct val="50000"/>
                </a:spcBef>
              </a:pPr>
              <a:r>
                <a:rPr lang="en-US" sz="700" b="1">
                  <a:solidFill>
                    <a:srgbClr val="000000"/>
                  </a:solidFill>
                  <a:latin typeface="Verdana" pitchFamily="34" charset="0"/>
                </a:rPr>
                <a:t>Load Coordinator</a:t>
              </a:r>
              <a:endParaRPr lang="en-US" sz="1800">
                <a:latin typeface="Arial" charset="0"/>
              </a:endParaRPr>
            </a:p>
          </p:txBody>
        </p:sp>
        <p:sp>
          <p:nvSpPr>
            <p:cNvPr id="232" name="Rectangle 769"/>
            <p:cNvSpPr>
              <a:spLocks noChangeArrowheads="1"/>
            </p:cNvSpPr>
            <p:nvPr/>
          </p:nvSpPr>
          <p:spPr bwMode="auto">
            <a:xfrm>
              <a:off x="5236766" y="4217988"/>
              <a:ext cx="628377" cy="107722"/>
            </a:xfrm>
            <a:prstGeom prst="rect">
              <a:avLst/>
            </a:prstGeom>
            <a:noFill/>
            <a:ln w="9525">
              <a:noFill/>
              <a:miter lim="800000"/>
              <a:headEnd/>
              <a:tailEnd/>
            </a:ln>
          </p:spPr>
          <p:txBody>
            <a:bodyPr wrap="none" lIns="0" tIns="0" rIns="0" bIns="0">
              <a:spAutoFit/>
            </a:bodyPr>
            <a:lstStyle/>
            <a:p>
              <a:pPr>
                <a:spcBef>
                  <a:spcPct val="50000"/>
                </a:spcBef>
              </a:pPr>
              <a:r>
                <a:rPr lang="en-US" sz="700" b="1">
                  <a:solidFill>
                    <a:srgbClr val="919191"/>
                  </a:solidFill>
                  <a:latin typeface="Verdana" pitchFamily="34" charset="0"/>
                </a:rPr>
                <a:t>Log Analysis</a:t>
              </a:r>
              <a:endParaRPr lang="en-US" sz="1800">
                <a:latin typeface="Arial" charset="0"/>
              </a:endParaRPr>
            </a:p>
          </p:txBody>
        </p:sp>
        <p:sp>
          <p:nvSpPr>
            <p:cNvPr id="233" name="Rectangle 770"/>
            <p:cNvSpPr>
              <a:spLocks noChangeArrowheads="1"/>
            </p:cNvSpPr>
            <p:nvPr/>
          </p:nvSpPr>
          <p:spPr bwMode="auto">
            <a:xfrm>
              <a:off x="5327914" y="4379913"/>
              <a:ext cx="525785" cy="107722"/>
            </a:xfrm>
            <a:prstGeom prst="rect">
              <a:avLst/>
            </a:prstGeom>
            <a:noFill/>
            <a:ln w="9525">
              <a:noFill/>
              <a:miter lim="800000"/>
              <a:headEnd/>
              <a:tailEnd/>
            </a:ln>
          </p:spPr>
          <p:txBody>
            <a:bodyPr wrap="none" lIns="0" tIns="0" rIns="0" bIns="0">
              <a:spAutoFit/>
            </a:bodyPr>
            <a:lstStyle/>
            <a:p>
              <a:pPr>
                <a:spcBef>
                  <a:spcPct val="50000"/>
                </a:spcBef>
              </a:pPr>
              <a:r>
                <a:rPr lang="en-US" sz="700" b="1">
                  <a:solidFill>
                    <a:srgbClr val="919191"/>
                  </a:solidFill>
                  <a:latin typeface="Verdana" pitchFamily="34" charset="0"/>
                </a:rPr>
                <a:t>Guidelines</a:t>
              </a:r>
              <a:endParaRPr lang="en-US" sz="1800">
                <a:latin typeface="Arial" charset="0"/>
              </a:endParaRPr>
            </a:p>
          </p:txBody>
        </p:sp>
        <p:grpSp>
          <p:nvGrpSpPr>
            <p:cNvPr id="234" name="Group 771"/>
            <p:cNvGrpSpPr>
              <a:grpSpLocks/>
            </p:cNvGrpSpPr>
            <p:nvPr/>
          </p:nvGrpSpPr>
          <p:grpSpPr bwMode="auto">
            <a:xfrm>
              <a:off x="5173133" y="4137025"/>
              <a:ext cx="1217613" cy="560388"/>
              <a:chOff x="6350" y="6370"/>
              <a:chExt cx="1143" cy="621"/>
            </a:xfrm>
          </p:grpSpPr>
          <p:sp>
            <p:nvSpPr>
              <p:cNvPr id="235" name="Freeform 772"/>
              <p:cNvSpPr>
                <a:spLocks/>
              </p:cNvSpPr>
              <p:nvPr/>
            </p:nvSpPr>
            <p:spPr bwMode="auto">
              <a:xfrm>
                <a:off x="6375" y="6394"/>
                <a:ext cx="1118" cy="597"/>
              </a:xfrm>
              <a:custGeom>
                <a:avLst/>
                <a:gdLst/>
                <a:ahLst/>
                <a:cxnLst>
                  <a:cxn ang="0">
                    <a:pos x="0" y="558"/>
                  </a:cxn>
                  <a:cxn ang="0">
                    <a:pos x="36" y="566"/>
                  </a:cxn>
                  <a:cxn ang="0">
                    <a:pos x="73" y="572"/>
                  </a:cxn>
                  <a:cxn ang="0">
                    <a:pos x="145" y="583"/>
                  </a:cxn>
                  <a:cxn ang="0">
                    <a:pos x="176" y="587"/>
                  </a:cxn>
                  <a:cxn ang="0">
                    <a:pos x="205" y="590"/>
                  </a:cxn>
                  <a:cxn ang="0">
                    <a:pos x="235" y="593"/>
                  </a:cxn>
                  <a:cxn ang="0">
                    <a:pos x="263" y="597"/>
                  </a:cxn>
                  <a:cxn ang="0">
                    <a:pos x="281" y="597"/>
                  </a:cxn>
                  <a:cxn ang="0">
                    <a:pos x="298" y="597"/>
                  </a:cxn>
                  <a:cxn ang="0">
                    <a:pos x="314" y="597"/>
                  </a:cxn>
                  <a:cxn ang="0">
                    <a:pos x="328" y="595"/>
                  </a:cxn>
                  <a:cxn ang="0">
                    <a:pos x="353" y="595"/>
                  </a:cxn>
                  <a:cxn ang="0">
                    <a:pos x="371" y="593"/>
                  </a:cxn>
                  <a:cxn ang="0">
                    <a:pos x="387" y="592"/>
                  </a:cxn>
                  <a:cxn ang="0">
                    <a:pos x="401" y="590"/>
                  </a:cxn>
                  <a:cxn ang="0">
                    <a:pos x="412" y="590"/>
                  </a:cxn>
                  <a:cxn ang="0">
                    <a:pos x="423" y="589"/>
                  </a:cxn>
                  <a:cxn ang="0">
                    <a:pos x="468" y="583"/>
                  </a:cxn>
                  <a:cxn ang="0">
                    <a:pos x="489" y="578"/>
                  </a:cxn>
                  <a:cxn ang="0">
                    <a:pos x="510" y="575"/>
                  </a:cxn>
                  <a:cxn ang="0">
                    <a:pos x="548" y="566"/>
                  </a:cxn>
                  <a:cxn ang="0">
                    <a:pos x="567" y="561"/>
                  </a:cxn>
                  <a:cxn ang="0">
                    <a:pos x="587" y="555"/>
                  </a:cxn>
                  <a:cxn ang="0">
                    <a:pos x="626" y="547"/>
                  </a:cxn>
                  <a:cxn ang="0">
                    <a:pos x="666" y="534"/>
                  </a:cxn>
                  <a:cxn ang="0">
                    <a:pos x="710" y="525"/>
                  </a:cxn>
                  <a:cxn ang="0">
                    <a:pos x="755" y="514"/>
                  </a:cxn>
                  <a:cxn ang="0">
                    <a:pos x="778" y="510"/>
                  </a:cxn>
                  <a:cxn ang="0">
                    <a:pos x="803" y="505"/>
                  </a:cxn>
                  <a:cxn ang="0">
                    <a:pos x="828" y="500"/>
                  </a:cxn>
                  <a:cxn ang="0">
                    <a:pos x="856" y="496"/>
                  </a:cxn>
                  <a:cxn ang="0">
                    <a:pos x="884" y="493"/>
                  </a:cxn>
                  <a:cxn ang="0">
                    <a:pos x="912" y="489"/>
                  </a:cxn>
                  <a:cxn ang="0">
                    <a:pos x="940" y="485"/>
                  </a:cxn>
                  <a:cxn ang="0">
                    <a:pos x="971" y="482"/>
                  </a:cxn>
                  <a:cxn ang="0">
                    <a:pos x="1005" y="482"/>
                  </a:cxn>
                  <a:cxn ang="0">
                    <a:pos x="1042" y="480"/>
                  </a:cxn>
                  <a:cxn ang="0">
                    <a:pos x="1118" y="479"/>
                  </a:cxn>
                  <a:cxn ang="0">
                    <a:pos x="1118" y="0"/>
                  </a:cxn>
                  <a:cxn ang="0">
                    <a:pos x="0" y="0"/>
                  </a:cxn>
                  <a:cxn ang="0">
                    <a:pos x="0" y="558"/>
                  </a:cxn>
                </a:cxnLst>
                <a:rect l="0" t="0" r="r" b="b"/>
                <a:pathLst>
                  <a:path w="1118" h="597">
                    <a:moveTo>
                      <a:pt x="0" y="558"/>
                    </a:moveTo>
                    <a:lnTo>
                      <a:pt x="36" y="566"/>
                    </a:lnTo>
                    <a:lnTo>
                      <a:pt x="73" y="572"/>
                    </a:lnTo>
                    <a:lnTo>
                      <a:pt x="145" y="583"/>
                    </a:lnTo>
                    <a:lnTo>
                      <a:pt x="176" y="587"/>
                    </a:lnTo>
                    <a:lnTo>
                      <a:pt x="205" y="590"/>
                    </a:lnTo>
                    <a:lnTo>
                      <a:pt x="235" y="593"/>
                    </a:lnTo>
                    <a:lnTo>
                      <a:pt x="263" y="597"/>
                    </a:lnTo>
                    <a:lnTo>
                      <a:pt x="281" y="597"/>
                    </a:lnTo>
                    <a:lnTo>
                      <a:pt x="298" y="597"/>
                    </a:lnTo>
                    <a:lnTo>
                      <a:pt x="314" y="597"/>
                    </a:lnTo>
                    <a:lnTo>
                      <a:pt x="328" y="595"/>
                    </a:lnTo>
                    <a:lnTo>
                      <a:pt x="353" y="595"/>
                    </a:lnTo>
                    <a:lnTo>
                      <a:pt x="371" y="593"/>
                    </a:lnTo>
                    <a:lnTo>
                      <a:pt x="387" y="592"/>
                    </a:lnTo>
                    <a:lnTo>
                      <a:pt x="401" y="590"/>
                    </a:lnTo>
                    <a:lnTo>
                      <a:pt x="412" y="590"/>
                    </a:lnTo>
                    <a:lnTo>
                      <a:pt x="423" y="589"/>
                    </a:lnTo>
                    <a:lnTo>
                      <a:pt x="468" y="583"/>
                    </a:lnTo>
                    <a:lnTo>
                      <a:pt x="489" y="578"/>
                    </a:lnTo>
                    <a:lnTo>
                      <a:pt x="510" y="575"/>
                    </a:lnTo>
                    <a:lnTo>
                      <a:pt x="548" y="566"/>
                    </a:lnTo>
                    <a:lnTo>
                      <a:pt x="567" y="561"/>
                    </a:lnTo>
                    <a:lnTo>
                      <a:pt x="587" y="555"/>
                    </a:lnTo>
                    <a:lnTo>
                      <a:pt x="626" y="547"/>
                    </a:lnTo>
                    <a:lnTo>
                      <a:pt x="666" y="534"/>
                    </a:lnTo>
                    <a:lnTo>
                      <a:pt x="710" y="525"/>
                    </a:lnTo>
                    <a:lnTo>
                      <a:pt x="755" y="514"/>
                    </a:lnTo>
                    <a:lnTo>
                      <a:pt x="778" y="510"/>
                    </a:lnTo>
                    <a:lnTo>
                      <a:pt x="803" y="505"/>
                    </a:lnTo>
                    <a:lnTo>
                      <a:pt x="828" y="500"/>
                    </a:lnTo>
                    <a:lnTo>
                      <a:pt x="856" y="496"/>
                    </a:lnTo>
                    <a:lnTo>
                      <a:pt x="884" y="493"/>
                    </a:lnTo>
                    <a:lnTo>
                      <a:pt x="912" y="489"/>
                    </a:lnTo>
                    <a:lnTo>
                      <a:pt x="940" y="485"/>
                    </a:lnTo>
                    <a:lnTo>
                      <a:pt x="971" y="482"/>
                    </a:lnTo>
                    <a:lnTo>
                      <a:pt x="1005" y="482"/>
                    </a:lnTo>
                    <a:lnTo>
                      <a:pt x="1042" y="480"/>
                    </a:lnTo>
                    <a:lnTo>
                      <a:pt x="1118" y="479"/>
                    </a:lnTo>
                    <a:lnTo>
                      <a:pt x="1118" y="0"/>
                    </a:lnTo>
                    <a:lnTo>
                      <a:pt x="0" y="0"/>
                    </a:lnTo>
                    <a:lnTo>
                      <a:pt x="0" y="558"/>
                    </a:lnTo>
                    <a:close/>
                  </a:path>
                </a:pathLst>
              </a:custGeom>
              <a:solidFill>
                <a:srgbClr val="919191"/>
              </a:solidFill>
              <a:ln w="9525">
                <a:noFill/>
                <a:round/>
                <a:headEnd/>
                <a:tailEnd/>
              </a:ln>
            </p:spPr>
            <p:txBody>
              <a:bodyPr/>
              <a:lstStyle/>
              <a:p>
                <a:endParaRPr lang="en-US"/>
              </a:p>
            </p:txBody>
          </p:sp>
          <p:sp>
            <p:nvSpPr>
              <p:cNvPr id="236" name="Freeform 773"/>
              <p:cNvSpPr>
                <a:spLocks/>
              </p:cNvSpPr>
              <p:nvPr/>
            </p:nvSpPr>
            <p:spPr bwMode="auto">
              <a:xfrm>
                <a:off x="6350" y="6370"/>
                <a:ext cx="1118" cy="596"/>
              </a:xfrm>
              <a:custGeom>
                <a:avLst/>
                <a:gdLst/>
                <a:ahLst/>
                <a:cxnLst>
                  <a:cxn ang="0">
                    <a:pos x="0" y="557"/>
                  </a:cxn>
                  <a:cxn ang="0">
                    <a:pos x="36" y="565"/>
                  </a:cxn>
                  <a:cxn ang="0">
                    <a:pos x="73" y="571"/>
                  </a:cxn>
                  <a:cxn ang="0">
                    <a:pos x="145" y="582"/>
                  </a:cxn>
                  <a:cxn ang="0">
                    <a:pos x="176" y="586"/>
                  </a:cxn>
                  <a:cxn ang="0">
                    <a:pos x="205" y="590"/>
                  </a:cxn>
                  <a:cxn ang="0">
                    <a:pos x="235" y="593"/>
                  </a:cxn>
                  <a:cxn ang="0">
                    <a:pos x="263" y="596"/>
                  </a:cxn>
                  <a:cxn ang="0">
                    <a:pos x="281" y="596"/>
                  </a:cxn>
                  <a:cxn ang="0">
                    <a:pos x="299" y="596"/>
                  </a:cxn>
                  <a:cxn ang="0">
                    <a:pos x="314" y="596"/>
                  </a:cxn>
                  <a:cxn ang="0">
                    <a:pos x="328" y="594"/>
                  </a:cxn>
                  <a:cxn ang="0">
                    <a:pos x="353" y="594"/>
                  </a:cxn>
                  <a:cxn ang="0">
                    <a:pos x="372" y="593"/>
                  </a:cxn>
                  <a:cxn ang="0">
                    <a:pos x="387" y="591"/>
                  </a:cxn>
                  <a:cxn ang="0">
                    <a:pos x="401" y="590"/>
                  </a:cxn>
                  <a:cxn ang="0">
                    <a:pos x="412" y="590"/>
                  </a:cxn>
                  <a:cxn ang="0">
                    <a:pos x="423" y="588"/>
                  </a:cxn>
                  <a:cxn ang="0">
                    <a:pos x="468" y="582"/>
                  </a:cxn>
                  <a:cxn ang="0">
                    <a:pos x="490" y="577"/>
                  </a:cxn>
                  <a:cxn ang="0">
                    <a:pos x="510" y="574"/>
                  </a:cxn>
                  <a:cxn ang="0">
                    <a:pos x="549" y="565"/>
                  </a:cxn>
                  <a:cxn ang="0">
                    <a:pos x="567" y="560"/>
                  </a:cxn>
                  <a:cxn ang="0">
                    <a:pos x="587" y="554"/>
                  </a:cxn>
                  <a:cxn ang="0">
                    <a:pos x="626" y="546"/>
                  </a:cxn>
                  <a:cxn ang="0">
                    <a:pos x="667" y="534"/>
                  </a:cxn>
                  <a:cxn ang="0">
                    <a:pos x="710" y="524"/>
                  </a:cxn>
                  <a:cxn ang="0">
                    <a:pos x="755" y="513"/>
                  </a:cxn>
                  <a:cxn ang="0">
                    <a:pos x="778" y="509"/>
                  </a:cxn>
                  <a:cxn ang="0">
                    <a:pos x="803" y="504"/>
                  </a:cxn>
                  <a:cxn ang="0">
                    <a:pos x="828" y="499"/>
                  </a:cxn>
                  <a:cxn ang="0">
                    <a:pos x="856" y="495"/>
                  </a:cxn>
                  <a:cxn ang="0">
                    <a:pos x="884" y="492"/>
                  </a:cxn>
                  <a:cxn ang="0">
                    <a:pos x="912" y="489"/>
                  </a:cxn>
                  <a:cxn ang="0">
                    <a:pos x="940" y="484"/>
                  </a:cxn>
                  <a:cxn ang="0">
                    <a:pos x="971" y="481"/>
                  </a:cxn>
                  <a:cxn ang="0">
                    <a:pos x="1005" y="481"/>
                  </a:cxn>
                  <a:cxn ang="0">
                    <a:pos x="1042" y="479"/>
                  </a:cxn>
                  <a:cxn ang="0">
                    <a:pos x="1118" y="478"/>
                  </a:cxn>
                  <a:cxn ang="0">
                    <a:pos x="1118" y="0"/>
                  </a:cxn>
                  <a:cxn ang="0">
                    <a:pos x="0" y="0"/>
                  </a:cxn>
                  <a:cxn ang="0">
                    <a:pos x="0" y="557"/>
                  </a:cxn>
                </a:cxnLst>
                <a:rect l="0" t="0" r="r" b="b"/>
                <a:pathLst>
                  <a:path w="1118" h="596">
                    <a:moveTo>
                      <a:pt x="0" y="557"/>
                    </a:moveTo>
                    <a:lnTo>
                      <a:pt x="36" y="565"/>
                    </a:lnTo>
                    <a:lnTo>
                      <a:pt x="73" y="571"/>
                    </a:lnTo>
                    <a:lnTo>
                      <a:pt x="145" y="582"/>
                    </a:lnTo>
                    <a:lnTo>
                      <a:pt x="176" y="586"/>
                    </a:lnTo>
                    <a:lnTo>
                      <a:pt x="205" y="590"/>
                    </a:lnTo>
                    <a:lnTo>
                      <a:pt x="235" y="593"/>
                    </a:lnTo>
                    <a:lnTo>
                      <a:pt x="263" y="596"/>
                    </a:lnTo>
                    <a:lnTo>
                      <a:pt x="281" y="596"/>
                    </a:lnTo>
                    <a:lnTo>
                      <a:pt x="299" y="596"/>
                    </a:lnTo>
                    <a:lnTo>
                      <a:pt x="314" y="596"/>
                    </a:lnTo>
                    <a:lnTo>
                      <a:pt x="328" y="594"/>
                    </a:lnTo>
                    <a:lnTo>
                      <a:pt x="353" y="594"/>
                    </a:lnTo>
                    <a:lnTo>
                      <a:pt x="372" y="593"/>
                    </a:lnTo>
                    <a:lnTo>
                      <a:pt x="387" y="591"/>
                    </a:lnTo>
                    <a:lnTo>
                      <a:pt x="401" y="590"/>
                    </a:lnTo>
                    <a:lnTo>
                      <a:pt x="412" y="590"/>
                    </a:lnTo>
                    <a:lnTo>
                      <a:pt x="423" y="588"/>
                    </a:lnTo>
                    <a:lnTo>
                      <a:pt x="468" y="582"/>
                    </a:lnTo>
                    <a:lnTo>
                      <a:pt x="490" y="577"/>
                    </a:lnTo>
                    <a:lnTo>
                      <a:pt x="510" y="574"/>
                    </a:lnTo>
                    <a:lnTo>
                      <a:pt x="549" y="565"/>
                    </a:lnTo>
                    <a:lnTo>
                      <a:pt x="567" y="560"/>
                    </a:lnTo>
                    <a:lnTo>
                      <a:pt x="587" y="554"/>
                    </a:lnTo>
                    <a:lnTo>
                      <a:pt x="626" y="546"/>
                    </a:lnTo>
                    <a:lnTo>
                      <a:pt x="667" y="534"/>
                    </a:lnTo>
                    <a:lnTo>
                      <a:pt x="710" y="524"/>
                    </a:lnTo>
                    <a:lnTo>
                      <a:pt x="755" y="513"/>
                    </a:lnTo>
                    <a:lnTo>
                      <a:pt x="778" y="509"/>
                    </a:lnTo>
                    <a:lnTo>
                      <a:pt x="803" y="504"/>
                    </a:lnTo>
                    <a:lnTo>
                      <a:pt x="828" y="499"/>
                    </a:lnTo>
                    <a:lnTo>
                      <a:pt x="856" y="495"/>
                    </a:lnTo>
                    <a:lnTo>
                      <a:pt x="884" y="492"/>
                    </a:lnTo>
                    <a:lnTo>
                      <a:pt x="912" y="489"/>
                    </a:lnTo>
                    <a:lnTo>
                      <a:pt x="940" y="484"/>
                    </a:lnTo>
                    <a:lnTo>
                      <a:pt x="971" y="481"/>
                    </a:lnTo>
                    <a:lnTo>
                      <a:pt x="1005" y="481"/>
                    </a:lnTo>
                    <a:lnTo>
                      <a:pt x="1042" y="479"/>
                    </a:lnTo>
                    <a:lnTo>
                      <a:pt x="1118" y="478"/>
                    </a:lnTo>
                    <a:lnTo>
                      <a:pt x="1118" y="0"/>
                    </a:lnTo>
                    <a:lnTo>
                      <a:pt x="0" y="0"/>
                    </a:lnTo>
                    <a:lnTo>
                      <a:pt x="0" y="557"/>
                    </a:lnTo>
                    <a:close/>
                  </a:path>
                </a:pathLst>
              </a:custGeom>
              <a:solidFill>
                <a:srgbClr val="339966"/>
              </a:solidFill>
              <a:ln w="9525">
                <a:noFill/>
                <a:round/>
                <a:headEnd/>
                <a:tailEnd/>
              </a:ln>
            </p:spPr>
            <p:txBody>
              <a:bodyPr/>
              <a:lstStyle/>
              <a:p>
                <a:endParaRPr lang="en-US"/>
              </a:p>
            </p:txBody>
          </p:sp>
        </p:grpSp>
        <p:sp>
          <p:nvSpPr>
            <p:cNvPr id="237" name="Rectangle 774"/>
            <p:cNvSpPr>
              <a:spLocks noChangeArrowheads="1"/>
            </p:cNvSpPr>
            <p:nvPr/>
          </p:nvSpPr>
          <p:spPr bwMode="auto">
            <a:xfrm>
              <a:off x="5210969" y="4195763"/>
              <a:ext cx="628377" cy="107722"/>
            </a:xfrm>
            <a:prstGeom prst="rect">
              <a:avLst/>
            </a:prstGeom>
            <a:noFill/>
            <a:ln w="9525">
              <a:noFill/>
              <a:miter lim="800000"/>
              <a:headEnd/>
              <a:tailEnd/>
            </a:ln>
          </p:spPr>
          <p:txBody>
            <a:bodyPr wrap="none" lIns="0" tIns="0" rIns="0" bIns="0">
              <a:spAutoFit/>
            </a:bodyPr>
            <a:lstStyle/>
            <a:p>
              <a:pPr>
                <a:spcBef>
                  <a:spcPct val="50000"/>
                </a:spcBef>
              </a:pPr>
              <a:r>
                <a:rPr lang="en-US" sz="700" b="1">
                  <a:solidFill>
                    <a:srgbClr val="000000"/>
                  </a:solidFill>
                  <a:latin typeface="Verdana" pitchFamily="34" charset="0"/>
                </a:rPr>
                <a:t>Log Analysis</a:t>
              </a:r>
              <a:endParaRPr lang="en-US" sz="1800">
                <a:latin typeface="Arial" charset="0"/>
              </a:endParaRPr>
            </a:p>
          </p:txBody>
        </p:sp>
        <p:sp>
          <p:nvSpPr>
            <p:cNvPr id="238" name="Rectangle 775"/>
            <p:cNvSpPr>
              <a:spLocks noChangeArrowheads="1"/>
            </p:cNvSpPr>
            <p:nvPr/>
          </p:nvSpPr>
          <p:spPr bwMode="auto">
            <a:xfrm>
              <a:off x="5300398" y="4357688"/>
              <a:ext cx="525785" cy="107722"/>
            </a:xfrm>
            <a:prstGeom prst="rect">
              <a:avLst/>
            </a:prstGeom>
            <a:noFill/>
            <a:ln w="9525">
              <a:noFill/>
              <a:miter lim="800000"/>
              <a:headEnd/>
              <a:tailEnd/>
            </a:ln>
          </p:spPr>
          <p:txBody>
            <a:bodyPr wrap="none" lIns="0" tIns="0" rIns="0" bIns="0">
              <a:spAutoFit/>
            </a:bodyPr>
            <a:lstStyle/>
            <a:p>
              <a:pPr>
                <a:spcBef>
                  <a:spcPct val="50000"/>
                </a:spcBef>
              </a:pPr>
              <a:r>
                <a:rPr lang="en-US" sz="700" b="1">
                  <a:solidFill>
                    <a:srgbClr val="000000"/>
                  </a:solidFill>
                  <a:latin typeface="Verdana" pitchFamily="34" charset="0"/>
                </a:rPr>
                <a:t>Guidelines</a:t>
              </a:r>
              <a:endParaRPr lang="en-US" sz="1800">
                <a:latin typeface="Arial" charset="0"/>
              </a:endParaRPr>
            </a:p>
          </p:txBody>
        </p:sp>
        <p:grpSp>
          <p:nvGrpSpPr>
            <p:cNvPr id="239" name="Group 776"/>
            <p:cNvGrpSpPr>
              <a:grpSpLocks/>
            </p:cNvGrpSpPr>
            <p:nvPr/>
          </p:nvGrpSpPr>
          <p:grpSpPr bwMode="auto">
            <a:xfrm>
              <a:off x="4141258" y="4170363"/>
              <a:ext cx="1031875" cy="279400"/>
              <a:chOff x="5382" y="6408"/>
              <a:chExt cx="968" cy="308"/>
            </a:xfrm>
          </p:grpSpPr>
          <p:sp>
            <p:nvSpPr>
              <p:cNvPr id="240" name="Freeform 777"/>
              <p:cNvSpPr>
                <a:spLocks/>
              </p:cNvSpPr>
              <p:nvPr/>
            </p:nvSpPr>
            <p:spPr bwMode="auto">
              <a:xfrm>
                <a:off x="5382" y="6408"/>
                <a:ext cx="871" cy="257"/>
              </a:xfrm>
              <a:custGeom>
                <a:avLst/>
                <a:gdLst/>
                <a:ahLst/>
                <a:cxnLst>
                  <a:cxn ang="0">
                    <a:pos x="0" y="0"/>
                  </a:cxn>
                  <a:cxn ang="0">
                    <a:pos x="1" y="11"/>
                  </a:cxn>
                  <a:cxn ang="0">
                    <a:pos x="4" y="22"/>
                  </a:cxn>
                  <a:cxn ang="0">
                    <a:pos x="11" y="35"/>
                  </a:cxn>
                  <a:cxn ang="0">
                    <a:pos x="18" y="45"/>
                  </a:cxn>
                  <a:cxn ang="0">
                    <a:pos x="29" y="56"/>
                  </a:cxn>
                  <a:cxn ang="0">
                    <a:pos x="42" y="67"/>
                  </a:cxn>
                  <a:cxn ang="0">
                    <a:pos x="56" y="78"/>
                  </a:cxn>
                  <a:cxn ang="0">
                    <a:pos x="73" y="89"/>
                  </a:cxn>
                  <a:cxn ang="0">
                    <a:pos x="91" y="100"/>
                  </a:cxn>
                  <a:cxn ang="0">
                    <a:pos x="111" y="109"/>
                  </a:cxn>
                  <a:cxn ang="0">
                    <a:pos x="133" y="120"/>
                  </a:cxn>
                  <a:cxn ang="0">
                    <a:pos x="157" y="129"/>
                  </a:cxn>
                  <a:cxn ang="0">
                    <a:pos x="181" y="140"/>
                  </a:cxn>
                  <a:cxn ang="0">
                    <a:pos x="209" y="149"/>
                  </a:cxn>
                  <a:cxn ang="0">
                    <a:pos x="267" y="168"/>
                  </a:cxn>
                  <a:cxn ang="0">
                    <a:pos x="329" y="185"/>
                  </a:cxn>
                  <a:cxn ang="0">
                    <a:pos x="397" y="201"/>
                  </a:cxn>
                  <a:cxn ang="0">
                    <a:pos x="469" y="215"/>
                  </a:cxn>
                  <a:cxn ang="0">
                    <a:pos x="545" y="227"/>
                  </a:cxn>
                  <a:cxn ang="0">
                    <a:pos x="624" y="238"/>
                  </a:cxn>
                  <a:cxn ang="0">
                    <a:pos x="705" y="246"/>
                  </a:cxn>
                  <a:cxn ang="0">
                    <a:pos x="787" y="252"/>
                  </a:cxn>
                  <a:cxn ang="0">
                    <a:pos x="871" y="257"/>
                  </a:cxn>
                </a:cxnLst>
                <a:rect l="0" t="0" r="r" b="b"/>
                <a:pathLst>
                  <a:path w="871" h="257">
                    <a:moveTo>
                      <a:pt x="0" y="0"/>
                    </a:moveTo>
                    <a:lnTo>
                      <a:pt x="1" y="11"/>
                    </a:lnTo>
                    <a:lnTo>
                      <a:pt x="4" y="22"/>
                    </a:lnTo>
                    <a:lnTo>
                      <a:pt x="11" y="35"/>
                    </a:lnTo>
                    <a:lnTo>
                      <a:pt x="18" y="45"/>
                    </a:lnTo>
                    <a:lnTo>
                      <a:pt x="29" y="56"/>
                    </a:lnTo>
                    <a:lnTo>
                      <a:pt x="42" y="67"/>
                    </a:lnTo>
                    <a:lnTo>
                      <a:pt x="56" y="78"/>
                    </a:lnTo>
                    <a:lnTo>
                      <a:pt x="73" y="89"/>
                    </a:lnTo>
                    <a:lnTo>
                      <a:pt x="91" y="100"/>
                    </a:lnTo>
                    <a:lnTo>
                      <a:pt x="111" y="109"/>
                    </a:lnTo>
                    <a:lnTo>
                      <a:pt x="133" y="120"/>
                    </a:lnTo>
                    <a:lnTo>
                      <a:pt x="157" y="129"/>
                    </a:lnTo>
                    <a:lnTo>
                      <a:pt x="181" y="140"/>
                    </a:lnTo>
                    <a:lnTo>
                      <a:pt x="209" y="149"/>
                    </a:lnTo>
                    <a:lnTo>
                      <a:pt x="267" y="168"/>
                    </a:lnTo>
                    <a:lnTo>
                      <a:pt x="329" y="185"/>
                    </a:lnTo>
                    <a:lnTo>
                      <a:pt x="397" y="201"/>
                    </a:lnTo>
                    <a:lnTo>
                      <a:pt x="469" y="215"/>
                    </a:lnTo>
                    <a:lnTo>
                      <a:pt x="545" y="227"/>
                    </a:lnTo>
                    <a:lnTo>
                      <a:pt x="624" y="238"/>
                    </a:lnTo>
                    <a:lnTo>
                      <a:pt x="705" y="246"/>
                    </a:lnTo>
                    <a:lnTo>
                      <a:pt x="787" y="252"/>
                    </a:lnTo>
                    <a:lnTo>
                      <a:pt x="871" y="257"/>
                    </a:lnTo>
                  </a:path>
                </a:pathLst>
              </a:custGeom>
              <a:noFill/>
              <a:ln w="5715">
                <a:solidFill>
                  <a:srgbClr val="000000"/>
                </a:solidFill>
                <a:prstDash val="solid"/>
                <a:round/>
                <a:headEnd/>
                <a:tailEnd/>
              </a:ln>
            </p:spPr>
            <p:txBody>
              <a:bodyPr/>
              <a:lstStyle/>
              <a:p>
                <a:endParaRPr lang="en-US"/>
              </a:p>
            </p:txBody>
          </p:sp>
          <p:sp>
            <p:nvSpPr>
              <p:cNvPr id="241" name="Freeform 778"/>
              <p:cNvSpPr>
                <a:spLocks/>
              </p:cNvSpPr>
              <p:nvPr/>
            </p:nvSpPr>
            <p:spPr bwMode="auto">
              <a:xfrm>
                <a:off x="6253" y="6618"/>
                <a:ext cx="97" cy="98"/>
              </a:xfrm>
              <a:custGeom>
                <a:avLst/>
                <a:gdLst/>
                <a:ahLst/>
                <a:cxnLst>
                  <a:cxn ang="0">
                    <a:pos x="0" y="98"/>
                  </a:cxn>
                  <a:cxn ang="0">
                    <a:pos x="97" y="50"/>
                  </a:cxn>
                  <a:cxn ang="0">
                    <a:pos x="1" y="0"/>
                  </a:cxn>
                  <a:cxn ang="0">
                    <a:pos x="0" y="98"/>
                  </a:cxn>
                </a:cxnLst>
                <a:rect l="0" t="0" r="r" b="b"/>
                <a:pathLst>
                  <a:path w="97" h="98">
                    <a:moveTo>
                      <a:pt x="0" y="98"/>
                    </a:moveTo>
                    <a:lnTo>
                      <a:pt x="97" y="50"/>
                    </a:lnTo>
                    <a:lnTo>
                      <a:pt x="1" y="0"/>
                    </a:lnTo>
                    <a:lnTo>
                      <a:pt x="0" y="98"/>
                    </a:lnTo>
                    <a:close/>
                  </a:path>
                </a:pathLst>
              </a:custGeom>
              <a:solidFill>
                <a:srgbClr val="000000"/>
              </a:solidFill>
              <a:ln w="9525">
                <a:noFill/>
                <a:round/>
                <a:headEnd/>
                <a:tailEnd/>
              </a:ln>
            </p:spPr>
            <p:txBody>
              <a:bodyPr/>
              <a:lstStyle/>
              <a:p>
                <a:endParaRPr lang="en-US"/>
              </a:p>
            </p:txBody>
          </p:sp>
        </p:grpSp>
        <p:grpSp>
          <p:nvGrpSpPr>
            <p:cNvPr id="242" name="Group 779"/>
            <p:cNvGrpSpPr>
              <a:grpSpLocks/>
            </p:cNvGrpSpPr>
            <p:nvPr/>
          </p:nvGrpSpPr>
          <p:grpSpPr bwMode="auto">
            <a:xfrm>
              <a:off x="2667397" y="2957513"/>
              <a:ext cx="103188" cy="234950"/>
              <a:chOff x="3998" y="5066"/>
              <a:chExt cx="98" cy="260"/>
            </a:xfrm>
          </p:grpSpPr>
          <p:sp>
            <p:nvSpPr>
              <p:cNvPr id="243" name="Line 780"/>
              <p:cNvSpPr>
                <a:spLocks noChangeShapeType="1"/>
              </p:cNvSpPr>
              <p:nvPr/>
            </p:nvSpPr>
            <p:spPr bwMode="auto">
              <a:xfrm flipV="1">
                <a:off x="4047" y="5159"/>
                <a:ext cx="1" cy="167"/>
              </a:xfrm>
              <a:prstGeom prst="line">
                <a:avLst/>
              </a:prstGeom>
              <a:noFill/>
              <a:ln w="5715">
                <a:solidFill>
                  <a:srgbClr val="000000"/>
                </a:solidFill>
                <a:round/>
                <a:headEnd/>
                <a:tailEnd/>
              </a:ln>
            </p:spPr>
            <p:txBody>
              <a:bodyPr/>
              <a:lstStyle/>
              <a:p>
                <a:endParaRPr lang="en-US"/>
              </a:p>
            </p:txBody>
          </p:sp>
          <p:sp>
            <p:nvSpPr>
              <p:cNvPr id="244" name="Freeform 781"/>
              <p:cNvSpPr>
                <a:spLocks/>
              </p:cNvSpPr>
              <p:nvPr/>
            </p:nvSpPr>
            <p:spPr bwMode="auto">
              <a:xfrm>
                <a:off x="3998" y="5066"/>
                <a:ext cx="98" cy="97"/>
              </a:xfrm>
              <a:custGeom>
                <a:avLst/>
                <a:gdLst/>
                <a:ahLst/>
                <a:cxnLst>
                  <a:cxn ang="0">
                    <a:pos x="98" y="97"/>
                  </a:cxn>
                  <a:cxn ang="0">
                    <a:pos x="49" y="0"/>
                  </a:cxn>
                  <a:cxn ang="0">
                    <a:pos x="0" y="97"/>
                  </a:cxn>
                  <a:cxn ang="0">
                    <a:pos x="98" y="97"/>
                  </a:cxn>
                </a:cxnLst>
                <a:rect l="0" t="0" r="r" b="b"/>
                <a:pathLst>
                  <a:path w="98" h="97">
                    <a:moveTo>
                      <a:pt x="98" y="97"/>
                    </a:moveTo>
                    <a:lnTo>
                      <a:pt x="49" y="0"/>
                    </a:lnTo>
                    <a:lnTo>
                      <a:pt x="0" y="97"/>
                    </a:lnTo>
                    <a:lnTo>
                      <a:pt x="98" y="97"/>
                    </a:lnTo>
                    <a:close/>
                  </a:path>
                </a:pathLst>
              </a:custGeom>
              <a:solidFill>
                <a:srgbClr val="000000"/>
              </a:solidFill>
              <a:ln w="9525">
                <a:noFill/>
                <a:round/>
                <a:headEnd/>
                <a:tailEnd/>
              </a:ln>
            </p:spPr>
            <p:txBody>
              <a:bodyPr/>
              <a:lstStyle/>
              <a:p>
                <a:endParaRPr lang="en-US"/>
              </a:p>
            </p:txBody>
          </p:sp>
        </p:grpSp>
        <p:sp>
          <p:nvSpPr>
            <p:cNvPr id="245" name="Rectangle 782"/>
            <p:cNvSpPr>
              <a:spLocks noChangeArrowheads="1"/>
            </p:cNvSpPr>
            <p:nvPr/>
          </p:nvSpPr>
          <p:spPr bwMode="auto">
            <a:xfrm>
              <a:off x="5886847" y="1470026"/>
              <a:ext cx="3644238" cy="1465263"/>
            </a:xfrm>
            <a:prstGeom prst="rect">
              <a:avLst/>
            </a:prstGeom>
            <a:solidFill>
              <a:srgbClr val="FFCC99"/>
            </a:solidFill>
            <a:ln w="9525">
              <a:solidFill>
                <a:srgbClr val="000000"/>
              </a:solidFill>
              <a:miter lim="800000"/>
              <a:headEnd/>
              <a:tailEnd/>
            </a:ln>
          </p:spPr>
          <p:txBody>
            <a:bodyPr/>
            <a:lstStyle/>
            <a:p>
              <a:endParaRPr lang="en-US"/>
            </a:p>
          </p:txBody>
        </p:sp>
        <p:grpSp>
          <p:nvGrpSpPr>
            <p:cNvPr id="246" name="Group 783"/>
            <p:cNvGrpSpPr>
              <a:grpSpLocks/>
            </p:cNvGrpSpPr>
            <p:nvPr/>
          </p:nvGrpSpPr>
          <p:grpSpPr bwMode="auto">
            <a:xfrm>
              <a:off x="7037388" y="1795463"/>
              <a:ext cx="249370" cy="614362"/>
              <a:chOff x="6793" y="4055"/>
              <a:chExt cx="233" cy="680"/>
            </a:xfrm>
          </p:grpSpPr>
          <p:sp>
            <p:nvSpPr>
              <p:cNvPr id="247" name="Rectangle 784"/>
              <p:cNvSpPr>
                <a:spLocks noChangeArrowheads="1"/>
              </p:cNvSpPr>
              <p:nvPr/>
            </p:nvSpPr>
            <p:spPr bwMode="auto">
              <a:xfrm>
                <a:off x="6798" y="4060"/>
                <a:ext cx="223" cy="670"/>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48" name="Freeform 785"/>
              <p:cNvSpPr>
                <a:spLocks noEditPoints="1"/>
              </p:cNvSpPr>
              <p:nvPr/>
            </p:nvSpPr>
            <p:spPr bwMode="auto">
              <a:xfrm>
                <a:off x="6793" y="4055"/>
                <a:ext cx="233" cy="680"/>
              </a:xfrm>
              <a:custGeom>
                <a:avLst/>
                <a:gdLst/>
                <a:ahLst/>
                <a:cxnLst>
                  <a:cxn ang="0">
                    <a:pos x="0" y="675"/>
                  </a:cxn>
                  <a:cxn ang="0">
                    <a:pos x="0" y="680"/>
                  </a:cxn>
                  <a:cxn ang="0">
                    <a:pos x="5" y="680"/>
                  </a:cxn>
                  <a:cxn ang="0">
                    <a:pos x="228" y="680"/>
                  </a:cxn>
                  <a:cxn ang="0">
                    <a:pos x="233" y="680"/>
                  </a:cxn>
                  <a:cxn ang="0">
                    <a:pos x="233" y="675"/>
                  </a:cxn>
                  <a:cxn ang="0">
                    <a:pos x="233" y="5"/>
                  </a:cxn>
                  <a:cxn ang="0">
                    <a:pos x="233" y="0"/>
                  </a:cxn>
                  <a:cxn ang="0">
                    <a:pos x="228" y="0"/>
                  </a:cxn>
                  <a:cxn ang="0">
                    <a:pos x="5" y="0"/>
                  </a:cxn>
                  <a:cxn ang="0">
                    <a:pos x="0" y="0"/>
                  </a:cxn>
                  <a:cxn ang="0">
                    <a:pos x="0" y="5"/>
                  </a:cxn>
                  <a:cxn ang="0">
                    <a:pos x="0" y="675"/>
                  </a:cxn>
                  <a:cxn ang="0">
                    <a:pos x="9" y="9"/>
                  </a:cxn>
                  <a:cxn ang="0">
                    <a:pos x="224" y="9"/>
                  </a:cxn>
                  <a:cxn ang="0">
                    <a:pos x="224" y="671"/>
                  </a:cxn>
                  <a:cxn ang="0">
                    <a:pos x="9" y="671"/>
                  </a:cxn>
                  <a:cxn ang="0">
                    <a:pos x="9" y="9"/>
                  </a:cxn>
                </a:cxnLst>
                <a:rect l="0" t="0" r="r" b="b"/>
                <a:pathLst>
                  <a:path w="233" h="680">
                    <a:moveTo>
                      <a:pt x="0" y="675"/>
                    </a:moveTo>
                    <a:lnTo>
                      <a:pt x="0" y="680"/>
                    </a:lnTo>
                    <a:lnTo>
                      <a:pt x="5" y="680"/>
                    </a:lnTo>
                    <a:lnTo>
                      <a:pt x="228" y="680"/>
                    </a:lnTo>
                    <a:lnTo>
                      <a:pt x="233" y="680"/>
                    </a:lnTo>
                    <a:lnTo>
                      <a:pt x="233" y="675"/>
                    </a:lnTo>
                    <a:lnTo>
                      <a:pt x="233" y="5"/>
                    </a:lnTo>
                    <a:lnTo>
                      <a:pt x="233" y="0"/>
                    </a:lnTo>
                    <a:lnTo>
                      <a:pt x="228" y="0"/>
                    </a:lnTo>
                    <a:lnTo>
                      <a:pt x="5" y="0"/>
                    </a:lnTo>
                    <a:lnTo>
                      <a:pt x="0" y="0"/>
                    </a:lnTo>
                    <a:lnTo>
                      <a:pt x="0" y="5"/>
                    </a:lnTo>
                    <a:lnTo>
                      <a:pt x="0" y="675"/>
                    </a:lnTo>
                    <a:close/>
                    <a:moveTo>
                      <a:pt x="9" y="9"/>
                    </a:moveTo>
                    <a:lnTo>
                      <a:pt x="224" y="9"/>
                    </a:lnTo>
                    <a:lnTo>
                      <a:pt x="224" y="671"/>
                    </a:lnTo>
                    <a:lnTo>
                      <a:pt x="9" y="671"/>
                    </a:lnTo>
                    <a:lnTo>
                      <a:pt x="9" y="9"/>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grpSp>
        <p:sp>
          <p:nvSpPr>
            <p:cNvPr id="249" name="Text Box 786"/>
            <p:cNvSpPr txBox="1">
              <a:spLocks noChangeArrowheads="1"/>
            </p:cNvSpPr>
            <p:nvPr/>
          </p:nvSpPr>
          <p:spPr bwMode="auto">
            <a:xfrm>
              <a:off x="6079464" y="1470025"/>
              <a:ext cx="2875492" cy="488950"/>
            </a:xfrm>
            <a:prstGeom prst="rect">
              <a:avLst/>
            </a:prstGeom>
            <a:noFill/>
            <a:ln w="9525">
              <a:noFill/>
              <a:miter lim="800000"/>
              <a:headEnd/>
              <a:tailEnd/>
            </a:ln>
          </p:spPr>
          <p:txBody>
            <a:bodyPr/>
            <a:lstStyle/>
            <a:p>
              <a:pPr algn="ctr">
                <a:spcBef>
                  <a:spcPct val="50000"/>
                </a:spcBef>
              </a:pPr>
              <a:r>
                <a:rPr lang="en-US" sz="1000">
                  <a:latin typeface="Arial" charset="0"/>
                </a:rPr>
                <a:t>Application Being Tested</a:t>
              </a:r>
              <a:endParaRPr lang="en-US" sz="1800">
                <a:latin typeface="Arial" charset="0"/>
              </a:endParaRPr>
            </a:p>
          </p:txBody>
        </p:sp>
        <p:sp>
          <p:nvSpPr>
            <p:cNvPr id="250" name="Oval 787"/>
            <p:cNvSpPr>
              <a:spLocks noChangeArrowheads="1"/>
            </p:cNvSpPr>
            <p:nvPr/>
          </p:nvSpPr>
          <p:spPr bwMode="auto">
            <a:xfrm>
              <a:off x="6270361" y="1958975"/>
              <a:ext cx="383514" cy="325438"/>
            </a:xfrm>
            <a:prstGeom prst="ellipse">
              <a:avLst/>
            </a:prstGeom>
            <a:solidFill>
              <a:srgbClr val="969696"/>
            </a:solidFill>
            <a:ln w="9525">
              <a:solidFill>
                <a:srgbClr val="000000"/>
              </a:solidFill>
              <a:round/>
              <a:headEnd/>
              <a:tailEnd/>
            </a:ln>
          </p:spPr>
          <p:txBody>
            <a:bodyPr/>
            <a:lstStyle/>
            <a:p>
              <a:endParaRPr lang="en-US"/>
            </a:p>
          </p:txBody>
        </p:sp>
        <p:sp>
          <p:nvSpPr>
            <p:cNvPr id="251" name="Oval 788"/>
            <p:cNvSpPr>
              <a:spLocks noChangeArrowheads="1"/>
            </p:cNvSpPr>
            <p:nvPr/>
          </p:nvSpPr>
          <p:spPr bwMode="auto">
            <a:xfrm>
              <a:off x="7613518" y="1958975"/>
              <a:ext cx="383513" cy="325438"/>
            </a:xfrm>
            <a:prstGeom prst="ellipse">
              <a:avLst/>
            </a:prstGeom>
            <a:solidFill>
              <a:srgbClr val="969696"/>
            </a:solidFill>
            <a:ln w="9525">
              <a:solidFill>
                <a:srgbClr val="000000"/>
              </a:solidFill>
              <a:round/>
              <a:headEnd/>
              <a:tailEnd/>
            </a:ln>
          </p:spPr>
          <p:txBody>
            <a:bodyPr/>
            <a:lstStyle/>
            <a:p>
              <a:endParaRPr lang="en-US"/>
            </a:p>
          </p:txBody>
        </p:sp>
        <p:sp>
          <p:nvSpPr>
            <p:cNvPr id="252" name="Oval 789"/>
            <p:cNvSpPr>
              <a:spLocks noChangeArrowheads="1"/>
            </p:cNvSpPr>
            <p:nvPr/>
          </p:nvSpPr>
          <p:spPr bwMode="auto">
            <a:xfrm>
              <a:off x="8571442" y="1795464"/>
              <a:ext cx="383514" cy="325437"/>
            </a:xfrm>
            <a:prstGeom prst="ellipse">
              <a:avLst/>
            </a:prstGeom>
            <a:solidFill>
              <a:srgbClr val="969696"/>
            </a:solidFill>
            <a:ln w="9525">
              <a:solidFill>
                <a:srgbClr val="000000"/>
              </a:solidFill>
              <a:round/>
              <a:headEnd/>
              <a:tailEnd/>
            </a:ln>
          </p:spPr>
          <p:txBody>
            <a:bodyPr/>
            <a:lstStyle/>
            <a:p>
              <a:endParaRPr lang="en-US"/>
            </a:p>
          </p:txBody>
        </p:sp>
        <p:sp>
          <p:nvSpPr>
            <p:cNvPr id="253" name="Oval 790"/>
            <p:cNvSpPr>
              <a:spLocks noChangeArrowheads="1"/>
            </p:cNvSpPr>
            <p:nvPr/>
          </p:nvSpPr>
          <p:spPr bwMode="auto">
            <a:xfrm>
              <a:off x="8571442" y="2446339"/>
              <a:ext cx="383514" cy="325437"/>
            </a:xfrm>
            <a:prstGeom prst="ellipse">
              <a:avLst/>
            </a:prstGeom>
            <a:solidFill>
              <a:srgbClr val="969696"/>
            </a:solidFill>
            <a:ln w="9525">
              <a:solidFill>
                <a:srgbClr val="000000"/>
              </a:solidFill>
              <a:round/>
              <a:headEnd/>
              <a:tailEnd/>
            </a:ln>
          </p:spPr>
          <p:txBody>
            <a:bodyPr/>
            <a:lstStyle/>
            <a:p>
              <a:endParaRPr lang="en-US"/>
            </a:p>
          </p:txBody>
        </p:sp>
        <p:sp>
          <p:nvSpPr>
            <p:cNvPr id="254" name="Line 791"/>
            <p:cNvSpPr>
              <a:spLocks noChangeShapeType="1"/>
            </p:cNvSpPr>
            <p:nvPr/>
          </p:nvSpPr>
          <p:spPr bwMode="auto">
            <a:xfrm>
              <a:off x="6653875" y="2120900"/>
              <a:ext cx="383513" cy="0"/>
            </a:xfrm>
            <a:prstGeom prst="line">
              <a:avLst/>
            </a:prstGeom>
            <a:noFill/>
            <a:ln w="25400">
              <a:solidFill>
                <a:srgbClr val="00FF00"/>
              </a:solidFill>
              <a:round/>
              <a:headEnd/>
              <a:tailEnd type="triangle" w="med" len="med"/>
            </a:ln>
          </p:spPr>
          <p:txBody>
            <a:bodyPr/>
            <a:lstStyle/>
            <a:p>
              <a:endParaRPr lang="en-US"/>
            </a:p>
          </p:txBody>
        </p:sp>
        <p:sp>
          <p:nvSpPr>
            <p:cNvPr id="255" name="Line 792"/>
            <p:cNvSpPr>
              <a:spLocks noChangeShapeType="1"/>
            </p:cNvSpPr>
            <p:nvPr/>
          </p:nvSpPr>
          <p:spPr bwMode="auto">
            <a:xfrm>
              <a:off x="7230005" y="2120900"/>
              <a:ext cx="383514" cy="0"/>
            </a:xfrm>
            <a:prstGeom prst="line">
              <a:avLst/>
            </a:prstGeom>
            <a:noFill/>
            <a:ln w="25400">
              <a:solidFill>
                <a:srgbClr val="00FF00"/>
              </a:solidFill>
              <a:round/>
              <a:headEnd/>
              <a:tailEnd type="triangle" w="med" len="med"/>
            </a:ln>
          </p:spPr>
          <p:txBody>
            <a:bodyPr/>
            <a:lstStyle/>
            <a:p>
              <a:endParaRPr lang="en-US"/>
            </a:p>
          </p:txBody>
        </p:sp>
        <p:sp>
          <p:nvSpPr>
            <p:cNvPr id="256" name="Line 793"/>
            <p:cNvSpPr>
              <a:spLocks noChangeShapeType="1"/>
            </p:cNvSpPr>
            <p:nvPr/>
          </p:nvSpPr>
          <p:spPr bwMode="auto">
            <a:xfrm flipV="1">
              <a:off x="7997032" y="1958976"/>
              <a:ext cx="574410" cy="161925"/>
            </a:xfrm>
            <a:prstGeom prst="line">
              <a:avLst/>
            </a:prstGeom>
            <a:noFill/>
            <a:ln w="25400">
              <a:solidFill>
                <a:srgbClr val="00FF00"/>
              </a:solidFill>
              <a:round/>
              <a:headEnd/>
              <a:tailEnd type="triangle" w="med" len="med"/>
            </a:ln>
          </p:spPr>
          <p:txBody>
            <a:bodyPr/>
            <a:lstStyle/>
            <a:p>
              <a:endParaRPr lang="en-US"/>
            </a:p>
          </p:txBody>
        </p:sp>
        <p:sp>
          <p:nvSpPr>
            <p:cNvPr id="257" name="Line 794"/>
            <p:cNvSpPr>
              <a:spLocks noChangeShapeType="1"/>
            </p:cNvSpPr>
            <p:nvPr/>
          </p:nvSpPr>
          <p:spPr bwMode="auto">
            <a:xfrm>
              <a:off x="8764059" y="2120900"/>
              <a:ext cx="1720" cy="325438"/>
            </a:xfrm>
            <a:prstGeom prst="line">
              <a:avLst/>
            </a:prstGeom>
            <a:noFill/>
            <a:ln w="25400">
              <a:solidFill>
                <a:srgbClr val="00FF00"/>
              </a:solidFill>
              <a:round/>
              <a:headEnd/>
              <a:tailEnd type="triangle" w="med" len="med"/>
            </a:ln>
          </p:spPr>
          <p:txBody>
            <a:bodyPr/>
            <a:lstStyle/>
            <a:p>
              <a:endParaRPr lang="en-US"/>
            </a:p>
          </p:txBody>
        </p:sp>
        <p:sp>
          <p:nvSpPr>
            <p:cNvPr id="258" name="Text Box 795"/>
            <p:cNvSpPr txBox="1">
              <a:spLocks noChangeArrowheads="1"/>
            </p:cNvSpPr>
            <p:nvPr/>
          </p:nvSpPr>
          <p:spPr bwMode="auto">
            <a:xfrm>
              <a:off x="7230005" y="3260726"/>
              <a:ext cx="1917568" cy="487363"/>
            </a:xfrm>
            <a:prstGeom prst="rect">
              <a:avLst/>
            </a:prstGeom>
            <a:solidFill>
              <a:srgbClr val="FFFFFF">
                <a:alpha val="0"/>
              </a:srgbClr>
            </a:solidFill>
            <a:ln w="9525">
              <a:noFill/>
              <a:miter lim="800000"/>
              <a:headEnd/>
              <a:tailEnd/>
            </a:ln>
          </p:spPr>
          <p:txBody>
            <a:bodyPr/>
            <a:lstStyle/>
            <a:p>
              <a:pPr>
                <a:spcBef>
                  <a:spcPct val="50000"/>
                </a:spcBef>
              </a:pPr>
              <a:r>
                <a:rPr lang="en-US" sz="1000">
                  <a:latin typeface="Arial" charset="0"/>
                </a:rPr>
                <a:t>Legend</a:t>
              </a:r>
              <a:endParaRPr lang="en-US" sz="1800">
                <a:latin typeface="Arial" charset="0"/>
              </a:endParaRPr>
            </a:p>
          </p:txBody>
        </p:sp>
        <p:sp>
          <p:nvSpPr>
            <p:cNvPr id="259" name="Text Box 796"/>
            <p:cNvSpPr txBox="1">
              <a:spLocks noChangeArrowheads="1"/>
            </p:cNvSpPr>
            <p:nvPr/>
          </p:nvSpPr>
          <p:spPr bwMode="auto">
            <a:xfrm>
              <a:off x="7420902" y="3584576"/>
              <a:ext cx="2110184" cy="1952625"/>
            </a:xfrm>
            <a:prstGeom prst="rect">
              <a:avLst/>
            </a:prstGeom>
            <a:solidFill>
              <a:srgbClr val="FFFFFF"/>
            </a:solidFill>
            <a:ln w="9525">
              <a:noFill/>
              <a:miter lim="800000"/>
              <a:headEnd/>
              <a:tailEnd/>
            </a:ln>
          </p:spPr>
          <p:txBody>
            <a:bodyPr/>
            <a:lstStyle/>
            <a:p>
              <a:pPr>
                <a:spcBef>
                  <a:spcPct val="50000"/>
                </a:spcBef>
              </a:pPr>
              <a:r>
                <a:rPr lang="en-US" sz="800">
                  <a:latin typeface="Arial" charset="0"/>
                </a:rPr>
                <a:t>            App Component</a:t>
              </a:r>
            </a:p>
            <a:p>
              <a:pPr>
                <a:spcBef>
                  <a:spcPct val="50000"/>
                </a:spcBef>
              </a:pPr>
              <a:r>
                <a:rPr lang="en-US" sz="800">
                  <a:latin typeface="Arial" charset="0"/>
                </a:rPr>
                <a:t>              </a:t>
              </a:r>
            </a:p>
            <a:p>
              <a:pPr>
                <a:spcBef>
                  <a:spcPct val="50000"/>
                </a:spcBef>
              </a:pPr>
              <a:r>
                <a:rPr lang="en-US" sz="800">
                  <a:latin typeface="Arial" charset="0"/>
                </a:rPr>
                <a:t>            </a:t>
              </a:r>
            </a:p>
            <a:p>
              <a:pPr>
                <a:spcBef>
                  <a:spcPct val="50000"/>
                </a:spcBef>
              </a:pPr>
              <a:r>
                <a:rPr lang="en-US" sz="800">
                  <a:latin typeface="Arial" charset="0"/>
                </a:rPr>
                <a:t>            N/W Simulator</a:t>
              </a:r>
            </a:p>
            <a:p>
              <a:pPr>
                <a:spcBef>
                  <a:spcPct val="50000"/>
                </a:spcBef>
              </a:pPr>
              <a:endParaRPr lang="en-US" sz="800">
                <a:latin typeface="Arial" charset="0"/>
              </a:endParaRPr>
            </a:p>
            <a:p>
              <a:pPr>
                <a:spcBef>
                  <a:spcPct val="50000"/>
                </a:spcBef>
              </a:pPr>
              <a:r>
                <a:rPr lang="en-US" sz="800">
                  <a:latin typeface="Arial" charset="0"/>
                </a:rPr>
                <a:t>            </a:t>
              </a:r>
            </a:p>
            <a:p>
              <a:pPr>
                <a:spcBef>
                  <a:spcPct val="50000"/>
                </a:spcBef>
              </a:pPr>
              <a:r>
                <a:rPr lang="en-US" sz="800">
                  <a:latin typeface="Arial" charset="0"/>
                </a:rPr>
                <a:t>            N/W Connections</a:t>
              </a:r>
            </a:p>
            <a:p>
              <a:pPr>
                <a:spcBef>
                  <a:spcPct val="50000"/>
                </a:spcBef>
              </a:pPr>
              <a:r>
                <a:rPr lang="en-US" sz="800">
                  <a:latin typeface="Arial" charset="0"/>
                </a:rPr>
                <a:t>              </a:t>
              </a:r>
              <a:endParaRPr lang="en-US" sz="1800">
                <a:latin typeface="Arial" charset="0"/>
              </a:endParaRPr>
            </a:p>
          </p:txBody>
        </p:sp>
        <p:sp>
          <p:nvSpPr>
            <p:cNvPr id="260" name="Oval 797"/>
            <p:cNvSpPr>
              <a:spLocks noChangeArrowheads="1"/>
            </p:cNvSpPr>
            <p:nvPr/>
          </p:nvSpPr>
          <p:spPr bwMode="auto">
            <a:xfrm>
              <a:off x="7420902" y="3584575"/>
              <a:ext cx="383513" cy="325438"/>
            </a:xfrm>
            <a:prstGeom prst="ellipse">
              <a:avLst/>
            </a:prstGeom>
            <a:solidFill>
              <a:srgbClr val="969696"/>
            </a:solidFill>
            <a:ln w="9525">
              <a:solidFill>
                <a:srgbClr val="000000"/>
              </a:solidFill>
              <a:round/>
              <a:headEnd/>
              <a:tailEnd/>
            </a:ln>
          </p:spPr>
          <p:txBody>
            <a:bodyPr/>
            <a:lstStyle/>
            <a:p>
              <a:endParaRPr lang="en-US"/>
            </a:p>
          </p:txBody>
        </p:sp>
        <p:grpSp>
          <p:nvGrpSpPr>
            <p:cNvPr id="261" name="Group 798"/>
            <p:cNvGrpSpPr>
              <a:grpSpLocks/>
            </p:cNvGrpSpPr>
            <p:nvPr/>
          </p:nvGrpSpPr>
          <p:grpSpPr bwMode="auto">
            <a:xfrm>
              <a:off x="7613518" y="4073525"/>
              <a:ext cx="190896" cy="325438"/>
              <a:chOff x="6793" y="4055"/>
              <a:chExt cx="233" cy="680"/>
            </a:xfrm>
          </p:grpSpPr>
          <p:sp>
            <p:nvSpPr>
              <p:cNvPr id="262" name="Rectangle 799"/>
              <p:cNvSpPr>
                <a:spLocks noChangeArrowheads="1"/>
              </p:cNvSpPr>
              <p:nvPr/>
            </p:nvSpPr>
            <p:spPr bwMode="auto">
              <a:xfrm>
                <a:off x="6798" y="4060"/>
                <a:ext cx="223" cy="670"/>
              </a:xfrm>
              <a:prstGeom prst="rect">
                <a:avLst/>
              </a:prstGeom>
              <a:blipFill dpi="0" rotWithShape="0">
                <a:blip r:embed="rId2" cstate="print"/>
                <a:srcRect/>
                <a:tile tx="0" ty="0" sx="100000" sy="100000" flip="none" algn="tl"/>
              </a:blipFill>
              <a:ln w="9525">
                <a:noFill/>
                <a:miter lim="800000"/>
                <a:headEnd/>
                <a:tailEnd/>
              </a:ln>
            </p:spPr>
            <p:txBody>
              <a:bodyPr/>
              <a:lstStyle/>
              <a:p>
                <a:endParaRPr lang="en-US"/>
              </a:p>
            </p:txBody>
          </p:sp>
          <p:sp>
            <p:nvSpPr>
              <p:cNvPr id="263" name="Freeform 800"/>
              <p:cNvSpPr>
                <a:spLocks noEditPoints="1"/>
              </p:cNvSpPr>
              <p:nvPr/>
            </p:nvSpPr>
            <p:spPr bwMode="auto">
              <a:xfrm>
                <a:off x="6793" y="4055"/>
                <a:ext cx="233" cy="680"/>
              </a:xfrm>
              <a:custGeom>
                <a:avLst/>
                <a:gdLst/>
                <a:ahLst/>
                <a:cxnLst>
                  <a:cxn ang="0">
                    <a:pos x="0" y="675"/>
                  </a:cxn>
                  <a:cxn ang="0">
                    <a:pos x="0" y="680"/>
                  </a:cxn>
                  <a:cxn ang="0">
                    <a:pos x="5" y="680"/>
                  </a:cxn>
                  <a:cxn ang="0">
                    <a:pos x="228" y="680"/>
                  </a:cxn>
                  <a:cxn ang="0">
                    <a:pos x="233" y="680"/>
                  </a:cxn>
                  <a:cxn ang="0">
                    <a:pos x="233" y="675"/>
                  </a:cxn>
                  <a:cxn ang="0">
                    <a:pos x="233" y="5"/>
                  </a:cxn>
                  <a:cxn ang="0">
                    <a:pos x="233" y="0"/>
                  </a:cxn>
                  <a:cxn ang="0">
                    <a:pos x="228" y="0"/>
                  </a:cxn>
                  <a:cxn ang="0">
                    <a:pos x="5" y="0"/>
                  </a:cxn>
                  <a:cxn ang="0">
                    <a:pos x="0" y="0"/>
                  </a:cxn>
                  <a:cxn ang="0">
                    <a:pos x="0" y="5"/>
                  </a:cxn>
                  <a:cxn ang="0">
                    <a:pos x="0" y="675"/>
                  </a:cxn>
                  <a:cxn ang="0">
                    <a:pos x="9" y="9"/>
                  </a:cxn>
                  <a:cxn ang="0">
                    <a:pos x="224" y="9"/>
                  </a:cxn>
                  <a:cxn ang="0">
                    <a:pos x="224" y="671"/>
                  </a:cxn>
                  <a:cxn ang="0">
                    <a:pos x="9" y="671"/>
                  </a:cxn>
                  <a:cxn ang="0">
                    <a:pos x="9" y="9"/>
                  </a:cxn>
                </a:cxnLst>
                <a:rect l="0" t="0" r="r" b="b"/>
                <a:pathLst>
                  <a:path w="233" h="680">
                    <a:moveTo>
                      <a:pt x="0" y="675"/>
                    </a:moveTo>
                    <a:lnTo>
                      <a:pt x="0" y="680"/>
                    </a:lnTo>
                    <a:lnTo>
                      <a:pt x="5" y="680"/>
                    </a:lnTo>
                    <a:lnTo>
                      <a:pt x="228" y="680"/>
                    </a:lnTo>
                    <a:lnTo>
                      <a:pt x="233" y="680"/>
                    </a:lnTo>
                    <a:lnTo>
                      <a:pt x="233" y="675"/>
                    </a:lnTo>
                    <a:lnTo>
                      <a:pt x="233" y="5"/>
                    </a:lnTo>
                    <a:lnTo>
                      <a:pt x="233" y="0"/>
                    </a:lnTo>
                    <a:lnTo>
                      <a:pt x="228" y="0"/>
                    </a:lnTo>
                    <a:lnTo>
                      <a:pt x="5" y="0"/>
                    </a:lnTo>
                    <a:lnTo>
                      <a:pt x="0" y="0"/>
                    </a:lnTo>
                    <a:lnTo>
                      <a:pt x="0" y="5"/>
                    </a:lnTo>
                    <a:lnTo>
                      <a:pt x="0" y="675"/>
                    </a:lnTo>
                    <a:close/>
                    <a:moveTo>
                      <a:pt x="9" y="9"/>
                    </a:moveTo>
                    <a:lnTo>
                      <a:pt x="224" y="9"/>
                    </a:lnTo>
                    <a:lnTo>
                      <a:pt x="224" y="671"/>
                    </a:lnTo>
                    <a:lnTo>
                      <a:pt x="9" y="671"/>
                    </a:lnTo>
                    <a:lnTo>
                      <a:pt x="9" y="9"/>
                    </a:lnTo>
                    <a:close/>
                  </a:path>
                </a:pathLst>
              </a:custGeom>
              <a:blipFill dpi="0" rotWithShape="0">
                <a:blip r:embed="rId3" cstate="print"/>
                <a:srcRect/>
                <a:tile tx="0" ty="0" sx="100000" sy="100000" flip="none" algn="tl"/>
              </a:blipFill>
              <a:ln w="9525">
                <a:noFill/>
                <a:round/>
                <a:headEnd/>
                <a:tailEnd/>
              </a:ln>
            </p:spPr>
            <p:txBody>
              <a:bodyPr/>
              <a:lstStyle/>
              <a:p>
                <a:endParaRPr lang="en-US"/>
              </a:p>
            </p:txBody>
          </p:sp>
        </p:grpSp>
        <p:sp>
          <p:nvSpPr>
            <p:cNvPr id="264" name="Line 801"/>
            <p:cNvSpPr>
              <a:spLocks noChangeShapeType="1"/>
            </p:cNvSpPr>
            <p:nvPr/>
          </p:nvSpPr>
          <p:spPr bwMode="auto">
            <a:xfrm>
              <a:off x="7426061" y="4724400"/>
              <a:ext cx="383514" cy="0"/>
            </a:xfrm>
            <a:prstGeom prst="line">
              <a:avLst/>
            </a:prstGeom>
            <a:noFill/>
            <a:ln w="25400">
              <a:solidFill>
                <a:srgbClr val="00FF00"/>
              </a:solidFill>
              <a:round/>
              <a:headEnd/>
              <a:tailEnd type="triangle" w="med" len="med"/>
            </a:ln>
          </p:spPr>
          <p:txBody>
            <a:bodyPr/>
            <a:lstStyle/>
            <a:p>
              <a:endParaRPr lang="en-US"/>
            </a:p>
          </p:txBody>
        </p:sp>
        <p:sp>
          <p:nvSpPr>
            <p:cNvPr id="265" name="Text Box 802"/>
            <p:cNvSpPr txBox="1">
              <a:spLocks noChangeArrowheads="1"/>
            </p:cNvSpPr>
            <p:nvPr/>
          </p:nvSpPr>
          <p:spPr bwMode="auto">
            <a:xfrm>
              <a:off x="7613518" y="2446338"/>
              <a:ext cx="383513" cy="163512"/>
            </a:xfrm>
            <a:prstGeom prst="rect">
              <a:avLst/>
            </a:prstGeom>
            <a:solidFill>
              <a:srgbClr val="FFFFFF"/>
            </a:solidFill>
            <a:ln w="9525">
              <a:solidFill>
                <a:srgbClr val="000000"/>
              </a:solidFill>
              <a:miter lim="800000"/>
              <a:headEnd/>
              <a:tailEnd/>
            </a:ln>
          </p:spPr>
          <p:txBody>
            <a:bodyPr lIns="0" tIns="0" rIns="0" bIns="0"/>
            <a:lstStyle/>
            <a:p>
              <a:pPr algn="ctr">
                <a:spcBef>
                  <a:spcPct val="50000"/>
                </a:spcBef>
              </a:pPr>
              <a:r>
                <a:rPr lang="en-US" sz="700">
                  <a:latin typeface="Arial" charset="0"/>
                </a:rPr>
                <a:t>Probe</a:t>
              </a:r>
            </a:p>
          </p:txBody>
        </p:sp>
        <p:sp>
          <p:nvSpPr>
            <p:cNvPr id="266" name="Text Box 803"/>
            <p:cNvSpPr txBox="1">
              <a:spLocks noChangeArrowheads="1"/>
            </p:cNvSpPr>
            <p:nvPr/>
          </p:nvSpPr>
          <p:spPr bwMode="auto">
            <a:xfrm>
              <a:off x="6270361" y="2446338"/>
              <a:ext cx="383514" cy="163512"/>
            </a:xfrm>
            <a:prstGeom prst="rect">
              <a:avLst/>
            </a:prstGeom>
            <a:solidFill>
              <a:srgbClr val="FFFFFF"/>
            </a:solidFill>
            <a:ln w="9525">
              <a:solidFill>
                <a:srgbClr val="000000"/>
              </a:solidFill>
              <a:miter lim="800000"/>
              <a:headEnd/>
              <a:tailEnd/>
            </a:ln>
          </p:spPr>
          <p:txBody>
            <a:bodyPr lIns="0" tIns="0" rIns="0" bIns="0"/>
            <a:lstStyle/>
            <a:p>
              <a:pPr algn="ctr">
                <a:spcBef>
                  <a:spcPct val="50000"/>
                </a:spcBef>
              </a:pPr>
              <a:r>
                <a:rPr lang="en-US" sz="700">
                  <a:latin typeface="Arial" charset="0"/>
                </a:rPr>
                <a:t>Probe</a:t>
              </a:r>
            </a:p>
          </p:txBody>
        </p:sp>
        <p:sp>
          <p:nvSpPr>
            <p:cNvPr id="267" name="Line 804"/>
            <p:cNvSpPr>
              <a:spLocks noChangeShapeType="1"/>
            </p:cNvSpPr>
            <p:nvPr/>
          </p:nvSpPr>
          <p:spPr bwMode="auto">
            <a:xfrm flipH="1" flipV="1">
              <a:off x="3776663" y="1633538"/>
              <a:ext cx="2110185" cy="487362"/>
            </a:xfrm>
            <a:prstGeom prst="line">
              <a:avLst/>
            </a:prstGeom>
            <a:noFill/>
            <a:ln w="9525">
              <a:solidFill>
                <a:srgbClr val="000000"/>
              </a:solidFill>
              <a:round/>
              <a:headEnd/>
              <a:tailEnd type="triangle" w="med" len="med"/>
            </a:ln>
          </p:spPr>
          <p:txBody>
            <a:bodyPr/>
            <a:lstStyle/>
            <a:p>
              <a:endParaRPr lang="en-US"/>
            </a:p>
          </p:txBody>
        </p:sp>
        <p:sp>
          <p:nvSpPr>
            <p:cNvPr id="268" name="Line 805"/>
            <p:cNvSpPr>
              <a:spLocks noChangeShapeType="1"/>
            </p:cNvSpPr>
            <p:nvPr/>
          </p:nvSpPr>
          <p:spPr bwMode="auto">
            <a:xfrm>
              <a:off x="3585767" y="2446339"/>
              <a:ext cx="2301081" cy="1587"/>
            </a:xfrm>
            <a:prstGeom prst="line">
              <a:avLst/>
            </a:prstGeom>
            <a:noFill/>
            <a:ln w="9525">
              <a:solidFill>
                <a:srgbClr val="000000"/>
              </a:solidFill>
              <a:round/>
              <a:headEnd/>
              <a:tailEnd type="triangle" w="med" len="med"/>
            </a:ln>
          </p:spPr>
          <p:txBody>
            <a:bodyPr/>
            <a:lstStyle/>
            <a:p>
              <a:endParaRPr lang="en-US"/>
            </a:p>
          </p:txBody>
        </p:sp>
        <p:sp>
          <p:nvSpPr>
            <p:cNvPr id="269" name="Line 806"/>
            <p:cNvSpPr>
              <a:spLocks noChangeShapeType="1"/>
            </p:cNvSpPr>
            <p:nvPr/>
          </p:nvSpPr>
          <p:spPr bwMode="auto">
            <a:xfrm flipH="1">
              <a:off x="5695951" y="2609850"/>
              <a:ext cx="767027" cy="812800"/>
            </a:xfrm>
            <a:prstGeom prst="line">
              <a:avLst/>
            </a:prstGeom>
            <a:noFill/>
            <a:ln w="9525">
              <a:solidFill>
                <a:srgbClr val="000000"/>
              </a:solidFill>
              <a:round/>
              <a:headEnd/>
              <a:tailEnd type="triangle" w="med" len="med"/>
            </a:ln>
          </p:spPr>
          <p:txBody>
            <a:bodyPr/>
            <a:lstStyle/>
            <a:p>
              <a:endParaRPr lang="en-US"/>
            </a:p>
          </p:txBody>
        </p:sp>
        <p:sp>
          <p:nvSpPr>
            <p:cNvPr id="270" name="Line 807"/>
            <p:cNvSpPr>
              <a:spLocks noChangeShapeType="1"/>
            </p:cNvSpPr>
            <p:nvPr/>
          </p:nvSpPr>
          <p:spPr bwMode="auto">
            <a:xfrm flipH="1">
              <a:off x="5695950" y="2609850"/>
              <a:ext cx="2108465" cy="812800"/>
            </a:xfrm>
            <a:prstGeom prst="line">
              <a:avLst/>
            </a:prstGeom>
            <a:noFill/>
            <a:ln w="9525">
              <a:solidFill>
                <a:srgbClr val="000000"/>
              </a:solidFill>
              <a:round/>
              <a:headEnd/>
              <a:tailEnd type="triangle" w="med" len="med"/>
            </a:ln>
          </p:spPr>
          <p:txBody>
            <a:bodyPr/>
            <a:lstStyle/>
            <a:p>
              <a:endParaRPr lang="en-US"/>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smtClean="0"/>
              <a:t>“Most of the bugs in software are due to incomplete or inaccurate functional requirements?”</a:t>
            </a:r>
            <a:r>
              <a:rPr lang="en-US" dirty="0" smtClean="0"/>
              <a:t> </a:t>
            </a:r>
          </a:p>
          <a:p>
            <a:pPr algn="just"/>
            <a:endParaRPr lang="en-US" dirty="0" smtClean="0"/>
          </a:p>
          <a:p>
            <a:pPr algn="just"/>
            <a:r>
              <a:rPr lang="en-US" b="1" dirty="0" smtClean="0"/>
              <a:t>How to measure functional software requirement specification (SRS) documents?</a:t>
            </a:r>
            <a:r>
              <a:rPr lang="en-US" dirty="0" smtClean="0"/>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Requirements</a:t>
            </a:r>
            <a:endParaRPr lang="en-US" dirty="0"/>
          </a:p>
        </p:txBody>
      </p:sp>
      <p:sp>
        <p:nvSpPr>
          <p:cNvPr id="3" name="Content Placeholder 2"/>
          <p:cNvSpPr>
            <a:spLocks noGrp="1"/>
          </p:cNvSpPr>
          <p:nvPr>
            <p:ph idx="1"/>
          </p:nvPr>
        </p:nvSpPr>
        <p:spPr/>
        <p:txBody>
          <a:bodyPr/>
          <a:lstStyle/>
          <a:p>
            <a:r>
              <a:rPr lang="en-US" dirty="0" smtClean="0"/>
              <a:t>Requirements are correct</a:t>
            </a:r>
          </a:p>
          <a:p>
            <a:r>
              <a:rPr lang="en-US" dirty="0" smtClean="0"/>
              <a:t>Accuracy of the requirements</a:t>
            </a:r>
          </a:p>
          <a:p>
            <a:r>
              <a:rPr lang="en-US" dirty="0" smtClean="0"/>
              <a:t>Properly interpreted by the Development Team</a:t>
            </a:r>
          </a:p>
          <a:p>
            <a:r>
              <a:rPr lang="en-US" dirty="0" smtClean="0"/>
              <a:t>Standards &amp; Procedures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Phase Test Factor</a:t>
            </a:r>
            <a:endParaRPr lang="en-US" dirty="0"/>
          </a:p>
        </p:txBody>
      </p:sp>
      <p:sp>
        <p:nvSpPr>
          <p:cNvPr id="3" name="Content Placeholder 2"/>
          <p:cNvSpPr>
            <a:spLocks noGrp="1"/>
          </p:cNvSpPr>
          <p:nvPr>
            <p:ph idx="1"/>
          </p:nvPr>
        </p:nvSpPr>
        <p:spPr/>
        <p:txBody>
          <a:bodyPr/>
          <a:lstStyle/>
          <a:p>
            <a:r>
              <a:rPr lang="en-US" dirty="0" smtClean="0"/>
              <a:t>Methodology Test Factor – formal procedures</a:t>
            </a:r>
          </a:p>
          <a:p>
            <a:r>
              <a:rPr lang="en-US" dirty="0" smtClean="0"/>
              <a:t>Functional Specifications Defined (correctness Test Factor) – measureable spec</a:t>
            </a:r>
          </a:p>
          <a:p>
            <a:r>
              <a:rPr lang="en-US" dirty="0" smtClean="0"/>
              <a:t>Usability Test Factor – ease of use</a:t>
            </a:r>
          </a:p>
          <a:p>
            <a:r>
              <a:rPr lang="en-US" dirty="0" smtClean="0"/>
              <a:t>Maintenance Test </a:t>
            </a:r>
            <a:r>
              <a:rPr lang="en-US" smtClean="0"/>
              <a:t>Factor – change, </a:t>
            </a:r>
            <a:endParaRPr lang="en-US" dirty="0" smtClean="0"/>
          </a:p>
          <a:p>
            <a:r>
              <a:rPr lang="en-US" dirty="0" smtClean="0"/>
              <a:t>Portability Test Factor</a:t>
            </a:r>
          </a:p>
          <a:p>
            <a:r>
              <a:rPr lang="en-US" dirty="0" smtClean="0"/>
              <a:t>System Interface defined (Coupling test)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Phase Test Factor</a:t>
            </a:r>
            <a:endParaRPr lang="en-US" dirty="0"/>
          </a:p>
        </p:txBody>
      </p:sp>
      <p:sp>
        <p:nvSpPr>
          <p:cNvPr id="3" name="Content Placeholder 2"/>
          <p:cNvSpPr>
            <a:spLocks noGrp="1"/>
          </p:cNvSpPr>
          <p:nvPr>
            <p:ph idx="1"/>
          </p:nvPr>
        </p:nvSpPr>
        <p:spPr/>
        <p:txBody>
          <a:bodyPr/>
          <a:lstStyle/>
          <a:p>
            <a:r>
              <a:rPr lang="en-US" dirty="0" smtClean="0"/>
              <a:t>Performance Test Factor (efficiency)</a:t>
            </a:r>
          </a:p>
          <a:p>
            <a:r>
              <a:rPr lang="en-US" dirty="0" smtClean="0"/>
              <a:t>Operations Test Factor</a:t>
            </a:r>
          </a:p>
          <a:p>
            <a:r>
              <a:rPr lang="en-US" dirty="0" smtClean="0"/>
              <a:t>Tolerance (Reliability Test Factor)</a:t>
            </a:r>
          </a:p>
          <a:p>
            <a:r>
              <a:rPr lang="en-US" dirty="0" smtClean="0"/>
              <a:t>Authorization rules defined</a:t>
            </a:r>
          </a:p>
          <a:p>
            <a:r>
              <a:rPr lang="en-US" dirty="0" smtClean="0"/>
              <a:t>File Integrity TF</a:t>
            </a:r>
          </a:p>
          <a:p>
            <a:r>
              <a:rPr lang="en-US" dirty="0" smtClean="0"/>
              <a:t>Reconstruction Requirements defined</a:t>
            </a:r>
          </a:p>
          <a:p>
            <a:r>
              <a:rPr lang="en-US" dirty="0" smtClean="0"/>
              <a:t>Impact of Failure TF</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Phase Test Factor</a:t>
            </a:r>
            <a:endParaRPr lang="en-US" dirty="0"/>
          </a:p>
        </p:txBody>
      </p:sp>
      <p:sp>
        <p:nvSpPr>
          <p:cNvPr id="3" name="Content Placeholder 2"/>
          <p:cNvSpPr>
            <a:spLocks noGrp="1"/>
          </p:cNvSpPr>
          <p:nvPr>
            <p:ph idx="1"/>
          </p:nvPr>
        </p:nvSpPr>
        <p:spPr/>
        <p:txBody>
          <a:bodyPr/>
          <a:lstStyle/>
          <a:p>
            <a:r>
              <a:rPr lang="en-US" dirty="0" smtClean="0"/>
              <a:t>Service-level TF</a:t>
            </a:r>
          </a:p>
          <a:p>
            <a:r>
              <a:rPr lang="en-US" dirty="0" smtClean="0"/>
              <a:t>Access defined (Security TF)</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smtClean="0"/>
              <a:t>“Requirements should be clear and specific with no uncertainty, requirements should be measurable in terms of specific values, requirements should be testable having some evaluation criteria for each requirement, and requirements should be complete, without any contradictions”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in Design</a:t>
            </a:r>
            <a:endParaRPr lang="en-US" dirty="0"/>
          </a:p>
        </p:txBody>
      </p:sp>
      <p:sp>
        <p:nvSpPr>
          <p:cNvPr id="3" name="Content Placeholder 2"/>
          <p:cNvSpPr>
            <a:spLocks noGrp="1"/>
          </p:cNvSpPr>
          <p:nvPr>
            <p:ph idx="1"/>
          </p:nvPr>
        </p:nvSpPr>
        <p:spPr/>
        <p:txBody>
          <a:bodyPr/>
          <a:lstStyle/>
          <a:p>
            <a:r>
              <a:rPr lang="en-US" dirty="0" smtClean="0"/>
              <a:t>Estimate Extent of Testing</a:t>
            </a:r>
          </a:p>
          <a:p>
            <a:r>
              <a:rPr lang="en-US" dirty="0" smtClean="0"/>
              <a:t>Identify areas of test</a:t>
            </a:r>
          </a:p>
          <a:p>
            <a:r>
              <a:rPr lang="en-US" dirty="0" smtClean="0"/>
              <a:t>Composition of test team</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 test factors</a:t>
            </a:r>
            <a:endParaRPr lang="en-US" dirty="0"/>
          </a:p>
        </p:txBody>
      </p:sp>
      <p:sp>
        <p:nvSpPr>
          <p:cNvPr id="3" name="Content Placeholder 2"/>
          <p:cNvSpPr>
            <a:spLocks noGrp="1"/>
          </p:cNvSpPr>
          <p:nvPr>
            <p:ph idx="1"/>
          </p:nvPr>
        </p:nvSpPr>
        <p:spPr/>
        <p:txBody>
          <a:bodyPr/>
          <a:lstStyle/>
          <a:p>
            <a:r>
              <a:rPr lang="en-US" dirty="0" smtClean="0"/>
              <a:t>Data integrity controls designed</a:t>
            </a:r>
          </a:p>
          <a:p>
            <a:r>
              <a:rPr lang="en-US" dirty="0" smtClean="0"/>
              <a:t>Authorization rules designed</a:t>
            </a:r>
          </a:p>
          <a:p>
            <a:r>
              <a:rPr lang="en-US" dirty="0" smtClean="0"/>
              <a:t>Access procedures defined</a:t>
            </a:r>
          </a:p>
          <a:p>
            <a:r>
              <a:rPr lang="en-US" dirty="0" smtClean="0"/>
              <a:t>Design conforms to requirements</a:t>
            </a:r>
          </a:p>
          <a:p>
            <a:r>
              <a:rPr lang="en-US" dirty="0" smtClean="0"/>
              <a:t>Design is portable/Maintainable</a:t>
            </a:r>
          </a:p>
          <a:p>
            <a:r>
              <a:rPr lang="en-US" dirty="0" smtClean="0"/>
              <a:t>Interface design is complete</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2917</TotalTime>
  <Words>531</Words>
  <Application>Microsoft Office PowerPoint</Application>
  <PresentationFormat>On-screen Show (4:3)</PresentationFormat>
  <Paragraphs>149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Testing the Requirements</vt:lpstr>
      <vt:lpstr>Requirements Phase Test Factor</vt:lpstr>
      <vt:lpstr>Requirements Phase Test Factor</vt:lpstr>
      <vt:lpstr>Requirements Phase Test Factor</vt:lpstr>
      <vt:lpstr>PowerPoint Presentation</vt:lpstr>
      <vt:lpstr>Testing in Design</vt:lpstr>
      <vt:lpstr>Analyze test factors</vt:lpstr>
      <vt:lpstr>Inspecting Design Deliverables</vt:lpstr>
      <vt:lpstr>Test Estimation</vt:lpstr>
      <vt:lpstr>Building a Test Environment</vt:lpstr>
      <vt:lpstr>Roles &amp; Resp</vt:lpstr>
      <vt:lpstr>Environment</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STLC</dc:title>
  <dc:creator>VITCC</dc:creator>
  <cp:lastModifiedBy>Windows User</cp:lastModifiedBy>
  <cp:revision>48</cp:revision>
  <dcterms:created xsi:type="dcterms:W3CDTF">2006-08-16T00:00:00Z</dcterms:created>
  <dcterms:modified xsi:type="dcterms:W3CDTF">2019-01-18T03:39:50Z</dcterms:modified>
</cp:coreProperties>
</file>